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tags/tag4.xml" ContentType="application/vnd.openxmlformats-officedocument.presentationml.tag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5.xml" ContentType="application/vnd.openxmlformats-officedocument.presentationml.tag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6.xml" ContentType="application/vnd.openxmlformats-officedocument.presentationml.tags+xml"/>
  <Override PartName="/ppt/notesSlides/notesSlide52.xml" ContentType="application/vnd.openxmlformats-officedocument.presentationml.notesSlide+xml"/>
  <Override PartName="/ppt/tags/tag7.xml" ContentType="application/vnd.openxmlformats-officedocument.presentationml.tags+xml"/>
  <Override PartName="/ppt/notesSlides/notesSlide53.xml" ContentType="application/vnd.openxmlformats-officedocument.presentationml.notesSlide+xml"/>
  <Override PartName="/ppt/tags/tag8.xml" ContentType="application/vnd.openxmlformats-officedocument.presentationml.tags+xml"/>
  <Override PartName="/ppt/notesSlides/notesSlide54.xml" ContentType="application/vnd.openxmlformats-officedocument.presentationml.notesSlide+xml"/>
  <Override PartName="/ppt/tags/tag9.xml" ContentType="application/vnd.openxmlformats-officedocument.presentationml.tags+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1"/>
  </p:notesMasterIdLst>
  <p:sldIdLst>
    <p:sldId id="491" r:id="rId2"/>
    <p:sldId id="272" r:id="rId3"/>
    <p:sldId id="336" r:id="rId4"/>
    <p:sldId id="380" r:id="rId5"/>
    <p:sldId id="410" r:id="rId6"/>
    <p:sldId id="1344" r:id="rId7"/>
    <p:sldId id="274" r:id="rId8"/>
    <p:sldId id="275" r:id="rId9"/>
    <p:sldId id="270" r:id="rId10"/>
    <p:sldId id="1945" r:id="rId11"/>
    <p:sldId id="1946" r:id="rId12"/>
    <p:sldId id="1947" r:id="rId13"/>
    <p:sldId id="1948" r:id="rId14"/>
    <p:sldId id="1949" r:id="rId15"/>
    <p:sldId id="1950" r:id="rId16"/>
    <p:sldId id="419" r:id="rId17"/>
    <p:sldId id="395" r:id="rId18"/>
    <p:sldId id="1572" r:id="rId19"/>
    <p:sldId id="1535" r:id="rId20"/>
    <p:sldId id="1536" r:id="rId21"/>
    <p:sldId id="1951" r:id="rId22"/>
    <p:sldId id="289" r:id="rId23"/>
    <p:sldId id="1594" r:id="rId24"/>
    <p:sldId id="1534" r:id="rId25"/>
    <p:sldId id="1569" r:id="rId26"/>
    <p:sldId id="1570" r:id="rId27"/>
    <p:sldId id="1571" r:id="rId28"/>
    <p:sldId id="1573" r:id="rId29"/>
    <p:sldId id="1574" r:id="rId30"/>
    <p:sldId id="1576" r:id="rId31"/>
    <p:sldId id="1953" r:id="rId32"/>
    <p:sldId id="1609" r:id="rId33"/>
    <p:sldId id="1174" r:id="rId34"/>
    <p:sldId id="1619" r:id="rId35"/>
    <p:sldId id="258" r:id="rId36"/>
    <p:sldId id="1610" r:id="rId37"/>
    <p:sldId id="259" r:id="rId38"/>
    <p:sldId id="260" r:id="rId39"/>
    <p:sldId id="261" r:id="rId40"/>
    <p:sldId id="1618" r:id="rId41"/>
    <p:sldId id="1617" r:id="rId42"/>
    <p:sldId id="1611" r:id="rId43"/>
    <p:sldId id="1612" r:id="rId44"/>
    <p:sldId id="1527" r:id="rId45"/>
    <p:sldId id="1613" r:id="rId46"/>
    <p:sldId id="1614" r:id="rId47"/>
    <p:sldId id="1944" r:id="rId48"/>
    <p:sldId id="1615" r:id="rId49"/>
    <p:sldId id="1623" r:id="rId50"/>
    <p:sldId id="1557" r:id="rId51"/>
    <p:sldId id="1501" r:id="rId52"/>
    <p:sldId id="1575" r:id="rId53"/>
    <p:sldId id="1532" r:id="rId54"/>
    <p:sldId id="634" r:id="rId55"/>
    <p:sldId id="1921" r:id="rId56"/>
    <p:sldId id="1923" r:id="rId57"/>
    <p:sldId id="636" r:id="rId58"/>
    <p:sldId id="1925" r:id="rId59"/>
    <p:sldId id="499" r:id="rId60"/>
    <p:sldId id="1919" r:id="rId61"/>
    <p:sldId id="1942" r:id="rId62"/>
    <p:sldId id="681" r:id="rId63"/>
    <p:sldId id="687" r:id="rId64"/>
    <p:sldId id="1920" r:id="rId65"/>
    <p:sldId id="1590" r:id="rId66"/>
    <p:sldId id="1649" r:id="rId67"/>
    <p:sldId id="1588" r:id="rId68"/>
    <p:sldId id="351" r:id="rId69"/>
    <p:sldId id="352" r:id="rId7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87" autoAdjust="0"/>
  </p:normalViewPr>
  <p:slideViewPr>
    <p:cSldViewPr snapToGrid="0">
      <p:cViewPr varScale="1">
        <p:scale>
          <a:sx n="45" d="100"/>
          <a:sy n="45" d="100"/>
        </p:scale>
        <p:origin x="185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A0D273-36DB-4777-8EF6-8B03DD8920E9}" type="datetimeFigureOut">
              <a:rPr lang="en-US" smtClean="0"/>
              <a:t>6/9/2022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8693BC-AF02-4F7A-B324-5192D66699DF}" type="slidenum">
              <a:rPr lang="en-US" smtClean="0"/>
              <a:t>‹#›</a:t>
            </a:fld>
            <a:endParaRPr lang="en-US"/>
          </a:p>
        </p:txBody>
      </p:sp>
    </p:spTree>
    <p:extLst>
      <p:ext uri="{BB962C8B-B14F-4D97-AF65-F5344CB8AC3E}">
        <p14:creationId xmlns:p14="http://schemas.microsoft.com/office/powerpoint/2010/main" val="144454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slide" Target="../slides/slide54.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slide" Target="../slides/slide57.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3" Type="http://schemas.openxmlformats.org/officeDocument/2006/relationships/slide" Target="../slides/slide60.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52.xml.rels><?xml version="1.0" encoding="UTF-8" standalone="yes"?>
<Relationships xmlns="http://schemas.openxmlformats.org/package/2006/relationships"><Relationship Id="rId3" Type="http://schemas.openxmlformats.org/officeDocument/2006/relationships/slide" Target="../slides/slide62.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53.xml.rels><?xml version="1.0" encoding="UTF-8" standalone="yes"?>
<Relationships xmlns="http://schemas.openxmlformats.org/package/2006/relationships"><Relationship Id="rId3" Type="http://schemas.openxmlformats.org/officeDocument/2006/relationships/slide" Target="../slides/slide63.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54.xml.rels><?xml version="1.0" encoding="UTF-8" standalone="yes"?>
<Relationships xmlns="http://schemas.openxmlformats.org/package/2006/relationships"><Relationship Id="rId3" Type="http://schemas.openxmlformats.org/officeDocument/2006/relationships/slide" Target="../slides/slide64.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slide" Target="../slides/slide68.xml"/><Relationship Id="rId2" Type="http://schemas.openxmlformats.org/officeDocument/2006/relationships/notesMaster" Target="../notesMasters/notesMaster1.xml"/><Relationship Id="rId1" Type="http://schemas.openxmlformats.org/officeDocument/2006/relationships/tags" Target="../tags/tag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ln/>
        </p:spPr>
      </p:sp>
      <p:sp>
        <p:nvSpPr>
          <p:cNvPr id="7171" name="Notes Placeholder 2"/>
          <p:cNvSpPr>
            <a:spLocks noGrp="1"/>
          </p:cNvSpPr>
          <p:nvPr>
            <p:ph type="body" idx="1"/>
            <p:custDataLst>
              <p:tags r:id="rId1"/>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Introduce yourself</a:t>
            </a: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815304" indent="-312945">
              <a:defRPr>
                <a:solidFill>
                  <a:schemeClr val="tx1"/>
                </a:solidFill>
                <a:latin typeface="Arial" panose="020B0604020202020204" pitchFamily="34" charset="0"/>
              </a:defRPr>
            </a:lvl2pPr>
            <a:lvl3pPr marL="1253428" indent="-250357">
              <a:defRPr>
                <a:solidFill>
                  <a:schemeClr val="tx1"/>
                </a:solidFill>
                <a:latin typeface="Arial" panose="020B0604020202020204" pitchFamily="34" charset="0"/>
              </a:defRPr>
            </a:lvl3pPr>
            <a:lvl4pPr marL="1755786" indent="-250357">
              <a:defRPr>
                <a:solidFill>
                  <a:schemeClr val="tx1"/>
                </a:solidFill>
                <a:latin typeface="Arial" panose="020B0604020202020204" pitchFamily="34" charset="0"/>
              </a:defRPr>
            </a:lvl4pPr>
            <a:lvl5pPr marL="2258147" indent="-250357">
              <a:defRPr>
                <a:solidFill>
                  <a:schemeClr val="tx1"/>
                </a:solidFill>
                <a:latin typeface="Arial" panose="020B0604020202020204" pitchFamily="34" charset="0"/>
              </a:defRPr>
            </a:lvl5pPr>
            <a:lvl6pPr marL="2732505" indent="-250357" eaLnBrk="0" fontAlgn="base" hangingPunct="0">
              <a:spcBef>
                <a:spcPct val="0"/>
              </a:spcBef>
              <a:spcAft>
                <a:spcPct val="0"/>
              </a:spcAft>
              <a:defRPr>
                <a:solidFill>
                  <a:schemeClr val="tx1"/>
                </a:solidFill>
                <a:latin typeface="Arial" panose="020B0604020202020204" pitchFamily="34" charset="0"/>
              </a:defRPr>
            </a:lvl6pPr>
            <a:lvl7pPr marL="3206863" indent="-250357" eaLnBrk="0" fontAlgn="base" hangingPunct="0">
              <a:spcBef>
                <a:spcPct val="0"/>
              </a:spcBef>
              <a:spcAft>
                <a:spcPct val="0"/>
              </a:spcAft>
              <a:defRPr>
                <a:solidFill>
                  <a:schemeClr val="tx1"/>
                </a:solidFill>
                <a:latin typeface="Arial" panose="020B0604020202020204" pitchFamily="34" charset="0"/>
              </a:defRPr>
            </a:lvl7pPr>
            <a:lvl8pPr marL="3681223" indent="-250357" eaLnBrk="0" fontAlgn="base" hangingPunct="0">
              <a:spcBef>
                <a:spcPct val="0"/>
              </a:spcBef>
              <a:spcAft>
                <a:spcPct val="0"/>
              </a:spcAft>
              <a:defRPr>
                <a:solidFill>
                  <a:schemeClr val="tx1"/>
                </a:solidFill>
                <a:latin typeface="Arial" panose="020B0604020202020204" pitchFamily="34" charset="0"/>
              </a:defRPr>
            </a:lvl8pPr>
            <a:lvl9pPr marL="4155582" indent="-250357" eaLnBrk="0" fontAlgn="base" hangingPunct="0">
              <a:spcBef>
                <a:spcPct val="0"/>
              </a:spcBef>
              <a:spcAft>
                <a:spcPct val="0"/>
              </a:spcAft>
              <a:defRPr>
                <a:solidFill>
                  <a:schemeClr val="tx1"/>
                </a:solidFill>
                <a:latin typeface="Arial" panose="020B0604020202020204" pitchFamily="34" charset="0"/>
              </a:defRPr>
            </a:lvl9pPr>
          </a:lstStyle>
          <a:p>
            <a:fld id="{800C877C-5733-45C9-9B56-D0F4968C073F}" type="slidenum">
              <a:rPr lang="en-US" altLang="en-US" smtClean="0">
                <a:latin typeface="Calibri" panose="020F0502020204030204" pitchFamily="34" charset="0"/>
              </a:rPr>
              <a:pPr/>
              <a:t>3</a:t>
            </a:fld>
            <a:endParaRPr lang="en-US" altLang="en-US">
              <a:latin typeface="Calibri" panose="020F0502020204030204" pitchFamily="34" charset="0"/>
            </a:endParaRPr>
          </a:p>
        </p:txBody>
      </p:sp>
    </p:spTree>
    <p:extLst>
      <p:ext uri="{BB962C8B-B14F-4D97-AF65-F5344CB8AC3E}">
        <p14:creationId xmlns:p14="http://schemas.microsoft.com/office/powerpoint/2010/main" val="3571058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EA75D93-4A5B-494C-871B-6CCDA12E548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62E1F2A1-ED37-435D-BA84-3DD55868EB30}"/>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Have teachers write their goals on a post it note and share</a:t>
            </a:r>
          </a:p>
          <a:p>
            <a:pPr eaLnBrk="1" hangingPunct="1">
              <a:spcBef>
                <a:spcPct val="0"/>
              </a:spcBef>
            </a:pPr>
            <a:r>
              <a:rPr lang="en-US" altLang="en-US" dirty="0"/>
              <a:t>Review our goals in the next slide</a:t>
            </a:r>
          </a:p>
        </p:txBody>
      </p:sp>
      <p:sp>
        <p:nvSpPr>
          <p:cNvPr id="12292" name="Slide Number Placeholder 3">
            <a:extLst>
              <a:ext uri="{FF2B5EF4-FFF2-40B4-BE49-F238E27FC236}">
                <a16:creationId xmlns:a16="http://schemas.microsoft.com/office/drawing/2014/main" id="{2093DA99-2BBD-4125-8D86-6F73038D14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84225" indent="-300038">
              <a:defRPr>
                <a:solidFill>
                  <a:schemeClr val="tx1"/>
                </a:solidFill>
                <a:latin typeface="Arial" panose="020B0604020202020204" pitchFamily="34" charset="0"/>
              </a:defRPr>
            </a:lvl2pPr>
            <a:lvl3pPr marL="1206500" indent="-238125">
              <a:defRPr>
                <a:solidFill>
                  <a:schemeClr val="tx1"/>
                </a:solidFill>
                <a:latin typeface="Arial" panose="020B0604020202020204" pitchFamily="34" charset="0"/>
              </a:defRPr>
            </a:lvl3pPr>
            <a:lvl4pPr marL="1690688" indent="-238125">
              <a:defRPr>
                <a:solidFill>
                  <a:schemeClr val="tx1"/>
                </a:solidFill>
                <a:latin typeface="Arial" panose="020B0604020202020204" pitchFamily="34" charset="0"/>
              </a:defRPr>
            </a:lvl4pPr>
            <a:lvl5pPr marL="2174875" indent="-238125">
              <a:defRPr>
                <a:solidFill>
                  <a:schemeClr val="tx1"/>
                </a:solidFill>
                <a:latin typeface="Arial" panose="020B0604020202020204" pitchFamily="34" charset="0"/>
              </a:defRPr>
            </a:lvl5pPr>
            <a:lvl6pPr marL="2632075" indent="-238125" eaLnBrk="0" fontAlgn="base" hangingPunct="0">
              <a:spcBef>
                <a:spcPct val="0"/>
              </a:spcBef>
              <a:spcAft>
                <a:spcPct val="0"/>
              </a:spcAft>
              <a:defRPr>
                <a:solidFill>
                  <a:schemeClr val="tx1"/>
                </a:solidFill>
                <a:latin typeface="Arial" panose="020B0604020202020204" pitchFamily="34" charset="0"/>
              </a:defRPr>
            </a:lvl6pPr>
            <a:lvl7pPr marL="3089275" indent="-238125" eaLnBrk="0" fontAlgn="base" hangingPunct="0">
              <a:spcBef>
                <a:spcPct val="0"/>
              </a:spcBef>
              <a:spcAft>
                <a:spcPct val="0"/>
              </a:spcAft>
              <a:defRPr>
                <a:solidFill>
                  <a:schemeClr val="tx1"/>
                </a:solidFill>
                <a:latin typeface="Arial" panose="020B0604020202020204" pitchFamily="34" charset="0"/>
              </a:defRPr>
            </a:lvl7pPr>
            <a:lvl8pPr marL="3546475" indent="-238125" eaLnBrk="0" fontAlgn="base" hangingPunct="0">
              <a:spcBef>
                <a:spcPct val="0"/>
              </a:spcBef>
              <a:spcAft>
                <a:spcPct val="0"/>
              </a:spcAft>
              <a:defRPr>
                <a:solidFill>
                  <a:schemeClr val="tx1"/>
                </a:solidFill>
                <a:latin typeface="Arial" panose="020B0604020202020204" pitchFamily="34" charset="0"/>
              </a:defRPr>
            </a:lvl8pPr>
            <a:lvl9pPr marL="4003675" indent="-238125" eaLnBrk="0" fontAlgn="base" hangingPunct="0">
              <a:spcBef>
                <a:spcPct val="0"/>
              </a:spcBef>
              <a:spcAft>
                <a:spcPct val="0"/>
              </a:spcAft>
              <a:defRPr>
                <a:solidFill>
                  <a:schemeClr val="tx1"/>
                </a:solidFill>
                <a:latin typeface="Arial" panose="020B0604020202020204" pitchFamily="34" charset="0"/>
              </a:defRPr>
            </a:lvl9pPr>
          </a:lstStyle>
          <a:p>
            <a:fld id="{C4E8B1B9-BDDD-41CA-A71E-D5725F71B7BC}" type="slidenum">
              <a:rPr lang="en-US" altLang="en-US" smtClean="0">
                <a:latin typeface="Architects Daughter" panose="02000505000000020004" pitchFamily="2" charset="0"/>
                <a:ea typeface="ＭＳ Ｐゴシック" panose="020B0600070205080204" pitchFamily="34" charset="-128"/>
              </a:rPr>
              <a:pPr/>
              <a:t>4</a:t>
            </a:fld>
            <a:endParaRPr lang="en-US" altLang="en-US">
              <a:latin typeface="Architects Daughter" panose="02000505000000020004" pitchFamily="2" charset="0"/>
              <a:ea typeface="ＭＳ Ｐゴシック" panose="020B0600070205080204" pitchFamily="34" charset="-128"/>
            </a:endParaRPr>
          </a:p>
        </p:txBody>
      </p:sp>
    </p:spTree>
    <p:extLst>
      <p:ext uri="{BB962C8B-B14F-4D97-AF65-F5344CB8AC3E}">
        <p14:creationId xmlns:p14="http://schemas.microsoft.com/office/powerpoint/2010/main" val="434664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share my rule of the socks:</a:t>
            </a:r>
          </a:p>
          <a:p>
            <a:endParaRPr lang="en-US" dirty="0"/>
          </a:p>
          <a:p>
            <a:pPr marL="228600" indent="-228600">
              <a:buAutoNum type="arabicPeriod"/>
            </a:pPr>
            <a:r>
              <a:rPr lang="en-US" dirty="0"/>
              <a:t>They have never been on my feet</a:t>
            </a:r>
          </a:p>
          <a:p>
            <a:pPr marL="228600" indent="-228600">
              <a:buAutoNum type="arabicPeriod"/>
            </a:pPr>
            <a:r>
              <a:rPr lang="en-US" dirty="0"/>
              <a:t>They are not a souvenir of the workshop</a:t>
            </a:r>
          </a:p>
          <a:p>
            <a:pPr marL="228600" indent="-228600">
              <a:buAutoNum type="arabicPeriod"/>
            </a:pPr>
            <a:r>
              <a:rPr lang="en-US" dirty="0"/>
              <a:t>Put your cellphones away in the sock (model with your own)</a:t>
            </a:r>
          </a:p>
        </p:txBody>
      </p:sp>
      <p:sp>
        <p:nvSpPr>
          <p:cNvPr id="4" name="Slide Number Placeholder 3"/>
          <p:cNvSpPr>
            <a:spLocks noGrp="1"/>
          </p:cNvSpPr>
          <p:nvPr>
            <p:ph type="sldNum" sz="quarter" idx="5"/>
          </p:nvPr>
        </p:nvSpPr>
        <p:spPr/>
        <p:txBody>
          <a:bodyPr/>
          <a:lstStyle/>
          <a:p>
            <a:fld id="{0E34CE70-55C6-4E46-82C9-94A40AE4AD8D}" type="slidenum">
              <a:rPr lang="en-US" smtClean="0"/>
              <a:t>6</a:t>
            </a:fld>
            <a:endParaRPr lang="en-US"/>
          </a:p>
        </p:txBody>
      </p:sp>
    </p:spTree>
    <p:extLst>
      <p:ext uri="{BB962C8B-B14F-4D97-AF65-F5344CB8AC3E}">
        <p14:creationId xmlns:p14="http://schemas.microsoft.com/office/powerpoint/2010/main" val="1371860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teachers to discuss with the person next to them and then share. </a:t>
            </a:r>
          </a:p>
        </p:txBody>
      </p:sp>
      <p:sp>
        <p:nvSpPr>
          <p:cNvPr id="4" name="Slide Number Placeholder 3"/>
          <p:cNvSpPr>
            <a:spLocks noGrp="1"/>
          </p:cNvSpPr>
          <p:nvPr>
            <p:ph type="sldNum" sz="quarter" idx="5"/>
          </p:nvPr>
        </p:nvSpPr>
        <p:spPr/>
        <p:txBody>
          <a:bodyPr/>
          <a:lstStyle/>
          <a:p>
            <a:fld id="{C18693BC-AF02-4F7A-B324-5192D66699DF}" type="slidenum">
              <a:rPr lang="en-US" smtClean="0"/>
              <a:t>7</a:t>
            </a:fld>
            <a:endParaRPr lang="en-US"/>
          </a:p>
        </p:txBody>
      </p:sp>
    </p:spTree>
    <p:extLst>
      <p:ext uri="{BB962C8B-B14F-4D97-AF65-F5344CB8AC3E}">
        <p14:creationId xmlns:p14="http://schemas.microsoft.com/office/powerpoint/2010/main" val="2230928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Ask the teachers to discuss with the person next to them and then share. </a:t>
            </a:r>
          </a:p>
          <a:p>
            <a:endParaRPr lang="en-US" dirty="0"/>
          </a:p>
        </p:txBody>
      </p:sp>
      <p:sp>
        <p:nvSpPr>
          <p:cNvPr id="4" name="Slide Number Placeholder 3"/>
          <p:cNvSpPr>
            <a:spLocks noGrp="1"/>
          </p:cNvSpPr>
          <p:nvPr>
            <p:ph type="sldNum" sz="quarter" idx="5"/>
          </p:nvPr>
        </p:nvSpPr>
        <p:spPr/>
        <p:txBody>
          <a:bodyPr/>
          <a:lstStyle/>
          <a:p>
            <a:fld id="{C18693BC-AF02-4F7A-B324-5192D66699DF}" type="slidenum">
              <a:rPr lang="en-US" smtClean="0"/>
              <a:t>8</a:t>
            </a:fld>
            <a:endParaRPr lang="en-US"/>
          </a:p>
        </p:txBody>
      </p:sp>
    </p:spTree>
    <p:extLst>
      <p:ext uri="{BB962C8B-B14F-4D97-AF65-F5344CB8AC3E}">
        <p14:creationId xmlns:p14="http://schemas.microsoft.com/office/powerpoint/2010/main" val="1203773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premise of the workshop, you have to plan for discussions in your classroom.  You are going to share steps to make that happen. </a:t>
            </a:r>
          </a:p>
        </p:txBody>
      </p:sp>
      <p:sp>
        <p:nvSpPr>
          <p:cNvPr id="4" name="Slide Number Placeholder 3"/>
          <p:cNvSpPr>
            <a:spLocks noGrp="1"/>
          </p:cNvSpPr>
          <p:nvPr>
            <p:ph type="sldNum" sz="quarter" idx="5"/>
          </p:nvPr>
        </p:nvSpPr>
        <p:spPr/>
        <p:txBody>
          <a:bodyPr/>
          <a:lstStyle/>
          <a:p>
            <a:fld id="{C18693BC-AF02-4F7A-B324-5192D66699DF}" type="slidenum">
              <a:rPr lang="en-US" smtClean="0"/>
              <a:t>9</a:t>
            </a:fld>
            <a:endParaRPr lang="en-US"/>
          </a:p>
        </p:txBody>
      </p:sp>
    </p:spTree>
    <p:extLst>
      <p:ext uri="{BB962C8B-B14F-4D97-AF65-F5344CB8AC3E}">
        <p14:creationId xmlns:p14="http://schemas.microsoft.com/office/powerpoint/2010/main" val="39491142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step in planning for discussion seems obvious, but it is often overlooked. Planning your questions.  When you plan your questions, you are also planning the intent of the discussion, because the intent of the discussion will help you craft your questions.</a:t>
            </a:r>
          </a:p>
          <a:p>
            <a:endParaRPr lang="en-US" dirty="0"/>
          </a:p>
          <a:p>
            <a:r>
              <a:rPr lang="en-US" dirty="0"/>
              <a:t>Let me explain.  If you are planning on having a quick discussion to check for comprehension or to build student engagement, you will plan lower level questions.  These short discussions can provide brain breaks for your students and help them process the information.  These questions will be easier for you to write and will be based directly on the content you teach. </a:t>
            </a:r>
          </a:p>
        </p:txBody>
      </p:sp>
      <p:sp>
        <p:nvSpPr>
          <p:cNvPr id="4" name="Slide Number Placeholder 3"/>
          <p:cNvSpPr>
            <a:spLocks noGrp="1"/>
          </p:cNvSpPr>
          <p:nvPr>
            <p:ph type="sldNum" sz="quarter" idx="5"/>
          </p:nvPr>
        </p:nvSpPr>
        <p:spPr/>
        <p:txBody>
          <a:bodyPr/>
          <a:lstStyle/>
          <a:p>
            <a:fld id="{C4100561-FA90-4571-BC88-54E0E8770C1B}" type="slidenum">
              <a:rPr lang="en-US" smtClean="0"/>
              <a:t>10</a:t>
            </a:fld>
            <a:endParaRPr lang="en-US"/>
          </a:p>
        </p:txBody>
      </p:sp>
    </p:spTree>
    <p:extLst>
      <p:ext uri="{BB962C8B-B14F-4D97-AF65-F5344CB8AC3E}">
        <p14:creationId xmlns:p14="http://schemas.microsoft.com/office/powerpoint/2010/main" val="3382318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 goal is a deeper and more meaningful discussion, you need higher level questions.  These are the questions that take place at the end of the class or unit as students process all of the information they have learned.  The best type of upper level questions are essential questions.  </a:t>
            </a:r>
          </a:p>
          <a:p>
            <a:endParaRPr lang="en-US" dirty="0"/>
          </a:p>
          <a:p>
            <a:r>
              <a:rPr lang="en-US" dirty="0"/>
              <a:t>Essential questions are questions that focus on the big ideas in Social Studies. They often tie back to important concepts in Social Studies as well as the content you are teaching.  Essential questions </a:t>
            </a:r>
            <a:r>
              <a:rPr lang="en-US" sz="1200" b="1" dirty="0">
                <a:latin typeface="Janda Everyday Casual" panose="02000503000000020004" pitchFamily="2" charset="0"/>
              </a:rPr>
              <a:t>Have no simple “right” answer; they are meant to be argued, </a:t>
            </a:r>
            <a:r>
              <a:rPr lang="en-US" sz="1200" b="0" dirty="0">
                <a:latin typeface="Janda Everyday Casual" panose="02000503000000020004" pitchFamily="2" charset="0"/>
              </a:rPr>
              <a:t>and as such, lead to powerful classroom discussions.  </a:t>
            </a:r>
          </a:p>
          <a:p>
            <a:endParaRPr lang="en-US" sz="1200" b="0" dirty="0">
              <a:latin typeface="Janda Everyday Casual" panose="02000503000000020004" pitchFamily="2" charset="0"/>
            </a:endParaRPr>
          </a:p>
          <a:p>
            <a:r>
              <a:rPr lang="en-US" sz="1200" b="0" dirty="0">
                <a:latin typeface="Janda Everyday Casual" panose="02000503000000020004" pitchFamily="2" charset="0"/>
              </a:rPr>
              <a:t>I have included more information on crafting essential questions in your Discussion Strategies Manual. </a:t>
            </a:r>
            <a:endParaRPr lang="en-US" sz="1200" dirty="0">
              <a:latin typeface="Janda Everyday Casual" panose="02000503000000020004" pitchFamily="2" charset="0"/>
            </a:endParaRP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11</a:t>
            </a:fld>
            <a:endParaRPr lang="en-US"/>
          </a:p>
        </p:txBody>
      </p:sp>
    </p:spTree>
    <p:extLst>
      <p:ext uri="{BB962C8B-B14F-4D97-AF65-F5344CB8AC3E}">
        <p14:creationId xmlns:p14="http://schemas.microsoft.com/office/powerpoint/2010/main" val="3598070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next step seems obvious also, but too often we don’t provide our students enough information prior to leading a discussion.  How can students discuss a topic they know nothing about.  </a:t>
            </a:r>
          </a:p>
        </p:txBody>
      </p:sp>
      <p:sp>
        <p:nvSpPr>
          <p:cNvPr id="4" name="Slide Number Placeholder 3"/>
          <p:cNvSpPr>
            <a:spLocks noGrp="1"/>
          </p:cNvSpPr>
          <p:nvPr>
            <p:ph type="sldNum" sz="quarter" idx="5"/>
          </p:nvPr>
        </p:nvSpPr>
        <p:spPr/>
        <p:txBody>
          <a:bodyPr/>
          <a:lstStyle/>
          <a:p>
            <a:fld id="{C4100561-FA90-4571-BC88-54E0E8770C1B}" type="slidenum">
              <a:rPr lang="en-US" smtClean="0"/>
              <a:t>12</a:t>
            </a:fld>
            <a:endParaRPr lang="en-US"/>
          </a:p>
        </p:txBody>
      </p:sp>
    </p:spTree>
    <p:extLst>
      <p:ext uri="{BB962C8B-B14F-4D97-AF65-F5344CB8AC3E}">
        <p14:creationId xmlns:p14="http://schemas.microsoft.com/office/powerpoint/2010/main" val="3592439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Providing background information needs to be more than a lecture. Students need to interact with the content before they can discuss it.  Background information needs to increase student interest on the topic, so you can use resources such as songs, primary sources and even a high interest reading. </a:t>
            </a:r>
          </a:p>
        </p:txBody>
      </p:sp>
      <p:sp>
        <p:nvSpPr>
          <p:cNvPr id="4" name="Slide Number Placeholder 3"/>
          <p:cNvSpPr>
            <a:spLocks noGrp="1"/>
          </p:cNvSpPr>
          <p:nvPr>
            <p:ph type="sldNum" sz="quarter" idx="5"/>
          </p:nvPr>
        </p:nvSpPr>
        <p:spPr/>
        <p:txBody>
          <a:bodyPr/>
          <a:lstStyle/>
          <a:p>
            <a:fld id="{C4100561-FA90-4571-BC88-54E0E8770C1B}" type="slidenum">
              <a:rPr lang="en-US" smtClean="0"/>
              <a:t>13</a:t>
            </a:fld>
            <a:endParaRPr lang="en-US"/>
          </a:p>
        </p:txBody>
      </p:sp>
    </p:spTree>
    <p:extLst>
      <p:ext uri="{BB962C8B-B14F-4D97-AF65-F5344CB8AC3E}">
        <p14:creationId xmlns:p14="http://schemas.microsoft.com/office/powerpoint/2010/main" val="654514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Three needs to be used prior to every discussion.  What are your expectations for the discussion? Do your students know these expectations? How do you teach them? Was it modeled? Is it on an anchor chart that you review? This important step needs to be thought out in advance and include instruction on it’s own. </a:t>
            </a:r>
          </a:p>
        </p:txBody>
      </p:sp>
      <p:sp>
        <p:nvSpPr>
          <p:cNvPr id="4" name="Slide Number Placeholder 3"/>
          <p:cNvSpPr>
            <a:spLocks noGrp="1"/>
          </p:cNvSpPr>
          <p:nvPr>
            <p:ph type="sldNum" sz="quarter" idx="5"/>
          </p:nvPr>
        </p:nvSpPr>
        <p:spPr/>
        <p:txBody>
          <a:bodyPr/>
          <a:lstStyle/>
          <a:p>
            <a:fld id="{C4100561-FA90-4571-BC88-54E0E8770C1B}" type="slidenum">
              <a:rPr lang="en-US" smtClean="0"/>
              <a:t>14</a:t>
            </a:fld>
            <a:endParaRPr lang="en-US"/>
          </a:p>
        </p:txBody>
      </p:sp>
    </p:spTree>
    <p:extLst>
      <p:ext uri="{BB962C8B-B14F-4D97-AF65-F5344CB8AC3E}">
        <p14:creationId xmlns:p14="http://schemas.microsoft.com/office/powerpoint/2010/main" val="955571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final step is to actually choose the strategy you want to use. The strategy should match your goal in step one.  Each of these strategies I am going to share with you can be used in whole groups, small groups and even with a partner.  In addition to these strategies, you will receive more in your Discussion Strategy Manual. </a:t>
            </a:r>
          </a:p>
        </p:txBody>
      </p:sp>
      <p:sp>
        <p:nvSpPr>
          <p:cNvPr id="4" name="Slide Number Placeholder 3"/>
          <p:cNvSpPr>
            <a:spLocks noGrp="1"/>
          </p:cNvSpPr>
          <p:nvPr>
            <p:ph type="sldNum" sz="quarter" idx="5"/>
          </p:nvPr>
        </p:nvSpPr>
        <p:spPr/>
        <p:txBody>
          <a:bodyPr/>
          <a:lstStyle/>
          <a:p>
            <a:fld id="{C4100561-FA90-4571-BC88-54E0E8770C1B}" type="slidenum">
              <a:rPr lang="en-US" smtClean="0"/>
              <a:t>15</a:t>
            </a:fld>
            <a:endParaRPr lang="en-US"/>
          </a:p>
        </p:txBody>
      </p:sp>
    </p:spTree>
    <p:extLst>
      <p:ext uri="{BB962C8B-B14F-4D97-AF65-F5344CB8AC3E}">
        <p14:creationId xmlns:p14="http://schemas.microsoft.com/office/powerpoint/2010/main" val="2201022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4146" name="Rectangle 7">
            <a:extLst>
              <a:ext uri="{FF2B5EF4-FFF2-40B4-BE49-F238E27FC236}">
                <a16:creationId xmlns:a16="http://schemas.microsoft.com/office/drawing/2014/main" id="{8EE435F6-448A-4DF2-9D09-915EE49611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chitects Daughter" panose="02000505000000020004" pitchFamily="2" charset="0"/>
              </a:defRPr>
            </a:lvl1pPr>
            <a:lvl2pPr marL="757066" indent="-291179">
              <a:spcBef>
                <a:spcPct val="30000"/>
              </a:spcBef>
              <a:defRPr sz="1200">
                <a:solidFill>
                  <a:schemeClr val="tx1"/>
                </a:solidFill>
                <a:latin typeface="Architects Daughter" panose="02000505000000020004" pitchFamily="2" charset="0"/>
              </a:defRPr>
            </a:lvl2pPr>
            <a:lvl3pPr marL="1164717" indent="-232943">
              <a:spcBef>
                <a:spcPct val="30000"/>
              </a:spcBef>
              <a:defRPr sz="1200">
                <a:solidFill>
                  <a:schemeClr val="tx1"/>
                </a:solidFill>
                <a:latin typeface="Architects Daughter" panose="02000505000000020004" pitchFamily="2" charset="0"/>
              </a:defRPr>
            </a:lvl3pPr>
            <a:lvl4pPr marL="1630604" indent="-232943">
              <a:spcBef>
                <a:spcPct val="30000"/>
              </a:spcBef>
              <a:defRPr sz="1200">
                <a:solidFill>
                  <a:schemeClr val="tx1"/>
                </a:solidFill>
                <a:latin typeface="Architects Daughter" panose="02000505000000020004" pitchFamily="2" charset="0"/>
              </a:defRPr>
            </a:lvl4pPr>
            <a:lvl5pPr marL="2096491" indent="-232943">
              <a:spcBef>
                <a:spcPct val="30000"/>
              </a:spcBef>
              <a:defRPr sz="1200">
                <a:solidFill>
                  <a:schemeClr val="tx1"/>
                </a:solidFill>
                <a:latin typeface="Architects Daughter" panose="02000505000000020004" pitchFamily="2" charset="0"/>
              </a:defRPr>
            </a:lvl5pPr>
            <a:lvl6pPr marL="2562377" indent="-232943" eaLnBrk="0" fontAlgn="base" hangingPunct="0">
              <a:spcBef>
                <a:spcPct val="30000"/>
              </a:spcBef>
              <a:spcAft>
                <a:spcPct val="0"/>
              </a:spcAft>
              <a:defRPr sz="1200">
                <a:solidFill>
                  <a:schemeClr val="tx1"/>
                </a:solidFill>
                <a:latin typeface="Architects Daughter" panose="02000505000000020004" pitchFamily="2" charset="0"/>
              </a:defRPr>
            </a:lvl6pPr>
            <a:lvl7pPr marL="3028264" indent="-232943" eaLnBrk="0" fontAlgn="base" hangingPunct="0">
              <a:spcBef>
                <a:spcPct val="30000"/>
              </a:spcBef>
              <a:spcAft>
                <a:spcPct val="0"/>
              </a:spcAft>
              <a:defRPr sz="1200">
                <a:solidFill>
                  <a:schemeClr val="tx1"/>
                </a:solidFill>
                <a:latin typeface="Architects Daughter" panose="02000505000000020004" pitchFamily="2" charset="0"/>
              </a:defRPr>
            </a:lvl7pPr>
            <a:lvl8pPr marL="3494151" indent="-232943" eaLnBrk="0" fontAlgn="base" hangingPunct="0">
              <a:spcBef>
                <a:spcPct val="30000"/>
              </a:spcBef>
              <a:spcAft>
                <a:spcPct val="0"/>
              </a:spcAft>
              <a:defRPr sz="1200">
                <a:solidFill>
                  <a:schemeClr val="tx1"/>
                </a:solidFill>
                <a:latin typeface="Architects Daughter" panose="02000505000000020004" pitchFamily="2" charset="0"/>
              </a:defRPr>
            </a:lvl8pPr>
            <a:lvl9pPr marL="3960038" indent="-232943" eaLnBrk="0" fontAlgn="base" hangingPunct="0">
              <a:spcBef>
                <a:spcPct val="30000"/>
              </a:spcBef>
              <a:spcAft>
                <a:spcPct val="0"/>
              </a:spcAft>
              <a:defRPr sz="1200">
                <a:solidFill>
                  <a:schemeClr val="tx1"/>
                </a:solidFill>
                <a:latin typeface="Architects Daughter" panose="02000505000000020004" pitchFamily="2" charset="0"/>
              </a:defRPr>
            </a:lvl9pPr>
          </a:lstStyle>
          <a:p>
            <a:pPr>
              <a:spcBef>
                <a:spcPct val="0"/>
              </a:spcBef>
            </a:pPr>
            <a:fld id="{E7076718-BA5D-4244-A029-64C54404847C}" type="slidenum">
              <a:rPr lang="en-US" altLang="en-US" smtClean="0"/>
              <a:pPr>
                <a:spcBef>
                  <a:spcPct val="0"/>
                </a:spcBef>
              </a:pPr>
              <a:t>16</a:t>
            </a:fld>
            <a:endParaRPr lang="en-US" altLang="en-US"/>
          </a:p>
        </p:txBody>
      </p:sp>
      <p:sp>
        <p:nvSpPr>
          <p:cNvPr id="134147" name="Rectangle 1">
            <a:extLst>
              <a:ext uri="{FF2B5EF4-FFF2-40B4-BE49-F238E27FC236}">
                <a16:creationId xmlns:a16="http://schemas.microsoft.com/office/drawing/2014/main" id="{5ACDCA6C-5896-4335-BF13-408008DA8EA2}"/>
              </a:ext>
            </a:extLst>
          </p:cNvPr>
          <p:cNvSpPr>
            <a:spLocks noGrp="1" noRot="1" noChangeAspect="1" noChangeArrowheads="1" noTextEdit="1"/>
          </p:cNvSpPr>
          <p:nvPr>
            <p:ph type="sldImg"/>
          </p:nvPr>
        </p:nvSpPr>
        <p:spPr>
          <a:solidFill>
            <a:srgbClr val="FFFFFF"/>
          </a:solidFill>
          <a:ln/>
        </p:spPr>
      </p:sp>
      <p:sp>
        <p:nvSpPr>
          <p:cNvPr id="134148" name="Text Box 2">
            <a:extLst>
              <a:ext uri="{FF2B5EF4-FFF2-40B4-BE49-F238E27FC236}">
                <a16:creationId xmlns:a16="http://schemas.microsoft.com/office/drawing/2014/main" id="{1093B67F-A6AA-4E08-98E2-F372525BBB41}"/>
              </a:ext>
            </a:extLst>
          </p:cNvPr>
          <p:cNvSpPr>
            <a:spLocks noGrp="1" noChangeArrowheads="1"/>
          </p:cNvSpPr>
          <p:nvPr>
            <p:ph type="body" idx="1"/>
          </p:nvPr>
        </p:nvSpPr>
        <p:spPr>
          <a:xfrm>
            <a:off x="701040" y="4460981"/>
            <a:ext cx="5608320" cy="422372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r>
              <a:rPr lang="en-US" altLang="en-US" sz="1800" dirty="0">
                <a:latin typeface="Papyrus" panose="03070502060502030205" pitchFamily="66" charset="0"/>
                <a:ea typeface="Arial Unicode MS" panose="020B0604020202020204" pitchFamily="34" charset="-128"/>
                <a:cs typeface="Arial Unicode MS" panose="020B0604020202020204" pitchFamily="34" charset="-128"/>
              </a:rPr>
              <a:t>Give teachers time to discuss with a partner, then u</a:t>
            </a:r>
            <a:r>
              <a:rPr lang="en-US" altLang="en-US" sz="1800" dirty="0"/>
              <a:t>se popsicle people to randomly call on teachers</a:t>
            </a:r>
          </a:p>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endParaRPr lang="en-US" altLang="en-US" sz="1800" dirty="0">
              <a:latin typeface="Papyrus" panose="03070502060502030205" pitchFamily="66" charset="0"/>
              <a:ea typeface="Arial Unicode MS" panose="020B0604020202020204" pitchFamily="34" charset="-128"/>
              <a:cs typeface="Arial Unicode MS" panose="020B0604020202020204" pitchFamily="34" charset="-128"/>
            </a:endParaRPr>
          </a:p>
        </p:txBody>
      </p:sp>
      <p:sp>
        <p:nvSpPr>
          <p:cNvPr id="134149" name="Text Box 3">
            <a:extLst>
              <a:ext uri="{FF2B5EF4-FFF2-40B4-BE49-F238E27FC236}">
                <a16:creationId xmlns:a16="http://schemas.microsoft.com/office/drawing/2014/main" id="{C4FCF0C0-AF85-4186-BA23-E3017801B434}"/>
              </a:ext>
            </a:extLst>
          </p:cNvPr>
          <p:cNvSpPr txBox="1">
            <a:spLocks noChangeArrowheads="1"/>
          </p:cNvSpPr>
          <p:nvPr/>
        </p:nvSpPr>
        <p:spPr bwMode="auto">
          <a:xfrm>
            <a:off x="3970938" y="8917120"/>
            <a:ext cx="3037840" cy="469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710" tIns="47689" rIns="91710" bIns="47689" anchor="b"/>
          <a:lstStyle>
            <a:lvl1pPr>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1pPr>
            <a:lvl2pPr marL="742950" indent="-28575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2pPr>
            <a:lvl3pPr marL="11430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3pPr>
            <a:lvl4pPr marL="16002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4pPr>
            <a:lvl5pPr marL="20574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5pPr>
            <a:lvl6pPr marL="25146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6pPr>
            <a:lvl7pPr marL="29718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7pPr>
            <a:lvl8pPr marL="34290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8pPr>
            <a:lvl9pPr marL="38862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9pPr>
          </a:lstStyle>
          <a:p>
            <a:pPr algn="r" eaLnBrk="1" hangingPunct="1">
              <a:spcBef>
                <a:spcPct val="0"/>
              </a:spcBef>
            </a:pPr>
            <a:fld id="{0A73609D-6360-4AA8-B0FB-3B6C2CB5C5A2}" type="slidenum">
              <a:rPr lang="en-US" altLang="en-US">
                <a:solidFill>
                  <a:srgbClr val="000000"/>
                </a:solidFill>
              </a:rPr>
              <a:pPr algn="r" eaLnBrk="1" hangingPunct="1">
                <a:spcBef>
                  <a:spcPct val="0"/>
                </a:spcBef>
              </a:pPr>
              <a:t>16</a:t>
            </a:fld>
            <a:endParaRPr lang="en-US" altLang="en-US">
              <a:solidFill>
                <a:srgbClr val="000000"/>
              </a:solidFill>
            </a:endParaRPr>
          </a:p>
        </p:txBody>
      </p:sp>
      <p:sp>
        <p:nvSpPr>
          <p:cNvPr id="134150" name="TextBox 1">
            <a:extLst>
              <a:ext uri="{FF2B5EF4-FFF2-40B4-BE49-F238E27FC236}">
                <a16:creationId xmlns:a16="http://schemas.microsoft.com/office/drawing/2014/main" id="{67970C47-23FC-479A-8446-C3B1BDE565A7}"/>
              </a:ext>
            </a:extLst>
          </p:cNvPr>
          <p:cNvSpPr txBox="1">
            <a:spLocks noChangeArrowheads="1"/>
          </p:cNvSpPr>
          <p:nvPr>
            <p:custDataLst>
              <p:tags r:id="rId1"/>
            </p:custDataLst>
          </p:nvPr>
        </p:nvSpPr>
        <p:spPr bwMode="auto">
          <a:xfrm>
            <a:off x="0" y="0"/>
            <a:ext cx="3894667" cy="376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7" tIns="46589" rIns="93177" bIns="46589">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latin typeface="Architects Daughter" panose="02000505000000020004" pitchFamily="2" charset="0"/>
            </a:endParaRPr>
          </a:p>
        </p:txBody>
      </p:sp>
    </p:spTree>
    <p:extLst>
      <p:ext uri="{BB962C8B-B14F-4D97-AF65-F5344CB8AC3E}">
        <p14:creationId xmlns:p14="http://schemas.microsoft.com/office/powerpoint/2010/main" val="963780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DA9ED7A6-F7FD-4896-82F0-A8E62C85F30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A1F00ACB-7970-4BE4-A61A-34EDBFA3492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r>
              <a:rPr lang="en-US" altLang="en-US" sz="1200" dirty="0">
                <a:latin typeface="Papyrus" panose="03070502060502030205" pitchFamily="66" charset="0"/>
                <a:ea typeface="Arial Unicode MS" panose="020B0604020202020204" pitchFamily="34" charset="-128"/>
                <a:cs typeface="Arial Unicode MS" panose="020B0604020202020204" pitchFamily="34" charset="-128"/>
              </a:rPr>
              <a:t>Give teachers time to discuss with a partner, then u</a:t>
            </a:r>
            <a:r>
              <a:rPr lang="en-US" altLang="en-US" sz="1200" dirty="0"/>
              <a:t>se popsicle people to randomly call on teachers</a:t>
            </a:r>
          </a:p>
        </p:txBody>
      </p:sp>
      <p:sp>
        <p:nvSpPr>
          <p:cNvPr id="17412" name="Slide Number Placeholder 3">
            <a:extLst>
              <a:ext uri="{FF2B5EF4-FFF2-40B4-BE49-F238E27FC236}">
                <a16:creationId xmlns:a16="http://schemas.microsoft.com/office/drawing/2014/main" id="{F26EC496-CEA4-4AA5-8FCC-07E734351D5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430054-4049-4F77-901A-FB15299DCB33}" type="slidenum">
              <a:rPr lang="en-US" altLang="en-US" smtClean="0">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3337240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series of discussion strategies are going to focus on whole class discussions.</a:t>
            </a:r>
          </a:p>
        </p:txBody>
      </p:sp>
      <p:sp>
        <p:nvSpPr>
          <p:cNvPr id="4" name="Slide Number Placeholder 3"/>
          <p:cNvSpPr>
            <a:spLocks noGrp="1"/>
          </p:cNvSpPr>
          <p:nvPr>
            <p:ph type="sldNum" sz="quarter" idx="5"/>
          </p:nvPr>
        </p:nvSpPr>
        <p:spPr/>
        <p:txBody>
          <a:bodyPr/>
          <a:lstStyle/>
          <a:p>
            <a:fld id="{C4100561-FA90-4571-BC88-54E0E8770C1B}" type="slidenum">
              <a:rPr lang="en-US" smtClean="0"/>
              <a:t>18</a:t>
            </a:fld>
            <a:endParaRPr lang="en-US"/>
          </a:p>
        </p:txBody>
      </p:sp>
    </p:spTree>
    <p:extLst>
      <p:ext uri="{BB962C8B-B14F-4D97-AF65-F5344CB8AC3E}">
        <p14:creationId xmlns:p14="http://schemas.microsoft.com/office/powerpoint/2010/main" val="4013328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corner debate is a strategy you can use to create a discussion in your class as well as include movement.  This strategy works well as a preview when you start class, but can also be used to summarize and draw conclusions at the end. </a:t>
            </a:r>
          </a:p>
        </p:txBody>
      </p:sp>
      <p:sp>
        <p:nvSpPr>
          <p:cNvPr id="4" name="Slide Number Placeholder 3"/>
          <p:cNvSpPr>
            <a:spLocks noGrp="1"/>
          </p:cNvSpPr>
          <p:nvPr>
            <p:ph type="sldNum" sz="quarter" idx="5"/>
          </p:nvPr>
        </p:nvSpPr>
        <p:spPr/>
        <p:txBody>
          <a:bodyPr/>
          <a:lstStyle/>
          <a:p>
            <a:fld id="{C4100561-FA90-4571-BC88-54E0E8770C1B}" type="slidenum">
              <a:rPr lang="en-US" smtClean="0"/>
              <a:t>19</a:t>
            </a:fld>
            <a:endParaRPr lang="en-US"/>
          </a:p>
        </p:txBody>
      </p:sp>
    </p:spTree>
    <p:extLst>
      <p:ext uri="{BB962C8B-B14F-4D97-AF65-F5344CB8AC3E}">
        <p14:creationId xmlns:p14="http://schemas.microsoft.com/office/powerpoint/2010/main" val="3938327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how you can use a four corner debate.  You post a provocative statement that can be answered in multiple ways with a variety of responses. Hang the 4 corner cards up in your room in 4 different spaces.  Give each student an index card.  Before they move to their corner, have the students write a response on their card.  This provides students wait and think time – and also just prevents them from going to the corner with their friends.  Once a few minutes have passed, allow students to stand up and move into the corner that corresponds with their answer.  Ask a few debrief questions like: where is the majority of the class standing? Which response has the least students?  Then have the students in the 4 corners organize themselves into smaller groups of 3-4 students.  Have them read their index card with their response to the smaller group.  Once everyone has had a chance to speak in their group, randomly call on one person from each of the 4 corners to share their response.  Encourage them to pull in other answers they have heard in their small group discussion. </a:t>
            </a:r>
          </a:p>
        </p:txBody>
      </p:sp>
      <p:sp>
        <p:nvSpPr>
          <p:cNvPr id="4" name="Slide Number Placeholder 3"/>
          <p:cNvSpPr>
            <a:spLocks noGrp="1"/>
          </p:cNvSpPr>
          <p:nvPr>
            <p:ph type="sldNum" sz="quarter" idx="5"/>
          </p:nvPr>
        </p:nvSpPr>
        <p:spPr/>
        <p:txBody>
          <a:bodyPr/>
          <a:lstStyle/>
          <a:p>
            <a:fld id="{C4100561-FA90-4571-BC88-54E0E8770C1B}" type="slidenum">
              <a:rPr lang="en-US" smtClean="0"/>
              <a:t>20</a:t>
            </a:fld>
            <a:endParaRPr lang="en-US"/>
          </a:p>
        </p:txBody>
      </p:sp>
    </p:spTree>
    <p:extLst>
      <p:ext uri="{BB962C8B-B14F-4D97-AF65-F5344CB8AC3E}">
        <p14:creationId xmlns:p14="http://schemas.microsoft.com/office/powerpoint/2010/main" val="2387057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examples of 4 corner debate questions.  In order for a four-corner debate to be effective, you must create a statement that can be viewed from multiple perspectives and is controversial.  Take essential questions and turn them into provocative statements.  </a:t>
            </a:r>
          </a:p>
          <a:p>
            <a:endParaRPr lang="en-US" dirty="0"/>
          </a:p>
          <a:p>
            <a:r>
              <a:rPr lang="en-US" dirty="0"/>
              <a:t>A tip for four corner activities is to have your students write their answers on an index card, then move to the corner to debate. </a:t>
            </a:r>
          </a:p>
        </p:txBody>
      </p:sp>
      <p:sp>
        <p:nvSpPr>
          <p:cNvPr id="4" name="Slide Number Placeholder 3"/>
          <p:cNvSpPr>
            <a:spLocks noGrp="1"/>
          </p:cNvSpPr>
          <p:nvPr>
            <p:ph type="sldNum" sz="quarter" idx="5"/>
          </p:nvPr>
        </p:nvSpPr>
        <p:spPr/>
        <p:txBody>
          <a:bodyPr/>
          <a:lstStyle/>
          <a:p>
            <a:fld id="{C18693BC-AF02-4F7A-B324-5192D66699DF}" type="slidenum">
              <a:rPr lang="en-US" smtClean="0"/>
              <a:t>21</a:t>
            </a:fld>
            <a:endParaRPr lang="en-US"/>
          </a:p>
        </p:txBody>
      </p:sp>
    </p:spTree>
    <p:extLst>
      <p:ext uri="{BB962C8B-B14F-4D97-AF65-F5344CB8AC3E}">
        <p14:creationId xmlns:p14="http://schemas.microsoft.com/office/powerpoint/2010/main" val="1008339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also use 4 Corners with Questions and Answers – Instead of posting the Agree/Disagree signs, just post the numbers 1-4 in your room.  Your students can move to the number that corresponds with the answer choice they choose. Once again they will need to explain their thinking to other students that have created similar responses. </a:t>
            </a:r>
          </a:p>
        </p:txBody>
      </p:sp>
      <p:sp>
        <p:nvSpPr>
          <p:cNvPr id="4" name="Slide Number Placeholder 3"/>
          <p:cNvSpPr>
            <a:spLocks noGrp="1"/>
          </p:cNvSpPr>
          <p:nvPr>
            <p:ph type="sldNum" sz="quarter" idx="10"/>
          </p:nvPr>
        </p:nvSpPr>
        <p:spPr/>
        <p:txBody>
          <a:bodyPr/>
          <a:lstStyle/>
          <a:p>
            <a:fld id="{BD7151E9-E434-4549-BB4C-83AF1CFEA73F}" type="slidenum">
              <a:rPr lang="en-US" smtClean="0"/>
              <a:t>22</a:t>
            </a:fld>
            <a:endParaRPr lang="en-US"/>
          </a:p>
        </p:txBody>
      </p:sp>
    </p:spTree>
    <p:extLst>
      <p:ext uri="{BB962C8B-B14F-4D97-AF65-F5344CB8AC3E}">
        <p14:creationId xmlns:p14="http://schemas.microsoft.com/office/powerpoint/2010/main" val="755150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twist on 4 Corners is to actually create a Human Bar Graph.  Instead of just bunching up in front of a sign, have your students create a bar graph out of their bodies.  You can then debrief by having the students look around the room to see which topic received the most responses, the least, and ask a few questions before you have your students discuss it in their smaller group. </a:t>
            </a:r>
          </a:p>
        </p:txBody>
      </p:sp>
      <p:sp>
        <p:nvSpPr>
          <p:cNvPr id="4" name="Slide Number Placeholder 3"/>
          <p:cNvSpPr>
            <a:spLocks noGrp="1"/>
          </p:cNvSpPr>
          <p:nvPr>
            <p:ph type="sldNum" sz="quarter" idx="5"/>
          </p:nvPr>
        </p:nvSpPr>
        <p:spPr/>
        <p:txBody>
          <a:bodyPr/>
          <a:lstStyle/>
          <a:p>
            <a:fld id="{C4100561-FA90-4571-BC88-54E0E8770C1B}" type="slidenum">
              <a:rPr lang="en-US" smtClean="0"/>
              <a:t>23</a:t>
            </a:fld>
            <a:endParaRPr lang="en-US"/>
          </a:p>
        </p:txBody>
      </p:sp>
    </p:spTree>
    <p:extLst>
      <p:ext uri="{BB962C8B-B14F-4D97-AF65-F5344CB8AC3E}">
        <p14:creationId xmlns:p14="http://schemas.microsoft.com/office/powerpoint/2010/main" val="41524726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modification to the 4 Corner Discussion is to use chat cards. Chat cards are a great strategy for structuring a discussion with sentence starters.  These work well with ELL students who may need extra support structuring their sentences or for a group of students who may need instruction in civil discourse. </a:t>
            </a:r>
          </a:p>
          <a:p>
            <a:endParaRPr lang="en-US" dirty="0"/>
          </a:p>
          <a:p>
            <a:r>
              <a:rPr lang="en-US" dirty="0"/>
              <a:t>Pass out these cards prior to a discussion. Give your students time to read the sentence starters.  When you start your discussion, give guidelines to your students, such as – “You must use a statement from the “Share” category” or “You must use a statement from the “Sum It Up Category”.  When you finish your discussion, make sure you acknowledge who used these cards correctly. </a:t>
            </a:r>
          </a:p>
        </p:txBody>
      </p:sp>
      <p:sp>
        <p:nvSpPr>
          <p:cNvPr id="4" name="Slide Number Placeholder 3"/>
          <p:cNvSpPr>
            <a:spLocks noGrp="1"/>
          </p:cNvSpPr>
          <p:nvPr>
            <p:ph type="sldNum" sz="quarter" idx="5"/>
          </p:nvPr>
        </p:nvSpPr>
        <p:spPr/>
        <p:txBody>
          <a:bodyPr/>
          <a:lstStyle/>
          <a:p>
            <a:fld id="{C4100561-FA90-4571-BC88-54E0E8770C1B}" type="slidenum">
              <a:rPr lang="en-US" smtClean="0"/>
              <a:t>24</a:t>
            </a:fld>
            <a:endParaRPr lang="en-US"/>
          </a:p>
        </p:txBody>
      </p:sp>
    </p:spTree>
    <p:extLst>
      <p:ext uri="{BB962C8B-B14F-4D97-AF65-F5344CB8AC3E}">
        <p14:creationId xmlns:p14="http://schemas.microsoft.com/office/powerpoint/2010/main" val="21226952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Inner – Outer circle is another strategy that will include your entire class and incorporate movement as well.  This is a great strategy for involving all of the students in your class in a low-steaks discussion.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mn-lt"/>
              </a:rPr>
              <a:t>The inner – outer circle strategy is great when you want to check for understanding and have a brief discussion. For this strategy to work, you need to provide students background information and a few questions that spiral from easy to more complex. Give your students time to answer the questions and prepare for the inner-outer circle. </a:t>
            </a:r>
            <a:endParaRPr lang="en-US" altLang="en-US" dirty="0"/>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25</a:t>
            </a:fld>
            <a:endParaRPr lang="en-US"/>
          </a:p>
        </p:txBody>
      </p:sp>
    </p:spTree>
    <p:extLst>
      <p:ext uri="{BB962C8B-B14F-4D97-AF65-F5344CB8AC3E}">
        <p14:creationId xmlns:p14="http://schemas.microsoft.com/office/powerpoint/2010/main" val="1396002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latin typeface="+mn-lt"/>
              </a:rPr>
              <a:t>We are going to build a little background knowledge on the Indian Wars in Texas History – let’s start by listening to a song and discussing the questions before we learn the content (not really – you are just modeling this strategy).  Download the song onto your </a:t>
            </a:r>
            <a:r>
              <a:rPr lang="en-US" altLang="en-US" dirty="0" err="1">
                <a:latin typeface="+mn-lt"/>
              </a:rPr>
              <a:t>Iphone</a:t>
            </a:r>
            <a:r>
              <a:rPr lang="en-US" altLang="en-US" dirty="0">
                <a:latin typeface="+mn-lt"/>
              </a:rPr>
              <a:t> and play to the teachers to prep. </a:t>
            </a:r>
            <a:endParaRPr lang="en-US" altLang="en-US" dirty="0"/>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26</a:t>
            </a:fld>
            <a:endParaRPr lang="en-US" altLang="en-US"/>
          </a:p>
        </p:txBody>
      </p:sp>
    </p:spTree>
    <p:extLst>
      <p:ext uri="{BB962C8B-B14F-4D97-AF65-F5344CB8AC3E}">
        <p14:creationId xmlns:p14="http://schemas.microsoft.com/office/powerpoint/2010/main" val="3054237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t>You will need space for the next step – get your students out of their desks and have them create a circle around you. You will need to stay in the center of the circle so that you can monitor the discussion. </a:t>
            </a:r>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27</a:t>
            </a:fld>
            <a:endParaRPr lang="en-US" altLang="en-US"/>
          </a:p>
        </p:txBody>
      </p:sp>
    </p:spTree>
    <p:extLst>
      <p:ext uri="{BB962C8B-B14F-4D97-AF65-F5344CB8AC3E}">
        <p14:creationId xmlns:p14="http://schemas.microsoft.com/office/powerpoint/2010/main" val="28460688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t>Starting with any student, go around the circle and number the students off, 1,2, 1, 2, until you have assigned numbers to all of the students.  The students who are number one need to stay in their position.  The number two students will take one step forward and then turn around, facing the number one student who is next to them.  I always have the students shake hands and say hello, but a fist bump will work as well.  </a:t>
            </a:r>
          </a:p>
          <a:p>
            <a:pPr>
              <a:defRPr/>
            </a:pPr>
            <a:endParaRPr lang="en-US" altLang="en-US" dirty="0"/>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28</a:t>
            </a:fld>
            <a:endParaRPr lang="en-US" altLang="en-US"/>
          </a:p>
        </p:txBody>
      </p:sp>
    </p:spTree>
    <p:extLst>
      <p:ext uri="{BB962C8B-B14F-4D97-AF65-F5344CB8AC3E}">
        <p14:creationId xmlns:p14="http://schemas.microsoft.com/office/powerpoint/2010/main" val="28823120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t>Once the students are grouped in two circles facing each other (Inner and Outer Circle). I will read the first question out loud.  In the first round, student number 1 will repeat the question to student number two, who will then answer it.  After a minute or so, get the students attention (I recommend a bell), and have the number two student on the inside take a step to their left. This will place them with a new partner.  Once again, shake hands and say hello.</a:t>
            </a:r>
          </a:p>
          <a:p>
            <a:pPr>
              <a:defRPr/>
            </a:pPr>
            <a:endParaRPr lang="en-US" altLang="en-US" dirty="0"/>
          </a:p>
          <a:p>
            <a:pPr>
              <a:defRPr/>
            </a:pPr>
            <a:r>
              <a:rPr lang="en-US" altLang="en-US" dirty="0"/>
              <a:t>In this round, I will ask a question, and student number 2 will repeat the question to their new partner. Student number one is responsible for answering the question.</a:t>
            </a:r>
          </a:p>
          <a:p>
            <a:pPr>
              <a:defRPr/>
            </a:pPr>
            <a:endParaRPr lang="en-US" altLang="en-US" dirty="0"/>
          </a:p>
          <a:p>
            <a:pPr>
              <a:defRPr/>
            </a:pPr>
            <a:r>
              <a:rPr lang="en-US" altLang="en-US" dirty="0"/>
              <a:t>Repeat the process for 3 to 4 rounds, giving every student a chance to both ask a question and answer a question.  After every question, rotate the inner circle. </a:t>
            </a:r>
          </a:p>
          <a:p>
            <a:pPr>
              <a:defRPr/>
            </a:pPr>
            <a:endParaRPr lang="en-US" altLang="en-US" dirty="0"/>
          </a:p>
          <a:p>
            <a:pPr>
              <a:defRPr/>
            </a:pPr>
            <a:r>
              <a:rPr lang="en-US" altLang="en-US" dirty="0"/>
              <a:t>After you have completed the rounds, debrief with your class.  Share what you heard when you were standing inside the circle and praise those with especially thoughtful responses. </a:t>
            </a: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29</a:t>
            </a:fld>
            <a:endParaRPr lang="en-US"/>
          </a:p>
        </p:txBody>
      </p:sp>
    </p:spTree>
    <p:extLst>
      <p:ext uri="{BB962C8B-B14F-4D97-AF65-F5344CB8AC3E}">
        <p14:creationId xmlns:p14="http://schemas.microsoft.com/office/powerpoint/2010/main" val="4317296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did you learn about whole class discussions?</a:t>
            </a:r>
          </a:p>
        </p:txBody>
      </p:sp>
      <p:sp>
        <p:nvSpPr>
          <p:cNvPr id="4" name="Slide Number Placeholder 3"/>
          <p:cNvSpPr>
            <a:spLocks noGrp="1"/>
          </p:cNvSpPr>
          <p:nvPr>
            <p:ph type="sldNum" sz="quarter" idx="5"/>
          </p:nvPr>
        </p:nvSpPr>
        <p:spPr/>
        <p:txBody>
          <a:bodyPr/>
          <a:lstStyle/>
          <a:p>
            <a:fld id="{635A52A9-B7B4-462F-AB5A-B0529042ED7D}" type="slidenum">
              <a:rPr lang="en-US" smtClean="0"/>
              <a:t>30</a:t>
            </a:fld>
            <a:endParaRPr lang="en-US"/>
          </a:p>
        </p:txBody>
      </p:sp>
    </p:spTree>
    <p:extLst>
      <p:ext uri="{BB962C8B-B14F-4D97-AF65-F5344CB8AC3E}">
        <p14:creationId xmlns:p14="http://schemas.microsoft.com/office/powerpoint/2010/main" val="39257092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we are going to take a look at strategies for smaller group discussions. This will include strategies for groups of 4, 3, and 2 students. I am going to model a lesson for you with discussion strategies embedded throughout the session. </a:t>
            </a:r>
          </a:p>
        </p:txBody>
      </p:sp>
      <p:sp>
        <p:nvSpPr>
          <p:cNvPr id="4" name="Slide Number Placeholder 3"/>
          <p:cNvSpPr>
            <a:spLocks noGrp="1"/>
          </p:cNvSpPr>
          <p:nvPr>
            <p:ph type="sldNum" sz="quarter" idx="5"/>
          </p:nvPr>
        </p:nvSpPr>
        <p:spPr/>
        <p:txBody>
          <a:bodyPr/>
          <a:lstStyle/>
          <a:p>
            <a:fld id="{C4100561-FA90-4571-BC88-54E0E8770C1B}" type="slidenum">
              <a:rPr lang="en-US" smtClean="0"/>
              <a:t>31</a:t>
            </a:fld>
            <a:endParaRPr lang="en-US"/>
          </a:p>
        </p:txBody>
      </p:sp>
    </p:spTree>
    <p:extLst>
      <p:ext uri="{BB962C8B-B14F-4D97-AF65-F5344CB8AC3E}">
        <p14:creationId xmlns:p14="http://schemas.microsoft.com/office/powerpoint/2010/main" val="12167020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are going to model a lesson for the teachers – the content will be on the colonization of Texas.  Tell teachers to focus on the strategies for discussion that you use. </a:t>
            </a:r>
          </a:p>
        </p:txBody>
      </p:sp>
      <p:sp>
        <p:nvSpPr>
          <p:cNvPr id="4" name="Slide Number Placeholder 3"/>
          <p:cNvSpPr>
            <a:spLocks noGrp="1"/>
          </p:cNvSpPr>
          <p:nvPr>
            <p:ph type="sldNum" sz="quarter" idx="5"/>
          </p:nvPr>
        </p:nvSpPr>
        <p:spPr/>
        <p:txBody>
          <a:bodyPr/>
          <a:lstStyle/>
          <a:p>
            <a:fld id="{C18693BC-AF02-4F7A-B324-5192D66699DF}" type="slidenum">
              <a:rPr lang="en-US" smtClean="0"/>
              <a:t>32</a:t>
            </a:fld>
            <a:endParaRPr lang="en-US"/>
          </a:p>
        </p:txBody>
      </p:sp>
    </p:spTree>
    <p:extLst>
      <p:ext uri="{BB962C8B-B14F-4D97-AF65-F5344CB8AC3E}">
        <p14:creationId xmlns:p14="http://schemas.microsoft.com/office/powerpoint/2010/main" val="28484026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the strategy you will be modeling is a structured discussion</a:t>
            </a:r>
          </a:p>
        </p:txBody>
      </p:sp>
      <p:sp>
        <p:nvSpPr>
          <p:cNvPr id="4" name="Slide Number Placeholder 3"/>
          <p:cNvSpPr>
            <a:spLocks noGrp="1"/>
          </p:cNvSpPr>
          <p:nvPr>
            <p:ph type="sldNum" sz="quarter" idx="5"/>
          </p:nvPr>
        </p:nvSpPr>
        <p:spPr/>
        <p:txBody>
          <a:bodyPr/>
          <a:lstStyle/>
          <a:p>
            <a:fld id="{C18693BC-AF02-4F7A-B324-5192D66699DF}" type="slidenum">
              <a:rPr lang="en-US" smtClean="0"/>
              <a:t>34</a:t>
            </a:fld>
            <a:endParaRPr lang="en-US"/>
          </a:p>
        </p:txBody>
      </p:sp>
    </p:spTree>
    <p:extLst>
      <p:ext uri="{BB962C8B-B14F-4D97-AF65-F5344CB8AC3E}">
        <p14:creationId xmlns:p14="http://schemas.microsoft.com/office/powerpoint/2010/main" val="2461495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Pronounce all of the vocabulary terms for the teachers on the word wall</a:t>
            </a:r>
          </a:p>
        </p:txBody>
      </p:sp>
      <p:sp>
        <p:nvSpPr>
          <p:cNvPr id="4" name="Slide Number Placeholder 3"/>
          <p:cNvSpPr>
            <a:spLocks noGrp="1"/>
          </p:cNvSpPr>
          <p:nvPr>
            <p:ph type="sldNum" sz="quarter" idx="5"/>
          </p:nvPr>
        </p:nvSpPr>
        <p:spPr/>
        <p:txBody>
          <a:bodyPr/>
          <a:lstStyle/>
          <a:p>
            <a:fld id="{C18693BC-AF02-4F7A-B324-5192D66699DF}" type="slidenum">
              <a:rPr lang="en-US" smtClean="0"/>
              <a:t>35</a:t>
            </a:fld>
            <a:endParaRPr lang="en-US"/>
          </a:p>
        </p:txBody>
      </p:sp>
    </p:spTree>
    <p:extLst>
      <p:ext uri="{BB962C8B-B14F-4D97-AF65-F5344CB8AC3E}">
        <p14:creationId xmlns:p14="http://schemas.microsoft.com/office/powerpoint/2010/main" val="1510542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give each group a number card (1-3)</a:t>
            </a:r>
          </a:p>
        </p:txBody>
      </p:sp>
      <p:sp>
        <p:nvSpPr>
          <p:cNvPr id="4" name="Slide Number Placeholder 3"/>
          <p:cNvSpPr>
            <a:spLocks noGrp="1"/>
          </p:cNvSpPr>
          <p:nvPr>
            <p:ph type="sldNum" sz="quarter" idx="5"/>
          </p:nvPr>
        </p:nvSpPr>
        <p:spPr/>
        <p:txBody>
          <a:bodyPr/>
          <a:lstStyle/>
          <a:p>
            <a:fld id="{C18693BC-AF02-4F7A-B324-5192D66699DF}" type="slidenum">
              <a:rPr lang="en-US" smtClean="0"/>
              <a:t>40</a:t>
            </a:fld>
            <a:endParaRPr lang="en-US"/>
          </a:p>
        </p:txBody>
      </p:sp>
    </p:spTree>
    <p:extLst>
      <p:ext uri="{BB962C8B-B14F-4D97-AF65-F5344CB8AC3E}">
        <p14:creationId xmlns:p14="http://schemas.microsoft.com/office/powerpoint/2010/main" val="31288927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predict this activity to go over the vocabulary</a:t>
            </a:r>
          </a:p>
        </p:txBody>
      </p:sp>
      <p:sp>
        <p:nvSpPr>
          <p:cNvPr id="4" name="Slide Number Placeholder 3"/>
          <p:cNvSpPr>
            <a:spLocks noGrp="1"/>
          </p:cNvSpPr>
          <p:nvPr>
            <p:ph type="sldNum" sz="quarter" idx="5"/>
          </p:nvPr>
        </p:nvSpPr>
        <p:spPr/>
        <p:txBody>
          <a:bodyPr/>
          <a:lstStyle/>
          <a:p>
            <a:fld id="{C18693BC-AF02-4F7A-B324-5192D66699DF}" type="slidenum">
              <a:rPr lang="en-US" smtClean="0"/>
              <a:t>41</a:t>
            </a:fld>
            <a:endParaRPr lang="en-US"/>
          </a:p>
        </p:txBody>
      </p:sp>
    </p:spTree>
    <p:extLst>
      <p:ext uri="{BB962C8B-B14F-4D97-AF65-F5344CB8AC3E}">
        <p14:creationId xmlns:p14="http://schemas.microsoft.com/office/powerpoint/2010/main" val="41368938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Teachers should discuss these questions in their small group. </a:t>
            </a:r>
          </a:p>
        </p:txBody>
      </p:sp>
      <p:sp>
        <p:nvSpPr>
          <p:cNvPr id="4" name="Slide Number Placeholder 3"/>
          <p:cNvSpPr>
            <a:spLocks noGrp="1"/>
          </p:cNvSpPr>
          <p:nvPr>
            <p:ph type="sldNum" sz="quarter" idx="5"/>
          </p:nvPr>
        </p:nvSpPr>
        <p:spPr/>
        <p:txBody>
          <a:bodyPr/>
          <a:lstStyle/>
          <a:p>
            <a:fld id="{C18693BC-AF02-4F7A-B324-5192D66699DF}" type="slidenum">
              <a:rPr lang="en-US" smtClean="0"/>
              <a:t>42</a:t>
            </a:fld>
            <a:endParaRPr lang="en-US"/>
          </a:p>
        </p:txBody>
      </p:sp>
    </p:spTree>
    <p:extLst>
      <p:ext uri="{BB962C8B-B14F-4D97-AF65-F5344CB8AC3E}">
        <p14:creationId xmlns:p14="http://schemas.microsoft.com/office/powerpoint/2010/main" val="15605893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Pass out the first page of the reading on the colonization of Texas.  Have the teachers read as a group and discuss which option they would choose. </a:t>
            </a:r>
          </a:p>
        </p:txBody>
      </p:sp>
      <p:sp>
        <p:nvSpPr>
          <p:cNvPr id="4" name="Slide Number Placeholder 3"/>
          <p:cNvSpPr>
            <a:spLocks noGrp="1"/>
          </p:cNvSpPr>
          <p:nvPr>
            <p:ph type="sldNum" sz="quarter" idx="5"/>
          </p:nvPr>
        </p:nvSpPr>
        <p:spPr/>
        <p:txBody>
          <a:bodyPr/>
          <a:lstStyle/>
          <a:p>
            <a:fld id="{C18693BC-AF02-4F7A-B324-5192D66699DF}" type="slidenum">
              <a:rPr lang="en-US" smtClean="0"/>
              <a:t>43</a:t>
            </a:fld>
            <a:endParaRPr lang="en-US"/>
          </a:p>
        </p:txBody>
      </p:sp>
    </p:spTree>
    <p:extLst>
      <p:ext uri="{BB962C8B-B14F-4D97-AF65-F5344CB8AC3E}">
        <p14:creationId xmlns:p14="http://schemas.microsoft.com/office/powerpoint/2010/main" val="4512738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same as a response group</a:t>
            </a:r>
          </a:p>
        </p:txBody>
      </p:sp>
      <p:sp>
        <p:nvSpPr>
          <p:cNvPr id="4" name="Slide Number Placeholder 3"/>
          <p:cNvSpPr>
            <a:spLocks noGrp="1"/>
          </p:cNvSpPr>
          <p:nvPr>
            <p:ph type="sldNum" sz="quarter" idx="5"/>
          </p:nvPr>
        </p:nvSpPr>
        <p:spPr/>
        <p:txBody>
          <a:bodyPr/>
          <a:lstStyle/>
          <a:p>
            <a:fld id="{C18693BC-AF02-4F7A-B324-5192D66699DF}" type="slidenum">
              <a:rPr lang="en-US" smtClean="0"/>
              <a:t>44</a:t>
            </a:fld>
            <a:endParaRPr lang="en-US"/>
          </a:p>
        </p:txBody>
      </p:sp>
    </p:spTree>
    <p:extLst>
      <p:ext uri="{BB962C8B-B14F-4D97-AF65-F5344CB8AC3E}">
        <p14:creationId xmlns:p14="http://schemas.microsoft.com/office/powerpoint/2010/main" val="34216253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Conduct a structured discussion with 2-3 different groups. </a:t>
            </a:r>
          </a:p>
        </p:txBody>
      </p:sp>
      <p:sp>
        <p:nvSpPr>
          <p:cNvPr id="4" name="Slide Number Placeholder 3"/>
          <p:cNvSpPr>
            <a:spLocks noGrp="1"/>
          </p:cNvSpPr>
          <p:nvPr>
            <p:ph type="sldNum" sz="quarter" idx="5"/>
          </p:nvPr>
        </p:nvSpPr>
        <p:spPr/>
        <p:txBody>
          <a:bodyPr/>
          <a:lstStyle/>
          <a:p>
            <a:fld id="{C18693BC-AF02-4F7A-B324-5192D66699DF}" type="slidenum">
              <a:rPr lang="en-US" smtClean="0"/>
              <a:t>45</a:t>
            </a:fld>
            <a:endParaRPr lang="en-US"/>
          </a:p>
        </p:txBody>
      </p:sp>
    </p:spTree>
    <p:extLst>
      <p:ext uri="{BB962C8B-B14F-4D97-AF65-F5344CB8AC3E}">
        <p14:creationId xmlns:p14="http://schemas.microsoft.com/office/powerpoint/2010/main" val="375048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Pass out the next reading and have them discuss. </a:t>
            </a:r>
          </a:p>
        </p:txBody>
      </p:sp>
      <p:sp>
        <p:nvSpPr>
          <p:cNvPr id="4" name="Slide Number Placeholder 3"/>
          <p:cNvSpPr>
            <a:spLocks noGrp="1"/>
          </p:cNvSpPr>
          <p:nvPr>
            <p:ph type="sldNum" sz="quarter" idx="5"/>
          </p:nvPr>
        </p:nvSpPr>
        <p:spPr/>
        <p:txBody>
          <a:bodyPr/>
          <a:lstStyle/>
          <a:p>
            <a:fld id="{C18693BC-AF02-4F7A-B324-5192D66699DF}" type="slidenum">
              <a:rPr lang="en-US" smtClean="0"/>
              <a:t>46</a:t>
            </a:fld>
            <a:endParaRPr lang="en-US"/>
          </a:p>
        </p:txBody>
      </p:sp>
    </p:spTree>
    <p:extLst>
      <p:ext uri="{BB962C8B-B14F-4D97-AF65-F5344CB8AC3E}">
        <p14:creationId xmlns:p14="http://schemas.microsoft.com/office/powerpoint/2010/main" val="20419904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round you can introduce the add, subtract, multiply and divide cards if you want. </a:t>
            </a:r>
          </a:p>
        </p:txBody>
      </p:sp>
      <p:sp>
        <p:nvSpPr>
          <p:cNvPr id="4" name="Slide Number Placeholder 3"/>
          <p:cNvSpPr>
            <a:spLocks noGrp="1"/>
          </p:cNvSpPr>
          <p:nvPr>
            <p:ph type="sldNum" sz="quarter" idx="5"/>
          </p:nvPr>
        </p:nvSpPr>
        <p:spPr/>
        <p:txBody>
          <a:bodyPr/>
          <a:lstStyle/>
          <a:p>
            <a:fld id="{C18693BC-AF02-4F7A-B324-5192D66699DF}" type="slidenum">
              <a:rPr lang="en-US" smtClean="0"/>
              <a:t>47</a:t>
            </a:fld>
            <a:endParaRPr lang="en-US"/>
          </a:p>
        </p:txBody>
      </p:sp>
    </p:spTree>
    <p:extLst>
      <p:ext uri="{BB962C8B-B14F-4D97-AF65-F5344CB8AC3E}">
        <p14:creationId xmlns:p14="http://schemas.microsoft.com/office/powerpoint/2010/main" val="25933884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there is more to the activity, but you do not have to do this round if you don’t want </a:t>
            </a:r>
          </a:p>
        </p:txBody>
      </p:sp>
      <p:sp>
        <p:nvSpPr>
          <p:cNvPr id="4" name="Slide Number Placeholder 3"/>
          <p:cNvSpPr>
            <a:spLocks noGrp="1"/>
          </p:cNvSpPr>
          <p:nvPr>
            <p:ph type="sldNum" sz="quarter" idx="5"/>
          </p:nvPr>
        </p:nvSpPr>
        <p:spPr/>
        <p:txBody>
          <a:bodyPr/>
          <a:lstStyle/>
          <a:p>
            <a:fld id="{C18693BC-AF02-4F7A-B324-5192D66699DF}" type="slidenum">
              <a:rPr lang="en-US" smtClean="0"/>
              <a:t>48</a:t>
            </a:fld>
            <a:endParaRPr lang="en-US"/>
          </a:p>
        </p:txBody>
      </p:sp>
    </p:spTree>
    <p:extLst>
      <p:ext uri="{BB962C8B-B14F-4D97-AF65-F5344CB8AC3E}">
        <p14:creationId xmlns:p14="http://schemas.microsoft.com/office/powerpoint/2010/main" val="29701851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did you see each of these different elements of a discussion embedded into the activity?</a:t>
            </a:r>
          </a:p>
        </p:txBody>
      </p:sp>
      <p:sp>
        <p:nvSpPr>
          <p:cNvPr id="4" name="Slide Number Placeholder 3"/>
          <p:cNvSpPr>
            <a:spLocks noGrp="1"/>
          </p:cNvSpPr>
          <p:nvPr>
            <p:ph type="sldNum" sz="quarter" idx="5"/>
          </p:nvPr>
        </p:nvSpPr>
        <p:spPr/>
        <p:txBody>
          <a:bodyPr/>
          <a:lstStyle/>
          <a:p>
            <a:fld id="{C18693BC-AF02-4F7A-B324-5192D66699DF}" type="slidenum">
              <a:rPr lang="en-US" smtClean="0"/>
              <a:t>49</a:t>
            </a:fld>
            <a:endParaRPr lang="en-US"/>
          </a:p>
        </p:txBody>
      </p:sp>
    </p:spTree>
    <p:extLst>
      <p:ext uri="{BB962C8B-B14F-4D97-AF65-F5344CB8AC3E}">
        <p14:creationId xmlns:p14="http://schemas.microsoft.com/office/powerpoint/2010/main" val="24423202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 for the next lesson model during the break:</a:t>
            </a:r>
          </a:p>
          <a:p>
            <a:endParaRPr lang="en-US" dirty="0"/>
          </a:p>
          <a:p>
            <a:r>
              <a:rPr lang="en-US" dirty="0"/>
              <a:t>Hang up the word wall vocabulary terms for immigration</a:t>
            </a:r>
          </a:p>
        </p:txBody>
      </p:sp>
      <p:sp>
        <p:nvSpPr>
          <p:cNvPr id="4" name="Slide Number Placeholder 3"/>
          <p:cNvSpPr>
            <a:spLocks noGrp="1"/>
          </p:cNvSpPr>
          <p:nvPr>
            <p:ph type="sldNum" sz="quarter" idx="5"/>
          </p:nvPr>
        </p:nvSpPr>
        <p:spPr/>
        <p:txBody>
          <a:bodyPr/>
          <a:lstStyle/>
          <a:p>
            <a:fld id="{0E34CE70-55C6-4E46-82C9-94A40AE4AD8D}" type="slidenum">
              <a:rPr lang="en-US" smtClean="0"/>
              <a:t>51</a:t>
            </a:fld>
            <a:endParaRPr lang="en-US"/>
          </a:p>
        </p:txBody>
      </p:sp>
    </p:spTree>
    <p:extLst>
      <p:ext uri="{BB962C8B-B14F-4D97-AF65-F5344CB8AC3E}">
        <p14:creationId xmlns:p14="http://schemas.microsoft.com/office/powerpoint/2010/main" val="30539861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am now going to model a different strategy for small group discussions </a:t>
            </a:r>
          </a:p>
        </p:txBody>
      </p:sp>
      <p:sp>
        <p:nvSpPr>
          <p:cNvPr id="4" name="Slide Number Placeholder 3"/>
          <p:cNvSpPr>
            <a:spLocks noGrp="1"/>
          </p:cNvSpPr>
          <p:nvPr>
            <p:ph type="sldNum" sz="quarter" idx="5"/>
          </p:nvPr>
        </p:nvSpPr>
        <p:spPr/>
        <p:txBody>
          <a:bodyPr/>
          <a:lstStyle/>
          <a:p>
            <a:fld id="{C4100561-FA90-4571-BC88-54E0E8770C1B}" type="slidenum">
              <a:rPr lang="en-US" smtClean="0"/>
              <a:t>52</a:t>
            </a:fld>
            <a:endParaRPr lang="en-US"/>
          </a:p>
        </p:txBody>
      </p:sp>
    </p:spTree>
    <p:extLst>
      <p:ext uri="{BB962C8B-B14F-4D97-AF65-F5344CB8AC3E}">
        <p14:creationId xmlns:p14="http://schemas.microsoft.com/office/powerpoint/2010/main" val="12224861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are going to look at multiple strategies in this lesson model. </a:t>
            </a: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53</a:t>
            </a:fld>
            <a:endParaRPr lang="en-US"/>
          </a:p>
        </p:txBody>
      </p:sp>
    </p:spTree>
    <p:extLst>
      <p:ext uri="{BB962C8B-B14F-4D97-AF65-F5344CB8AC3E}">
        <p14:creationId xmlns:p14="http://schemas.microsoft.com/office/powerpoint/2010/main" val="28092355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149BB62F-9C50-4FD9-9D5A-CA422EF195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2459ECA-4E1D-4E4C-9AAF-CB62C58560B9}"/>
              </a:ext>
            </a:extLst>
          </p:cNvPr>
          <p:cNvSpPr>
            <a:spLocks noGrp="1"/>
          </p:cNvSpPr>
          <p:nvPr>
            <p:ph type="body" idx="1"/>
            <p:custDataLst>
              <p:tags r:id="rId1"/>
            </p:custDataLst>
          </p:nvPr>
        </p:nvSpPr>
        <p:spPr/>
        <p:txBody>
          <a:bodyPr>
            <a:normAutofit/>
          </a:bodyPr>
          <a:lstStyle/>
          <a:p>
            <a:r>
              <a:rPr lang="en-US" dirty="0"/>
              <a:t>Provide your students different pieces of background information. Each group should have a different topic or different piece of research on a topic.</a:t>
            </a:r>
          </a:p>
          <a:p>
            <a:endParaRPr lang="en-US" dirty="0"/>
          </a:p>
          <a:p>
            <a:r>
              <a:rPr lang="en-US" dirty="0"/>
              <a:t> I think Expert Groups is a great way to analyze primary sources, because it provides a peer support system to the primary source analysis.  Prepare for your lesson by finding 3 different primary sources to examine with the background information. </a:t>
            </a:r>
          </a:p>
        </p:txBody>
      </p:sp>
      <p:sp>
        <p:nvSpPr>
          <p:cNvPr id="15364" name="Slide Number Placeholder 3">
            <a:extLst>
              <a:ext uri="{FF2B5EF4-FFF2-40B4-BE49-F238E27FC236}">
                <a16:creationId xmlns:a16="http://schemas.microsoft.com/office/drawing/2014/main" id="{BE45D5BF-E6E2-439C-BD21-6A61504B80E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928FCE48-1F05-4856-9357-C2B1B97CB4DB}" type="slidenum">
              <a:rPr lang="en-US" altLang="en-US" smtClean="0"/>
              <a:pPr/>
              <a:t>54</a:t>
            </a:fld>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read</a:t>
            </a:r>
          </a:p>
        </p:txBody>
      </p:sp>
      <p:sp>
        <p:nvSpPr>
          <p:cNvPr id="4" name="Slide Number Placeholder 3"/>
          <p:cNvSpPr>
            <a:spLocks noGrp="1"/>
          </p:cNvSpPr>
          <p:nvPr>
            <p:ph type="sldNum" sz="quarter" idx="10"/>
          </p:nvPr>
        </p:nvSpPr>
        <p:spPr/>
        <p:txBody>
          <a:bodyPr/>
          <a:lstStyle/>
          <a:p>
            <a:fld id="{C9D13ADE-F1C8-451D-9C97-BA9FC71A1C14}" type="slidenum">
              <a:rPr lang="en-US" smtClean="0"/>
              <a:t>55</a:t>
            </a:fld>
            <a:endParaRPr lang="en-US"/>
          </a:p>
        </p:txBody>
      </p:sp>
    </p:spTree>
    <p:extLst>
      <p:ext uri="{BB962C8B-B14F-4D97-AF65-F5344CB8AC3E}">
        <p14:creationId xmlns:p14="http://schemas.microsoft.com/office/powerpoint/2010/main" val="37885570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hief Blueprint" panose="020B0500000000000000" pitchFamily="34" charset="0"/>
              </a:rPr>
              <a:t>Put into new groups of 3</a:t>
            </a:r>
            <a:endParaRPr lang="en-US" dirty="0"/>
          </a:p>
        </p:txBody>
      </p:sp>
      <p:sp>
        <p:nvSpPr>
          <p:cNvPr id="4" name="Slide Number Placeholder 3"/>
          <p:cNvSpPr>
            <a:spLocks noGrp="1"/>
          </p:cNvSpPr>
          <p:nvPr>
            <p:ph type="sldNum" sz="quarter" idx="5"/>
          </p:nvPr>
        </p:nvSpPr>
        <p:spPr/>
        <p:txBody>
          <a:bodyPr/>
          <a:lstStyle/>
          <a:p>
            <a:fld id="{0E34CE70-55C6-4E46-82C9-94A40AE4AD8D}" type="slidenum">
              <a:rPr lang="en-US" smtClean="0"/>
              <a:t>56</a:t>
            </a:fld>
            <a:endParaRPr lang="en-US"/>
          </a:p>
        </p:txBody>
      </p:sp>
    </p:spTree>
    <p:extLst>
      <p:ext uri="{BB962C8B-B14F-4D97-AF65-F5344CB8AC3E}">
        <p14:creationId xmlns:p14="http://schemas.microsoft.com/office/powerpoint/2010/main" val="24060950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FA871731-CA9F-4B4F-82DC-076152B30C9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CBE72C08-A600-48CA-9D93-AB3A7AE3A02B}"/>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508" name="Slide Number Placeholder 3">
            <a:extLst>
              <a:ext uri="{FF2B5EF4-FFF2-40B4-BE49-F238E27FC236}">
                <a16:creationId xmlns:a16="http://schemas.microsoft.com/office/drawing/2014/main" id="{C1BDE85F-4732-468D-8F75-C4C2E7182A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BC717816-69BD-4BF4-AF28-94BF12A3CD57}" type="slidenum">
              <a:rPr lang="en-US" altLang="en-US" smtClean="0"/>
              <a:pPr/>
              <a:t>57</a:t>
            </a:fld>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Project so they can see if they can’t read the tiny cards in the boxes. </a:t>
            </a:r>
          </a:p>
        </p:txBody>
      </p:sp>
      <p:sp>
        <p:nvSpPr>
          <p:cNvPr id="4" name="Slide Number Placeholder 3"/>
          <p:cNvSpPr>
            <a:spLocks noGrp="1"/>
          </p:cNvSpPr>
          <p:nvPr>
            <p:ph type="sldNum" sz="quarter" idx="5"/>
          </p:nvPr>
        </p:nvSpPr>
        <p:spPr/>
        <p:txBody>
          <a:bodyPr/>
          <a:lstStyle/>
          <a:p>
            <a:fld id="{0E34CE70-55C6-4E46-82C9-94A40AE4AD8D}" type="slidenum">
              <a:rPr lang="en-US" smtClean="0"/>
              <a:t>58</a:t>
            </a:fld>
            <a:endParaRPr lang="en-US"/>
          </a:p>
        </p:txBody>
      </p:sp>
    </p:spTree>
    <p:extLst>
      <p:ext uri="{BB962C8B-B14F-4D97-AF65-F5344CB8AC3E}">
        <p14:creationId xmlns:p14="http://schemas.microsoft.com/office/powerpoint/2010/main" val="36351934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they have finished the background reading, it is time to set up the expert groups.</a:t>
            </a:r>
          </a:p>
          <a:p>
            <a:endParaRPr lang="en-US" dirty="0"/>
          </a:p>
          <a:p>
            <a:endParaRPr lang="en-US" dirty="0"/>
          </a:p>
        </p:txBody>
      </p:sp>
      <p:sp>
        <p:nvSpPr>
          <p:cNvPr id="4" name="Slide Number Placeholder 3"/>
          <p:cNvSpPr>
            <a:spLocks noGrp="1"/>
          </p:cNvSpPr>
          <p:nvPr>
            <p:ph type="sldNum" sz="quarter" idx="5"/>
          </p:nvPr>
        </p:nvSpPr>
        <p:spPr/>
        <p:txBody>
          <a:bodyPr/>
          <a:lstStyle/>
          <a:p>
            <a:fld id="{C18693BC-AF02-4F7A-B324-5192D66699DF}" type="slidenum">
              <a:rPr lang="en-US" smtClean="0"/>
              <a:t>59</a:t>
            </a:fld>
            <a:endParaRPr lang="en-US"/>
          </a:p>
        </p:txBody>
      </p:sp>
    </p:spTree>
    <p:extLst>
      <p:ext uri="{BB962C8B-B14F-4D97-AF65-F5344CB8AC3E}">
        <p14:creationId xmlns:p14="http://schemas.microsoft.com/office/powerpoint/2010/main" val="35233600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E9FE0317-8ED3-4DDD-BCE2-DD4E0BB2783B}" type="slidenum">
              <a:rPr lang="en-US" altLang="en-US" smtClean="0"/>
              <a:pPr/>
              <a:t>60</a:t>
            </a:fld>
            <a:endParaRPr lang="en-US" altLang="en-US"/>
          </a:p>
        </p:txBody>
      </p:sp>
    </p:spTree>
    <p:extLst>
      <p:ext uri="{BB962C8B-B14F-4D97-AF65-F5344CB8AC3E}">
        <p14:creationId xmlns:p14="http://schemas.microsoft.com/office/powerpoint/2010/main" val="24117329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E1E8C43F-B428-4ED4-A1C3-3DFF8244A5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2956BF4E-6A1B-42D5-8E43-C310B0FB34E9}"/>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3E933327-5C48-4900-8277-C471E2C8811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E2C76119-A1B1-446F-8EAE-0E2FD997CB81}" type="slidenum">
              <a:rPr lang="en-US" altLang="en-US" smtClean="0"/>
              <a:pPr/>
              <a:t>62</a:t>
            </a:fld>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62D73117-82C8-427F-B04D-FFC8E65AA28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69391" indent="-295796">
              <a:spcBef>
                <a:spcPct val="30000"/>
              </a:spcBef>
              <a:defRPr sz="1200">
                <a:solidFill>
                  <a:schemeClr val="tx1"/>
                </a:solidFill>
                <a:latin typeface="Calibri" panose="020F0502020204030204" pitchFamily="34" charset="0"/>
              </a:defRPr>
            </a:lvl2pPr>
            <a:lvl3pPr marL="1184798" indent="-235990">
              <a:spcBef>
                <a:spcPct val="30000"/>
              </a:spcBef>
              <a:defRPr sz="1200">
                <a:solidFill>
                  <a:schemeClr val="tx1"/>
                </a:solidFill>
                <a:latin typeface="Calibri" panose="020F0502020204030204" pitchFamily="34" charset="0"/>
              </a:defRPr>
            </a:lvl3pPr>
            <a:lvl4pPr marL="1660011" indent="-235990">
              <a:spcBef>
                <a:spcPct val="30000"/>
              </a:spcBef>
              <a:defRPr sz="1200">
                <a:solidFill>
                  <a:schemeClr val="tx1"/>
                </a:solidFill>
                <a:latin typeface="Calibri" panose="020F0502020204030204" pitchFamily="34" charset="0"/>
              </a:defRPr>
            </a:lvl4pPr>
            <a:lvl5pPr marL="2133607" indent="-235990">
              <a:spcBef>
                <a:spcPct val="30000"/>
              </a:spcBef>
              <a:defRPr sz="1200">
                <a:solidFill>
                  <a:schemeClr val="tx1"/>
                </a:solidFill>
                <a:latin typeface="Calibri" panose="020F0502020204030204" pitchFamily="34" charset="0"/>
              </a:defRPr>
            </a:lvl5pPr>
            <a:lvl6pPr marL="2599120" indent="-235990" eaLnBrk="0" fontAlgn="base" hangingPunct="0">
              <a:spcBef>
                <a:spcPct val="30000"/>
              </a:spcBef>
              <a:spcAft>
                <a:spcPct val="0"/>
              </a:spcAft>
              <a:defRPr sz="1200">
                <a:solidFill>
                  <a:schemeClr val="tx1"/>
                </a:solidFill>
                <a:latin typeface="Calibri" panose="020F0502020204030204" pitchFamily="34" charset="0"/>
              </a:defRPr>
            </a:lvl6pPr>
            <a:lvl7pPr marL="3064634" indent="-235990" eaLnBrk="0" fontAlgn="base" hangingPunct="0">
              <a:spcBef>
                <a:spcPct val="30000"/>
              </a:spcBef>
              <a:spcAft>
                <a:spcPct val="0"/>
              </a:spcAft>
              <a:defRPr sz="1200">
                <a:solidFill>
                  <a:schemeClr val="tx1"/>
                </a:solidFill>
                <a:latin typeface="Calibri" panose="020F0502020204030204" pitchFamily="34" charset="0"/>
              </a:defRPr>
            </a:lvl7pPr>
            <a:lvl8pPr marL="3530149" indent="-235990" eaLnBrk="0" fontAlgn="base" hangingPunct="0">
              <a:spcBef>
                <a:spcPct val="30000"/>
              </a:spcBef>
              <a:spcAft>
                <a:spcPct val="0"/>
              </a:spcAft>
              <a:defRPr sz="1200">
                <a:solidFill>
                  <a:schemeClr val="tx1"/>
                </a:solidFill>
                <a:latin typeface="Calibri" panose="020F0502020204030204" pitchFamily="34" charset="0"/>
              </a:defRPr>
            </a:lvl8pPr>
            <a:lvl9pPr marL="3995663" indent="-23599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4E2F047-7B57-4E5F-975D-A6F0D77917F5}" type="slidenum">
              <a:rPr lang="en-US" altLang="en-US" smtClean="0">
                <a:latin typeface="Arial" panose="020B0604020202020204" pitchFamily="34" charset="0"/>
              </a:rPr>
              <a:pPr>
                <a:spcBef>
                  <a:spcPct val="0"/>
                </a:spcBef>
              </a:pPr>
              <a:t>63</a:t>
            </a:fld>
            <a:endParaRPr lang="en-US" altLang="en-US">
              <a:latin typeface="Arial" panose="020B0604020202020204" pitchFamily="34" charset="0"/>
            </a:endParaRPr>
          </a:p>
        </p:txBody>
      </p:sp>
      <p:sp>
        <p:nvSpPr>
          <p:cNvPr id="33795" name="Slide Image Placeholder 1">
            <a:extLst>
              <a:ext uri="{FF2B5EF4-FFF2-40B4-BE49-F238E27FC236}">
                <a16:creationId xmlns:a16="http://schemas.microsoft.com/office/drawing/2014/main" id="{7A4F7E5D-A3BC-4C4A-BF80-C919340BA6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Notes Placeholder 2">
            <a:extLst>
              <a:ext uri="{FF2B5EF4-FFF2-40B4-BE49-F238E27FC236}">
                <a16:creationId xmlns:a16="http://schemas.microsoft.com/office/drawing/2014/main" id="{44F0556E-4410-4188-8910-4D7E9DAE2A6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a:p>
            <a:r>
              <a:rPr lang="en-US" altLang="en-US"/>
              <a:t>Training will include:</a:t>
            </a:r>
          </a:p>
          <a:p>
            <a:endParaRPr lang="en-US" altLang="en-US"/>
          </a:p>
          <a:p>
            <a:r>
              <a:rPr lang="en-US" altLang="en-US"/>
              <a:t>Immediate application of content learned by the creation of a complete unit – from beginning to end.</a:t>
            </a:r>
          </a:p>
          <a:p>
            <a:r>
              <a:rPr lang="en-US" altLang="en-US"/>
              <a:t>Time to work on each step of the unit plan</a:t>
            </a:r>
          </a:p>
          <a:p>
            <a:r>
              <a:rPr lang="en-US" altLang="en-US"/>
              <a:t>Collaboration from each other.</a:t>
            </a:r>
          </a:p>
          <a:p>
            <a:pPr eaLnBrk="1" hangingPunct="1">
              <a:spcBef>
                <a:spcPct val="0"/>
              </a:spcBef>
            </a:pPr>
            <a:endParaRPr lang="en-US" altLang="en-US">
              <a:latin typeface="Arial" panose="020B0604020202020204" pitchFamily="34" charset="0"/>
            </a:endParaRPr>
          </a:p>
        </p:txBody>
      </p:sp>
      <p:sp>
        <p:nvSpPr>
          <p:cNvPr id="33797" name="Slide Number Placeholder 3">
            <a:extLst>
              <a:ext uri="{FF2B5EF4-FFF2-40B4-BE49-F238E27FC236}">
                <a16:creationId xmlns:a16="http://schemas.microsoft.com/office/drawing/2014/main" id="{8AE93EE3-1800-4E7A-9773-EBD068ACDB5D}"/>
              </a:ext>
            </a:extLst>
          </p:cNvPr>
          <p:cNvSpPr txBox="1">
            <a:spLocks noGrp="1"/>
          </p:cNvSpPr>
          <p:nvPr/>
        </p:nvSpPr>
        <p:spPr bwMode="auto">
          <a:xfrm>
            <a:off x="4054892" y="8970704"/>
            <a:ext cx="3103184" cy="47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71" tIns="47436" rIns="94871" bIns="47436"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B042BBAF-3411-43CC-812D-247E91C93E16}" type="slidenum">
              <a:rPr lang="en-US" altLang="en-US"/>
              <a:pPr algn="r" eaLnBrk="1" hangingPunct="1">
                <a:spcBef>
                  <a:spcPct val="0"/>
                </a:spcBef>
              </a:pPr>
              <a:t>63</a:t>
            </a:fld>
            <a:endParaRPr lang="en-US" altLang="en-US"/>
          </a:p>
        </p:txBody>
      </p:sp>
      <p:sp>
        <p:nvSpPr>
          <p:cNvPr id="33798" name="TextBox 1">
            <a:extLst>
              <a:ext uri="{FF2B5EF4-FFF2-40B4-BE49-F238E27FC236}">
                <a16:creationId xmlns:a16="http://schemas.microsoft.com/office/drawing/2014/main" id="{3EB873A5-B958-4520-BFDA-E34F965959E3}"/>
              </a:ext>
            </a:extLst>
          </p:cNvPr>
          <p:cNvSpPr txBox="1">
            <a:spLocks noChangeArrowheads="1"/>
          </p:cNvSpPr>
          <p:nvPr>
            <p:custDataLst>
              <p:tags r:id="rId1"/>
            </p:custDataLst>
          </p:nvPr>
        </p:nvSpPr>
        <p:spPr bwMode="auto">
          <a:xfrm>
            <a:off x="0" y="1"/>
            <a:ext cx="3977068" cy="37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71" tIns="47436" rIns="94871" bIns="47436">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26915B2D-BB55-47EB-A9F4-A81E45ADF2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5C49A2-4533-4AAF-A022-E81862A64533}"/>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5844" name="Slide Number Placeholder 3">
            <a:extLst>
              <a:ext uri="{FF2B5EF4-FFF2-40B4-BE49-F238E27FC236}">
                <a16:creationId xmlns:a16="http://schemas.microsoft.com/office/drawing/2014/main" id="{D066F709-257D-41F2-8C7E-482876F999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A7D82988-CA2A-4F80-8C2C-6FD4F37951C1}" type="slidenum">
              <a:rPr lang="en-US" altLang="en-US" smtClean="0"/>
              <a:pPr/>
              <a:t>64</a:t>
            </a:fld>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Prepare for this activity with chart paper.  Divide your students into groups of 3 or 4. Have your students write the discussion question in the center of the paper, draw a circle around it, and then create space for each of the students to write their answers.  Give your students about 5 minutes to write the answer to the question.  </a:t>
            </a:r>
          </a:p>
        </p:txBody>
      </p:sp>
      <p:sp>
        <p:nvSpPr>
          <p:cNvPr id="4" name="Slide Number Placeholder 3"/>
          <p:cNvSpPr>
            <a:spLocks noGrp="1"/>
          </p:cNvSpPr>
          <p:nvPr>
            <p:ph type="sldNum" sz="quarter" idx="5"/>
          </p:nvPr>
        </p:nvSpPr>
        <p:spPr/>
        <p:txBody>
          <a:bodyPr/>
          <a:lstStyle/>
          <a:p>
            <a:fld id="{C4100561-FA90-4571-BC88-54E0E8770C1B}" type="slidenum">
              <a:rPr lang="en-US" smtClean="0"/>
              <a:t>65</a:t>
            </a:fld>
            <a:endParaRPr lang="en-US"/>
          </a:p>
        </p:txBody>
      </p:sp>
    </p:spTree>
    <p:extLst>
      <p:ext uri="{BB962C8B-B14F-4D97-AF65-F5344CB8AC3E}">
        <p14:creationId xmlns:p14="http://schemas.microsoft.com/office/powerpoint/2010/main" val="256062289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now time for you to make your own lesson play that includes a discussion strategy.  Take a look at the Discussion Strategy manual that comes with this workshop.  The second page of your Doodle Notes handout is a lesson planning template.  Use this to help guide your thought process when you are planning for a discussion.  I hope you have enjoyed this training and I look forward to working with you again!</a:t>
            </a:r>
          </a:p>
        </p:txBody>
      </p:sp>
      <p:sp>
        <p:nvSpPr>
          <p:cNvPr id="4" name="Slide Number Placeholder 3"/>
          <p:cNvSpPr>
            <a:spLocks noGrp="1"/>
          </p:cNvSpPr>
          <p:nvPr>
            <p:ph type="sldNum" sz="quarter" idx="5"/>
          </p:nvPr>
        </p:nvSpPr>
        <p:spPr/>
        <p:txBody>
          <a:bodyPr/>
          <a:lstStyle/>
          <a:p>
            <a:fld id="{635A52A9-B7B4-462F-AB5A-B0529042ED7D}" type="slidenum">
              <a:rPr lang="en-US" smtClean="0"/>
              <a:t>67</a:t>
            </a:fld>
            <a:endParaRPr lang="en-US"/>
          </a:p>
        </p:txBody>
      </p:sp>
    </p:spTree>
    <p:extLst>
      <p:ext uri="{BB962C8B-B14F-4D97-AF65-F5344CB8AC3E}">
        <p14:creationId xmlns:p14="http://schemas.microsoft.com/office/powerpoint/2010/main" val="21850480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Slide Image Placeholder 1"/>
          <p:cNvSpPr>
            <a:spLocks noGrp="1" noRot="1" noChangeAspect="1" noTextEdit="1"/>
          </p:cNvSpPr>
          <p:nvPr>
            <p:ph type="sldImg"/>
          </p:nvPr>
        </p:nvSpPr>
        <p:spPr>
          <a:ln/>
        </p:spPr>
      </p:sp>
      <p:sp>
        <p:nvSpPr>
          <p:cNvPr id="208899" name="Notes Placeholder 2"/>
          <p:cNvSpPr>
            <a:spLocks noGrp="1"/>
          </p:cNvSpPr>
          <p:nvPr>
            <p:ph type="body" idx="1"/>
            <p:custDataLst>
              <p:tags r:id="rId1"/>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08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98513" indent="-306388">
              <a:defRPr>
                <a:solidFill>
                  <a:schemeClr val="tx1"/>
                </a:solidFill>
                <a:latin typeface="Arial" panose="020B0604020202020204" pitchFamily="34" charset="0"/>
              </a:defRPr>
            </a:lvl2pPr>
            <a:lvl3pPr marL="1230313" indent="-244475">
              <a:defRPr>
                <a:solidFill>
                  <a:schemeClr val="tx1"/>
                </a:solidFill>
                <a:latin typeface="Arial" panose="020B0604020202020204" pitchFamily="34" charset="0"/>
              </a:defRPr>
            </a:lvl3pPr>
            <a:lvl4pPr marL="1724025" indent="-244475">
              <a:defRPr>
                <a:solidFill>
                  <a:schemeClr val="tx1"/>
                </a:solidFill>
                <a:latin typeface="Arial" panose="020B0604020202020204" pitchFamily="34" charset="0"/>
              </a:defRPr>
            </a:lvl4pPr>
            <a:lvl5pPr marL="2216150" indent="-244475">
              <a:defRPr>
                <a:solidFill>
                  <a:schemeClr val="tx1"/>
                </a:solidFill>
                <a:latin typeface="Arial" panose="020B0604020202020204" pitchFamily="34" charset="0"/>
              </a:defRPr>
            </a:lvl5pPr>
            <a:lvl6pPr marL="2673350" indent="-244475" eaLnBrk="0" fontAlgn="base" hangingPunct="0">
              <a:spcBef>
                <a:spcPct val="0"/>
              </a:spcBef>
              <a:spcAft>
                <a:spcPct val="0"/>
              </a:spcAft>
              <a:defRPr>
                <a:solidFill>
                  <a:schemeClr val="tx1"/>
                </a:solidFill>
                <a:latin typeface="Arial" panose="020B0604020202020204" pitchFamily="34" charset="0"/>
              </a:defRPr>
            </a:lvl6pPr>
            <a:lvl7pPr marL="3130550" indent="-244475" eaLnBrk="0" fontAlgn="base" hangingPunct="0">
              <a:spcBef>
                <a:spcPct val="0"/>
              </a:spcBef>
              <a:spcAft>
                <a:spcPct val="0"/>
              </a:spcAft>
              <a:defRPr>
                <a:solidFill>
                  <a:schemeClr val="tx1"/>
                </a:solidFill>
                <a:latin typeface="Arial" panose="020B0604020202020204" pitchFamily="34" charset="0"/>
              </a:defRPr>
            </a:lvl7pPr>
            <a:lvl8pPr marL="3587750" indent="-244475" eaLnBrk="0" fontAlgn="base" hangingPunct="0">
              <a:spcBef>
                <a:spcPct val="0"/>
              </a:spcBef>
              <a:spcAft>
                <a:spcPct val="0"/>
              </a:spcAft>
              <a:defRPr>
                <a:solidFill>
                  <a:schemeClr val="tx1"/>
                </a:solidFill>
                <a:latin typeface="Arial" panose="020B0604020202020204" pitchFamily="34" charset="0"/>
              </a:defRPr>
            </a:lvl8pPr>
            <a:lvl9pPr marL="4044950" indent="-244475" eaLnBrk="0" fontAlgn="base" hangingPunct="0">
              <a:spcBef>
                <a:spcPct val="0"/>
              </a:spcBef>
              <a:spcAft>
                <a:spcPct val="0"/>
              </a:spcAft>
              <a:defRPr>
                <a:solidFill>
                  <a:schemeClr val="tx1"/>
                </a:solidFill>
                <a:latin typeface="Arial" panose="020B0604020202020204" pitchFamily="34" charset="0"/>
              </a:defRPr>
            </a:lvl9pPr>
          </a:lstStyle>
          <a:p>
            <a:fld id="{52387878-B40B-4180-93A0-2B19AB0571C9}" type="slidenum">
              <a:rPr lang="en-US" altLang="en-US" smtClean="0">
                <a:latin typeface="Calibri" panose="020F0502020204030204" pitchFamily="34" charset="0"/>
              </a:rPr>
              <a:pPr/>
              <a:t>68</a:t>
            </a:fld>
            <a:endParaRPr lang="en-US" altLang="en-US">
              <a:latin typeface="Calibri" panose="020F0502020204030204" pitchFamily="34" charset="0"/>
            </a:endParaRPr>
          </a:p>
        </p:txBody>
      </p:sp>
    </p:spTree>
    <p:extLst>
      <p:ext uri="{BB962C8B-B14F-4D97-AF65-F5344CB8AC3E}">
        <p14:creationId xmlns:p14="http://schemas.microsoft.com/office/powerpoint/2010/main" val="4046203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55772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67218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036797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211128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E2E2D8-1E29-49CB-97A0-8F4FD3490259}" type="datetimeFigureOut">
              <a:rPr lang="en-US" smtClean="0"/>
              <a:t>6/9/2022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165990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E2E2D8-1E29-49CB-97A0-8F4FD3490259}" type="datetimeFigureOut">
              <a:rPr lang="en-US" smtClean="0"/>
              <a:t>6/9/2022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964869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E2E2D8-1E29-49CB-97A0-8F4FD3490259}" type="datetimeFigureOut">
              <a:rPr lang="en-US" smtClean="0"/>
              <a:t>6/9/2022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160723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165390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957195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085415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958839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E2E2D8-1E29-49CB-97A0-8F4FD3490259}" type="datetimeFigureOut">
              <a:rPr lang="en-US" smtClean="0"/>
              <a:t>6/9/2022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F192B-01B2-4845-91AA-372E29B60EB8}" type="slidenum">
              <a:rPr lang="en-US" smtClean="0"/>
              <a:t>‹#›</a:t>
            </a:fld>
            <a:endParaRPr lang="en-US"/>
          </a:p>
        </p:txBody>
      </p:sp>
    </p:spTree>
    <p:extLst>
      <p:ext uri="{BB962C8B-B14F-4D97-AF65-F5344CB8AC3E}">
        <p14:creationId xmlns:p14="http://schemas.microsoft.com/office/powerpoint/2010/main" val="19601332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1.png"/><Relationship Id="rId7"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37.png"/><Relationship Id="rId5" Type="http://schemas.openxmlformats.org/officeDocument/2006/relationships/image" Target="../media/image32.png"/><Relationship Id="rId10" Type="http://schemas.openxmlformats.org/officeDocument/2006/relationships/image" Target="../media/image36.png"/><Relationship Id="rId4" Type="http://schemas.openxmlformats.org/officeDocument/2006/relationships/image" Target="../media/image26.png"/><Relationship Id="rId9"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2.png"/><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61.JPG"/></Relationships>
</file>

<file path=ppt/slides/_rels/slide4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67.JPG"/></Relationships>
</file>

<file path=ppt/slides/_rels/slide4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5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76.JPG"/></Relationships>
</file>

<file path=ppt/slides/_rels/slide59.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7.png"/><Relationship Id="rId7" Type="http://schemas.openxmlformats.org/officeDocument/2006/relationships/image" Target="../media/image80.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1.png"/><Relationship Id="rId9"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1.png"/><Relationship Id="rId7" Type="http://schemas.openxmlformats.org/officeDocument/2006/relationships/image" Target="../media/image81.png"/><Relationship Id="rId2"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6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55.xml"/><Relationship Id="rId1" Type="http://schemas.openxmlformats.org/officeDocument/2006/relationships/slideLayout" Target="../slideLayouts/slideLayout7.xml"/><Relationship Id="rId5" Type="http://schemas.openxmlformats.org/officeDocument/2006/relationships/image" Target="../media/image87.png"/><Relationship Id="rId4" Type="http://schemas.openxmlformats.org/officeDocument/2006/relationships/image" Target="../media/image86.png"/></Relationships>
</file>

<file path=ppt/slides/_rels/slide6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6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91.png"/><Relationship Id="rId7" Type="http://schemas.openxmlformats.org/officeDocument/2006/relationships/image" Target="../media/image93.png"/><Relationship Id="rId2"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hyperlink" Target="https://www.facebook.com/SocialStudiesSuccess/?ref=hl" TargetMode="External"/><Relationship Id="rId5" Type="http://schemas.openxmlformats.org/officeDocument/2006/relationships/image" Target="../media/image92.png"/><Relationship Id="rId10" Type="http://schemas.openxmlformats.org/officeDocument/2006/relationships/image" Target="../media/image95.png"/><Relationship Id="rId4" Type="http://schemas.openxmlformats.org/officeDocument/2006/relationships/hyperlink" Target="https://www.instagram.com/social_studies_success/" TargetMode="External"/><Relationship Id="rId9" Type="http://schemas.openxmlformats.org/officeDocument/2006/relationships/hyperlink" Target="http://www.socialstudiessucces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3FF91D-BBD9-4326-ABA3-E2CD196F4DC5}"/>
              </a:ext>
            </a:extLst>
          </p:cNvPr>
          <p:cNvPicPr>
            <a:picLocks noChangeAspect="1"/>
          </p:cNvPicPr>
          <p:nvPr/>
        </p:nvPicPr>
        <p:blipFill rotWithShape="1">
          <a:blip r:embed="rId2">
            <a:extLst>
              <a:ext uri="{28A0092B-C50C-407E-A947-70E740481C1C}">
                <a14:useLocalDpi xmlns:a14="http://schemas.microsoft.com/office/drawing/2010/main" val="0"/>
              </a:ext>
            </a:extLst>
          </a:blip>
          <a:srcRect t="27928"/>
          <a:stretch/>
        </p:blipFill>
        <p:spPr>
          <a:xfrm>
            <a:off x="0" y="2391819"/>
            <a:ext cx="9144000" cy="5242173"/>
          </a:xfrm>
          <a:prstGeom prst="rect">
            <a:avLst/>
          </a:prstGeom>
          <a:ln>
            <a:noFill/>
          </a:ln>
          <a:effectLst>
            <a:softEdge rad="112500"/>
          </a:effectLst>
        </p:spPr>
      </p:pic>
      <p:sp>
        <p:nvSpPr>
          <p:cNvPr id="4" name="TextBox 3">
            <a:extLst>
              <a:ext uri="{FF2B5EF4-FFF2-40B4-BE49-F238E27FC236}">
                <a16:creationId xmlns:a16="http://schemas.microsoft.com/office/drawing/2014/main" id="{0F2B8B6C-254D-42E7-A578-9B7B55546005}"/>
              </a:ext>
            </a:extLst>
          </p:cNvPr>
          <p:cNvSpPr txBox="1"/>
          <p:nvPr/>
        </p:nvSpPr>
        <p:spPr>
          <a:xfrm>
            <a:off x="188844" y="0"/>
            <a:ext cx="7205869" cy="830997"/>
          </a:xfrm>
          <a:prstGeom prst="rect">
            <a:avLst/>
          </a:prstGeom>
          <a:noFill/>
        </p:spPr>
        <p:txBody>
          <a:bodyPr wrap="square" rtlCol="0">
            <a:spAutoFit/>
          </a:bodyPr>
          <a:lstStyle/>
          <a:p>
            <a:r>
              <a:rPr lang="en-US" sz="4800" dirty="0">
                <a:latin typeface="Abscissa" panose="00000400000000000000" pitchFamily="2" charset="0"/>
              </a:rPr>
              <a:t>Engaging Students with</a:t>
            </a:r>
          </a:p>
        </p:txBody>
      </p:sp>
      <p:sp>
        <p:nvSpPr>
          <p:cNvPr id="7" name="Rectangle 6">
            <a:extLst>
              <a:ext uri="{FF2B5EF4-FFF2-40B4-BE49-F238E27FC236}">
                <a16:creationId xmlns:a16="http://schemas.microsoft.com/office/drawing/2014/main" id="{8C960FDD-BB17-48F5-857D-65FB379E9149}"/>
              </a:ext>
            </a:extLst>
          </p:cNvPr>
          <p:cNvSpPr/>
          <p:nvPr/>
        </p:nvSpPr>
        <p:spPr>
          <a:xfrm>
            <a:off x="896159" y="744290"/>
            <a:ext cx="8258992" cy="1200329"/>
          </a:xfrm>
          <a:prstGeom prst="rect">
            <a:avLst/>
          </a:prstGeom>
        </p:spPr>
        <p:txBody>
          <a:bodyPr wrap="none">
            <a:spAutoFit/>
          </a:bodyPr>
          <a:lstStyle/>
          <a:p>
            <a:r>
              <a:rPr lang="en-US" sz="7200" dirty="0">
                <a:latin typeface="Bloomishly" pitchFamily="50" charset="0"/>
              </a:rPr>
              <a:t>Meaningful Discussion Strategies</a:t>
            </a:r>
          </a:p>
        </p:txBody>
      </p:sp>
      <p:sp>
        <p:nvSpPr>
          <p:cNvPr id="5" name="Rectangle 4">
            <a:extLst>
              <a:ext uri="{FF2B5EF4-FFF2-40B4-BE49-F238E27FC236}">
                <a16:creationId xmlns:a16="http://schemas.microsoft.com/office/drawing/2014/main" id="{75F33107-55FD-4DB8-8B00-67365113754C}"/>
              </a:ext>
            </a:extLst>
          </p:cNvPr>
          <p:cNvSpPr/>
          <p:nvPr/>
        </p:nvSpPr>
        <p:spPr>
          <a:xfrm>
            <a:off x="0" y="1949963"/>
            <a:ext cx="5715000" cy="523220"/>
          </a:xfrm>
          <a:prstGeom prst="rect">
            <a:avLst/>
          </a:prstGeom>
        </p:spPr>
        <p:txBody>
          <a:bodyPr wrap="square">
            <a:spAutoFit/>
          </a:bodyPr>
          <a:lstStyle/>
          <a:p>
            <a:pPr>
              <a:spcBef>
                <a:spcPct val="0"/>
              </a:spcBef>
            </a:pPr>
            <a:r>
              <a:rPr lang="en-US" altLang="en-US" sz="2800" dirty="0">
                <a:latin typeface="Be bright" panose="02000506000000020003" pitchFamily="50" charset="0"/>
              </a:rPr>
              <a:t>Kathleen Geraghty, Social Studies Success</a:t>
            </a:r>
          </a:p>
        </p:txBody>
      </p:sp>
    </p:spTree>
    <p:extLst>
      <p:ext uri="{BB962C8B-B14F-4D97-AF65-F5344CB8AC3E}">
        <p14:creationId xmlns:p14="http://schemas.microsoft.com/office/powerpoint/2010/main" val="3970413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25" y="609600"/>
            <a:ext cx="9144000" cy="515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68821"/>
            <a:ext cx="9144000" cy="5178490"/>
          </a:xfrm>
          <a:prstGeom prst="rect">
            <a:avLst/>
          </a:prstGeom>
        </p:spPr>
      </p:pic>
    </p:spTree>
    <p:extLst>
      <p:ext uri="{BB962C8B-B14F-4D97-AF65-F5344CB8AC3E}">
        <p14:creationId xmlns:p14="http://schemas.microsoft.com/office/powerpoint/2010/main" val="4148909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TextBox 6"/>
          <p:cNvSpPr txBox="1">
            <a:spLocks noChangeArrowheads="1"/>
          </p:cNvSpPr>
          <p:nvPr/>
        </p:nvSpPr>
        <p:spPr bwMode="auto">
          <a:xfrm>
            <a:off x="7510463" y="6559550"/>
            <a:ext cx="30845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200">
                <a:latin typeface="Simply*Glamorous" pitchFamily="2" charset="0"/>
              </a:rPr>
              <a:t>Social Studies Success</a:t>
            </a:r>
          </a:p>
        </p:txBody>
      </p:sp>
      <p:sp>
        <p:nvSpPr>
          <p:cNvPr id="9" name="TextBox 8"/>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dirty="0">
                <a:latin typeface="Goudy Stout" panose="0202090407030B020401" pitchFamily="18" charset="0"/>
                <a:ea typeface="MS PGothic" panose="020B0600070205080204" pitchFamily="34" charset="-128"/>
              </a:rPr>
              <a:t>Who am </a:t>
            </a:r>
            <a:r>
              <a:rPr lang="en-US" altLang="en-US" sz="2800" dirty="0" err="1">
                <a:latin typeface="Goudy Stout" panose="0202090407030B020401" pitchFamily="18" charset="0"/>
                <a:ea typeface="MS PGothic" panose="020B0600070205080204" pitchFamily="34" charset="-128"/>
              </a:rPr>
              <a:t>i</a:t>
            </a:r>
            <a:r>
              <a:rPr lang="en-US" altLang="en-US" sz="2800" dirty="0">
                <a:latin typeface="Goudy Stout" panose="0202090407030B020401" pitchFamily="18" charset="0"/>
                <a:ea typeface="MS PGothic" panose="020B0600070205080204" pitchFamily="34" charset="-128"/>
              </a:rPr>
              <a:t>?</a:t>
            </a:r>
          </a:p>
        </p:txBody>
      </p:sp>
      <p:sp>
        <p:nvSpPr>
          <p:cNvPr id="11" name="Rectangle 10"/>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3" y="1617882"/>
            <a:ext cx="9144000" cy="5240118"/>
          </a:xfrm>
          <a:prstGeom prst="rect">
            <a:avLst/>
          </a:prstGeom>
        </p:spPr>
      </p:pic>
      <p:sp>
        <p:nvSpPr>
          <p:cNvPr id="4" name="Rectangle 3"/>
          <p:cNvSpPr/>
          <p:nvPr/>
        </p:nvSpPr>
        <p:spPr>
          <a:xfrm>
            <a:off x="960507" y="2616190"/>
            <a:ext cx="1988045" cy="584775"/>
          </a:xfrm>
          <a:prstGeom prst="rect">
            <a:avLst/>
          </a:prstGeom>
        </p:spPr>
        <p:txBody>
          <a:bodyPr wrap="none">
            <a:spAutoFit/>
          </a:bodyPr>
          <a:lstStyle/>
          <a:p>
            <a:pPr>
              <a:spcBef>
                <a:spcPct val="0"/>
              </a:spcBef>
            </a:pPr>
            <a:r>
              <a:rPr lang="en-US" altLang="en-US" sz="3200" dirty="0">
                <a:solidFill>
                  <a:schemeClr val="bg1"/>
                </a:solidFill>
                <a:latin typeface="Architects Daughter" panose="02000505000000020004" pitchFamily="2" charset="0"/>
              </a:rPr>
              <a:t>Teacher</a:t>
            </a:r>
          </a:p>
        </p:txBody>
      </p:sp>
      <p:sp>
        <p:nvSpPr>
          <p:cNvPr id="5" name="Rectangle 4"/>
          <p:cNvSpPr/>
          <p:nvPr/>
        </p:nvSpPr>
        <p:spPr>
          <a:xfrm>
            <a:off x="2765783" y="4076208"/>
            <a:ext cx="1549591" cy="369332"/>
          </a:xfrm>
          <a:prstGeom prst="rect">
            <a:avLst/>
          </a:prstGeom>
        </p:spPr>
        <p:txBody>
          <a:bodyPr wrap="none">
            <a:spAutoFit/>
          </a:bodyPr>
          <a:lstStyle/>
          <a:p>
            <a:pPr>
              <a:spcBef>
                <a:spcPct val="0"/>
              </a:spcBef>
            </a:pPr>
            <a:r>
              <a:rPr lang="en-US" altLang="en-US" dirty="0">
                <a:solidFill>
                  <a:schemeClr val="bg1"/>
                </a:solidFill>
                <a:latin typeface="Architects Daughter" panose="02000505000000020004" pitchFamily="2" charset="0"/>
              </a:rPr>
              <a:t>Team Lead</a:t>
            </a:r>
          </a:p>
        </p:txBody>
      </p:sp>
      <p:sp>
        <p:nvSpPr>
          <p:cNvPr id="6" name="Rectangle 5"/>
          <p:cNvSpPr/>
          <p:nvPr/>
        </p:nvSpPr>
        <p:spPr>
          <a:xfrm>
            <a:off x="5118283" y="3949424"/>
            <a:ext cx="1119217" cy="830997"/>
          </a:xfrm>
          <a:prstGeom prst="rect">
            <a:avLst/>
          </a:prstGeom>
        </p:spPr>
        <p:txBody>
          <a:bodyPr wrap="none">
            <a:spAutoFit/>
          </a:bodyPr>
          <a:lstStyle/>
          <a:p>
            <a:pPr>
              <a:spcBef>
                <a:spcPct val="0"/>
              </a:spcBef>
            </a:pPr>
            <a:r>
              <a:rPr lang="en-US" altLang="en-US" sz="2400" dirty="0">
                <a:solidFill>
                  <a:schemeClr val="bg1"/>
                </a:solidFill>
                <a:latin typeface="Architects Daughter" panose="02000505000000020004" pitchFamily="2" charset="0"/>
              </a:rPr>
              <a:t>Dept </a:t>
            </a:r>
          </a:p>
          <a:p>
            <a:pPr>
              <a:spcBef>
                <a:spcPct val="0"/>
              </a:spcBef>
            </a:pPr>
            <a:r>
              <a:rPr lang="en-US" altLang="en-US" sz="2400" dirty="0">
                <a:solidFill>
                  <a:schemeClr val="bg1"/>
                </a:solidFill>
                <a:latin typeface="Architects Daughter" panose="02000505000000020004" pitchFamily="2" charset="0"/>
              </a:rPr>
              <a:t>Chair</a:t>
            </a:r>
          </a:p>
        </p:txBody>
      </p:sp>
      <p:sp>
        <p:nvSpPr>
          <p:cNvPr id="7" name="Rectangle 6"/>
          <p:cNvSpPr/>
          <p:nvPr/>
        </p:nvSpPr>
        <p:spPr>
          <a:xfrm>
            <a:off x="3769511" y="2323802"/>
            <a:ext cx="1718740" cy="584775"/>
          </a:xfrm>
          <a:prstGeom prst="rect">
            <a:avLst/>
          </a:prstGeom>
        </p:spPr>
        <p:txBody>
          <a:bodyPr wrap="none">
            <a:spAutoFit/>
          </a:bodyPr>
          <a:lstStyle/>
          <a:p>
            <a:pPr>
              <a:spcBef>
                <a:spcPct val="0"/>
              </a:spcBef>
            </a:pPr>
            <a:r>
              <a:rPr lang="en-US" altLang="en-US" sz="3200" dirty="0">
                <a:solidFill>
                  <a:schemeClr val="bg1"/>
                </a:solidFill>
                <a:latin typeface="Architects Daughter" panose="02000505000000020004" pitchFamily="2" charset="0"/>
              </a:rPr>
              <a:t>Trainer</a:t>
            </a:r>
          </a:p>
        </p:txBody>
      </p:sp>
      <p:sp>
        <p:nvSpPr>
          <p:cNvPr id="8" name="Rectangle 7"/>
          <p:cNvSpPr/>
          <p:nvPr/>
        </p:nvSpPr>
        <p:spPr>
          <a:xfrm rot="560493">
            <a:off x="6458332" y="2765718"/>
            <a:ext cx="1265090" cy="584775"/>
          </a:xfrm>
          <a:prstGeom prst="rect">
            <a:avLst/>
          </a:prstGeom>
        </p:spPr>
        <p:txBody>
          <a:bodyPr wrap="none">
            <a:spAutoFit/>
          </a:bodyPr>
          <a:lstStyle/>
          <a:p>
            <a:pPr>
              <a:spcBef>
                <a:spcPct val="0"/>
              </a:spcBef>
            </a:pPr>
            <a:r>
              <a:rPr lang="en-US" altLang="en-US" sz="3200" dirty="0">
                <a:solidFill>
                  <a:schemeClr val="bg1"/>
                </a:solidFill>
                <a:latin typeface="Architects Daughter" panose="02000505000000020004" pitchFamily="2" charset="0"/>
              </a:rPr>
              <a:t>Mom</a:t>
            </a:r>
          </a:p>
        </p:txBody>
      </p:sp>
      <p:sp>
        <p:nvSpPr>
          <p:cNvPr id="14" name="Rectangle 13"/>
          <p:cNvSpPr/>
          <p:nvPr/>
        </p:nvSpPr>
        <p:spPr>
          <a:xfrm>
            <a:off x="411100" y="4655343"/>
            <a:ext cx="2048959" cy="584775"/>
          </a:xfrm>
          <a:prstGeom prst="rect">
            <a:avLst/>
          </a:prstGeom>
        </p:spPr>
        <p:txBody>
          <a:bodyPr wrap="none">
            <a:spAutoFit/>
          </a:bodyPr>
          <a:lstStyle/>
          <a:p>
            <a:pPr>
              <a:spcBef>
                <a:spcPct val="0"/>
              </a:spcBef>
            </a:pPr>
            <a:r>
              <a:rPr lang="en-US" altLang="en-US" sz="3200" dirty="0">
                <a:solidFill>
                  <a:schemeClr val="bg1"/>
                </a:solidFill>
                <a:latin typeface="Architects Daughter" panose="02000505000000020004" pitchFamily="2" charset="0"/>
              </a:rPr>
              <a:t>Kathleen</a:t>
            </a:r>
          </a:p>
        </p:txBody>
      </p:sp>
      <p:sp>
        <p:nvSpPr>
          <p:cNvPr id="15" name="Rectangle 14"/>
          <p:cNvSpPr/>
          <p:nvPr/>
        </p:nvSpPr>
        <p:spPr>
          <a:xfrm>
            <a:off x="7150948" y="4504196"/>
            <a:ext cx="1309974" cy="584775"/>
          </a:xfrm>
          <a:prstGeom prst="rect">
            <a:avLst/>
          </a:prstGeom>
        </p:spPr>
        <p:txBody>
          <a:bodyPr wrap="none">
            <a:spAutoFit/>
          </a:bodyPr>
          <a:lstStyle/>
          <a:p>
            <a:pPr>
              <a:spcBef>
                <a:spcPct val="0"/>
              </a:spcBef>
            </a:pPr>
            <a:r>
              <a:rPr lang="en-US" altLang="en-US" sz="3200" dirty="0">
                <a:solidFill>
                  <a:schemeClr val="bg1"/>
                </a:solidFill>
                <a:latin typeface="Architects Daughter" panose="02000505000000020004" pitchFamily="2" charset="0"/>
              </a:rPr>
              <a:t>Wife</a:t>
            </a:r>
          </a:p>
        </p:txBody>
      </p:sp>
    </p:spTree>
    <p:extLst>
      <p:ext uri="{BB962C8B-B14F-4D97-AF65-F5344CB8AC3E}">
        <p14:creationId xmlns:p14="http://schemas.microsoft.com/office/powerpoint/2010/main" val="70953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C2E2645B-991A-452A-AF98-ABCCC9C2F3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341438"/>
            <a:ext cx="8274050" cy="551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1">
            <a:extLst>
              <a:ext uri="{FF2B5EF4-FFF2-40B4-BE49-F238E27FC236}">
                <a16:creationId xmlns:a16="http://schemas.microsoft.com/office/drawing/2014/main" id="{3CC488D6-946C-46A1-B78C-84AE7CE7A9AF}"/>
              </a:ext>
            </a:extLst>
          </p:cNvPr>
          <p:cNvSpPr txBox="1">
            <a:spLocks noChangeArrowheads="1"/>
          </p:cNvSpPr>
          <p:nvPr/>
        </p:nvSpPr>
        <p:spPr bwMode="auto">
          <a:xfrm>
            <a:off x="182563" y="990600"/>
            <a:ext cx="5667375"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6000" dirty="0">
                <a:latin typeface="Architects Daughter" panose="02000505000000020004" pitchFamily="2" charset="0"/>
                <a:ea typeface="ＭＳ Ｐゴシック" panose="020B0600070205080204" pitchFamily="34" charset="-128"/>
              </a:rPr>
              <a:t>What </a:t>
            </a:r>
          </a:p>
          <a:p>
            <a:pPr eaLnBrk="1" hangingPunct="1">
              <a:spcBef>
                <a:spcPct val="0"/>
              </a:spcBef>
              <a:buFontTx/>
              <a:buNone/>
            </a:pPr>
            <a:r>
              <a:rPr lang="en-US" altLang="en-US" sz="6000" dirty="0">
                <a:latin typeface="Architects Daughter" panose="02000505000000020004" pitchFamily="2" charset="0"/>
                <a:ea typeface="ＭＳ Ｐゴシック" panose="020B0600070205080204" pitchFamily="34" charset="-128"/>
              </a:rPr>
              <a:t>are your</a:t>
            </a:r>
          </a:p>
          <a:p>
            <a:pPr eaLnBrk="1" hangingPunct="1">
              <a:spcBef>
                <a:spcPct val="0"/>
              </a:spcBef>
              <a:buFontTx/>
              <a:buNone/>
            </a:pPr>
            <a:endParaRPr lang="en-US" altLang="en-US" sz="6000" dirty="0">
              <a:latin typeface="Architects Daughter" panose="02000505000000020004" pitchFamily="2" charset="0"/>
              <a:ea typeface="ＭＳ Ｐゴシック" panose="020B0600070205080204" pitchFamily="34" charset="-128"/>
            </a:endParaRPr>
          </a:p>
          <a:p>
            <a:pPr eaLnBrk="1" hangingPunct="1">
              <a:spcBef>
                <a:spcPct val="0"/>
              </a:spcBef>
              <a:buFontTx/>
              <a:buNone/>
            </a:pPr>
            <a:endParaRPr lang="en-US" altLang="en-US" sz="6000" dirty="0">
              <a:latin typeface="Architects Daughter" panose="02000505000000020004" pitchFamily="2" charset="0"/>
              <a:ea typeface="ＭＳ Ｐゴシック" panose="020B0600070205080204" pitchFamily="34" charset="-128"/>
            </a:endParaRPr>
          </a:p>
          <a:p>
            <a:pPr eaLnBrk="1" hangingPunct="1">
              <a:spcBef>
                <a:spcPct val="0"/>
              </a:spcBef>
              <a:buFontTx/>
              <a:buNone/>
            </a:pPr>
            <a:r>
              <a:rPr lang="en-US" altLang="en-US" sz="6000" dirty="0">
                <a:latin typeface="Architects Daughter" panose="02000505000000020004" pitchFamily="2" charset="0"/>
                <a:ea typeface="ＭＳ Ｐゴシック" panose="020B0600070205080204" pitchFamily="34" charset="-128"/>
              </a:rPr>
              <a:t>for this session?</a:t>
            </a:r>
          </a:p>
        </p:txBody>
      </p:sp>
      <p:sp>
        <p:nvSpPr>
          <p:cNvPr id="11268" name="TextBox 5">
            <a:extLst>
              <a:ext uri="{FF2B5EF4-FFF2-40B4-BE49-F238E27FC236}">
                <a16:creationId xmlns:a16="http://schemas.microsoft.com/office/drawing/2014/main" id="{B87E4EBE-C5A9-4C1C-8FC0-7B7DB54D5D09}"/>
              </a:ext>
            </a:extLst>
          </p:cNvPr>
          <p:cNvSpPr txBox="1">
            <a:spLocks noChangeArrowheads="1"/>
          </p:cNvSpPr>
          <p:nvPr/>
        </p:nvSpPr>
        <p:spPr bwMode="auto">
          <a:xfrm>
            <a:off x="2030413" y="74613"/>
            <a:ext cx="7086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4000">
                <a:latin typeface="Goudy Stout" panose="0202090407030B020401" pitchFamily="18" charset="0"/>
                <a:ea typeface="ＭＳ Ｐゴシック" panose="020B0600070205080204" pitchFamily="34" charset="-128"/>
              </a:rPr>
              <a:t>Goals</a:t>
            </a:r>
          </a:p>
        </p:txBody>
      </p:sp>
      <p:pic>
        <p:nvPicPr>
          <p:cNvPr id="11269" name="Picture 6">
            <a:extLst>
              <a:ext uri="{FF2B5EF4-FFF2-40B4-BE49-F238E27FC236}">
                <a16:creationId xmlns:a16="http://schemas.microsoft.com/office/drawing/2014/main" id="{86C7917D-E3F2-4B46-AF4B-A1522C48A0D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32188" y="738188"/>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1">
            <a:extLst>
              <a:ext uri="{FF2B5EF4-FFF2-40B4-BE49-F238E27FC236}">
                <a16:creationId xmlns:a16="http://schemas.microsoft.com/office/drawing/2014/main" id="{D0400053-31C5-4846-9DAB-1B68C78187BE}"/>
              </a:ext>
            </a:extLst>
          </p:cNvPr>
          <p:cNvSpPr>
            <a:spLocks noChangeArrowheads="1"/>
          </p:cNvSpPr>
          <p:nvPr/>
        </p:nvSpPr>
        <p:spPr bwMode="auto">
          <a:xfrm>
            <a:off x="401638" y="2286000"/>
            <a:ext cx="3257550" cy="264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600">
                <a:latin typeface="Bloomishly" pitchFamily="50" charset="0"/>
                <a:ea typeface="ＭＳ Ｐゴシック" panose="020B0600070205080204" pitchFamily="34" charset="-128"/>
              </a:rPr>
              <a:t>goals </a:t>
            </a:r>
            <a:endParaRPr lang="en-US" altLang="en-US" sz="2800">
              <a:latin typeface="Arial" panose="020B0604020202020204" pitchFamily="34" charset="0"/>
            </a:endParaRPr>
          </a:p>
        </p:txBody>
      </p:sp>
    </p:spTree>
    <p:extLst>
      <p:ext uri="{BB962C8B-B14F-4D97-AF65-F5344CB8AC3E}">
        <p14:creationId xmlns:p14="http://schemas.microsoft.com/office/powerpoint/2010/main" val="491347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97609" y="2826127"/>
            <a:ext cx="6576323" cy="3539430"/>
          </a:xfrm>
          <a:prstGeom prst="rect">
            <a:avLst/>
          </a:prstGeom>
          <a:noFill/>
        </p:spPr>
        <p:txBody>
          <a:bodyPr wrap="square" rtlCol="0">
            <a:spAutoFit/>
          </a:bodyPr>
          <a:lstStyle/>
          <a:p>
            <a:pPr marL="742950" indent="-742950">
              <a:buFont typeface="+mj-lt"/>
              <a:buAutoNum type="arabicPeriod"/>
            </a:pPr>
            <a:r>
              <a:rPr lang="en-US" sz="3200" dirty="0">
                <a:solidFill>
                  <a:schemeClr val="bg1"/>
                </a:solidFill>
                <a:latin typeface="Janda Everyday Casual" panose="02000503000000020004" pitchFamily="2" charset="0"/>
              </a:rPr>
              <a:t>Learn the criteria for powerful discussions.</a:t>
            </a:r>
          </a:p>
          <a:p>
            <a:pPr marL="742950" indent="-742950">
              <a:buFont typeface="+mj-lt"/>
              <a:buAutoNum type="arabicPeriod"/>
            </a:pPr>
            <a:endParaRPr lang="en-US" sz="3200" dirty="0">
              <a:solidFill>
                <a:schemeClr val="bg1"/>
              </a:solidFill>
              <a:latin typeface="Janda Everyday Casual" panose="02000503000000020004" pitchFamily="2" charset="0"/>
            </a:endParaRPr>
          </a:p>
          <a:p>
            <a:pPr marL="742950" indent="-742950">
              <a:buFont typeface="+mj-lt"/>
              <a:buAutoNum type="arabicPeriod"/>
            </a:pPr>
            <a:r>
              <a:rPr lang="en-US" sz="3200" dirty="0">
                <a:solidFill>
                  <a:schemeClr val="bg1"/>
                </a:solidFill>
                <a:latin typeface="Janda Everyday Casual" panose="02000503000000020004" pitchFamily="2" charset="0"/>
              </a:rPr>
              <a:t>See model lessons in action.</a:t>
            </a:r>
          </a:p>
          <a:p>
            <a:pPr marL="742950" indent="-742950">
              <a:buFont typeface="+mj-lt"/>
              <a:buAutoNum type="arabicPeriod"/>
            </a:pPr>
            <a:endParaRPr lang="en-US" sz="3200" dirty="0">
              <a:solidFill>
                <a:schemeClr val="bg1"/>
              </a:solidFill>
              <a:latin typeface="Janda Everyday Casual" panose="02000503000000020004" pitchFamily="2" charset="0"/>
            </a:endParaRPr>
          </a:p>
          <a:p>
            <a:pPr marL="742950" indent="-742950">
              <a:buFont typeface="+mj-lt"/>
              <a:buAutoNum type="arabicPeriod"/>
            </a:pPr>
            <a:r>
              <a:rPr lang="en-US" sz="3200" dirty="0">
                <a:solidFill>
                  <a:schemeClr val="bg1"/>
                </a:solidFill>
                <a:latin typeface="Janda Everyday Casual" panose="02000503000000020004" pitchFamily="2" charset="0"/>
              </a:rPr>
              <a:t>Create your own discussion lesson plans.</a:t>
            </a:r>
          </a:p>
        </p:txBody>
      </p:sp>
    </p:spTree>
    <p:extLst>
      <p:ext uri="{BB962C8B-B14F-4D97-AF65-F5344CB8AC3E}">
        <p14:creationId xmlns:p14="http://schemas.microsoft.com/office/powerpoint/2010/main" val="1664080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02682FD3-7919-4C34-9FB1-CDD5E66891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13" y="0"/>
            <a:ext cx="9144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Rounded Corners 3">
            <a:extLst>
              <a:ext uri="{FF2B5EF4-FFF2-40B4-BE49-F238E27FC236}">
                <a16:creationId xmlns:a16="http://schemas.microsoft.com/office/drawing/2014/main" id="{0F08DF68-CD45-4C6C-BB8D-E490A4638296}"/>
              </a:ext>
            </a:extLst>
          </p:cNvPr>
          <p:cNvSpPr/>
          <p:nvPr/>
        </p:nvSpPr>
        <p:spPr>
          <a:xfrm>
            <a:off x="649288" y="1281113"/>
            <a:ext cx="3176587" cy="257175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6388" name="Picture 2" descr="Socksmith Men's Novelty Crew Socks Hamilton-Gold">
            <a:extLst>
              <a:ext uri="{FF2B5EF4-FFF2-40B4-BE49-F238E27FC236}">
                <a16:creationId xmlns:a16="http://schemas.microsoft.com/office/drawing/2014/main" id="{CC27CFD9-E1EB-4657-851C-D9D21D005E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913" y="1154113"/>
            <a:ext cx="28257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Rounded Corners 4">
            <a:extLst>
              <a:ext uri="{FF2B5EF4-FFF2-40B4-BE49-F238E27FC236}">
                <a16:creationId xmlns:a16="http://schemas.microsoft.com/office/drawing/2014/main" id="{6EA18B28-21FD-4530-9C1A-B3095A04DC1B}"/>
              </a:ext>
            </a:extLst>
          </p:cNvPr>
          <p:cNvSpPr/>
          <p:nvPr/>
        </p:nvSpPr>
        <p:spPr>
          <a:xfrm>
            <a:off x="-1293813" y="-722313"/>
            <a:ext cx="3178176" cy="144462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75F594-393F-40D1-A528-382F0997D1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6304" y="688836"/>
            <a:ext cx="9144000" cy="6096554"/>
          </a:xfrm>
          <a:prstGeom prst="rect">
            <a:avLst/>
          </a:prstGeom>
        </p:spPr>
      </p:pic>
      <p:sp>
        <p:nvSpPr>
          <p:cNvPr id="4" name="TextBox 3">
            <a:extLst>
              <a:ext uri="{FF2B5EF4-FFF2-40B4-BE49-F238E27FC236}">
                <a16:creationId xmlns:a16="http://schemas.microsoft.com/office/drawing/2014/main" id="{0F9CD5EC-4D1E-4638-B82B-1DE4E70FA297}"/>
              </a:ext>
            </a:extLst>
          </p:cNvPr>
          <p:cNvSpPr txBox="1"/>
          <p:nvPr/>
        </p:nvSpPr>
        <p:spPr>
          <a:xfrm>
            <a:off x="109329" y="892732"/>
            <a:ext cx="5476461" cy="3046988"/>
          </a:xfrm>
          <a:prstGeom prst="rect">
            <a:avLst/>
          </a:prstGeom>
          <a:noFill/>
        </p:spPr>
        <p:txBody>
          <a:bodyPr wrap="square" rtlCol="0">
            <a:spAutoFit/>
          </a:bodyPr>
          <a:lstStyle/>
          <a:p>
            <a:r>
              <a:rPr lang="en-US" sz="4800" dirty="0"/>
              <a:t>What does </a:t>
            </a:r>
          </a:p>
          <a:p>
            <a:endParaRPr lang="en-US" sz="4800" dirty="0"/>
          </a:p>
          <a:p>
            <a:r>
              <a:rPr lang="en-US" sz="4800" dirty="0"/>
              <a:t>look like in your classroom?</a:t>
            </a:r>
          </a:p>
        </p:txBody>
      </p:sp>
      <p:sp>
        <p:nvSpPr>
          <p:cNvPr id="5" name="TextBox 4">
            <a:extLst>
              <a:ext uri="{FF2B5EF4-FFF2-40B4-BE49-F238E27FC236}">
                <a16:creationId xmlns:a16="http://schemas.microsoft.com/office/drawing/2014/main" id="{CECC6088-2627-4367-9C1B-6D61C36EF252}"/>
              </a:ext>
            </a:extLst>
          </p:cNvPr>
          <p:cNvSpPr txBox="1"/>
          <p:nvPr/>
        </p:nvSpPr>
        <p:spPr>
          <a:xfrm rot="21057157">
            <a:off x="1651112" y="1155266"/>
            <a:ext cx="3588455" cy="1446550"/>
          </a:xfrm>
          <a:prstGeom prst="rect">
            <a:avLst/>
          </a:prstGeom>
          <a:noFill/>
        </p:spPr>
        <p:txBody>
          <a:bodyPr wrap="square" rtlCol="0">
            <a:spAutoFit/>
          </a:bodyPr>
          <a:lstStyle/>
          <a:p>
            <a:r>
              <a:rPr lang="en-US" sz="8800" dirty="0">
                <a:latin typeface="Bloomishly" pitchFamily="50" charset="0"/>
              </a:rPr>
              <a:t>discussion</a:t>
            </a:r>
          </a:p>
        </p:txBody>
      </p:sp>
    </p:spTree>
    <p:extLst>
      <p:ext uri="{BB962C8B-B14F-4D97-AF65-F5344CB8AC3E}">
        <p14:creationId xmlns:p14="http://schemas.microsoft.com/office/powerpoint/2010/main" val="2500493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621E4E-9AA2-41F0-B9D4-0ABD67655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5818" y="-797741"/>
            <a:ext cx="11827565" cy="7884341"/>
          </a:xfrm>
          <a:prstGeom prst="rect">
            <a:avLst/>
          </a:prstGeom>
        </p:spPr>
      </p:pic>
      <p:sp>
        <p:nvSpPr>
          <p:cNvPr id="4" name="TextBox 3">
            <a:extLst>
              <a:ext uri="{FF2B5EF4-FFF2-40B4-BE49-F238E27FC236}">
                <a16:creationId xmlns:a16="http://schemas.microsoft.com/office/drawing/2014/main" id="{6F4BDE56-CDBC-487D-8EE2-548842A74DBC}"/>
              </a:ext>
            </a:extLst>
          </p:cNvPr>
          <p:cNvSpPr txBox="1"/>
          <p:nvPr/>
        </p:nvSpPr>
        <p:spPr>
          <a:xfrm>
            <a:off x="109329" y="892732"/>
            <a:ext cx="5476461" cy="3785652"/>
          </a:xfrm>
          <a:prstGeom prst="rect">
            <a:avLst/>
          </a:prstGeom>
          <a:noFill/>
        </p:spPr>
        <p:txBody>
          <a:bodyPr wrap="square" rtlCol="0">
            <a:spAutoFit/>
          </a:bodyPr>
          <a:lstStyle/>
          <a:p>
            <a:r>
              <a:rPr lang="en-US" sz="4800" dirty="0">
                <a:solidFill>
                  <a:schemeClr val="bg1"/>
                </a:solidFill>
              </a:rPr>
              <a:t>What</a:t>
            </a:r>
          </a:p>
          <a:p>
            <a:endParaRPr lang="en-US" sz="4800" dirty="0">
              <a:solidFill>
                <a:schemeClr val="bg1"/>
              </a:solidFill>
            </a:endParaRPr>
          </a:p>
          <a:p>
            <a:endParaRPr lang="en-US" sz="4800" dirty="0">
              <a:solidFill>
                <a:schemeClr val="bg1"/>
              </a:solidFill>
            </a:endParaRPr>
          </a:p>
          <a:p>
            <a:endParaRPr lang="en-US" sz="4800" dirty="0">
              <a:solidFill>
                <a:schemeClr val="bg1"/>
              </a:solidFill>
            </a:endParaRPr>
          </a:p>
          <a:p>
            <a:r>
              <a:rPr lang="en-US" sz="4800" dirty="0">
                <a:solidFill>
                  <a:schemeClr val="bg1"/>
                </a:solidFill>
              </a:rPr>
              <a:t>do you already use?</a:t>
            </a:r>
          </a:p>
        </p:txBody>
      </p:sp>
      <p:sp>
        <p:nvSpPr>
          <p:cNvPr id="5" name="TextBox 4">
            <a:extLst>
              <a:ext uri="{FF2B5EF4-FFF2-40B4-BE49-F238E27FC236}">
                <a16:creationId xmlns:a16="http://schemas.microsoft.com/office/drawing/2014/main" id="{1D83C5F1-A4D1-4E80-80EF-0451101CAF9F}"/>
              </a:ext>
            </a:extLst>
          </p:cNvPr>
          <p:cNvSpPr txBox="1"/>
          <p:nvPr/>
        </p:nvSpPr>
        <p:spPr>
          <a:xfrm rot="20858410">
            <a:off x="763167" y="897605"/>
            <a:ext cx="4596367" cy="1862048"/>
          </a:xfrm>
          <a:prstGeom prst="rect">
            <a:avLst/>
          </a:prstGeom>
          <a:noFill/>
        </p:spPr>
        <p:txBody>
          <a:bodyPr wrap="square" rtlCol="0">
            <a:spAutoFit/>
          </a:bodyPr>
          <a:lstStyle/>
          <a:p>
            <a:r>
              <a:rPr lang="en-US" sz="11500" dirty="0">
                <a:solidFill>
                  <a:schemeClr val="bg1"/>
                </a:solidFill>
                <a:latin typeface="Bloomishly" pitchFamily="50" charset="0"/>
              </a:rPr>
              <a:t>discussion</a:t>
            </a:r>
          </a:p>
        </p:txBody>
      </p:sp>
      <p:sp>
        <p:nvSpPr>
          <p:cNvPr id="6" name="Rectangle 5">
            <a:extLst>
              <a:ext uri="{FF2B5EF4-FFF2-40B4-BE49-F238E27FC236}">
                <a16:creationId xmlns:a16="http://schemas.microsoft.com/office/drawing/2014/main" id="{26716CB9-2A2F-4509-8A35-921CA4322E8D}"/>
              </a:ext>
            </a:extLst>
          </p:cNvPr>
          <p:cNvSpPr/>
          <p:nvPr/>
        </p:nvSpPr>
        <p:spPr>
          <a:xfrm rot="20822177">
            <a:off x="1909597" y="2000727"/>
            <a:ext cx="4059682" cy="1569660"/>
          </a:xfrm>
          <a:prstGeom prst="rect">
            <a:avLst/>
          </a:prstGeom>
        </p:spPr>
        <p:txBody>
          <a:bodyPr wrap="square">
            <a:spAutoFit/>
          </a:bodyPr>
          <a:lstStyle/>
          <a:p>
            <a:r>
              <a:rPr lang="en-US" sz="9600" dirty="0">
                <a:solidFill>
                  <a:schemeClr val="bg1"/>
                </a:solidFill>
                <a:latin typeface="Bloomishly" pitchFamily="50" charset="0"/>
              </a:rPr>
              <a:t>strategies</a:t>
            </a:r>
          </a:p>
        </p:txBody>
      </p:sp>
    </p:spTree>
    <p:extLst>
      <p:ext uri="{BB962C8B-B14F-4D97-AF65-F5344CB8AC3E}">
        <p14:creationId xmlns:p14="http://schemas.microsoft.com/office/powerpoint/2010/main" val="509802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E2D8104-4BEB-4919-9A2B-B4793297BF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0444" y="848139"/>
            <a:ext cx="9144000" cy="6096000"/>
          </a:xfrm>
          <a:prstGeom prst="rect">
            <a:avLst/>
          </a:prstGeom>
        </p:spPr>
      </p:pic>
      <p:sp>
        <p:nvSpPr>
          <p:cNvPr id="4" name="TextBox 3">
            <a:extLst>
              <a:ext uri="{FF2B5EF4-FFF2-40B4-BE49-F238E27FC236}">
                <a16:creationId xmlns:a16="http://schemas.microsoft.com/office/drawing/2014/main" id="{B1173FC9-FE13-414C-A962-5B8D13078FED}"/>
              </a:ext>
            </a:extLst>
          </p:cNvPr>
          <p:cNvSpPr txBox="1"/>
          <p:nvPr/>
        </p:nvSpPr>
        <p:spPr>
          <a:xfrm>
            <a:off x="387626" y="327991"/>
            <a:ext cx="7315200" cy="1569660"/>
          </a:xfrm>
          <a:prstGeom prst="rect">
            <a:avLst/>
          </a:prstGeom>
          <a:noFill/>
        </p:spPr>
        <p:txBody>
          <a:bodyPr wrap="square" rtlCol="0">
            <a:spAutoFit/>
          </a:bodyPr>
          <a:lstStyle/>
          <a:p>
            <a:r>
              <a:rPr lang="en-US" sz="4800" dirty="0">
                <a:latin typeface="Abscissa" panose="00000400000000000000" pitchFamily="2" charset="0"/>
              </a:rPr>
              <a:t>Powerful discussions don’t just happen… they are</a:t>
            </a:r>
            <a:endParaRPr lang="en-US" sz="2000" dirty="0"/>
          </a:p>
        </p:txBody>
      </p:sp>
      <p:sp>
        <p:nvSpPr>
          <p:cNvPr id="5" name="TextBox 4">
            <a:extLst>
              <a:ext uri="{FF2B5EF4-FFF2-40B4-BE49-F238E27FC236}">
                <a16:creationId xmlns:a16="http://schemas.microsoft.com/office/drawing/2014/main" id="{74A6C728-A500-47FC-B911-01C4DC93DB48}"/>
              </a:ext>
            </a:extLst>
          </p:cNvPr>
          <p:cNvSpPr txBox="1"/>
          <p:nvPr/>
        </p:nvSpPr>
        <p:spPr>
          <a:xfrm rot="21057157">
            <a:off x="1320613" y="2140029"/>
            <a:ext cx="4569605" cy="1862048"/>
          </a:xfrm>
          <a:prstGeom prst="rect">
            <a:avLst/>
          </a:prstGeom>
          <a:noFill/>
        </p:spPr>
        <p:txBody>
          <a:bodyPr wrap="square" rtlCol="0">
            <a:spAutoFit/>
          </a:bodyPr>
          <a:lstStyle/>
          <a:p>
            <a:r>
              <a:rPr lang="en-US" sz="11500" dirty="0">
                <a:latin typeface="Bloomishly" pitchFamily="50" charset="0"/>
              </a:rPr>
              <a:t>planned!</a:t>
            </a:r>
          </a:p>
        </p:txBody>
      </p:sp>
    </p:spTree>
    <p:extLst>
      <p:ext uri="{BB962C8B-B14F-4D97-AF65-F5344CB8AC3E}">
        <p14:creationId xmlns:p14="http://schemas.microsoft.com/office/powerpoint/2010/main" val="120399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 </a:t>
            </a:r>
          </a:p>
        </p:txBody>
      </p:sp>
      <p:sp>
        <p:nvSpPr>
          <p:cNvPr id="5" name="TextBox 4">
            <a:extLst>
              <a:ext uri="{FF2B5EF4-FFF2-40B4-BE49-F238E27FC236}">
                <a16:creationId xmlns:a16="http://schemas.microsoft.com/office/drawing/2014/main" id="{9FAB3D81-96E8-4261-A7E5-5CB80343B717}"/>
              </a:ext>
            </a:extLst>
          </p:cNvPr>
          <p:cNvSpPr txBox="1"/>
          <p:nvPr/>
        </p:nvSpPr>
        <p:spPr>
          <a:xfrm>
            <a:off x="834885" y="1706912"/>
            <a:ext cx="5253681" cy="2862322"/>
          </a:xfrm>
          <a:prstGeom prst="rect">
            <a:avLst/>
          </a:prstGeom>
          <a:noFill/>
        </p:spPr>
        <p:txBody>
          <a:bodyPr wrap="square" rtlCol="0">
            <a:spAutoFit/>
          </a:bodyPr>
          <a:lstStyle/>
          <a:p>
            <a:pPr marL="457200" indent="-457200">
              <a:buFont typeface="Arial" panose="020B0604020202020204" pitchFamily="34" charset="0"/>
              <a:buChar char="•"/>
            </a:pPr>
            <a:r>
              <a:rPr lang="en-US" sz="3600" u="sng" dirty="0">
                <a:solidFill>
                  <a:schemeClr val="bg1"/>
                </a:solidFill>
              </a:rPr>
              <a:t>Lower level comprehension  questions </a:t>
            </a:r>
            <a:r>
              <a:rPr lang="en-US" sz="3600" dirty="0">
                <a:solidFill>
                  <a:schemeClr val="bg1"/>
                </a:solidFill>
              </a:rPr>
              <a:t>can be used for quick engagement and discussion.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Tree>
    <p:extLst>
      <p:ext uri="{BB962C8B-B14F-4D97-AF65-F5344CB8AC3E}">
        <p14:creationId xmlns:p14="http://schemas.microsoft.com/office/powerpoint/2010/main" val="3021259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 </a:t>
            </a:r>
          </a:p>
        </p:txBody>
      </p:sp>
      <p:sp>
        <p:nvSpPr>
          <p:cNvPr id="5" name="TextBox 4">
            <a:extLst>
              <a:ext uri="{FF2B5EF4-FFF2-40B4-BE49-F238E27FC236}">
                <a16:creationId xmlns:a16="http://schemas.microsoft.com/office/drawing/2014/main" id="{9FAB3D81-96E8-4261-A7E5-5CB80343B717}"/>
              </a:ext>
            </a:extLst>
          </p:cNvPr>
          <p:cNvSpPr txBox="1"/>
          <p:nvPr/>
        </p:nvSpPr>
        <p:spPr>
          <a:xfrm>
            <a:off x="834885" y="1706912"/>
            <a:ext cx="5615609" cy="2308324"/>
          </a:xfrm>
          <a:prstGeom prst="rect">
            <a:avLst/>
          </a:prstGeom>
          <a:noFill/>
        </p:spPr>
        <p:txBody>
          <a:bodyPr wrap="square" rtlCol="0">
            <a:spAutoFit/>
          </a:bodyPr>
          <a:lstStyle/>
          <a:p>
            <a:pPr marL="457200" indent="-457200">
              <a:buFont typeface="Arial" panose="020B0604020202020204" pitchFamily="34" charset="0"/>
              <a:buChar char="•"/>
            </a:pPr>
            <a:r>
              <a:rPr lang="en-US" sz="3600" u="sng" dirty="0">
                <a:solidFill>
                  <a:schemeClr val="bg1"/>
                </a:solidFill>
              </a:rPr>
              <a:t>Upper level justification  questions </a:t>
            </a:r>
            <a:r>
              <a:rPr lang="en-US" sz="3600" dirty="0">
                <a:solidFill>
                  <a:schemeClr val="bg1"/>
                </a:solidFill>
              </a:rPr>
              <a:t>can be used deeper and more meaningful discussion.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Tree>
    <p:extLst>
      <p:ext uri="{BB962C8B-B14F-4D97-AF65-F5344CB8AC3E}">
        <p14:creationId xmlns:p14="http://schemas.microsoft.com/office/powerpoint/2010/main" val="1686913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
        <p:nvSpPr>
          <p:cNvPr id="7" name="TextBox 6">
            <a:extLst>
              <a:ext uri="{FF2B5EF4-FFF2-40B4-BE49-F238E27FC236}">
                <a16:creationId xmlns:a16="http://schemas.microsoft.com/office/drawing/2014/main" id="{A9413A33-092F-4281-A5DF-A250E4C5D60F}"/>
              </a:ext>
            </a:extLst>
          </p:cNvPr>
          <p:cNvSpPr txBox="1"/>
          <p:nvPr/>
        </p:nvSpPr>
        <p:spPr>
          <a:xfrm>
            <a:off x="258418" y="1423503"/>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2. Provide background information. </a:t>
            </a:r>
          </a:p>
        </p:txBody>
      </p:sp>
    </p:spTree>
    <p:extLst>
      <p:ext uri="{BB962C8B-B14F-4D97-AF65-F5344CB8AC3E}">
        <p14:creationId xmlns:p14="http://schemas.microsoft.com/office/powerpoint/2010/main" val="20625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
        <p:nvSpPr>
          <p:cNvPr id="7" name="TextBox 6">
            <a:extLst>
              <a:ext uri="{FF2B5EF4-FFF2-40B4-BE49-F238E27FC236}">
                <a16:creationId xmlns:a16="http://schemas.microsoft.com/office/drawing/2014/main" id="{A9413A33-092F-4281-A5DF-A250E4C5D60F}"/>
              </a:ext>
            </a:extLst>
          </p:cNvPr>
          <p:cNvSpPr txBox="1"/>
          <p:nvPr/>
        </p:nvSpPr>
        <p:spPr>
          <a:xfrm>
            <a:off x="258418" y="1423503"/>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2. Provide Background information. </a:t>
            </a:r>
          </a:p>
        </p:txBody>
      </p:sp>
      <p:sp>
        <p:nvSpPr>
          <p:cNvPr id="8" name="TextBox 7">
            <a:extLst>
              <a:ext uri="{FF2B5EF4-FFF2-40B4-BE49-F238E27FC236}">
                <a16:creationId xmlns:a16="http://schemas.microsoft.com/office/drawing/2014/main" id="{FD651493-F8FF-41FA-8811-491ACA0FD862}"/>
              </a:ext>
            </a:extLst>
          </p:cNvPr>
          <p:cNvSpPr txBox="1"/>
          <p:nvPr/>
        </p:nvSpPr>
        <p:spPr>
          <a:xfrm>
            <a:off x="904459" y="2096942"/>
            <a:ext cx="5615609" cy="1754326"/>
          </a:xfrm>
          <a:prstGeom prst="rect">
            <a:avLst/>
          </a:prstGeom>
          <a:noFill/>
        </p:spPr>
        <p:txBody>
          <a:bodyPr wrap="square" rtlCol="0">
            <a:spAutoFit/>
          </a:bodyPr>
          <a:lstStyle/>
          <a:p>
            <a:pPr marL="457200" indent="-457200">
              <a:buFont typeface="Arial" panose="020B0604020202020204" pitchFamily="34" charset="0"/>
              <a:buChar char="•"/>
            </a:pPr>
            <a:r>
              <a:rPr lang="en-US" sz="3600" dirty="0">
                <a:solidFill>
                  <a:schemeClr val="bg1"/>
                </a:solidFill>
              </a:rPr>
              <a:t>Songs</a:t>
            </a:r>
          </a:p>
          <a:p>
            <a:pPr marL="457200" indent="-457200">
              <a:buFont typeface="Arial" panose="020B0604020202020204" pitchFamily="34" charset="0"/>
              <a:buChar char="•"/>
            </a:pPr>
            <a:r>
              <a:rPr lang="en-US" sz="3600" dirty="0">
                <a:solidFill>
                  <a:schemeClr val="bg1"/>
                </a:solidFill>
              </a:rPr>
              <a:t>Primary Sources</a:t>
            </a:r>
          </a:p>
          <a:p>
            <a:pPr marL="457200" indent="-457200">
              <a:buFont typeface="Arial" panose="020B0604020202020204" pitchFamily="34" charset="0"/>
              <a:buChar char="•"/>
            </a:pPr>
            <a:r>
              <a:rPr lang="en-US" sz="3600" dirty="0">
                <a:solidFill>
                  <a:schemeClr val="bg1"/>
                </a:solidFill>
              </a:rPr>
              <a:t>Content Readings</a:t>
            </a:r>
          </a:p>
        </p:txBody>
      </p:sp>
    </p:spTree>
    <p:extLst>
      <p:ext uri="{BB962C8B-B14F-4D97-AF65-F5344CB8AC3E}">
        <p14:creationId xmlns:p14="http://schemas.microsoft.com/office/powerpoint/2010/main" val="1468662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
        <p:nvSpPr>
          <p:cNvPr id="7" name="TextBox 6">
            <a:extLst>
              <a:ext uri="{FF2B5EF4-FFF2-40B4-BE49-F238E27FC236}">
                <a16:creationId xmlns:a16="http://schemas.microsoft.com/office/drawing/2014/main" id="{A9413A33-092F-4281-A5DF-A250E4C5D60F}"/>
              </a:ext>
            </a:extLst>
          </p:cNvPr>
          <p:cNvSpPr txBox="1"/>
          <p:nvPr/>
        </p:nvSpPr>
        <p:spPr>
          <a:xfrm>
            <a:off x="258418" y="1423503"/>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2. Provide background information. </a:t>
            </a:r>
          </a:p>
        </p:txBody>
      </p:sp>
      <p:sp>
        <p:nvSpPr>
          <p:cNvPr id="8" name="TextBox 7">
            <a:extLst>
              <a:ext uri="{FF2B5EF4-FFF2-40B4-BE49-F238E27FC236}">
                <a16:creationId xmlns:a16="http://schemas.microsoft.com/office/drawing/2014/main" id="{FD651493-F8FF-41FA-8811-491ACA0FD862}"/>
              </a:ext>
            </a:extLst>
          </p:cNvPr>
          <p:cNvSpPr txBox="1"/>
          <p:nvPr/>
        </p:nvSpPr>
        <p:spPr>
          <a:xfrm>
            <a:off x="974032" y="2551451"/>
            <a:ext cx="5615609" cy="2308324"/>
          </a:xfrm>
          <a:prstGeom prst="rect">
            <a:avLst/>
          </a:prstGeom>
          <a:noFill/>
        </p:spPr>
        <p:txBody>
          <a:bodyPr wrap="square" rtlCol="0">
            <a:spAutoFit/>
          </a:bodyPr>
          <a:lstStyle/>
          <a:p>
            <a:pPr marL="457200" indent="-457200">
              <a:buFont typeface="Arial" panose="020B0604020202020204" pitchFamily="34" charset="0"/>
              <a:buChar char="•"/>
            </a:pPr>
            <a:r>
              <a:rPr lang="en-US" sz="3600" dirty="0">
                <a:solidFill>
                  <a:schemeClr val="bg1"/>
                </a:solidFill>
              </a:rPr>
              <a:t>Everyone Speaks</a:t>
            </a:r>
          </a:p>
          <a:p>
            <a:pPr marL="457200" indent="-457200">
              <a:buFont typeface="Arial" panose="020B0604020202020204" pitchFamily="34" charset="0"/>
              <a:buChar char="•"/>
            </a:pPr>
            <a:r>
              <a:rPr lang="en-US" sz="3600" dirty="0">
                <a:solidFill>
                  <a:schemeClr val="bg1"/>
                </a:solidFill>
              </a:rPr>
              <a:t>Use Your Manners</a:t>
            </a:r>
          </a:p>
          <a:p>
            <a:pPr marL="457200" indent="-457200">
              <a:buFont typeface="Arial" panose="020B0604020202020204" pitchFamily="34" charset="0"/>
              <a:buChar char="•"/>
            </a:pPr>
            <a:r>
              <a:rPr lang="en-US" sz="3600" dirty="0">
                <a:solidFill>
                  <a:schemeClr val="bg1"/>
                </a:solidFill>
              </a:rPr>
              <a:t>Treat All Answers With Respect</a:t>
            </a:r>
          </a:p>
        </p:txBody>
      </p:sp>
      <p:sp>
        <p:nvSpPr>
          <p:cNvPr id="9" name="TextBox 8">
            <a:extLst>
              <a:ext uri="{FF2B5EF4-FFF2-40B4-BE49-F238E27FC236}">
                <a16:creationId xmlns:a16="http://schemas.microsoft.com/office/drawing/2014/main" id="{2770992D-6D45-45AF-9E51-F6F5616E5E62}"/>
              </a:ext>
            </a:extLst>
          </p:cNvPr>
          <p:cNvSpPr txBox="1"/>
          <p:nvPr/>
        </p:nvSpPr>
        <p:spPr>
          <a:xfrm>
            <a:off x="258418" y="1992767"/>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3. Set clear expectations. </a:t>
            </a:r>
          </a:p>
        </p:txBody>
      </p:sp>
    </p:spTree>
    <p:extLst>
      <p:ext uri="{BB962C8B-B14F-4D97-AF65-F5344CB8AC3E}">
        <p14:creationId xmlns:p14="http://schemas.microsoft.com/office/powerpoint/2010/main" val="1592572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
        <p:nvSpPr>
          <p:cNvPr id="7" name="TextBox 6">
            <a:extLst>
              <a:ext uri="{FF2B5EF4-FFF2-40B4-BE49-F238E27FC236}">
                <a16:creationId xmlns:a16="http://schemas.microsoft.com/office/drawing/2014/main" id="{A9413A33-092F-4281-A5DF-A250E4C5D60F}"/>
              </a:ext>
            </a:extLst>
          </p:cNvPr>
          <p:cNvSpPr txBox="1"/>
          <p:nvPr/>
        </p:nvSpPr>
        <p:spPr>
          <a:xfrm>
            <a:off x="258418" y="1423503"/>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2. Provide background information. </a:t>
            </a:r>
          </a:p>
        </p:txBody>
      </p:sp>
      <p:sp>
        <p:nvSpPr>
          <p:cNvPr id="9" name="TextBox 8">
            <a:extLst>
              <a:ext uri="{FF2B5EF4-FFF2-40B4-BE49-F238E27FC236}">
                <a16:creationId xmlns:a16="http://schemas.microsoft.com/office/drawing/2014/main" id="{2770992D-6D45-45AF-9E51-F6F5616E5E62}"/>
              </a:ext>
            </a:extLst>
          </p:cNvPr>
          <p:cNvSpPr txBox="1"/>
          <p:nvPr/>
        </p:nvSpPr>
        <p:spPr>
          <a:xfrm>
            <a:off x="258418" y="1992767"/>
            <a:ext cx="8885582" cy="1323439"/>
          </a:xfrm>
          <a:prstGeom prst="rect">
            <a:avLst/>
          </a:prstGeom>
          <a:noFill/>
        </p:spPr>
        <p:txBody>
          <a:bodyPr wrap="square" rtlCol="0">
            <a:spAutoFit/>
          </a:bodyPr>
          <a:lstStyle/>
          <a:p>
            <a:r>
              <a:rPr lang="en-US" sz="4000" dirty="0">
                <a:solidFill>
                  <a:schemeClr val="bg1"/>
                </a:solidFill>
                <a:latin typeface="AR JULIAN" panose="02000000000000000000" pitchFamily="2" charset="0"/>
              </a:rPr>
              <a:t>3. Set clear expectations.</a:t>
            </a:r>
          </a:p>
          <a:p>
            <a:r>
              <a:rPr lang="en-US" sz="4000" dirty="0">
                <a:solidFill>
                  <a:schemeClr val="bg1"/>
                </a:solidFill>
                <a:latin typeface="AR JULIAN" panose="02000000000000000000" pitchFamily="2" charset="0"/>
              </a:rPr>
              <a:t>4. Choose a strategy</a:t>
            </a:r>
          </a:p>
        </p:txBody>
      </p:sp>
      <p:sp>
        <p:nvSpPr>
          <p:cNvPr id="10" name="TextBox 9">
            <a:extLst>
              <a:ext uri="{FF2B5EF4-FFF2-40B4-BE49-F238E27FC236}">
                <a16:creationId xmlns:a16="http://schemas.microsoft.com/office/drawing/2014/main" id="{AE551007-FD74-438C-A5C1-F84130E84BE5}"/>
              </a:ext>
            </a:extLst>
          </p:cNvPr>
          <p:cNvSpPr txBox="1"/>
          <p:nvPr/>
        </p:nvSpPr>
        <p:spPr>
          <a:xfrm>
            <a:off x="944215" y="3172340"/>
            <a:ext cx="5615609" cy="1384995"/>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solidFill>
              </a:rPr>
              <a:t>Whole Group Discussions</a:t>
            </a:r>
          </a:p>
          <a:p>
            <a:pPr marL="457200" indent="-457200">
              <a:buFont typeface="Arial" panose="020B0604020202020204" pitchFamily="34" charset="0"/>
              <a:buChar char="•"/>
            </a:pPr>
            <a:r>
              <a:rPr lang="en-US" sz="2800" dirty="0">
                <a:solidFill>
                  <a:schemeClr val="bg1"/>
                </a:solidFill>
              </a:rPr>
              <a:t>Small Group Discussions</a:t>
            </a:r>
          </a:p>
          <a:p>
            <a:pPr marL="457200" indent="-457200">
              <a:buFont typeface="Arial" panose="020B0604020202020204" pitchFamily="34" charset="0"/>
              <a:buChar char="•"/>
            </a:pPr>
            <a:endParaRPr lang="en-US" sz="2800" dirty="0">
              <a:solidFill>
                <a:schemeClr val="bg1"/>
              </a:solidFill>
            </a:endParaRPr>
          </a:p>
        </p:txBody>
      </p:sp>
    </p:spTree>
    <p:extLst>
      <p:ext uri="{BB962C8B-B14F-4D97-AF65-F5344CB8AC3E}">
        <p14:creationId xmlns:p14="http://schemas.microsoft.com/office/powerpoint/2010/main" val="66621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1">
            <a:extLst>
              <a:ext uri="{FF2B5EF4-FFF2-40B4-BE49-F238E27FC236}">
                <a16:creationId xmlns:a16="http://schemas.microsoft.com/office/drawing/2014/main" id="{F486EE01-139B-4D50-B488-4C9FC2874E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284288"/>
            <a:ext cx="8382000" cy="55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a16="http://schemas.microsoft.com/office/drawing/2014/main" id="{59FD5931-61A9-4F56-9CEF-168E1C0B6215}"/>
              </a:ext>
            </a:extLst>
          </p:cNvPr>
          <p:cNvSpPr>
            <a:spLocks noChangeArrowheads="1"/>
          </p:cNvSpPr>
          <p:nvPr/>
        </p:nvSpPr>
        <p:spPr bwMode="auto">
          <a:xfrm>
            <a:off x="5141026" y="777158"/>
            <a:ext cx="31242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dirty="0">
                <a:latin typeface="Chief Blueprint" panose="020B0500000000000000" pitchFamily="34" charset="0"/>
              </a:rPr>
              <a:t>How does this information either confirm or challenge what you already know?</a:t>
            </a:r>
          </a:p>
        </p:txBody>
      </p:sp>
      <p:sp>
        <p:nvSpPr>
          <p:cNvPr id="5" name="Speech Bubble: Oval 4">
            <a:extLst>
              <a:ext uri="{FF2B5EF4-FFF2-40B4-BE49-F238E27FC236}">
                <a16:creationId xmlns:a16="http://schemas.microsoft.com/office/drawing/2014/main" id="{70457829-A1DE-4475-A260-857F6DC8A6EF}"/>
              </a:ext>
            </a:extLst>
          </p:cNvPr>
          <p:cNvSpPr/>
          <p:nvPr/>
        </p:nvSpPr>
        <p:spPr>
          <a:xfrm>
            <a:off x="4572000" y="228599"/>
            <a:ext cx="4191990" cy="3832761"/>
          </a:xfrm>
          <a:prstGeom prst="wedgeEllipseCallout">
            <a:avLst>
              <a:gd name="adj1" fmla="val -61426"/>
              <a:gd name="adj2" fmla="val 35155"/>
            </a:avLst>
          </a:prstGeom>
          <a:noFill/>
          <a:ln w="285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100314619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a:extLst>
              <a:ext uri="{FF2B5EF4-FFF2-40B4-BE49-F238E27FC236}">
                <a16:creationId xmlns:a16="http://schemas.microsoft.com/office/drawing/2014/main" id="{554C8A06-E7C4-474B-A2BC-057C89F2A8F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4375" y="611188"/>
            <a:ext cx="9369425" cy="624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2">
            <a:extLst>
              <a:ext uri="{FF2B5EF4-FFF2-40B4-BE49-F238E27FC236}">
                <a16:creationId xmlns:a16="http://schemas.microsoft.com/office/drawing/2014/main" id="{0EBDDA68-75F0-4930-856A-4CC2A87B680D}"/>
              </a:ext>
            </a:extLst>
          </p:cNvPr>
          <p:cNvSpPr>
            <a:spLocks noChangeArrowheads="1"/>
          </p:cNvSpPr>
          <p:nvPr/>
        </p:nvSpPr>
        <p:spPr bwMode="auto">
          <a:xfrm>
            <a:off x="936625" y="934115"/>
            <a:ext cx="31242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dirty="0">
                <a:latin typeface="Chief Blueprint" panose="020B0500000000000000" pitchFamily="34" charset="0"/>
              </a:rPr>
              <a:t>Which of these steps do you implement well in your discussions?</a:t>
            </a:r>
          </a:p>
        </p:txBody>
      </p:sp>
      <p:sp>
        <p:nvSpPr>
          <p:cNvPr id="3" name="Speech Bubble: Oval 2">
            <a:extLst>
              <a:ext uri="{FF2B5EF4-FFF2-40B4-BE49-F238E27FC236}">
                <a16:creationId xmlns:a16="http://schemas.microsoft.com/office/drawing/2014/main" id="{8CF3C05D-F3C1-4372-83A1-694E5E04CE79}"/>
              </a:ext>
            </a:extLst>
          </p:cNvPr>
          <p:cNvSpPr/>
          <p:nvPr/>
        </p:nvSpPr>
        <p:spPr>
          <a:xfrm>
            <a:off x="403225" y="611188"/>
            <a:ext cx="4191000" cy="3200400"/>
          </a:xfrm>
          <a:prstGeom prst="wedgeEllipseCallout">
            <a:avLst>
              <a:gd name="adj1" fmla="val 67783"/>
              <a:gd name="adj2" fmla="val 22500"/>
            </a:avLst>
          </a:prstGeom>
          <a:noFill/>
          <a:ln w="285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1227437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6EB290-F784-4AD9-BF3E-A5963391FCF4}"/>
              </a:ext>
            </a:extLst>
          </p:cNvPr>
          <p:cNvPicPr>
            <a:picLocks noChangeAspect="1"/>
          </p:cNvPicPr>
          <p:nvPr/>
        </p:nvPicPr>
        <p:blipFill>
          <a:blip r:embed="rId3"/>
          <a:stretch>
            <a:fillRect/>
          </a:stretch>
        </p:blipFill>
        <p:spPr>
          <a:xfrm>
            <a:off x="-212437" y="0"/>
            <a:ext cx="12192000" cy="6858000"/>
          </a:xfrm>
          <a:prstGeom prst="rect">
            <a:avLst/>
          </a:prstGeom>
        </p:spPr>
      </p:pic>
      <p:sp>
        <p:nvSpPr>
          <p:cNvPr id="2" name="TextBox 1">
            <a:extLst>
              <a:ext uri="{FF2B5EF4-FFF2-40B4-BE49-F238E27FC236}">
                <a16:creationId xmlns:a16="http://schemas.microsoft.com/office/drawing/2014/main" id="{6F2E7807-46EA-4A64-8B39-28BCE22A4EA7}"/>
              </a:ext>
            </a:extLst>
          </p:cNvPr>
          <p:cNvSpPr txBox="1"/>
          <p:nvPr/>
        </p:nvSpPr>
        <p:spPr>
          <a:xfrm>
            <a:off x="720437" y="2127276"/>
            <a:ext cx="4613564" cy="1569660"/>
          </a:xfrm>
          <a:prstGeom prst="rect">
            <a:avLst/>
          </a:prstGeom>
          <a:noFill/>
        </p:spPr>
        <p:txBody>
          <a:bodyPr wrap="square" rtlCol="0">
            <a:spAutoFit/>
          </a:bodyPr>
          <a:lstStyle/>
          <a:p>
            <a:r>
              <a:rPr lang="en-US" sz="4800" dirty="0">
                <a:solidFill>
                  <a:schemeClr val="bg1"/>
                </a:solidFill>
                <a:effectLst>
                  <a:outerShdw blurRad="38100" dist="38100" dir="2700000" algn="tl">
                    <a:srgbClr val="000000">
                      <a:alpha val="43137"/>
                    </a:srgbClr>
                  </a:outerShdw>
                </a:effectLst>
              </a:rPr>
              <a:t>for Whole Class Discussions</a:t>
            </a:r>
          </a:p>
        </p:txBody>
      </p:sp>
      <p:sp>
        <p:nvSpPr>
          <p:cNvPr id="5" name="Rectangle 4">
            <a:extLst>
              <a:ext uri="{FF2B5EF4-FFF2-40B4-BE49-F238E27FC236}">
                <a16:creationId xmlns:a16="http://schemas.microsoft.com/office/drawing/2014/main" id="{1307CE9B-A37B-442E-8616-CED108D99A3A}"/>
              </a:ext>
            </a:extLst>
          </p:cNvPr>
          <p:cNvSpPr/>
          <p:nvPr/>
        </p:nvSpPr>
        <p:spPr>
          <a:xfrm rot="20973622">
            <a:off x="463814" y="69654"/>
            <a:ext cx="4875053" cy="2215991"/>
          </a:xfrm>
          <a:prstGeom prst="rect">
            <a:avLst/>
          </a:prstGeom>
        </p:spPr>
        <p:txBody>
          <a:bodyPr wrap="none">
            <a:spAutoFit/>
          </a:bodyPr>
          <a:lstStyle/>
          <a:p>
            <a:r>
              <a:rPr lang="en-US" sz="13800" dirty="0">
                <a:latin typeface="Bloomishly" pitchFamily="50" charset="0"/>
              </a:rPr>
              <a:t>Strategies</a:t>
            </a:r>
          </a:p>
        </p:txBody>
      </p:sp>
    </p:spTree>
    <p:extLst>
      <p:ext uri="{BB962C8B-B14F-4D97-AF65-F5344CB8AC3E}">
        <p14:creationId xmlns:p14="http://schemas.microsoft.com/office/powerpoint/2010/main" val="2118315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D48F86-744C-40A8-A3C3-1EC6A8FF049E}"/>
              </a:ext>
            </a:extLst>
          </p:cNvPr>
          <p:cNvSpPr txBox="1"/>
          <p:nvPr/>
        </p:nvSpPr>
        <p:spPr>
          <a:xfrm>
            <a:off x="4750905" y="525669"/>
            <a:ext cx="4941910" cy="1862048"/>
          </a:xfrm>
          <a:prstGeom prst="rect">
            <a:avLst/>
          </a:prstGeom>
          <a:noFill/>
        </p:spPr>
        <p:txBody>
          <a:bodyPr wrap="square" rtlCol="0">
            <a:spAutoFit/>
          </a:bodyPr>
          <a:lstStyle/>
          <a:p>
            <a:r>
              <a:rPr lang="en-US" sz="11500" dirty="0">
                <a:latin typeface="Abscissa" panose="00000400000000000000" pitchFamily="2" charset="0"/>
              </a:rPr>
              <a:t>Debate</a:t>
            </a:r>
          </a:p>
        </p:txBody>
      </p:sp>
      <p:sp>
        <p:nvSpPr>
          <p:cNvPr id="3" name="Rectangle 2">
            <a:extLst>
              <a:ext uri="{FF2B5EF4-FFF2-40B4-BE49-F238E27FC236}">
                <a16:creationId xmlns:a16="http://schemas.microsoft.com/office/drawing/2014/main" id="{D42F5B82-6A97-4EB8-94F9-1DDEB1FBC413}"/>
              </a:ext>
            </a:extLst>
          </p:cNvPr>
          <p:cNvSpPr/>
          <p:nvPr/>
        </p:nvSpPr>
        <p:spPr>
          <a:xfrm rot="20746926">
            <a:off x="244275" y="133253"/>
            <a:ext cx="2701381" cy="2646878"/>
          </a:xfrm>
          <a:prstGeom prst="rect">
            <a:avLst/>
          </a:prstGeom>
        </p:spPr>
        <p:txBody>
          <a:bodyPr wrap="none">
            <a:spAutoFit/>
          </a:bodyPr>
          <a:lstStyle/>
          <a:p>
            <a:r>
              <a:rPr lang="en-US" sz="16600" dirty="0">
                <a:latin typeface="Bloomishly" pitchFamily="50" charset="0"/>
              </a:rPr>
              <a:t>Four</a:t>
            </a:r>
          </a:p>
        </p:txBody>
      </p:sp>
      <p:sp>
        <p:nvSpPr>
          <p:cNvPr id="5" name="Rectangle 4">
            <a:extLst>
              <a:ext uri="{FF2B5EF4-FFF2-40B4-BE49-F238E27FC236}">
                <a16:creationId xmlns:a16="http://schemas.microsoft.com/office/drawing/2014/main" id="{AA3371A6-9BE3-4950-8F8E-50507504943A}"/>
              </a:ext>
            </a:extLst>
          </p:cNvPr>
          <p:cNvSpPr/>
          <p:nvPr/>
        </p:nvSpPr>
        <p:spPr>
          <a:xfrm rot="20746926">
            <a:off x="953533" y="1385543"/>
            <a:ext cx="3895618" cy="2646878"/>
          </a:xfrm>
          <a:prstGeom prst="rect">
            <a:avLst/>
          </a:prstGeom>
        </p:spPr>
        <p:txBody>
          <a:bodyPr wrap="none">
            <a:spAutoFit/>
          </a:bodyPr>
          <a:lstStyle/>
          <a:p>
            <a:r>
              <a:rPr lang="en-US" sz="16600" dirty="0">
                <a:latin typeface="Bloomishly" pitchFamily="50" charset="0"/>
              </a:rPr>
              <a:t>Corner</a:t>
            </a:r>
          </a:p>
        </p:txBody>
      </p:sp>
      <p:pic>
        <p:nvPicPr>
          <p:cNvPr id="7" name="Picture 6">
            <a:extLst>
              <a:ext uri="{FF2B5EF4-FFF2-40B4-BE49-F238E27FC236}">
                <a16:creationId xmlns:a16="http://schemas.microsoft.com/office/drawing/2014/main" id="{3D453356-D565-4BE4-BF83-AB468E2F83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3298" y="3241532"/>
            <a:ext cx="6155214" cy="3616468"/>
          </a:xfrm>
          <a:prstGeom prst="rect">
            <a:avLst/>
          </a:prstGeom>
        </p:spPr>
      </p:pic>
    </p:spTree>
    <p:extLst>
      <p:ext uri="{BB962C8B-B14F-4D97-AF65-F5344CB8AC3E}">
        <p14:creationId xmlns:p14="http://schemas.microsoft.com/office/powerpoint/2010/main" val="2593187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E58119-E22A-472E-9478-37EC347A88C7}"/>
              </a:ext>
            </a:extLst>
          </p:cNvPr>
          <p:cNvSpPr txBox="1"/>
          <p:nvPr/>
        </p:nvSpPr>
        <p:spPr>
          <a:xfrm>
            <a:off x="1677206" y="1490102"/>
            <a:ext cx="5773003" cy="4524315"/>
          </a:xfrm>
          <a:prstGeom prst="rect">
            <a:avLst/>
          </a:prstGeom>
          <a:noFill/>
        </p:spPr>
        <p:txBody>
          <a:bodyPr wrap="square" rtlCol="0">
            <a:spAutoFit/>
          </a:bodyPr>
          <a:lstStyle/>
          <a:p>
            <a:pPr algn="ctr"/>
            <a:r>
              <a:rPr lang="en-US" sz="7200" dirty="0">
                <a:effectLst>
                  <a:outerShdw blurRad="38100" dist="38100" dir="2700000" algn="tl">
                    <a:srgbClr val="000000">
                      <a:alpha val="43137"/>
                    </a:srgbClr>
                  </a:outerShdw>
                </a:effectLst>
                <a:latin typeface="HelloCartoon" panose="02000603000000000000" pitchFamily="2" charset="0"/>
                <a:ea typeface="HelloCartoon" panose="02000603000000000000" pitchFamily="2" charset="0"/>
              </a:rPr>
              <a:t>Technology is essential for learning Social Studies</a:t>
            </a:r>
          </a:p>
        </p:txBody>
      </p:sp>
      <p:sp>
        <p:nvSpPr>
          <p:cNvPr id="3" name="TextBox 2">
            <a:extLst>
              <a:ext uri="{FF2B5EF4-FFF2-40B4-BE49-F238E27FC236}">
                <a16:creationId xmlns:a16="http://schemas.microsoft.com/office/drawing/2014/main" id="{2D02EF1C-FAF6-4130-B707-1EE32E1D68B5}"/>
              </a:ext>
            </a:extLst>
          </p:cNvPr>
          <p:cNvSpPr txBox="1"/>
          <p:nvPr/>
        </p:nvSpPr>
        <p:spPr>
          <a:xfrm>
            <a:off x="0" y="95214"/>
            <a:ext cx="4273826" cy="707886"/>
          </a:xfrm>
          <a:prstGeom prst="rect">
            <a:avLst/>
          </a:prstGeom>
          <a:noFill/>
        </p:spPr>
        <p:txBody>
          <a:bodyPr wrap="square" rtlCol="0">
            <a:spAutoFit/>
          </a:bodyPr>
          <a:lstStyle/>
          <a:p>
            <a:r>
              <a:rPr lang="en-US" sz="4000" dirty="0">
                <a:effectLst>
                  <a:outerShdw blurRad="38100" dist="38100" dir="2700000" algn="tl">
                    <a:srgbClr val="000000">
                      <a:alpha val="43137"/>
                    </a:srgbClr>
                  </a:outerShdw>
                </a:effectLst>
                <a:latin typeface="HelloCartoon" panose="02000603000000000000" pitchFamily="2" charset="0"/>
                <a:ea typeface="HelloCartoon" panose="02000603000000000000" pitchFamily="2" charset="0"/>
              </a:rPr>
              <a:t>Strongly Agree</a:t>
            </a:r>
          </a:p>
        </p:txBody>
      </p:sp>
      <p:sp>
        <p:nvSpPr>
          <p:cNvPr id="4" name="TextBox 3">
            <a:extLst>
              <a:ext uri="{FF2B5EF4-FFF2-40B4-BE49-F238E27FC236}">
                <a16:creationId xmlns:a16="http://schemas.microsoft.com/office/drawing/2014/main" id="{3DCFF260-5822-4B38-B068-E00F60F1CBF3}"/>
              </a:ext>
            </a:extLst>
          </p:cNvPr>
          <p:cNvSpPr txBox="1"/>
          <p:nvPr/>
        </p:nvSpPr>
        <p:spPr>
          <a:xfrm>
            <a:off x="5968369" y="6150114"/>
            <a:ext cx="4273826" cy="707886"/>
          </a:xfrm>
          <a:prstGeom prst="rect">
            <a:avLst/>
          </a:prstGeom>
          <a:noFill/>
        </p:spPr>
        <p:txBody>
          <a:bodyPr wrap="square" rtlCol="0">
            <a:spAutoFit/>
          </a:bodyPr>
          <a:lstStyle/>
          <a:p>
            <a:r>
              <a:rPr lang="en-US" sz="4000" dirty="0">
                <a:effectLst>
                  <a:outerShdw blurRad="38100" dist="38100" dir="2700000" algn="tl">
                    <a:srgbClr val="000000">
                      <a:alpha val="43137"/>
                    </a:srgbClr>
                  </a:outerShdw>
                </a:effectLst>
                <a:latin typeface="HelloCartoon" panose="02000603000000000000" pitchFamily="2" charset="0"/>
                <a:ea typeface="HelloCartoon" panose="02000603000000000000" pitchFamily="2" charset="0"/>
              </a:rPr>
              <a:t>Strongly Disagree</a:t>
            </a:r>
          </a:p>
        </p:txBody>
      </p:sp>
      <p:sp>
        <p:nvSpPr>
          <p:cNvPr id="5" name="TextBox 4">
            <a:extLst>
              <a:ext uri="{FF2B5EF4-FFF2-40B4-BE49-F238E27FC236}">
                <a16:creationId xmlns:a16="http://schemas.microsoft.com/office/drawing/2014/main" id="{3933BB45-0FFE-4E23-89F4-929FEB2492AD}"/>
              </a:ext>
            </a:extLst>
          </p:cNvPr>
          <p:cNvSpPr txBox="1"/>
          <p:nvPr/>
        </p:nvSpPr>
        <p:spPr>
          <a:xfrm>
            <a:off x="6625140" y="230911"/>
            <a:ext cx="4273826" cy="707886"/>
          </a:xfrm>
          <a:prstGeom prst="rect">
            <a:avLst/>
          </a:prstGeom>
          <a:noFill/>
        </p:spPr>
        <p:txBody>
          <a:bodyPr wrap="square" rtlCol="0">
            <a:spAutoFit/>
          </a:bodyPr>
          <a:lstStyle/>
          <a:p>
            <a:r>
              <a:rPr lang="en-US" sz="4000" dirty="0">
                <a:effectLst>
                  <a:outerShdw blurRad="38100" dist="38100" dir="2700000" algn="tl">
                    <a:srgbClr val="000000">
                      <a:alpha val="43137"/>
                    </a:srgbClr>
                  </a:outerShdw>
                </a:effectLst>
                <a:latin typeface="HelloCartoon" panose="02000603000000000000" pitchFamily="2" charset="0"/>
                <a:ea typeface="HelloCartoon" panose="02000603000000000000" pitchFamily="2" charset="0"/>
              </a:rPr>
              <a:t>Mildly Agree</a:t>
            </a:r>
          </a:p>
        </p:txBody>
      </p:sp>
      <p:sp>
        <p:nvSpPr>
          <p:cNvPr id="6" name="TextBox 5">
            <a:extLst>
              <a:ext uri="{FF2B5EF4-FFF2-40B4-BE49-F238E27FC236}">
                <a16:creationId xmlns:a16="http://schemas.microsoft.com/office/drawing/2014/main" id="{D91B5762-F4A9-4941-BBE5-A8E675405AB3}"/>
              </a:ext>
            </a:extLst>
          </p:cNvPr>
          <p:cNvSpPr txBox="1"/>
          <p:nvPr/>
        </p:nvSpPr>
        <p:spPr>
          <a:xfrm>
            <a:off x="0" y="6138041"/>
            <a:ext cx="4273826" cy="707886"/>
          </a:xfrm>
          <a:prstGeom prst="rect">
            <a:avLst/>
          </a:prstGeom>
          <a:noFill/>
        </p:spPr>
        <p:txBody>
          <a:bodyPr wrap="square" rtlCol="0">
            <a:spAutoFit/>
          </a:bodyPr>
          <a:lstStyle/>
          <a:p>
            <a:r>
              <a:rPr lang="en-US" sz="4000" dirty="0">
                <a:effectLst>
                  <a:outerShdw blurRad="38100" dist="38100" dir="2700000" algn="tl">
                    <a:srgbClr val="000000">
                      <a:alpha val="43137"/>
                    </a:srgbClr>
                  </a:outerShdw>
                </a:effectLst>
                <a:latin typeface="HelloCartoon" panose="02000603000000000000" pitchFamily="2" charset="0"/>
                <a:ea typeface="HelloCartoon" panose="02000603000000000000" pitchFamily="2" charset="0"/>
              </a:rPr>
              <a:t>Mildly Disagree</a:t>
            </a:r>
          </a:p>
        </p:txBody>
      </p:sp>
      <p:pic>
        <p:nvPicPr>
          <p:cNvPr id="8" name="Picture 7">
            <a:extLst>
              <a:ext uri="{FF2B5EF4-FFF2-40B4-BE49-F238E27FC236}">
                <a16:creationId xmlns:a16="http://schemas.microsoft.com/office/drawing/2014/main" id="{F2FA909F-8CA9-46B7-A784-6501EAFE7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17258"/>
            <a:ext cx="2052661" cy="2706624"/>
          </a:xfrm>
          <a:prstGeom prst="rect">
            <a:avLst/>
          </a:prstGeom>
        </p:spPr>
      </p:pic>
      <p:pic>
        <p:nvPicPr>
          <p:cNvPr id="10" name="Picture 9">
            <a:extLst>
              <a:ext uri="{FF2B5EF4-FFF2-40B4-BE49-F238E27FC236}">
                <a16:creationId xmlns:a16="http://schemas.microsoft.com/office/drawing/2014/main" id="{A5119B10-F2C5-4CDD-9D7B-90339354F0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64025" y="2117257"/>
            <a:ext cx="1779976" cy="2706623"/>
          </a:xfrm>
          <a:prstGeom prst="rect">
            <a:avLst/>
          </a:prstGeom>
        </p:spPr>
      </p:pic>
    </p:spTree>
    <p:extLst>
      <p:ext uri="{BB962C8B-B14F-4D97-AF65-F5344CB8AC3E}">
        <p14:creationId xmlns:p14="http://schemas.microsoft.com/office/powerpoint/2010/main" val="130141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32686A69-9C56-AC02-A58B-76FC3F536ACC}"/>
              </a:ext>
            </a:extLst>
          </p:cNvPr>
          <p:cNvPicPr>
            <a:picLocks noChangeAspect="1"/>
          </p:cNvPicPr>
          <p:nvPr/>
        </p:nvPicPr>
        <p:blipFill rotWithShape="1">
          <a:blip r:embed="rId3"/>
          <a:srcRect r="10651" b="1"/>
          <a:stretch/>
        </p:blipFill>
        <p:spPr>
          <a:xfrm>
            <a:off x="20" y="1282"/>
            <a:ext cx="9143980" cy="6856718"/>
          </a:xfrm>
          <a:prstGeom prst="rect">
            <a:avLst/>
          </a:prstGeom>
        </p:spPr>
      </p:pic>
      <p:sp>
        <p:nvSpPr>
          <p:cNvPr id="3" name="TextBox 2">
            <a:extLst>
              <a:ext uri="{FF2B5EF4-FFF2-40B4-BE49-F238E27FC236}">
                <a16:creationId xmlns:a16="http://schemas.microsoft.com/office/drawing/2014/main" id="{D08DF596-5946-AD78-2BB8-D023255B5090}"/>
              </a:ext>
            </a:extLst>
          </p:cNvPr>
          <p:cNvSpPr txBox="1"/>
          <p:nvPr/>
        </p:nvSpPr>
        <p:spPr>
          <a:xfrm>
            <a:off x="5076967" y="436728"/>
            <a:ext cx="3698543" cy="6001643"/>
          </a:xfrm>
          <a:prstGeom prst="rect">
            <a:avLst/>
          </a:prstGeom>
          <a:noFill/>
        </p:spPr>
        <p:txBody>
          <a:bodyPr wrap="square" rtlCol="0">
            <a:spAutoFit/>
          </a:bodyPr>
          <a:lstStyle/>
          <a:p>
            <a:r>
              <a:rPr lang="en-US" sz="2400" dirty="0">
                <a:solidFill>
                  <a:schemeClr val="bg1"/>
                </a:solidFill>
                <a:latin typeface="Abadi" panose="020B0604020104020204" pitchFamily="34" charset="0"/>
              </a:rPr>
              <a:t>A strong federal government is essential for the success of the United States.</a:t>
            </a:r>
          </a:p>
          <a:p>
            <a:endParaRPr lang="en-US" sz="2400" dirty="0">
              <a:solidFill>
                <a:schemeClr val="bg1"/>
              </a:solidFill>
              <a:latin typeface="Abadi" panose="020B0604020104020204" pitchFamily="34" charset="0"/>
            </a:endParaRPr>
          </a:p>
          <a:p>
            <a:r>
              <a:rPr lang="en-US" sz="2400" dirty="0">
                <a:solidFill>
                  <a:schemeClr val="bg1"/>
                </a:solidFill>
                <a:latin typeface="Abadi" panose="020B0604020104020204" pitchFamily="34" charset="0"/>
              </a:rPr>
              <a:t>The American Revolution was justified.</a:t>
            </a:r>
          </a:p>
          <a:p>
            <a:endParaRPr lang="en-US" sz="2400" dirty="0">
              <a:solidFill>
                <a:schemeClr val="bg1"/>
              </a:solidFill>
              <a:latin typeface="Abadi" panose="020B0604020104020204" pitchFamily="34" charset="0"/>
            </a:endParaRPr>
          </a:p>
          <a:p>
            <a:r>
              <a:rPr lang="en-US" sz="2400" dirty="0">
                <a:solidFill>
                  <a:schemeClr val="bg1"/>
                </a:solidFill>
                <a:latin typeface="Abadi" panose="020B0604020104020204" pitchFamily="34" charset="0"/>
              </a:rPr>
              <a:t>The Industrial Revolution improved America.</a:t>
            </a:r>
          </a:p>
          <a:p>
            <a:endParaRPr lang="en-US" sz="2400" dirty="0">
              <a:solidFill>
                <a:schemeClr val="bg1"/>
              </a:solidFill>
              <a:latin typeface="Abadi" panose="020B0604020104020204" pitchFamily="34" charset="0"/>
            </a:endParaRPr>
          </a:p>
          <a:p>
            <a:r>
              <a:rPr lang="en-US" sz="2400" dirty="0">
                <a:solidFill>
                  <a:schemeClr val="bg1"/>
                </a:solidFill>
                <a:latin typeface="Abadi" panose="020B0604020104020204" pitchFamily="34" charset="0"/>
              </a:rPr>
              <a:t>Modern societies are more civilized than ancient ones.</a:t>
            </a:r>
          </a:p>
          <a:p>
            <a:endParaRPr lang="en-US" sz="2400" dirty="0">
              <a:solidFill>
                <a:schemeClr val="bg1"/>
              </a:solidFill>
              <a:latin typeface="Abadi" panose="020B0604020104020204" pitchFamily="34" charset="0"/>
            </a:endParaRPr>
          </a:p>
          <a:p>
            <a:r>
              <a:rPr lang="en-US" sz="2400" dirty="0">
                <a:solidFill>
                  <a:schemeClr val="bg1"/>
                </a:solidFill>
                <a:latin typeface="Abadi" panose="020B0604020104020204" pitchFamily="34" charset="0"/>
              </a:rPr>
              <a:t>The Civil War was inevitable. </a:t>
            </a:r>
          </a:p>
        </p:txBody>
      </p:sp>
    </p:spTree>
    <p:extLst>
      <p:ext uri="{BB962C8B-B14F-4D97-AF65-F5344CB8AC3E}">
        <p14:creationId xmlns:p14="http://schemas.microsoft.com/office/powerpoint/2010/main" val="1909786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41755" y="1595021"/>
            <a:ext cx="6603277" cy="4524315"/>
          </a:xfrm>
          <a:prstGeom prst="rect">
            <a:avLst/>
          </a:prstGeom>
        </p:spPr>
        <p:txBody>
          <a:bodyPr wrap="square">
            <a:spAutoFit/>
          </a:bodyPr>
          <a:lstStyle/>
          <a:p>
            <a:pPr marL="342900" indent="-342900">
              <a:buFont typeface="+mj-lt"/>
              <a:buAutoNum type="arabicPeriod"/>
            </a:pPr>
            <a:endParaRPr lang="en-US" sz="2400" b="0" i="0" dirty="0">
              <a:solidFill>
                <a:srgbClr val="282828"/>
              </a:solidFill>
              <a:effectLst/>
              <a:latin typeface="KG Miss Kindergarten" panose="02000000000000000000" pitchFamily="2" charset="0"/>
            </a:endParaRPr>
          </a:p>
          <a:p>
            <a:pPr marL="342900" indent="-342900">
              <a:buFont typeface="+mj-lt"/>
              <a:buAutoNum type="arabicPeriod"/>
            </a:pPr>
            <a:r>
              <a:rPr lang="en-US" sz="2400" b="0" i="0" dirty="0">
                <a:effectLst/>
                <a:latin typeface="KG Miss Kindergarten" panose="02000000000000000000" pitchFamily="2" charset="0"/>
              </a:rPr>
              <a:t>Studying history teaches that people change and </a:t>
            </a:r>
            <a:r>
              <a:rPr lang="en-US" sz="2400" dirty="0">
                <a:latin typeface="KG Miss Kindergarten" panose="02000000000000000000" pitchFamily="2" charset="0"/>
              </a:rPr>
              <a:t>still</a:t>
            </a:r>
            <a:r>
              <a:rPr lang="en-US" sz="2400" b="0" i="0" dirty="0">
                <a:effectLst/>
                <a:latin typeface="KG Miss Kindergarten" panose="02000000000000000000" pitchFamily="2" charset="0"/>
              </a:rPr>
              <a:t> always stay the same. </a:t>
            </a:r>
          </a:p>
          <a:p>
            <a:pPr marL="457200" indent="-457200">
              <a:buFont typeface="+mj-lt"/>
              <a:buAutoNum type="arabicPeriod"/>
            </a:pPr>
            <a:endParaRPr lang="en-US" sz="2400" b="0" i="0" dirty="0">
              <a:effectLst/>
              <a:latin typeface="KG Miss Kindergarten" panose="02000000000000000000" pitchFamily="2" charset="0"/>
            </a:endParaRPr>
          </a:p>
          <a:p>
            <a:pPr marL="342900" indent="-342900">
              <a:buFont typeface="+mj-lt"/>
              <a:buAutoNum type="arabicPeriod"/>
            </a:pPr>
            <a:r>
              <a:rPr lang="en-US" sz="2400" dirty="0">
                <a:latin typeface="KG Miss Kindergarten" panose="02000000000000000000" pitchFamily="2" charset="0"/>
              </a:rPr>
              <a:t>History helps us understand the way we live now.</a:t>
            </a:r>
            <a:r>
              <a:rPr lang="en-US" sz="2400" b="0" i="0" dirty="0">
                <a:effectLst/>
                <a:latin typeface="KG Miss Kindergarten" panose="02000000000000000000" pitchFamily="2" charset="0"/>
              </a:rPr>
              <a:t> </a:t>
            </a:r>
          </a:p>
          <a:p>
            <a:pPr marL="457200" indent="-457200">
              <a:buFont typeface="+mj-lt"/>
              <a:buAutoNum type="arabicPeriod"/>
            </a:pPr>
            <a:endParaRPr lang="en-US" sz="2400" b="0" i="0" dirty="0">
              <a:effectLst/>
              <a:latin typeface="KG Miss Kindergarten" panose="02000000000000000000" pitchFamily="2" charset="0"/>
            </a:endParaRPr>
          </a:p>
          <a:p>
            <a:pPr marL="342900" indent="-342900">
              <a:buFont typeface="+mj-lt"/>
              <a:buAutoNum type="arabicPeriod"/>
            </a:pPr>
            <a:r>
              <a:rPr lang="en-US" sz="2400" b="0" i="0" dirty="0">
                <a:effectLst/>
                <a:latin typeface="KG Miss Kindergarten" panose="02000000000000000000" pitchFamily="2" charset="0"/>
              </a:rPr>
              <a:t>History teaches us that actions have consequences. </a:t>
            </a:r>
          </a:p>
          <a:p>
            <a:pPr marL="457200" indent="-457200">
              <a:buFont typeface="+mj-lt"/>
              <a:buAutoNum type="arabicPeriod"/>
            </a:pPr>
            <a:endParaRPr lang="en-US" sz="2400" b="0" i="0" dirty="0">
              <a:effectLst/>
              <a:latin typeface="KG Miss Kindergarten" panose="02000000000000000000" pitchFamily="2" charset="0"/>
            </a:endParaRPr>
          </a:p>
          <a:p>
            <a:pPr marL="342900" indent="-342900">
              <a:buFont typeface="+mj-lt"/>
              <a:buAutoNum type="arabicPeriod"/>
            </a:pPr>
            <a:r>
              <a:rPr lang="en-US" sz="2400" b="0" i="0" dirty="0">
                <a:effectLst/>
                <a:latin typeface="KG Miss Kindergarten" panose="02000000000000000000" pitchFamily="2" charset="0"/>
              </a:rPr>
              <a:t>History teaches you to ask questions and challenge ideas.</a:t>
            </a:r>
            <a:r>
              <a:rPr lang="en-US" sz="2400" b="0" i="0" dirty="0">
                <a:solidFill>
                  <a:srgbClr val="282828"/>
                </a:solidFill>
                <a:effectLst/>
                <a:latin typeface="Georgia" panose="02040502050405020303" pitchFamily="18" charset="0"/>
              </a:rPr>
              <a:t> </a:t>
            </a:r>
            <a:endParaRPr lang="en-US" sz="2400" dirty="0"/>
          </a:p>
        </p:txBody>
      </p:sp>
      <p:sp>
        <p:nvSpPr>
          <p:cNvPr id="3" name="TextBox 2"/>
          <p:cNvSpPr txBox="1"/>
          <p:nvPr/>
        </p:nvSpPr>
        <p:spPr>
          <a:xfrm>
            <a:off x="206089" y="805750"/>
            <a:ext cx="8877585" cy="954107"/>
          </a:xfrm>
          <a:prstGeom prst="rect">
            <a:avLst/>
          </a:prstGeom>
          <a:noFill/>
        </p:spPr>
        <p:txBody>
          <a:bodyPr wrap="square" rtlCol="0">
            <a:spAutoFit/>
          </a:bodyPr>
          <a:lstStyle/>
          <a:p>
            <a:r>
              <a:rPr lang="en-US" sz="2800" dirty="0">
                <a:latin typeface="KG Miss Kindergarten" panose="02000000000000000000" pitchFamily="2" charset="0"/>
              </a:rPr>
              <a:t>Which of these sentences do you agree with the most? Why? </a:t>
            </a:r>
          </a:p>
        </p:txBody>
      </p:sp>
      <p:sp>
        <p:nvSpPr>
          <p:cNvPr id="5" name="TextBox 8"/>
          <p:cNvSpPr txBox="1">
            <a:spLocks noChangeArrowheads="1"/>
          </p:cNvSpPr>
          <p:nvPr/>
        </p:nvSpPr>
        <p:spPr bwMode="auto">
          <a:xfrm>
            <a:off x="206090" y="75981"/>
            <a:ext cx="89058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Preview</a:t>
            </a:r>
          </a:p>
        </p:txBody>
      </p:sp>
      <p:sp>
        <p:nvSpPr>
          <p:cNvPr id="6" name="Rectangle 5"/>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TextBox 7"/>
          <p:cNvSpPr txBox="1"/>
          <p:nvPr/>
        </p:nvSpPr>
        <p:spPr>
          <a:xfrm>
            <a:off x="7895064" y="6509629"/>
            <a:ext cx="3916908" cy="369332"/>
          </a:xfrm>
          <a:prstGeom prst="rect">
            <a:avLst/>
          </a:prstGeom>
          <a:noFill/>
        </p:spPr>
        <p:txBody>
          <a:bodyPr wrap="square" rtlCol="0">
            <a:spAutoFit/>
          </a:bodyPr>
          <a:lstStyle/>
          <a:p>
            <a:r>
              <a:rPr lang="en-US" dirty="0">
                <a:latin typeface="One Starry Night" pitchFamily="2" charset="0"/>
              </a:rPr>
              <a:t>Social Studies Success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12" y="4162968"/>
            <a:ext cx="2193313" cy="2531327"/>
          </a:xfrm>
          <a:prstGeom prst="rect">
            <a:avLst/>
          </a:prstGeom>
        </p:spPr>
      </p:pic>
    </p:spTree>
    <p:extLst>
      <p:ext uri="{BB962C8B-B14F-4D97-AF65-F5344CB8AC3E}">
        <p14:creationId xmlns:p14="http://schemas.microsoft.com/office/powerpoint/2010/main" val="2800713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2218D41-D6C2-47A1-AA14-7D8C59C7051F}"/>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7576B25F-9E8A-4674-BF60-7588D74AA1A3}"/>
              </a:ext>
            </a:extLst>
          </p:cNvPr>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9159338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CEC7BE7-3590-4A93-9B1D-342FFA9AA377}"/>
              </a:ext>
            </a:extLst>
          </p:cNvPr>
          <p:cNvPicPr>
            <a:picLocks noChangeAspect="1"/>
          </p:cNvPicPr>
          <p:nvPr/>
        </p:nvPicPr>
        <p:blipFill rotWithShape="1">
          <a:blip r:embed="rId3">
            <a:extLst>
              <a:ext uri="{28A0092B-C50C-407E-A947-70E740481C1C}">
                <a14:useLocalDpi xmlns:a14="http://schemas.microsoft.com/office/drawing/2010/main" val="0"/>
              </a:ext>
            </a:extLst>
          </a:blip>
          <a:srcRect r="49537" b="51000"/>
          <a:stretch/>
        </p:blipFill>
        <p:spPr>
          <a:xfrm>
            <a:off x="4572000" y="735496"/>
            <a:ext cx="3984294" cy="51584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3C7E3FA9-558B-41F4-AB4D-FCA48451397B}"/>
              </a:ext>
            </a:extLst>
          </p:cNvPr>
          <p:cNvSpPr txBox="1"/>
          <p:nvPr/>
        </p:nvSpPr>
        <p:spPr>
          <a:xfrm>
            <a:off x="745434" y="1052543"/>
            <a:ext cx="3091069" cy="4524315"/>
          </a:xfrm>
          <a:prstGeom prst="rect">
            <a:avLst/>
          </a:prstGeom>
          <a:noFill/>
        </p:spPr>
        <p:txBody>
          <a:bodyPr wrap="square" rtlCol="0">
            <a:spAutoFit/>
          </a:bodyPr>
          <a:lstStyle/>
          <a:p>
            <a:pPr algn="ctr"/>
            <a:r>
              <a:rPr lang="en-US" sz="7200" dirty="0">
                <a:latin typeface="HelloCartoon" panose="02000603000000000000" pitchFamily="2" charset="0"/>
                <a:ea typeface="HelloCartoon" panose="02000603000000000000" pitchFamily="2" charset="0"/>
              </a:rPr>
              <a:t>Increase interaction with chat cards</a:t>
            </a:r>
          </a:p>
        </p:txBody>
      </p:sp>
    </p:spTree>
    <p:extLst>
      <p:ext uri="{BB962C8B-B14F-4D97-AF65-F5344CB8AC3E}">
        <p14:creationId xmlns:p14="http://schemas.microsoft.com/office/powerpoint/2010/main" val="21583305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B01BF1-CD39-4D24-83FE-E12C1497079A}"/>
              </a:ext>
            </a:extLst>
          </p:cNvPr>
          <p:cNvSpPr txBox="1"/>
          <p:nvPr/>
        </p:nvSpPr>
        <p:spPr>
          <a:xfrm>
            <a:off x="4816340" y="78408"/>
            <a:ext cx="4081344" cy="2215991"/>
          </a:xfrm>
          <a:prstGeom prst="rect">
            <a:avLst/>
          </a:prstGeom>
          <a:noFill/>
        </p:spPr>
        <p:txBody>
          <a:bodyPr wrap="square" rtlCol="0">
            <a:spAutoFit/>
          </a:bodyPr>
          <a:lstStyle/>
          <a:p>
            <a:r>
              <a:rPr lang="en-US" sz="13800" dirty="0">
                <a:latin typeface="Abscissa" panose="00000400000000000000" pitchFamily="2" charset="0"/>
              </a:rPr>
              <a:t>Circle</a:t>
            </a:r>
          </a:p>
        </p:txBody>
      </p:sp>
      <p:sp>
        <p:nvSpPr>
          <p:cNvPr id="3" name="Rectangle 2">
            <a:extLst>
              <a:ext uri="{FF2B5EF4-FFF2-40B4-BE49-F238E27FC236}">
                <a16:creationId xmlns:a16="http://schemas.microsoft.com/office/drawing/2014/main" id="{78B74851-33DE-497F-A28F-D280449524F5}"/>
              </a:ext>
            </a:extLst>
          </p:cNvPr>
          <p:cNvSpPr/>
          <p:nvPr/>
        </p:nvSpPr>
        <p:spPr>
          <a:xfrm rot="20746926">
            <a:off x="70557" y="78407"/>
            <a:ext cx="4543231" cy="2215991"/>
          </a:xfrm>
          <a:prstGeom prst="rect">
            <a:avLst/>
          </a:prstGeom>
        </p:spPr>
        <p:txBody>
          <a:bodyPr wrap="none">
            <a:spAutoFit/>
          </a:bodyPr>
          <a:lstStyle/>
          <a:p>
            <a:r>
              <a:rPr lang="en-US" sz="13800" dirty="0">
                <a:latin typeface="Bloomishly" pitchFamily="50" charset="0"/>
              </a:rPr>
              <a:t>Inner – </a:t>
            </a:r>
          </a:p>
        </p:txBody>
      </p:sp>
      <p:sp>
        <p:nvSpPr>
          <p:cNvPr id="4" name="Rectangle 3">
            <a:extLst>
              <a:ext uri="{FF2B5EF4-FFF2-40B4-BE49-F238E27FC236}">
                <a16:creationId xmlns:a16="http://schemas.microsoft.com/office/drawing/2014/main" id="{65469AD7-AEB5-459F-B235-EE8E38EE3A97}"/>
              </a:ext>
            </a:extLst>
          </p:cNvPr>
          <p:cNvSpPr/>
          <p:nvPr/>
        </p:nvSpPr>
        <p:spPr>
          <a:xfrm rot="20466026">
            <a:off x="1345971" y="1369681"/>
            <a:ext cx="2924198" cy="2215991"/>
          </a:xfrm>
          <a:prstGeom prst="rect">
            <a:avLst/>
          </a:prstGeom>
        </p:spPr>
        <p:txBody>
          <a:bodyPr wrap="none">
            <a:spAutoFit/>
          </a:bodyPr>
          <a:lstStyle/>
          <a:p>
            <a:r>
              <a:rPr lang="en-US" sz="13800" dirty="0">
                <a:latin typeface="Bloomishly" pitchFamily="50" charset="0"/>
              </a:rPr>
              <a:t>Outer</a:t>
            </a:r>
          </a:p>
        </p:txBody>
      </p:sp>
      <p:pic>
        <p:nvPicPr>
          <p:cNvPr id="6" name="Picture 5">
            <a:extLst>
              <a:ext uri="{FF2B5EF4-FFF2-40B4-BE49-F238E27FC236}">
                <a16:creationId xmlns:a16="http://schemas.microsoft.com/office/drawing/2014/main" id="{880F230B-5721-4330-A65C-A091883B1B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5334" y="1931835"/>
            <a:ext cx="5956227" cy="4135384"/>
          </a:xfrm>
          <a:prstGeom prst="rect">
            <a:avLst/>
          </a:prstGeom>
        </p:spPr>
      </p:pic>
      <p:pic>
        <p:nvPicPr>
          <p:cNvPr id="7" name="Picture 6">
            <a:extLst>
              <a:ext uri="{FF2B5EF4-FFF2-40B4-BE49-F238E27FC236}">
                <a16:creationId xmlns:a16="http://schemas.microsoft.com/office/drawing/2014/main" id="{63326CC5-72B5-4B5C-ADE0-AFD755ED60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6231" y="2476498"/>
            <a:ext cx="1920244" cy="1905004"/>
          </a:xfrm>
          <a:prstGeom prst="rect">
            <a:avLst/>
          </a:prstGeom>
        </p:spPr>
      </p:pic>
      <p:pic>
        <p:nvPicPr>
          <p:cNvPr id="8" name="Picture 7">
            <a:extLst>
              <a:ext uri="{FF2B5EF4-FFF2-40B4-BE49-F238E27FC236}">
                <a16:creationId xmlns:a16="http://schemas.microsoft.com/office/drawing/2014/main" id="{268AD0DB-DE9F-412A-AF10-67D104B4E9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2686" y="3080743"/>
            <a:ext cx="2307550" cy="3407197"/>
          </a:xfrm>
          <a:prstGeom prst="rect">
            <a:avLst/>
          </a:prstGeom>
        </p:spPr>
      </p:pic>
      <p:pic>
        <p:nvPicPr>
          <p:cNvPr id="10" name="Picture 9">
            <a:extLst>
              <a:ext uri="{FF2B5EF4-FFF2-40B4-BE49-F238E27FC236}">
                <a16:creationId xmlns:a16="http://schemas.microsoft.com/office/drawing/2014/main" id="{13BA3330-D55E-4EF0-B4CF-9ED5C1F3EE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0184" y="3090746"/>
            <a:ext cx="2593668" cy="3515615"/>
          </a:xfrm>
          <a:prstGeom prst="rect">
            <a:avLst/>
          </a:prstGeom>
        </p:spPr>
      </p:pic>
    </p:spTree>
    <p:extLst>
      <p:ext uri="{BB962C8B-B14F-4D97-AF65-F5344CB8AC3E}">
        <p14:creationId xmlns:p14="http://schemas.microsoft.com/office/powerpoint/2010/main" val="1095975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3">
            <a:extLst>
              <a:ext uri="{FF2B5EF4-FFF2-40B4-BE49-F238E27FC236}">
                <a16:creationId xmlns:a16="http://schemas.microsoft.com/office/drawing/2014/main" id="{CA11FB63-BFE6-4D47-A23C-0A8DA454D687}"/>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Inner outer circle</a:t>
            </a:r>
          </a:p>
        </p:txBody>
      </p:sp>
      <p:pic>
        <p:nvPicPr>
          <p:cNvPr id="61443" name="Picture 4">
            <a:extLst>
              <a:ext uri="{FF2B5EF4-FFF2-40B4-BE49-F238E27FC236}">
                <a16:creationId xmlns:a16="http://schemas.microsoft.com/office/drawing/2014/main" id="{2347B14D-5B79-454D-B619-04F8CB4B0F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4" name="TextBox 5">
            <a:extLst>
              <a:ext uri="{FF2B5EF4-FFF2-40B4-BE49-F238E27FC236}">
                <a16:creationId xmlns:a16="http://schemas.microsoft.com/office/drawing/2014/main" id="{986DD0F1-BFC0-4618-957A-D9BFFA8483D6}"/>
              </a:ext>
            </a:extLst>
          </p:cNvPr>
          <p:cNvSpPr txBox="1">
            <a:spLocks noChangeArrowheads="1"/>
          </p:cNvSpPr>
          <p:nvPr/>
        </p:nvSpPr>
        <p:spPr bwMode="auto">
          <a:xfrm>
            <a:off x="10604500" y="5526088"/>
            <a:ext cx="308451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defRPr/>
            </a:pPr>
            <a:r>
              <a:rPr lang="en-US" altLang="en-US" sz="1050" dirty="0">
                <a:latin typeface="Simply*Glamorous" pitchFamily="2" charset="0"/>
              </a:rPr>
              <a:t>Social Studies Success</a:t>
            </a:r>
          </a:p>
        </p:txBody>
      </p:sp>
      <p:sp>
        <p:nvSpPr>
          <p:cNvPr id="61447" name="Rectangle 3">
            <a:extLst>
              <a:ext uri="{FF2B5EF4-FFF2-40B4-BE49-F238E27FC236}">
                <a16:creationId xmlns:a16="http://schemas.microsoft.com/office/drawing/2014/main" id="{A13CAEAF-C626-4221-8513-1EF92763B99B}"/>
              </a:ext>
            </a:extLst>
          </p:cNvPr>
          <p:cNvSpPr>
            <a:spLocks noChangeArrowheads="1"/>
          </p:cNvSpPr>
          <p:nvPr/>
        </p:nvSpPr>
        <p:spPr bwMode="auto">
          <a:xfrm>
            <a:off x="4510088" y="793750"/>
            <a:ext cx="4508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600"/>
          </a:p>
        </p:txBody>
      </p:sp>
      <p:pic>
        <p:nvPicPr>
          <p:cNvPr id="12" name="Picture 11">
            <a:extLst>
              <a:ext uri="{FF2B5EF4-FFF2-40B4-BE49-F238E27FC236}">
                <a16:creationId xmlns:a16="http://schemas.microsoft.com/office/drawing/2014/main" id="{E74B9D28-787F-4D5C-8CC8-F9CA3A6EE8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817" y="962819"/>
            <a:ext cx="4111183" cy="54815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C84ED41B-B854-4DCB-B050-8C166A0A75B9}"/>
              </a:ext>
            </a:extLst>
          </p:cNvPr>
          <p:cNvSpPr txBox="1"/>
          <p:nvPr/>
        </p:nvSpPr>
        <p:spPr>
          <a:xfrm>
            <a:off x="4890052" y="1954358"/>
            <a:ext cx="3389244" cy="2308324"/>
          </a:xfrm>
          <a:prstGeom prst="rect">
            <a:avLst/>
          </a:prstGeom>
          <a:noFill/>
        </p:spPr>
        <p:txBody>
          <a:bodyPr wrap="square" rtlCol="0">
            <a:spAutoFit/>
          </a:bodyPr>
          <a:lstStyle/>
          <a:p>
            <a:r>
              <a:rPr lang="en-US" sz="3600" dirty="0">
                <a:latin typeface="Abscissa" panose="00000400000000000000" pitchFamily="2" charset="0"/>
              </a:rPr>
              <a:t>Be prepared to answer these questions and a few others… </a:t>
            </a:r>
          </a:p>
        </p:txBody>
      </p:sp>
    </p:spTree>
    <p:extLst>
      <p:ext uri="{BB962C8B-B14F-4D97-AF65-F5344CB8AC3E}">
        <p14:creationId xmlns:p14="http://schemas.microsoft.com/office/powerpoint/2010/main" val="3551316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3">
            <a:extLst>
              <a:ext uri="{FF2B5EF4-FFF2-40B4-BE49-F238E27FC236}">
                <a16:creationId xmlns:a16="http://schemas.microsoft.com/office/drawing/2014/main" id="{CA11FB63-BFE6-4D47-A23C-0A8DA454D687}"/>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Inner outer circle</a:t>
            </a:r>
          </a:p>
        </p:txBody>
      </p:sp>
      <p:pic>
        <p:nvPicPr>
          <p:cNvPr id="61443" name="Picture 4">
            <a:extLst>
              <a:ext uri="{FF2B5EF4-FFF2-40B4-BE49-F238E27FC236}">
                <a16:creationId xmlns:a16="http://schemas.microsoft.com/office/drawing/2014/main" id="{2347B14D-5B79-454D-B619-04F8CB4B0F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7" name="Rectangle 3">
            <a:extLst>
              <a:ext uri="{FF2B5EF4-FFF2-40B4-BE49-F238E27FC236}">
                <a16:creationId xmlns:a16="http://schemas.microsoft.com/office/drawing/2014/main" id="{A13CAEAF-C626-4221-8513-1EF92763B99B}"/>
              </a:ext>
            </a:extLst>
          </p:cNvPr>
          <p:cNvSpPr>
            <a:spLocks noChangeArrowheads="1"/>
          </p:cNvSpPr>
          <p:nvPr/>
        </p:nvSpPr>
        <p:spPr bwMode="auto">
          <a:xfrm>
            <a:off x="4510088" y="793750"/>
            <a:ext cx="4508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600"/>
          </a:p>
        </p:txBody>
      </p:sp>
      <p:sp>
        <p:nvSpPr>
          <p:cNvPr id="61452" name="TextBox 12">
            <a:extLst>
              <a:ext uri="{FF2B5EF4-FFF2-40B4-BE49-F238E27FC236}">
                <a16:creationId xmlns:a16="http://schemas.microsoft.com/office/drawing/2014/main" id="{F77B6D29-A114-4821-97BA-1C366E75D251}"/>
              </a:ext>
            </a:extLst>
          </p:cNvPr>
          <p:cNvSpPr txBox="1">
            <a:spLocks noChangeArrowheads="1"/>
          </p:cNvSpPr>
          <p:nvPr/>
        </p:nvSpPr>
        <p:spPr bwMode="auto">
          <a:xfrm>
            <a:off x="344488" y="4648925"/>
            <a:ext cx="86741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AutoNum type="arabicPeriod"/>
            </a:pPr>
            <a:r>
              <a:rPr lang="en-US" altLang="en-US" sz="1800" dirty="0">
                <a:latin typeface="Architects Daughter" panose="02000505000000020004" pitchFamily="2" charset="0"/>
              </a:rPr>
              <a:t>How does this song make you feel? Why do you think it makes you feel that way?</a:t>
            </a:r>
          </a:p>
          <a:p>
            <a:pPr>
              <a:spcBef>
                <a:spcPct val="0"/>
              </a:spcBef>
              <a:buFontTx/>
              <a:buAutoNum type="arabicPeriod"/>
            </a:pPr>
            <a:r>
              <a:rPr lang="en-US" altLang="en-US" sz="1800" dirty="0">
                <a:latin typeface="Architects Daughter" panose="02000505000000020004" pitchFamily="2" charset="0"/>
              </a:rPr>
              <a:t>What words or phrases are used to evoke emotion?</a:t>
            </a:r>
          </a:p>
          <a:p>
            <a:pPr>
              <a:spcBef>
                <a:spcPct val="0"/>
              </a:spcBef>
              <a:buFontTx/>
              <a:buAutoNum type="arabicPeriod"/>
            </a:pPr>
            <a:r>
              <a:rPr lang="en-US" altLang="en-US" sz="1800" dirty="0">
                <a:latin typeface="Architects Daughter" panose="02000505000000020004" pitchFamily="2" charset="0"/>
              </a:rPr>
              <a:t>How does this song reflect resistance?</a:t>
            </a:r>
          </a:p>
          <a:p>
            <a:pPr>
              <a:spcBef>
                <a:spcPct val="0"/>
              </a:spcBef>
              <a:buFontTx/>
              <a:buAutoNum type="arabicPeriod"/>
            </a:pPr>
            <a:r>
              <a:rPr lang="en-US" altLang="en-US" sz="1800" dirty="0">
                <a:latin typeface="Architects Daughter" panose="02000505000000020004" pitchFamily="2" charset="0"/>
              </a:rPr>
              <a:t>What other connections can you make with this song?</a:t>
            </a:r>
          </a:p>
          <a:p>
            <a:pPr>
              <a:spcBef>
                <a:spcPct val="0"/>
              </a:spcBef>
              <a:buFontTx/>
              <a:buAutoNum type="arabicPeriod"/>
            </a:pPr>
            <a:endParaRPr lang="en-US" altLang="en-US" sz="1800" dirty="0">
              <a:latin typeface="Architects Daughter" panose="02000505000000020004" pitchFamily="2" charset="0"/>
            </a:endParaRPr>
          </a:p>
        </p:txBody>
      </p:sp>
      <p:pic>
        <p:nvPicPr>
          <p:cNvPr id="3" name="Picture 2">
            <a:extLst>
              <a:ext uri="{FF2B5EF4-FFF2-40B4-BE49-F238E27FC236}">
                <a16:creationId xmlns:a16="http://schemas.microsoft.com/office/drawing/2014/main" id="{9E7AAE78-0445-4A39-8F7C-44B46BA7A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6244" y="1189658"/>
            <a:ext cx="3349759" cy="2801118"/>
          </a:xfrm>
          <a:prstGeom prst="rect">
            <a:avLst/>
          </a:prstGeom>
        </p:spPr>
      </p:pic>
      <p:pic>
        <p:nvPicPr>
          <p:cNvPr id="15" name="Picture 14">
            <a:extLst>
              <a:ext uri="{FF2B5EF4-FFF2-40B4-BE49-F238E27FC236}">
                <a16:creationId xmlns:a16="http://schemas.microsoft.com/office/drawing/2014/main" id="{41CB8AA1-F10A-4B32-8DA6-6D1D1CF19B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3254" y="1758950"/>
            <a:ext cx="1826501" cy="1527347"/>
          </a:xfrm>
          <a:prstGeom prst="rect">
            <a:avLst/>
          </a:prstGeom>
        </p:spPr>
      </p:pic>
      <p:pic>
        <p:nvPicPr>
          <p:cNvPr id="2" name="Picture 1">
            <a:extLst>
              <a:ext uri="{FF2B5EF4-FFF2-40B4-BE49-F238E27FC236}">
                <a16:creationId xmlns:a16="http://schemas.microsoft.com/office/drawing/2014/main" id="{09791DE1-5601-49F3-BB83-1A218EB689D9}"/>
              </a:ext>
            </a:extLst>
          </p:cNvPr>
          <p:cNvPicPr>
            <a:picLocks noChangeAspect="1"/>
          </p:cNvPicPr>
          <p:nvPr/>
        </p:nvPicPr>
        <p:blipFill>
          <a:blip r:embed="rId5"/>
          <a:stretch>
            <a:fillRect/>
          </a:stretch>
        </p:blipFill>
        <p:spPr>
          <a:xfrm>
            <a:off x="-938959" y="0"/>
            <a:ext cx="10898093" cy="7218218"/>
          </a:xfrm>
          <a:prstGeom prst="rect">
            <a:avLst/>
          </a:prstGeom>
        </p:spPr>
      </p:pic>
      <p:sp>
        <p:nvSpPr>
          <p:cNvPr id="9" name="TextBox 8">
            <a:extLst>
              <a:ext uri="{FF2B5EF4-FFF2-40B4-BE49-F238E27FC236}">
                <a16:creationId xmlns:a16="http://schemas.microsoft.com/office/drawing/2014/main" id="{EC31A38F-559B-4B62-9788-7C3737C20417}"/>
              </a:ext>
            </a:extLst>
          </p:cNvPr>
          <p:cNvSpPr txBox="1"/>
          <p:nvPr/>
        </p:nvSpPr>
        <p:spPr>
          <a:xfrm>
            <a:off x="3623254" y="-162544"/>
            <a:ext cx="4081344" cy="2215991"/>
          </a:xfrm>
          <a:prstGeom prst="rect">
            <a:avLst/>
          </a:prstGeom>
          <a:noFill/>
        </p:spPr>
        <p:txBody>
          <a:bodyPr wrap="square" rtlCol="0">
            <a:spAutoFit/>
          </a:bodyPr>
          <a:lstStyle/>
          <a:p>
            <a:r>
              <a:rPr lang="en-US" sz="13800" dirty="0">
                <a:latin typeface="Abscissa" panose="00000400000000000000" pitchFamily="2" charset="0"/>
              </a:rPr>
              <a:t>Circle</a:t>
            </a:r>
          </a:p>
        </p:txBody>
      </p:sp>
      <p:sp>
        <p:nvSpPr>
          <p:cNvPr id="10" name="Rectangle 9">
            <a:extLst>
              <a:ext uri="{FF2B5EF4-FFF2-40B4-BE49-F238E27FC236}">
                <a16:creationId xmlns:a16="http://schemas.microsoft.com/office/drawing/2014/main" id="{E504F6B5-B918-493C-8BF2-E46D00B8042A}"/>
              </a:ext>
            </a:extLst>
          </p:cNvPr>
          <p:cNvSpPr/>
          <p:nvPr/>
        </p:nvSpPr>
        <p:spPr>
          <a:xfrm rot="20746926">
            <a:off x="371155" y="55122"/>
            <a:ext cx="3215945" cy="1569660"/>
          </a:xfrm>
          <a:prstGeom prst="rect">
            <a:avLst/>
          </a:prstGeom>
        </p:spPr>
        <p:txBody>
          <a:bodyPr wrap="none">
            <a:spAutoFit/>
          </a:bodyPr>
          <a:lstStyle/>
          <a:p>
            <a:r>
              <a:rPr lang="en-US" sz="9600" dirty="0">
                <a:latin typeface="Bloomishly" pitchFamily="50" charset="0"/>
              </a:rPr>
              <a:t>Inner – </a:t>
            </a:r>
          </a:p>
        </p:txBody>
      </p:sp>
      <p:sp>
        <p:nvSpPr>
          <p:cNvPr id="11" name="Rectangle 10">
            <a:extLst>
              <a:ext uri="{FF2B5EF4-FFF2-40B4-BE49-F238E27FC236}">
                <a16:creationId xmlns:a16="http://schemas.microsoft.com/office/drawing/2014/main" id="{E4E975DB-7DBF-40AC-84A7-8B94D4B98710}"/>
              </a:ext>
            </a:extLst>
          </p:cNvPr>
          <p:cNvSpPr/>
          <p:nvPr/>
        </p:nvSpPr>
        <p:spPr>
          <a:xfrm rot="20466026">
            <a:off x="1348636" y="1030364"/>
            <a:ext cx="2090637" cy="1569660"/>
          </a:xfrm>
          <a:prstGeom prst="rect">
            <a:avLst/>
          </a:prstGeom>
        </p:spPr>
        <p:txBody>
          <a:bodyPr wrap="none">
            <a:spAutoFit/>
          </a:bodyPr>
          <a:lstStyle/>
          <a:p>
            <a:r>
              <a:rPr lang="en-US" sz="9600" dirty="0">
                <a:latin typeface="Bloomishly" pitchFamily="50" charset="0"/>
              </a:rPr>
              <a:t>Outer</a:t>
            </a:r>
          </a:p>
        </p:txBody>
      </p:sp>
    </p:spTree>
    <p:extLst>
      <p:ext uri="{BB962C8B-B14F-4D97-AF65-F5344CB8AC3E}">
        <p14:creationId xmlns:p14="http://schemas.microsoft.com/office/powerpoint/2010/main" val="12784198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3">
            <a:extLst>
              <a:ext uri="{FF2B5EF4-FFF2-40B4-BE49-F238E27FC236}">
                <a16:creationId xmlns:a16="http://schemas.microsoft.com/office/drawing/2014/main" id="{CA11FB63-BFE6-4D47-A23C-0A8DA454D687}"/>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Inner outer circle</a:t>
            </a:r>
          </a:p>
        </p:txBody>
      </p:sp>
      <p:pic>
        <p:nvPicPr>
          <p:cNvPr id="61443" name="Picture 4">
            <a:extLst>
              <a:ext uri="{FF2B5EF4-FFF2-40B4-BE49-F238E27FC236}">
                <a16:creationId xmlns:a16="http://schemas.microsoft.com/office/drawing/2014/main" id="{2347B14D-5B79-454D-B619-04F8CB4B0F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7" name="Rectangle 3">
            <a:extLst>
              <a:ext uri="{FF2B5EF4-FFF2-40B4-BE49-F238E27FC236}">
                <a16:creationId xmlns:a16="http://schemas.microsoft.com/office/drawing/2014/main" id="{A13CAEAF-C626-4221-8513-1EF92763B99B}"/>
              </a:ext>
            </a:extLst>
          </p:cNvPr>
          <p:cNvSpPr>
            <a:spLocks noChangeArrowheads="1"/>
          </p:cNvSpPr>
          <p:nvPr/>
        </p:nvSpPr>
        <p:spPr bwMode="auto">
          <a:xfrm>
            <a:off x="4510088" y="793750"/>
            <a:ext cx="4508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600"/>
          </a:p>
        </p:txBody>
      </p:sp>
      <p:sp>
        <p:nvSpPr>
          <p:cNvPr id="61452" name="TextBox 12">
            <a:extLst>
              <a:ext uri="{FF2B5EF4-FFF2-40B4-BE49-F238E27FC236}">
                <a16:creationId xmlns:a16="http://schemas.microsoft.com/office/drawing/2014/main" id="{F77B6D29-A114-4821-97BA-1C366E75D251}"/>
              </a:ext>
            </a:extLst>
          </p:cNvPr>
          <p:cNvSpPr txBox="1">
            <a:spLocks noChangeArrowheads="1"/>
          </p:cNvSpPr>
          <p:nvPr/>
        </p:nvSpPr>
        <p:spPr bwMode="auto">
          <a:xfrm>
            <a:off x="344488" y="4648925"/>
            <a:ext cx="86741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AutoNum type="arabicPeriod"/>
            </a:pPr>
            <a:r>
              <a:rPr lang="en-US" altLang="en-US" sz="1800" dirty="0">
                <a:latin typeface="Architects Daughter" panose="02000505000000020004" pitchFamily="2" charset="0"/>
              </a:rPr>
              <a:t>How does this song make you feel? Why do you think it makes you feel that way?</a:t>
            </a:r>
          </a:p>
          <a:p>
            <a:pPr>
              <a:spcBef>
                <a:spcPct val="0"/>
              </a:spcBef>
              <a:buFontTx/>
              <a:buAutoNum type="arabicPeriod"/>
            </a:pPr>
            <a:r>
              <a:rPr lang="en-US" altLang="en-US" sz="1800" dirty="0">
                <a:latin typeface="Architects Daughter" panose="02000505000000020004" pitchFamily="2" charset="0"/>
              </a:rPr>
              <a:t>What words or phrases are used to evoke emotion?</a:t>
            </a:r>
          </a:p>
          <a:p>
            <a:pPr>
              <a:spcBef>
                <a:spcPct val="0"/>
              </a:spcBef>
              <a:buFontTx/>
              <a:buAutoNum type="arabicPeriod"/>
            </a:pPr>
            <a:r>
              <a:rPr lang="en-US" altLang="en-US" sz="1800" dirty="0">
                <a:latin typeface="Architects Daughter" panose="02000505000000020004" pitchFamily="2" charset="0"/>
              </a:rPr>
              <a:t>How does this song reflect resistance?</a:t>
            </a:r>
          </a:p>
          <a:p>
            <a:pPr>
              <a:spcBef>
                <a:spcPct val="0"/>
              </a:spcBef>
              <a:buFontTx/>
              <a:buAutoNum type="arabicPeriod"/>
            </a:pPr>
            <a:r>
              <a:rPr lang="en-US" altLang="en-US" sz="1800" dirty="0">
                <a:latin typeface="Architects Daughter" panose="02000505000000020004" pitchFamily="2" charset="0"/>
              </a:rPr>
              <a:t>What other connections can you make with this song?</a:t>
            </a:r>
          </a:p>
          <a:p>
            <a:pPr>
              <a:spcBef>
                <a:spcPct val="0"/>
              </a:spcBef>
              <a:buFontTx/>
              <a:buAutoNum type="arabicPeriod"/>
            </a:pPr>
            <a:endParaRPr lang="en-US" altLang="en-US" sz="1800" dirty="0">
              <a:latin typeface="Architects Daughter" panose="02000505000000020004" pitchFamily="2" charset="0"/>
            </a:endParaRPr>
          </a:p>
        </p:txBody>
      </p:sp>
      <p:pic>
        <p:nvPicPr>
          <p:cNvPr id="3" name="Picture 2">
            <a:extLst>
              <a:ext uri="{FF2B5EF4-FFF2-40B4-BE49-F238E27FC236}">
                <a16:creationId xmlns:a16="http://schemas.microsoft.com/office/drawing/2014/main" id="{9E7AAE78-0445-4A39-8F7C-44B46BA7A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6244" y="1189658"/>
            <a:ext cx="3349759" cy="2801118"/>
          </a:xfrm>
          <a:prstGeom prst="rect">
            <a:avLst/>
          </a:prstGeom>
        </p:spPr>
      </p:pic>
      <p:pic>
        <p:nvPicPr>
          <p:cNvPr id="15" name="Picture 14">
            <a:extLst>
              <a:ext uri="{FF2B5EF4-FFF2-40B4-BE49-F238E27FC236}">
                <a16:creationId xmlns:a16="http://schemas.microsoft.com/office/drawing/2014/main" id="{41CB8AA1-F10A-4B32-8DA6-6D1D1CF19B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3254" y="1758950"/>
            <a:ext cx="1826501" cy="1527347"/>
          </a:xfrm>
          <a:prstGeom prst="rect">
            <a:avLst/>
          </a:prstGeom>
        </p:spPr>
      </p:pic>
      <p:pic>
        <p:nvPicPr>
          <p:cNvPr id="2" name="Picture 1">
            <a:extLst>
              <a:ext uri="{FF2B5EF4-FFF2-40B4-BE49-F238E27FC236}">
                <a16:creationId xmlns:a16="http://schemas.microsoft.com/office/drawing/2014/main" id="{09791DE1-5601-49F3-BB83-1A218EB689D9}"/>
              </a:ext>
            </a:extLst>
          </p:cNvPr>
          <p:cNvPicPr>
            <a:picLocks noChangeAspect="1"/>
          </p:cNvPicPr>
          <p:nvPr/>
        </p:nvPicPr>
        <p:blipFill>
          <a:blip r:embed="rId5"/>
          <a:stretch>
            <a:fillRect/>
          </a:stretch>
        </p:blipFill>
        <p:spPr>
          <a:xfrm>
            <a:off x="-938959" y="0"/>
            <a:ext cx="10898093" cy="7218218"/>
          </a:xfrm>
          <a:prstGeom prst="rect">
            <a:avLst/>
          </a:prstGeom>
        </p:spPr>
      </p:pic>
      <p:sp>
        <p:nvSpPr>
          <p:cNvPr id="4" name="TextBox 3">
            <a:extLst>
              <a:ext uri="{FF2B5EF4-FFF2-40B4-BE49-F238E27FC236}">
                <a16:creationId xmlns:a16="http://schemas.microsoft.com/office/drawing/2014/main" id="{C0037800-0AE7-4FD3-B3AF-C4F3E2E3584C}"/>
              </a:ext>
            </a:extLst>
          </p:cNvPr>
          <p:cNvSpPr txBox="1"/>
          <p:nvPr/>
        </p:nvSpPr>
        <p:spPr>
          <a:xfrm>
            <a:off x="4014759" y="1465875"/>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10" name="TextBox 9">
            <a:extLst>
              <a:ext uri="{FF2B5EF4-FFF2-40B4-BE49-F238E27FC236}">
                <a16:creationId xmlns:a16="http://schemas.microsoft.com/office/drawing/2014/main" id="{7C596125-9969-465A-9B79-D9875DA7393C}"/>
              </a:ext>
            </a:extLst>
          </p:cNvPr>
          <p:cNvSpPr txBox="1"/>
          <p:nvPr/>
        </p:nvSpPr>
        <p:spPr>
          <a:xfrm>
            <a:off x="2242898" y="3540929"/>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11" name="TextBox 10">
            <a:extLst>
              <a:ext uri="{FF2B5EF4-FFF2-40B4-BE49-F238E27FC236}">
                <a16:creationId xmlns:a16="http://schemas.microsoft.com/office/drawing/2014/main" id="{33B6610A-291A-408C-A688-18D1807BC5D6}"/>
              </a:ext>
            </a:extLst>
          </p:cNvPr>
          <p:cNvSpPr txBox="1"/>
          <p:nvPr/>
        </p:nvSpPr>
        <p:spPr>
          <a:xfrm>
            <a:off x="6973013" y="3045629"/>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12" name="TextBox 11">
            <a:extLst>
              <a:ext uri="{FF2B5EF4-FFF2-40B4-BE49-F238E27FC236}">
                <a16:creationId xmlns:a16="http://schemas.microsoft.com/office/drawing/2014/main" id="{52151BAE-7F05-4306-81EB-A9A57E67F94A}"/>
              </a:ext>
            </a:extLst>
          </p:cNvPr>
          <p:cNvSpPr txBox="1"/>
          <p:nvPr/>
        </p:nvSpPr>
        <p:spPr>
          <a:xfrm>
            <a:off x="5449755" y="5832759"/>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13" name="TextBox 12">
            <a:extLst>
              <a:ext uri="{FF2B5EF4-FFF2-40B4-BE49-F238E27FC236}">
                <a16:creationId xmlns:a16="http://schemas.microsoft.com/office/drawing/2014/main" id="{F6080DBD-93AA-4375-B67F-D5FF56AB8D5E}"/>
              </a:ext>
            </a:extLst>
          </p:cNvPr>
          <p:cNvSpPr txBox="1"/>
          <p:nvPr/>
        </p:nvSpPr>
        <p:spPr>
          <a:xfrm>
            <a:off x="2463811" y="2178301"/>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14" name="TextBox 13">
            <a:extLst>
              <a:ext uri="{FF2B5EF4-FFF2-40B4-BE49-F238E27FC236}">
                <a16:creationId xmlns:a16="http://schemas.microsoft.com/office/drawing/2014/main" id="{ED8B7205-98A0-4DEC-B421-846DD7AED8CD}"/>
              </a:ext>
            </a:extLst>
          </p:cNvPr>
          <p:cNvSpPr txBox="1"/>
          <p:nvPr/>
        </p:nvSpPr>
        <p:spPr>
          <a:xfrm>
            <a:off x="5940831" y="1655077"/>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16" name="TextBox 15">
            <a:extLst>
              <a:ext uri="{FF2B5EF4-FFF2-40B4-BE49-F238E27FC236}">
                <a16:creationId xmlns:a16="http://schemas.microsoft.com/office/drawing/2014/main" id="{3520B660-14BD-4CD7-8B47-B0A84CF2A6E0}"/>
              </a:ext>
            </a:extLst>
          </p:cNvPr>
          <p:cNvSpPr txBox="1"/>
          <p:nvPr/>
        </p:nvSpPr>
        <p:spPr>
          <a:xfrm>
            <a:off x="6584655" y="5295255"/>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17" name="TextBox 16">
            <a:extLst>
              <a:ext uri="{FF2B5EF4-FFF2-40B4-BE49-F238E27FC236}">
                <a16:creationId xmlns:a16="http://schemas.microsoft.com/office/drawing/2014/main" id="{F9D98402-52ED-4A00-AE29-FB335E32A44F}"/>
              </a:ext>
            </a:extLst>
          </p:cNvPr>
          <p:cNvSpPr txBox="1"/>
          <p:nvPr/>
        </p:nvSpPr>
        <p:spPr>
          <a:xfrm>
            <a:off x="2736257" y="5849253"/>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18" name="TextBox 17">
            <a:extLst>
              <a:ext uri="{FF2B5EF4-FFF2-40B4-BE49-F238E27FC236}">
                <a16:creationId xmlns:a16="http://schemas.microsoft.com/office/drawing/2014/main" id="{5D594F13-D327-4987-9629-817D7EB1EBA5}"/>
              </a:ext>
            </a:extLst>
          </p:cNvPr>
          <p:cNvSpPr txBox="1"/>
          <p:nvPr/>
        </p:nvSpPr>
        <p:spPr>
          <a:xfrm>
            <a:off x="3623254" y="-162544"/>
            <a:ext cx="4081344" cy="2215991"/>
          </a:xfrm>
          <a:prstGeom prst="rect">
            <a:avLst/>
          </a:prstGeom>
          <a:noFill/>
        </p:spPr>
        <p:txBody>
          <a:bodyPr wrap="square" rtlCol="0">
            <a:spAutoFit/>
          </a:bodyPr>
          <a:lstStyle/>
          <a:p>
            <a:r>
              <a:rPr lang="en-US" sz="13800" dirty="0">
                <a:latin typeface="Abscissa" panose="00000400000000000000" pitchFamily="2" charset="0"/>
              </a:rPr>
              <a:t>Circle</a:t>
            </a:r>
          </a:p>
        </p:txBody>
      </p:sp>
      <p:sp>
        <p:nvSpPr>
          <p:cNvPr id="19" name="Rectangle 18">
            <a:extLst>
              <a:ext uri="{FF2B5EF4-FFF2-40B4-BE49-F238E27FC236}">
                <a16:creationId xmlns:a16="http://schemas.microsoft.com/office/drawing/2014/main" id="{4C0F155C-D15E-43DF-BE0C-8A34310B312C}"/>
              </a:ext>
            </a:extLst>
          </p:cNvPr>
          <p:cNvSpPr/>
          <p:nvPr/>
        </p:nvSpPr>
        <p:spPr>
          <a:xfrm rot="20746926">
            <a:off x="371155" y="55122"/>
            <a:ext cx="3215945" cy="1569660"/>
          </a:xfrm>
          <a:prstGeom prst="rect">
            <a:avLst/>
          </a:prstGeom>
        </p:spPr>
        <p:txBody>
          <a:bodyPr wrap="none">
            <a:spAutoFit/>
          </a:bodyPr>
          <a:lstStyle/>
          <a:p>
            <a:r>
              <a:rPr lang="en-US" sz="9600" dirty="0">
                <a:latin typeface="Bloomishly" pitchFamily="50" charset="0"/>
              </a:rPr>
              <a:t>Inner – </a:t>
            </a:r>
          </a:p>
        </p:txBody>
      </p:sp>
      <p:sp>
        <p:nvSpPr>
          <p:cNvPr id="20" name="Rectangle 19">
            <a:extLst>
              <a:ext uri="{FF2B5EF4-FFF2-40B4-BE49-F238E27FC236}">
                <a16:creationId xmlns:a16="http://schemas.microsoft.com/office/drawing/2014/main" id="{0419DDF2-B8B7-4F78-8FCA-4C2A6BDB3364}"/>
              </a:ext>
            </a:extLst>
          </p:cNvPr>
          <p:cNvSpPr/>
          <p:nvPr/>
        </p:nvSpPr>
        <p:spPr>
          <a:xfrm rot="20466026">
            <a:off x="1348636" y="1030364"/>
            <a:ext cx="2090637" cy="1569660"/>
          </a:xfrm>
          <a:prstGeom prst="rect">
            <a:avLst/>
          </a:prstGeom>
        </p:spPr>
        <p:txBody>
          <a:bodyPr wrap="none">
            <a:spAutoFit/>
          </a:bodyPr>
          <a:lstStyle/>
          <a:p>
            <a:r>
              <a:rPr lang="en-US" sz="9600" dirty="0">
                <a:latin typeface="Bloomishly" pitchFamily="50" charset="0"/>
              </a:rPr>
              <a:t>Outer</a:t>
            </a:r>
          </a:p>
        </p:txBody>
      </p:sp>
    </p:spTree>
    <p:extLst>
      <p:ext uri="{BB962C8B-B14F-4D97-AF65-F5344CB8AC3E}">
        <p14:creationId xmlns:p14="http://schemas.microsoft.com/office/powerpoint/2010/main" val="32887930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Arrow: Curved Down 24">
            <a:extLst>
              <a:ext uri="{FF2B5EF4-FFF2-40B4-BE49-F238E27FC236}">
                <a16:creationId xmlns:a16="http://schemas.microsoft.com/office/drawing/2014/main" id="{8B5785A1-A005-4DA2-8B77-82356D10E503}"/>
              </a:ext>
            </a:extLst>
          </p:cNvPr>
          <p:cNvSpPr/>
          <p:nvPr/>
        </p:nvSpPr>
        <p:spPr>
          <a:xfrm rot="10800000">
            <a:off x="2365260" y="5015372"/>
            <a:ext cx="3940321" cy="144087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Arrow: Curved Down 23">
            <a:extLst>
              <a:ext uri="{FF2B5EF4-FFF2-40B4-BE49-F238E27FC236}">
                <a16:creationId xmlns:a16="http://schemas.microsoft.com/office/drawing/2014/main" id="{A145B00B-39BA-4AB0-994F-D0E928C3DA05}"/>
              </a:ext>
            </a:extLst>
          </p:cNvPr>
          <p:cNvSpPr/>
          <p:nvPr/>
        </p:nvSpPr>
        <p:spPr>
          <a:xfrm>
            <a:off x="2401128" y="271337"/>
            <a:ext cx="3940321" cy="144087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1" name="Picture 10">
            <a:extLst>
              <a:ext uri="{FF2B5EF4-FFF2-40B4-BE49-F238E27FC236}">
                <a16:creationId xmlns:a16="http://schemas.microsoft.com/office/drawing/2014/main" id="{BA70B26F-8066-42A7-9DFC-C9DF9FF216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190" y="53292"/>
            <a:ext cx="2109524" cy="2883844"/>
          </a:xfrm>
          <a:prstGeom prst="rect">
            <a:avLst/>
          </a:prstGeom>
        </p:spPr>
      </p:pic>
      <p:pic>
        <p:nvPicPr>
          <p:cNvPr id="15" name="Picture 14">
            <a:extLst>
              <a:ext uri="{FF2B5EF4-FFF2-40B4-BE49-F238E27FC236}">
                <a16:creationId xmlns:a16="http://schemas.microsoft.com/office/drawing/2014/main" id="{46113BAD-CD90-467D-8350-41C3EE86DA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9117" y="23745"/>
            <a:ext cx="2010252" cy="2968224"/>
          </a:xfrm>
          <a:prstGeom prst="rect">
            <a:avLst/>
          </a:prstGeom>
        </p:spPr>
      </p:pic>
      <p:pic>
        <p:nvPicPr>
          <p:cNvPr id="3" name="Picture 2">
            <a:extLst>
              <a:ext uri="{FF2B5EF4-FFF2-40B4-BE49-F238E27FC236}">
                <a16:creationId xmlns:a16="http://schemas.microsoft.com/office/drawing/2014/main" id="{6996769D-0DED-41A0-B6C4-D5DAC11BBA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29388" y="-41016"/>
            <a:ext cx="2352740" cy="2978152"/>
          </a:xfrm>
          <a:prstGeom prst="rect">
            <a:avLst/>
          </a:prstGeom>
        </p:spPr>
      </p:pic>
      <p:pic>
        <p:nvPicPr>
          <p:cNvPr id="5" name="Picture 4">
            <a:extLst>
              <a:ext uri="{FF2B5EF4-FFF2-40B4-BE49-F238E27FC236}">
                <a16:creationId xmlns:a16="http://schemas.microsoft.com/office/drawing/2014/main" id="{F37A7D99-6DB0-454B-B5CF-36708D4367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81818" y="3684440"/>
            <a:ext cx="2327922" cy="3132023"/>
          </a:xfrm>
          <a:prstGeom prst="rect">
            <a:avLst/>
          </a:prstGeom>
        </p:spPr>
      </p:pic>
      <p:pic>
        <p:nvPicPr>
          <p:cNvPr id="9" name="Picture 8">
            <a:extLst>
              <a:ext uri="{FF2B5EF4-FFF2-40B4-BE49-F238E27FC236}">
                <a16:creationId xmlns:a16="http://schemas.microsoft.com/office/drawing/2014/main" id="{EA373AB8-136E-4DBE-BD8D-A7188199FBB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18053" y="0"/>
            <a:ext cx="2317995" cy="3141950"/>
          </a:xfrm>
          <a:prstGeom prst="rect">
            <a:avLst/>
          </a:prstGeom>
        </p:spPr>
      </p:pic>
      <p:pic>
        <p:nvPicPr>
          <p:cNvPr id="17" name="Picture 16">
            <a:extLst>
              <a:ext uri="{FF2B5EF4-FFF2-40B4-BE49-F238E27FC236}">
                <a16:creationId xmlns:a16="http://schemas.microsoft.com/office/drawing/2014/main" id="{6C88FC3E-26B4-40CF-B86C-7E3FAD6FC18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85976" y="3828341"/>
            <a:ext cx="2064852" cy="2923552"/>
          </a:xfrm>
          <a:prstGeom prst="rect">
            <a:avLst/>
          </a:prstGeom>
        </p:spPr>
      </p:pic>
      <p:pic>
        <p:nvPicPr>
          <p:cNvPr id="19" name="Picture 18">
            <a:extLst>
              <a:ext uri="{FF2B5EF4-FFF2-40B4-BE49-F238E27FC236}">
                <a16:creationId xmlns:a16="http://schemas.microsoft.com/office/drawing/2014/main" id="{8A0E2280-B794-45CC-95AC-F6DF45D0543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97344" y="3920864"/>
            <a:ext cx="1982125" cy="3001315"/>
          </a:xfrm>
          <a:prstGeom prst="rect">
            <a:avLst/>
          </a:prstGeom>
        </p:spPr>
      </p:pic>
      <p:pic>
        <p:nvPicPr>
          <p:cNvPr id="21" name="Picture 20">
            <a:extLst>
              <a:ext uri="{FF2B5EF4-FFF2-40B4-BE49-F238E27FC236}">
                <a16:creationId xmlns:a16="http://schemas.microsoft.com/office/drawing/2014/main" id="{FA8FD0C5-491A-4E46-93C7-D4958F23B24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1794" y="4079894"/>
            <a:ext cx="2109524" cy="2854062"/>
          </a:xfrm>
          <a:prstGeom prst="rect">
            <a:avLst/>
          </a:prstGeom>
        </p:spPr>
      </p:pic>
      <p:pic>
        <p:nvPicPr>
          <p:cNvPr id="23" name="Picture 22">
            <a:extLst>
              <a:ext uri="{FF2B5EF4-FFF2-40B4-BE49-F238E27FC236}">
                <a16:creationId xmlns:a16="http://schemas.microsoft.com/office/drawing/2014/main" id="{802E64D7-849D-4D4D-9D33-47194A2AE18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4103" y="1165052"/>
            <a:ext cx="3087577" cy="3818558"/>
          </a:xfrm>
          <a:prstGeom prst="rect">
            <a:avLst/>
          </a:prstGeom>
        </p:spPr>
      </p:pic>
      <p:sp>
        <p:nvSpPr>
          <p:cNvPr id="27" name="TextBox 26">
            <a:extLst>
              <a:ext uri="{FF2B5EF4-FFF2-40B4-BE49-F238E27FC236}">
                <a16:creationId xmlns:a16="http://schemas.microsoft.com/office/drawing/2014/main" id="{B6A473DD-E5FC-400B-8379-189D50392E36}"/>
              </a:ext>
            </a:extLst>
          </p:cNvPr>
          <p:cNvSpPr txBox="1"/>
          <p:nvPr/>
        </p:nvSpPr>
        <p:spPr>
          <a:xfrm>
            <a:off x="120374" y="-193826"/>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28" name="TextBox 27">
            <a:extLst>
              <a:ext uri="{FF2B5EF4-FFF2-40B4-BE49-F238E27FC236}">
                <a16:creationId xmlns:a16="http://schemas.microsoft.com/office/drawing/2014/main" id="{34B95718-C6E0-4145-90AD-868878FEDAD1}"/>
              </a:ext>
            </a:extLst>
          </p:cNvPr>
          <p:cNvSpPr txBox="1"/>
          <p:nvPr/>
        </p:nvSpPr>
        <p:spPr>
          <a:xfrm>
            <a:off x="2440173" y="-229819"/>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29" name="TextBox 28">
            <a:extLst>
              <a:ext uri="{FF2B5EF4-FFF2-40B4-BE49-F238E27FC236}">
                <a16:creationId xmlns:a16="http://schemas.microsoft.com/office/drawing/2014/main" id="{0821ABA8-0794-40A7-9867-855AB0360F09}"/>
              </a:ext>
            </a:extLst>
          </p:cNvPr>
          <p:cNvSpPr txBox="1"/>
          <p:nvPr/>
        </p:nvSpPr>
        <p:spPr>
          <a:xfrm>
            <a:off x="8822734" y="-282661"/>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30" name="TextBox 29">
            <a:extLst>
              <a:ext uri="{FF2B5EF4-FFF2-40B4-BE49-F238E27FC236}">
                <a16:creationId xmlns:a16="http://schemas.microsoft.com/office/drawing/2014/main" id="{C8F891E7-E5C4-45D6-966E-C1EE79294DDE}"/>
              </a:ext>
            </a:extLst>
          </p:cNvPr>
          <p:cNvSpPr txBox="1"/>
          <p:nvPr/>
        </p:nvSpPr>
        <p:spPr>
          <a:xfrm>
            <a:off x="5716377" y="-169497"/>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31" name="TextBox 30">
            <a:extLst>
              <a:ext uri="{FF2B5EF4-FFF2-40B4-BE49-F238E27FC236}">
                <a16:creationId xmlns:a16="http://schemas.microsoft.com/office/drawing/2014/main" id="{21058A64-497E-45CE-89DA-0C47A0A17218}"/>
              </a:ext>
            </a:extLst>
          </p:cNvPr>
          <p:cNvSpPr txBox="1"/>
          <p:nvPr/>
        </p:nvSpPr>
        <p:spPr>
          <a:xfrm>
            <a:off x="97133" y="3648023"/>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32" name="TextBox 31">
            <a:extLst>
              <a:ext uri="{FF2B5EF4-FFF2-40B4-BE49-F238E27FC236}">
                <a16:creationId xmlns:a16="http://schemas.microsoft.com/office/drawing/2014/main" id="{E4710591-A960-4726-8ACC-219CF9139021}"/>
              </a:ext>
            </a:extLst>
          </p:cNvPr>
          <p:cNvSpPr txBox="1"/>
          <p:nvPr/>
        </p:nvSpPr>
        <p:spPr>
          <a:xfrm>
            <a:off x="2416932" y="3612030"/>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
        <p:nvSpPr>
          <p:cNvPr id="33" name="TextBox 32">
            <a:extLst>
              <a:ext uri="{FF2B5EF4-FFF2-40B4-BE49-F238E27FC236}">
                <a16:creationId xmlns:a16="http://schemas.microsoft.com/office/drawing/2014/main" id="{B9E75F61-9775-4AA1-9C93-E96B05CE120C}"/>
              </a:ext>
            </a:extLst>
          </p:cNvPr>
          <p:cNvSpPr txBox="1"/>
          <p:nvPr/>
        </p:nvSpPr>
        <p:spPr>
          <a:xfrm>
            <a:off x="8807479" y="3304322"/>
            <a:ext cx="346364" cy="1107996"/>
          </a:xfrm>
          <a:prstGeom prst="rect">
            <a:avLst/>
          </a:prstGeom>
          <a:noFill/>
        </p:spPr>
        <p:txBody>
          <a:bodyPr wrap="square" rtlCol="0">
            <a:spAutoFit/>
          </a:bodyPr>
          <a:lstStyle/>
          <a:p>
            <a:r>
              <a:rPr lang="en-US" sz="6600" dirty="0">
                <a:latin typeface="A Hundred Miles" panose="02000000000000000000" pitchFamily="2" charset="0"/>
              </a:rPr>
              <a:t>1</a:t>
            </a:r>
          </a:p>
        </p:txBody>
      </p:sp>
      <p:sp>
        <p:nvSpPr>
          <p:cNvPr id="34" name="TextBox 33">
            <a:extLst>
              <a:ext uri="{FF2B5EF4-FFF2-40B4-BE49-F238E27FC236}">
                <a16:creationId xmlns:a16="http://schemas.microsoft.com/office/drawing/2014/main" id="{66F8DE5F-6576-48EC-9F42-45AA2C723DE5}"/>
              </a:ext>
            </a:extLst>
          </p:cNvPr>
          <p:cNvSpPr txBox="1"/>
          <p:nvPr/>
        </p:nvSpPr>
        <p:spPr>
          <a:xfrm>
            <a:off x="5770397" y="3417486"/>
            <a:ext cx="346364" cy="1107996"/>
          </a:xfrm>
          <a:prstGeom prst="rect">
            <a:avLst/>
          </a:prstGeom>
          <a:noFill/>
        </p:spPr>
        <p:txBody>
          <a:bodyPr wrap="square" rtlCol="0">
            <a:spAutoFit/>
          </a:bodyPr>
          <a:lstStyle/>
          <a:p>
            <a:r>
              <a:rPr lang="en-US" sz="6600" dirty="0">
                <a:latin typeface="A Hundred Miles" panose="02000000000000000000" pitchFamily="2" charset="0"/>
              </a:rPr>
              <a:t>2</a:t>
            </a:r>
          </a:p>
        </p:txBody>
      </p:sp>
    </p:spTree>
    <p:extLst>
      <p:ext uri="{BB962C8B-B14F-4D97-AF65-F5344CB8AC3E}">
        <p14:creationId xmlns:p14="http://schemas.microsoft.com/office/powerpoint/2010/main" val="11006381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a:extLst>
              <a:ext uri="{FF2B5EF4-FFF2-40B4-BE49-F238E27FC236}">
                <a16:creationId xmlns:a16="http://schemas.microsoft.com/office/drawing/2014/main" id="{61DA47C6-66FF-4293-B96B-2E9AA92D45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3325" y="1647825"/>
            <a:ext cx="85867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TextBox 3">
            <a:extLst>
              <a:ext uri="{FF2B5EF4-FFF2-40B4-BE49-F238E27FC236}">
                <a16:creationId xmlns:a16="http://schemas.microsoft.com/office/drawing/2014/main" id="{5BEFC07F-3968-40F3-B5D2-0B37B77E5143}"/>
              </a:ext>
            </a:extLst>
          </p:cNvPr>
          <p:cNvSpPr txBox="1">
            <a:spLocks noChangeArrowheads="1"/>
          </p:cNvSpPr>
          <p:nvPr/>
        </p:nvSpPr>
        <p:spPr bwMode="auto">
          <a:xfrm rot="-1483063">
            <a:off x="366713" y="-522288"/>
            <a:ext cx="8585200" cy="363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1500">
                <a:latin typeface="Bloomishly" pitchFamily="50" charset="0"/>
              </a:rPr>
              <a:t>Points to </a:t>
            </a:r>
          </a:p>
          <a:p>
            <a:r>
              <a:rPr lang="en-US" altLang="en-US" sz="11500">
                <a:latin typeface="Bloomishly" pitchFamily="50" charset="0"/>
              </a:rPr>
              <a:t>Ponder…</a:t>
            </a:r>
          </a:p>
        </p:txBody>
      </p:sp>
    </p:spTree>
    <p:extLst>
      <p:ext uri="{BB962C8B-B14F-4D97-AF65-F5344CB8AC3E}">
        <p14:creationId xmlns:p14="http://schemas.microsoft.com/office/powerpoint/2010/main" val="3800189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5BAE47-5A07-4280-B4E7-87409895189C}"/>
              </a:ext>
            </a:extLst>
          </p:cNvPr>
          <p:cNvPicPr>
            <a:picLocks noChangeAspect="1"/>
          </p:cNvPicPr>
          <p:nvPr/>
        </p:nvPicPr>
        <p:blipFill>
          <a:blip r:embed="rId3"/>
          <a:stretch>
            <a:fillRect/>
          </a:stretch>
        </p:blipFill>
        <p:spPr>
          <a:xfrm>
            <a:off x="-2479964" y="-793485"/>
            <a:ext cx="12330545" cy="8230035"/>
          </a:xfrm>
          <a:prstGeom prst="rect">
            <a:avLst/>
          </a:prstGeom>
        </p:spPr>
      </p:pic>
      <p:sp>
        <p:nvSpPr>
          <p:cNvPr id="3" name="TextBox 2">
            <a:extLst>
              <a:ext uri="{FF2B5EF4-FFF2-40B4-BE49-F238E27FC236}">
                <a16:creationId xmlns:a16="http://schemas.microsoft.com/office/drawing/2014/main" id="{4A32CD34-2B19-4EC7-8386-D2A6315843AC}"/>
              </a:ext>
            </a:extLst>
          </p:cNvPr>
          <p:cNvSpPr txBox="1"/>
          <p:nvPr/>
        </p:nvSpPr>
        <p:spPr>
          <a:xfrm>
            <a:off x="5063830" y="173785"/>
            <a:ext cx="4613564" cy="1569660"/>
          </a:xfrm>
          <a:prstGeom prst="rect">
            <a:avLst/>
          </a:prstGeom>
          <a:noFill/>
        </p:spPr>
        <p:txBody>
          <a:bodyPr wrap="square" rtlCol="0">
            <a:spAutoFit/>
          </a:bodyPr>
          <a:lstStyle/>
          <a:p>
            <a:r>
              <a:rPr lang="en-US" sz="4800" dirty="0">
                <a:effectLst>
                  <a:outerShdw blurRad="38100" dist="38100" dir="2700000" algn="tl">
                    <a:srgbClr val="000000">
                      <a:alpha val="43137"/>
                    </a:srgbClr>
                  </a:outerShdw>
                </a:effectLst>
              </a:rPr>
              <a:t>for Small Group Discussions</a:t>
            </a:r>
          </a:p>
        </p:txBody>
      </p:sp>
      <p:sp>
        <p:nvSpPr>
          <p:cNvPr id="4" name="Rectangle 3">
            <a:extLst>
              <a:ext uri="{FF2B5EF4-FFF2-40B4-BE49-F238E27FC236}">
                <a16:creationId xmlns:a16="http://schemas.microsoft.com/office/drawing/2014/main" id="{A4A7D2A6-353B-4979-8D07-B777D3F453D8}"/>
              </a:ext>
            </a:extLst>
          </p:cNvPr>
          <p:cNvSpPr/>
          <p:nvPr/>
        </p:nvSpPr>
        <p:spPr>
          <a:xfrm rot="20973622">
            <a:off x="173834" y="-39319"/>
            <a:ext cx="4875053" cy="2215991"/>
          </a:xfrm>
          <a:prstGeom prst="rect">
            <a:avLst/>
          </a:prstGeom>
        </p:spPr>
        <p:txBody>
          <a:bodyPr wrap="none">
            <a:spAutoFit/>
          </a:bodyPr>
          <a:lstStyle/>
          <a:p>
            <a:r>
              <a:rPr lang="en-US" sz="13800" dirty="0">
                <a:latin typeface="Bloomishly" pitchFamily="50" charset="0"/>
              </a:rPr>
              <a:t>Strategies</a:t>
            </a:r>
          </a:p>
        </p:txBody>
      </p:sp>
    </p:spTree>
    <p:extLst>
      <p:ext uri="{BB962C8B-B14F-4D97-AF65-F5344CB8AC3E}">
        <p14:creationId xmlns:p14="http://schemas.microsoft.com/office/powerpoint/2010/main" val="2950643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07FBE7-FF06-4318-A7C5-96D50E080C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2793"/>
            <a:ext cx="9058562" cy="6745207"/>
          </a:xfrm>
          <a:prstGeom prst="rect">
            <a:avLst/>
          </a:prstGeom>
        </p:spPr>
      </p:pic>
      <p:pic>
        <p:nvPicPr>
          <p:cNvPr id="3" name="Picture 2">
            <a:extLst>
              <a:ext uri="{FF2B5EF4-FFF2-40B4-BE49-F238E27FC236}">
                <a16:creationId xmlns:a16="http://schemas.microsoft.com/office/drawing/2014/main" id="{3A5D035F-4280-47DD-8BD9-F5520861E1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7683" y="2245648"/>
            <a:ext cx="5885036" cy="4844570"/>
          </a:xfrm>
          <a:prstGeom prst="rect">
            <a:avLst/>
          </a:prstGeom>
        </p:spPr>
      </p:pic>
      <p:sp>
        <p:nvSpPr>
          <p:cNvPr id="4" name="TextBox 2">
            <a:extLst>
              <a:ext uri="{FF2B5EF4-FFF2-40B4-BE49-F238E27FC236}">
                <a16:creationId xmlns:a16="http://schemas.microsoft.com/office/drawing/2014/main" id="{982B9030-A9E2-4D5F-9377-60EF029A40EB}"/>
              </a:ext>
            </a:extLst>
          </p:cNvPr>
          <p:cNvSpPr txBox="1">
            <a:spLocks noChangeArrowheads="1"/>
          </p:cNvSpPr>
          <p:nvPr/>
        </p:nvSpPr>
        <p:spPr bwMode="auto">
          <a:xfrm>
            <a:off x="359452" y="306656"/>
            <a:ext cx="838449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6000" dirty="0">
                <a:latin typeface="KG This Is Not Goodbye" panose="02000506000000020003" pitchFamily="2" charset="0"/>
              </a:rPr>
              <a:t>The Colonization of Texas</a:t>
            </a:r>
          </a:p>
        </p:txBody>
      </p:sp>
      <p:pic>
        <p:nvPicPr>
          <p:cNvPr id="5" name="Picture 4">
            <a:extLst>
              <a:ext uri="{FF2B5EF4-FFF2-40B4-BE49-F238E27FC236}">
                <a16:creationId xmlns:a16="http://schemas.microsoft.com/office/drawing/2014/main" id="{725AE9D6-1120-47F0-BF2F-628A0FD8934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39" y="2034908"/>
            <a:ext cx="4140374" cy="5411040"/>
          </a:xfrm>
          <a:prstGeom prst="rect">
            <a:avLst/>
          </a:prstGeom>
        </p:spPr>
      </p:pic>
    </p:spTree>
    <p:extLst>
      <p:ext uri="{BB962C8B-B14F-4D97-AF65-F5344CB8AC3E}">
        <p14:creationId xmlns:p14="http://schemas.microsoft.com/office/powerpoint/2010/main" val="1660269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1">
            <a:extLst>
              <a:ext uri="{FF2B5EF4-FFF2-40B4-BE49-F238E27FC236}">
                <a16:creationId xmlns:a16="http://schemas.microsoft.com/office/drawing/2014/main" id="{23D8DDDF-91C2-49F8-B417-6BD05B50E6FD}"/>
              </a:ext>
            </a:extLst>
          </p:cNvPr>
          <p:cNvSpPr txBox="1">
            <a:spLocks noChangeArrowheads="1"/>
          </p:cNvSpPr>
          <p:nvPr/>
        </p:nvSpPr>
        <p:spPr bwMode="auto">
          <a:xfrm>
            <a:off x="679450" y="1243013"/>
            <a:ext cx="80899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spcBef>
                <a:spcPct val="0"/>
              </a:spcBef>
              <a:buFontTx/>
              <a:buNone/>
            </a:pPr>
            <a:r>
              <a:rPr lang="en-US" altLang="en-US" sz="2800" b="1" dirty="0"/>
              <a:t>Content Objective: </a:t>
            </a:r>
            <a:r>
              <a:rPr lang="en-US" altLang="en-US" sz="2800" b="0" dirty="0"/>
              <a:t>Students will be able to identify the accomplishments and impact of significant empresarios. </a:t>
            </a:r>
          </a:p>
          <a:p>
            <a:pPr>
              <a:spcBef>
                <a:spcPct val="0"/>
              </a:spcBef>
              <a:buFontTx/>
              <a:buNone/>
            </a:pPr>
            <a:endParaRPr lang="en-US" altLang="en-US" sz="2800" dirty="0"/>
          </a:p>
        </p:txBody>
      </p:sp>
      <p:sp>
        <p:nvSpPr>
          <p:cNvPr id="26627" name="TextBox 3">
            <a:extLst>
              <a:ext uri="{FF2B5EF4-FFF2-40B4-BE49-F238E27FC236}">
                <a16:creationId xmlns:a16="http://schemas.microsoft.com/office/drawing/2014/main" id="{8A1726F2-402F-47A2-8D16-BEFA01A2DE09}"/>
              </a:ext>
            </a:extLst>
          </p:cNvPr>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Objectives</a:t>
            </a:r>
          </a:p>
        </p:txBody>
      </p:sp>
      <p:pic>
        <p:nvPicPr>
          <p:cNvPr id="26628" name="Picture 4">
            <a:extLst>
              <a:ext uri="{FF2B5EF4-FFF2-40B4-BE49-F238E27FC236}">
                <a16:creationId xmlns:a16="http://schemas.microsoft.com/office/drawing/2014/main" id="{C0A4137D-4BB1-4D8A-8E8D-D0B4108A2F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98DB6C64-B85A-42AD-99F6-5691A78B4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5664" y="2481943"/>
            <a:ext cx="2221349" cy="4376057"/>
          </a:xfrm>
          <a:prstGeom prst="rect">
            <a:avLst/>
          </a:prstGeom>
        </p:spPr>
      </p:pic>
      <p:sp>
        <p:nvSpPr>
          <p:cNvPr id="3" name="Rectangle 2">
            <a:extLst>
              <a:ext uri="{FF2B5EF4-FFF2-40B4-BE49-F238E27FC236}">
                <a16:creationId xmlns:a16="http://schemas.microsoft.com/office/drawing/2014/main" id="{47D84E6E-C4B7-401F-A69F-1ACB8135C7CC}"/>
              </a:ext>
            </a:extLst>
          </p:cNvPr>
          <p:cNvSpPr/>
          <p:nvPr/>
        </p:nvSpPr>
        <p:spPr>
          <a:xfrm>
            <a:off x="679450" y="3058895"/>
            <a:ext cx="6087110" cy="2246769"/>
          </a:xfrm>
          <a:prstGeom prst="rect">
            <a:avLst/>
          </a:prstGeom>
        </p:spPr>
        <p:txBody>
          <a:bodyPr wrap="square">
            <a:spAutoFit/>
          </a:bodyPr>
          <a:lstStyle/>
          <a:p>
            <a:pPr>
              <a:spcBef>
                <a:spcPct val="0"/>
              </a:spcBef>
              <a:buFontTx/>
              <a:buNone/>
            </a:pPr>
            <a:r>
              <a:rPr lang="en-US" altLang="en-US" sz="2800" b="1" dirty="0">
                <a:latin typeface="Architects Daughter" panose="02000505000000020004" pitchFamily="2" charset="0"/>
              </a:rPr>
              <a:t>Language Objective: </a:t>
            </a:r>
            <a:r>
              <a:rPr lang="en-US" altLang="en-US" sz="2800" dirty="0">
                <a:latin typeface="Architects Daughter" panose="02000505000000020004" pitchFamily="2" charset="0"/>
              </a:rPr>
              <a:t>Students will be able to discuss key events in the colonization of Texas after reading informational text.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A615A004-DC02-8D16-6FD0-A8AB9EBE5E7A}"/>
              </a:ext>
            </a:extLst>
          </p:cNvPr>
          <p:cNvPicPr>
            <a:picLocks noChangeAspect="1"/>
          </p:cNvPicPr>
          <p:nvPr/>
        </p:nvPicPr>
        <p:blipFill rotWithShape="1">
          <a:blip r:embed="rId3"/>
          <a:srcRect b="13311"/>
          <a:stretch/>
        </p:blipFill>
        <p:spPr>
          <a:xfrm>
            <a:off x="20" y="1282"/>
            <a:ext cx="9143980" cy="6856718"/>
          </a:xfrm>
          <a:prstGeom prst="rect">
            <a:avLst/>
          </a:prstGeom>
        </p:spPr>
      </p:pic>
      <p:sp>
        <p:nvSpPr>
          <p:cNvPr id="3" name="TextBox 2">
            <a:extLst>
              <a:ext uri="{FF2B5EF4-FFF2-40B4-BE49-F238E27FC236}">
                <a16:creationId xmlns:a16="http://schemas.microsoft.com/office/drawing/2014/main" id="{790E40DB-98F0-32A3-0B87-BD03C324FD16}"/>
              </a:ext>
            </a:extLst>
          </p:cNvPr>
          <p:cNvSpPr txBox="1"/>
          <p:nvPr/>
        </p:nvSpPr>
        <p:spPr>
          <a:xfrm>
            <a:off x="1852863" y="3429000"/>
            <a:ext cx="5823284" cy="3046988"/>
          </a:xfrm>
          <a:prstGeom prst="rect">
            <a:avLst/>
          </a:prstGeom>
          <a:noFill/>
        </p:spPr>
        <p:txBody>
          <a:bodyPr wrap="square" rtlCol="0">
            <a:spAutoFit/>
          </a:bodyPr>
          <a:lstStyle/>
          <a:p>
            <a:pPr algn="ctr"/>
            <a:r>
              <a:rPr lang="en-US" sz="9600" dirty="0"/>
              <a:t>Structured</a:t>
            </a:r>
          </a:p>
          <a:p>
            <a:pPr algn="ctr"/>
            <a:r>
              <a:rPr lang="en-US" sz="9600" dirty="0"/>
              <a:t>Discussion</a:t>
            </a:r>
          </a:p>
        </p:txBody>
      </p:sp>
    </p:spTree>
    <p:extLst>
      <p:ext uri="{BB962C8B-B14F-4D97-AF65-F5344CB8AC3E}">
        <p14:creationId xmlns:p14="http://schemas.microsoft.com/office/powerpoint/2010/main" val="2171190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1A6A4C7-B3D1-4748-A5C7-DFF064B8600B}"/>
              </a:ext>
            </a:extLst>
          </p:cNvPr>
          <p:cNvGrpSpPr/>
          <p:nvPr/>
        </p:nvGrpSpPr>
        <p:grpSpPr>
          <a:xfrm>
            <a:off x="785003" y="216462"/>
            <a:ext cx="10089556" cy="6641538"/>
            <a:chOff x="785003" y="216462"/>
            <a:chExt cx="10089556" cy="6641538"/>
          </a:xfrm>
        </p:grpSpPr>
        <p:pic>
          <p:nvPicPr>
            <p:cNvPr id="4" name="Picture 3">
              <a:extLst>
                <a:ext uri="{FF2B5EF4-FFF2-40B4-BE49-F238E27FC236}">
                  <a16:creationId xmlns:a16="http://schemas.microsoft.com/office/drawing/2014/main" id="{7A2B6368-E85E-4877-B312-55A19273A3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003" y="1808671"/>
              <a:ext cx="7573993" cy="5049329"/>
            </a:xfrm>
            <a:prstGeom prst="rect">
              <a:avLst/>
            </a:prstGeom>
          </p:spPr>
        </p:pic>
        <p:sp>
          <p:nvSpPr>
            <p:cNvPr id="2" name="Rectangle 1">
              <a:extLst>
                <a:ext uri="{FF2B5EF4-FFF2-40B4-BE49-F238E27FC236}">
                  <a16:creationId xmlns:a16="http://schemas.microsoft.com/office/drawing/2014/main" id="{28DFF61D-32DB-4453-A1E0-3E417EF4B539}"/>
                </a:ext>
              </a:extLst>
            </p:cNvPr>
            <p:cNvSpPr/>
            <p:nvPr/>
          </p:nvSpPr>
          <p:spPr>
            <a:xfrm>
              <a:off x="1498074" y="216462"/>
              <a:ext cx="6633996" cy="1862048"/>
            </a:xfrm>
            <a:prstGeom prst="rect">
              <a:avLst/>
            </a:prstGeom>
          </p:spPr>
          <p:txBody>
            <a:bodyPr wrap="none">
              <a:spAutoFit/>
            </a:bodyPr>
            <a:lstStyle/>
            <a:p>
              <a:r>
                <a:rPr lang="en-US" sz="11500" b="1" dirty="0">
                  <a:latin typeface="Janda Everyday Casual" panose="02000503000000020004" pitchFamily="2" charset="0"/>
                </a:rPr>
                <a:t>pneumonia</a:t>
              </a:r>
              <a:endParaRPr lang="en-US" sz="11500" dirty="0"/>
            </a:p>
          </p:txBody>
        </p:sp>
        <p:grpSp>
          <p:nvGrpSpPr>
            <p:cNvPr id="5" name="Group 4">
              <a:extLst>
                <a:ext uri="{FF2B5EF4-FFF2-40B4-BE49-F238E27FC236}">
                  <a16:creationId xmlns:a16="http://schemas.microsoft.com/office/drawing/2014/main" id="{A0256940-7D17-484E-AFC9-6149AFCA5711}"/>
                </a:ext>
              </a:extLst>
            </p:cNvPr>
            <p:cNvGrpSpPr/>
            <p:nvPr/>
          </p:nvGrpSpPr>
          <p:grpSpPr>
            <a:xfrm>
              <a:off x="8212200" y="6596390"/>
              <a:ext cx="2662359" cy="261610"/>
              <a:chOff x="5901949" y="8901708"/>
              <a:chExt cx="2662359" cy="261610"/>
            </a:xfrm>
          </p:grpSpPr>
          <p:sp>
            <p:nvSpPr>
              <p:cNvPr id="6" name="TextBox 5">
                <a:extLst>
                  <a:ext uri="{FF2B5EF4-FFF2-40B4-BE49-F238E27FC236}">
                    <a16:creationId xmlns:a16="http://schemas.microsoft.com/office/drawing/2014/main" id="{FC342247-576A-4C75-A801-681BF663561D}"/>
                  </a:ext>
                </a:extLst>
              </p:cNvPr>
              <p:cNvSpPr txBox="1"/>
              <p:nvPr/>
            </p:nvSpPr>
            <p:spPr>
              <a:xfrm>
                <a:off x="5944338" y="8901708"/>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7" name="Picture 2" descr="http://www.clker.com/cliparts/2/e/0/7/12422395911228769102Copyright_thin.svg.hi.png">
                <a:extLst>
                  <a:ext uri="{FF2B5EF4-FFF2-40B4-BE49-F238E27FC236}">
                    <a16:creationId xmlns:a16="http://schemas.microsoft.com/office/drawing/2014/main" id="{5182C12E-0A46-438A-B9C2-DC322D92281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01949" y="8975958"/>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594389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57621819-8747-4B8B-8D04-FA04EAFB3C30}"/>
              </a:ext>
            </a:extLst>
          </p:cNvPr>
          <p:cNvGrpSpPr/>
          <p:nvPr/>
        </p:nvGrpSpPr>
        <p:grpSpPr>
          <a:xfrm>
            <a:off x="-303218" y="-112675"/>
            <a:ext cx="11177777" cy="8448070"/>
            <a:chOff x="-303218" y="-112675"/>
            <a:chExt cx="11177777" cy="8448070"/>
          </a:xfrm>
        </p:grpSpPr>
        <p:pic>
          <p:nvPicPr>
            <p:cNvPr id="10" name="Picture 9">
              <a:extLst>
                <a:ext uri="{FF2B5EF4-FFF2-40B4-BE49-F238E27FC236}">
                  <a16:creationId xmlns:a16="http://schemas.microsoft.com/office/drawing/2014/main" id="{5A1D31E9-3AA1-4E12-B2B2-2D8EFE11B6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8780" y="-112675"/>
              <a:ext cx="8448070" cy="8448070"/>
            </a:xfrm>
            <a:prstGeom prst="rect">
              <a:avLst/>
            </a:prstGeom>
          </p:spPr>
        </p:pic>
        <p:sp>
          <p:nvSpPr>
            <p:cNvPr id="2" name="Rectangle 1">
              <a:extLst>
                <a:ext uri="{FF2B5EF4-FFF2-40B4-BE49-F238E27FC236}">
                  <a16:creationId xmlns:a16="http://schemas.microsoft.com/office/drawing/2014/main" id="{28DFF61D-32DB-4453-A1E0-3E417EF4B539}"/>
                </a:ext>
              </a:extLst>
            </p:cNvPr>
            <p:cNvSpPr/>
            <p:nvPr/>
          </p:nvSpPr>
          <p:spPr>
            <a:xfrm>
              <a:off x="1018014" y="205032"/>
              <a:ext cx="7439857" cy="1862048"/>
            </a:xfrm>
            <a:prstGeom prst="rect">
              <a:avLst/>
            </a:prstGeom>
          </p:spPr>
          <p:txBody>
            <a:bodyPr wrap="none">
              <a:spAutoFit/>
            </a:bodyPr>
            <a:lstStyle/>
            <a:p>
              <a:r>
                <a:rPr lang="en-US" sz="11500" b="1" dirty="0">
                  <a:latin typeface="Janda Everyday Casual" panose="02000503000000020004" pitchFamily="2" charset="0"/>
                </a:rPr>
                <a:t>empresario</a:t>
              </a:r>
              <a:endParaRPr lang="en-US" sz="11500" dirty="0"/>
            </a:p>
          </p:txBody>
        </p:sp>
        <p:grpSp>
          <p:nvGrpSpPr>
            <p:cNvPr id="5" name="Group 4">
              <a:extLst>
                <a:ext uri="{FF2B5EF4-FFF2-40B4-BE49-F238E27FC236}">
                  <a16:creationId xmlns:a16="http://schemas.microsoft.com/office/drawing/2014/main" id="{A0256940-7D17-484E-AFC9-6149AFCA5711}"/>
                </a:ext>
              </a:extLst>
            </p:cNvPr>
            <p:cNvGrpSpPr/>
            <p:nvPr/>
          </p:nvGrpSpPr>
          <p:grpSpPr>
            <a:xfrm>
              <a:off x="8212200" y="6596390"/>
              <a:ext cx="2662359" cy="261610"/>
              <a:chOff x="5901949" y="8901708"/>
              <a:chExt cx="2662359" cy="261610"/>
            </a:xfrm>
          </p:grpSpPr>
          <p:sp>
            <p:nvSpPr>
              <p:cNvPr id="6" name="TextBox 5">
                <a:extLst>
                  <a:ext uri="{FF2B5EF4-FFF2-40B4-BE49-F238E27FC236}">
                    <a16:creationId xmlns:a16="http://schemas.microsoft.com/office/drawing/2014/main" id="{FC342247-576A-4C75-A801-681BF663561D}"/>
                  </a:ext>
                </a:extLst>
              </p:cNvPr>
              <p:cNvSpPr txBox="1"/>
              <p:nvPr/>
            </p:nvSpPr>
            <p:spPr>
              <a:xfrm>
                <a:off x="5944338" y="8901708"/>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7" name="Picture 2" descr="http://www.clker.com/cliparts/2/e/0/7/12422395911228769102Copyright_thin.svg.hi.png">
                <a:extLst>
                  <a:ext uri="{FF2B5EF4-FFF2-40B4-BE49-F238E27FC236}">
                    <a16:creationId xmlns:a16="http://schemas.microsoft.com/office/drawing/2014/main" id="{5182C12E-0A46-438A-B9C2-DC322D9228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01949" y="8975958"/>
                <a:ext cx="84779" cy="84779"/>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a:extLst>
                <a:ext uri="{FF2B5EF4-FFF2-40B4-BE49-F238E27FC236}">
                  <a16:creationId xmlns:a16="http://schemas.microsoft.com/office/drawing/2014/main" id="{506067CE-C941-4C8F-AFF9-D5428AB159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69411" y="3838663"/>
              <a:ext cx="2354580" cy="1938294"/>
            </a:xfrm>
            <a:prstGeom prst="rect">
              <a:avLst/>
            </a:prstGeom>
          </p:spPr>
        </p:pic>
        <p:pic>
          <p:nvPicPr>
            <p:cNvPr id="9" name="Picture 8">
              <a:extLst>
                <a:ext uri="{FF2B5EF4-FFF2-40B4-BE49-F238E27FC236}">
                  <a16:creationId xmlns:a16="http://schemas.microsoft.com/office/drawing/2014/main" id="{C451CAFB-6B42-4EF1-B232-BA197D7BB4F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218" y="1952780"/>
              <a:ext cx="4140374" cy="5411040"/>
            </a:xfrm>
            <a:prstGeom prst="rect">
              <a:avLst/>
            </a:prstGeom>
          </p:spPr>
        </p:pic>
        <p:pic>
          <p:nvPicPr>
            <p:cNvPr id="14" name="Picture 13">
              <a:extLst>
                <a:ext uri="{FF2B5EF4-FFF2-40B4-BE49-F238E27FC236}">
                  <a16:creationId xmlns:a16="http://schemas.microsoft.com/office/drawing/2014/main" id="{FD5E30CF-634A-4687-B928-A91F820D24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497957">
              <a:off x="3477842" y="5333772"/>
              <a:ext cx="2286505" cy="925955"/>
            </a:xfrm>
            <a:prstGeom prst="rect">
              <a:avLst/>
            </a:prstGeom>
          </p:spPr>
        </p:pic>
        <p:pic>
          <p:nvPicPr>
            <p:cNvPr id="16" name="Picture 15">
              <a:extLst>
                <a:ext uri="{FF2B5EF4-FFF2-40B4-BE49-F238E27FC236}">
                  <a16:creationId xmlns:a16="http://schemas.microsoft.com/office/drawing/2014/main" id="{9B8695A1-A3F2-4D3E-9584-758383CDE97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78177" y="5530994"/>
              <a:ext cx="553244" cy="824086"/>
            </a:xfrm>
            <a:prstGeom prst="rect">
              <a:avLst/>
            </a:prstGeom>
          </p:spPr>
        </p:pic>
        <p:pic>
          <p:nvPicPr>
            <p:cNvPr id="18" name="Picture 17">
              <a:extLst>
                <a:ext uri="{FF2B5EF4-FFF2-40B4-BE49-F238E27FC236}">
                  <a16:creationId xmlns:a16="http://schemas.microsoft.com/office/drawing/2014/main" id="{08CCCD5E-8136-4C49-8694-9B8BB535F68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31374" y="5289684"/>
              <a:ext cx="374534" cy="848226"/>
            </a:xfrm>
            <a:prstGeom prst="rect">
              <a:avLst/>
            </a:prstGeom>
          </p:spPr>
        </p:pic>
        <p:pic>
          <p:nvPicPr>
            <p:cNvPr id="19" name="Picture 18">
              <a:extLst>
                <a:ext uri="{FF2B5EF4-FFF2-40B4-BE49-F238E27FC236}">
                  <a16:creationId xmlns:a16="http://schemas.microsoft.com/office/drawing/2014/main" id="{76D45D7D-4D3C-4CDE-9A02-33DCA4AB42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00659" y="5384706"/>
              <a:ext cx="553244" cy="824086"/>
            </a:xfrm>
            <a:prstGeom prst="rect">
              <a:avLst/>
            </a:prstGeom>
          </p:spPr>
        </p:pic>
      </p:grpSp>
    </p:spTree>
    <p:extLst>
      <p:ext uri="{BB962C8B-B14F-4D97-AF65-F5344CB8AC3E}">
        <p14:creationId xmlns:p14="http://schemas.microsoft.com/office/powerpoint/2010/main" val="2729997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6BA6BE8-C94D-4C2C-A04B-DBE234DD5C7A}"/>
              </a:ext>
            </a:extLst>
          </p:cNvPr>
          <p:cNvGrpSpPr/>
          <p:nvPr/>
        </p:nvGrpSpPr>
        <p:grpSpPr>
          <a:xfrm>
            <a:off x="0" y="138824"/>
            <a:ext cx="10874559" cy="6719176"/>
            <a:chOff x="0" y="138824"/>
            <a:chExt cx="10874559" cy="6719176"/>
          </a:xfrm>
        </p:grpSpPr>
        <p:pic>
          <p:nvPicPr>
            <p:cNvPr id="4" name="Picture 3">
              <a:extLst>
                <a:ext uri="{FF2B5EF4-FFF2-40B4-BE49-F238E27FC236}">
                  <a16:creationId xmlns:a16="http://schemas.microsoft.com/office/drawing/2014/main" id="{E9B65C8C-DA47-4F16-99E4-BBB33E2784CA}"/>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9980" b="100000" l="0" r="99818"/>
                      </a14:imgEffect>
                    </a14:imgLayer>
                  </a14:imgProps>
                </a:ext>
                <a:ext uri="{28A0092B-C50C-407E-A947-70E740481C1C}">
                  <a14:useLocalDpi xmlns:a14="http://schemas.microsoft.com/office/drawing/2010/main" val="0"/>
                </a:ext>
              </a:extLst>
            </a:blip>
            <a:stretch>
              <a:fillRect/>
            </a:stretch>
          </p:blipFill>
          <p:spPr>
            <a:xfrm>
              <a:off x="0" y="1431985"/>
              <a:ext cx="9144000" cy="5426015"/>
            </a:xfrm>
            <a:prstGeom prst="rect">
              <a:avLst/>
            </a:prstGeom>
          </p:spPr>
        </p:pic>
        <p:sp>
          <p:nvSpPr>
            <p:cNvPr id="2" name="Rectangle 1">
              <a:extLst>
                <a:ext uri="{FF2B5EF4-FFF2-40B4-BE49-F238E27FC236}">
                  <a16:creationId xmlns:a16="http://schemas.microsoft.com/office/drawing/2014/main" id="{EFB4A339-25C6-4C90-B1C2-194140F1C1FC}"/>
                </a:ext>
              </a:extLst>
            </p:cNvPr>
            <p:cNvSpPr/>
            <p:nvPr/>
          </p:nvSpPr>
          <p:spPr>
            <a:xfrm>
              <a:off x="2553742" y="138824"/>
              <a:ext cx="3844899" cy="1862048"/>
            </a:xfrm>
            <a:prstGeom prst="rect">
              <a:avLst/>
            </a:prstGeom>
          </p:spPr>
          <p:txBody>
            <a:bodyPr wrap="none">
              <a:spAutoFit/>
            </a:bodyPr>
            <a:lstStyle/>
            <a:p>
              <a:r>
                <a:rPr lang="en-US" sz="11500" b="1" dirty="0">
                  <a:latin typeface="Janda Everyday Casual" panose="02000503000000020004" pitchFamily="2" charset="0"/>
                </a:rPr>
                <a:t>grant</a:t>
              </a:r>
              <a:endParaRPr lang="en-US" sz="11500" dirty="0"/>
            </a:p>
          </p:txBody>
        </p:sp>
        <p:sp>
          <p:nvSpPr>
            <p:cNvPr id="5" name="TextBox 4">
              <a:extLst>
                <a:ext uri="{FF2B5EF4-FFF2-40B4-BE49-F238E27FC236}">
                  <a16:creationId xmlns:a16="http://schemas.microsoft.com/office/drawing/2014/main" id="{14C3570E-1ED1-43E0-B062-81F31AF5C013}"/>
                </a:ext>
              </a:extLst>
            </p:cNvPr>
            <p:cNvSpPr txBox="1"/>
            <p:nvPr/>
          </p:nvSpPr>
          <p:spPr>
            <a:xfrm>
              <a:off x="1466491" y="2562045"/>
              <a:ext cx="3493698" cy="2862322"/>
            </a:xfrm>
            <a:prstGeom prst="rect">
              <a:avLst/>
            </a:prstGeom>
            <a:noFill/>
          </p:spPr>
          <p:txBody>
            <a:bodyPr wrap="square" rtlCol="0">
              <a:spAutoFit/>
            </a:bodyPr>
            <a:lstStyle/>
            <a:p>
              <a:r>
                <a:rPr lang="en-US" sz="3600" dirty="0">
                  <a:latin typeface="Architects Daughter" panose="02000505000000020004" pitchFamily="2" charset="0"/>
                </a:rPr>
                <a:t>You can buy our land.</a:t>
              </a:r>
            </a:p>
            <a:p>
              <a:endParaRPr lang="en-US" sz="3600" dirty="0">
                <a:latin typeface="Architects Daughter" panose="02000505000000020004" pitchFamily="2" charset="0"/>
              </a:endParaRPr>
            </a:p>
            <a:p>
              <a:r>
                <a:rPr lang="en-US" sz="3600" dirty="0">
                  <a:latin typeface="Architects Daughter" panose="02000505000000020004" pitchFamily="2" charset="0"/>
                </a:rPr>
                <a:t>-Mexican Government</a:t>
              </a:r>
            </a:p>
          </p:txBody>
        </p:sp>
        <p:grpSp>
          <p:nvGrpSpPr>
            <p:cNvPr id="6" name="Group 5">
              <a:extLst>
                <a:ext uri="{FF2B5EF4-FFF2-40B4-BE49-F238E27FC236}">
                  <a16:creationId xmlns:a16="http://schemas.microsoft.com/office/drawing/2014/main" id="{891A0911-1E36-48DD-975E-F998497D5DAD}"/>
                </a:ext>
              </a:extLst>
            </p:cNvPr>
            <p:cNvGrpSpPr/>
            <p:nvPr/>
          </p:nvGrpSpPr>
          <p:grpSpPr>
            <a:xfrm>
              <a:off x="8212200" y="6596390"/>
              <a:ext cx="2662359" cy="261610"/>
              <a:chOff x="5901949" y="8901708"/>
              <a:chExt cx="2662359" cy="261610"/>
            </a:xfrm>
          </p:grpSpPr>
          <p:sp>
            <p:nvSpPr>
              <p:cNvPr id="7" name="TextBox 6">
                <a:extLst>
                  <a:ext uri="{FF2B5EF4-FFF2-40B4-BE49-F238E27FC236}">
                    <a16:creationId xmlns:a16="http://schemas.microsoft.com/office/drawing/2014/main" id="{DDA31E96-3FFA-4103-A450-DCF8DF37F367}"/>
                  </a:ext>
                </a:extLst>
              </p:cNvPr>
              <p:cNvSpPr txBox="1"/>
              <p:nvPr/>
            </p:nvSpPr>
            <p:spPr>
              <a:xfrm>
                <a:off x="5944338" y="8901708"/>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8" name="Picture 2" descr="http://www.clker.com/cliparts/2/e/0/7/12422395911228769102Copyright_thin.svg.hi.png">
                <a:extLst>
                  <a:ext uri="{FF2B5EF4-FFF2-40B4-BE49-F238E27FC236}">
                    <a16:creationId xmlns:a16="http://schemas.microsoft.com/office/drawing/2014/main" id="{C0A11A1C-D598-44AF-9A30-549331BB149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01949" y="8975958"/>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41623943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93CFE4BF-360C-49E7-92CF-14589FC210F7}"/>
              </a:ext>
            </a:extLst>
          </p:cNvPr>
          <p:cNvGrpSpPr/>
          <p:nvPr/>
        </p:nvGrpSpPr>
        <p:grpSpPr>
          <a:xfrm>
            <a:off x="1332781" y="138824"/>
            <a:ext cx="9541778" cy="6719176"/>
            <a:chOff x="1332781" y="138824"/>
            <a:chExt cx="9541778" cy="6719176"/>
          </a:xfrm>
        </p:grpSpPr>
        <p:sp>
          <p:nvSpPr>
            <p:cNvPr id="2" name="Rectangle 1">
              <a:extLst>
                <a:ext uri="{FF2B5EF4-FFF2-40B4-BE49-F238E27FC236}">
                  <a16:creationId xmlns:a16="http://schemas.microsoft.com/office/drawing/2014/main" id="{3619C901-69BB-4733-9899-C83B4F5E77E8}"/>
                </a:ext>
              </a:extLst>
            </p:cNvPr>
            <p:cNvSpPr/>
            <p:nvPr/>
          </p:nvSpPr>
          <p:spPr>
            <a:xfrm>
              <a:off x="2985572" y="138824"/>
              <a:ext cx="3172856" cy="1862048"/>
            </a:xfrm>
            <a:prstGeom prst="rect">
              <a:avLst/>
            </a:prstGeom>
          </p:spPr>
          <p:txBody>
            <a:bodyPr wrap="none">
              <a:spAutoFit/>
            </a:bodyPr>
            <a:lstStyle/>
            <a:p>
              <a:r>
                <a:rPr lang="en-US" sz="11500" b="1" dirty="0">
                  <a:latin typeface="Janda Everyday Casual" panose="02000503000000020004" pitchFamily="2" charset="0"/>
                </a:rPr>
                <a:t>acre</a:t>
              </a:r>
              <a:endParaRPr lang="en-US" sz="11500" dirty="0"/>
            </a:p>
          </p:txBody>
        </p:sp>
        <p:pic>
          <p:nvPicPr>
            <p:cNvPr id="4" name="Picture 3">
              <a:extLst>
                <a:ext uri="{FF2B5EF4-FFF2-40B4-BE49-F238E27FC236}">
                  <a16:creationId xmlns:a16="http://schemas.microsoft.com/office/drawing/2014/main" id="{6DA19759-0C99-4D5A-8336-334AC32A3C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2781" y="1718812"/>
              <a:ext cx="6478438" cy="48588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5" name="Group 4">
              <a:extLst>
                <a:ext uri="{FF2B5EF4-FFF2-40B4-BE49-F238E27FC236}">
                  <a16:creationId xmlns:a16="http://schemas.microsoft.com/office/drawing/2014/main" id="{74B51ADB-D544-4522-B0A0-CABC90A95AB5}"/>
                </a:ext>
              </a:extLst>
            </p:cNvPr>
            <p:cNvGrpSpPr/>
            <p:nvPr/>
          </p:nvGrpSpPr>
          <p:grpSpPr>
            <a:xfrm>
              <a:off x="8212200" y="6596390"/>
              <a:ext cx="2662359" cy="261610"/>
              <a:chOff x="5901949" y="8901708"/>
              <a:chExt cx="2662359" cy="261610"/>
            </a:xfrm>
          </p:grpSpPr>
          <p:sp>
            <p:nvSpPr>
              <p:cNvPr id="6" name="TextBox 5">
                <a:extLst>
                  <a:ext uri="{FF2B5EF4-FFF2-40B4-BE49-F238E27FC236}">
                    <a16:creationId xmlns:a16="http://schemas.microsoft.com/office/drawing/2014/main" id="{BF6B8557-0CC4-4533-AB82-1A3DBEC9475A}"/>
                  </a:ext>
                </a:extLst>
              </p:cNvPr>
              <p:cNvSpPr txBox="1"/>
              <p:nvPr/>
            </p:nvSpPr>
            <p:spPr>
              <a:xfrm>
                <a:off x="5944338" y="8901708"/>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7" name="Picture 2" descr="http://www.clker.com/cliparts/2/e/0/7/12422395911228769102Copyright_thin.svg.hi.png">
                <a:extLst>
                  <a:ext uri="{FF2B5EF4-FFF2-40B4-BE49-F238E27FC236}">
                    <a16:creationId xmlns:a16="http://schemas.microsoft.com/office/drawing/2014/main" id="{50CC52E0-5B1F-4EFC-A11D-3B974CDEEA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01949" y="8975958"/>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6271357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80F21404-0EDC-49D0-9B99-08AC3A7D8758}"/>
              </a:ext>
            </a:extLst>
          </p:cNvPr>
          <p:cNvGrpSpPr/>
          <p:nvPr/>
        </p:nvGrpSpPr>
        <p:grpSpPr>
          <a:xfrm>
            <a:off x="69011" y="138824"/>
            <a:ext cx="10805548" cy="7079676"/>
            <a:chOff x="69011" y="138824"/>
            <a:chExt cx="10805548" cy="7079676"/>
          </a:xfrm>
        </p:grpSpPr>
        <p:sp>
          <p:nvSpPr>
            <p:cNvPr id="2" name="Rectangle 1">
              <a:extLst>
                <a:ext uri="{FF2B5EF4-FFF2-40B4-BE49-F238E27FC236}">
                  <a16:creationId xmlns:a16="http://schemas.microsoft.com/office/drawing/2014/main" id="{3619C901-69BB-4733-9899-C83B4F5E77E8}"/>
                </a:ext>
              </a:extLst>
            </p:cNvPr>
            <p:cNvSpPr/>
            <p:nvPr/>
          </p:nvSpPr>
          <p:spPr>
            <a:xfrm>
              <a:off x="2729701" y="138824"/>
              <a:ext cx="3684598" cy="1862048"/>
            </a:xfrm>
            <a:prstGeom prst="rect">
              <a:avLst/>
            </a:prstGeom>
          </p:spPr>
          <p:txBody>
            <a:bodyPr wrap="none">
              <a:spAutoFit/>
            </a:bodyPr>
            <a:lstStyle/>
            <a:p>
              <a:r>
                <a:rPr lang="en-US" sz="11500" b="1" dirty="0">
                  <a:latin typeface="Janda Everyday Casual" panose="02000503000000020004" pitchFamily="2" charset="0"/>
                </a:rPr>
                <a:t>moral</a:t>
              </a:r>
              <a:endParaRPr lang="en-US" sz="11500" dirty="0"/>
            </a:p>
          </p:txBody>
        </p:sp>
        <p:pic>
          <p:nvPicPr>
            <p:cNvPr id="5" name="Picture 4">
              <a:extLst>
                <a:ext uri="{FF2B5EF4-FFF2-40B4-BE49-F238E27FC236}">
                  <a16:creationId xmlns:a16="http://schemas.microsoft.com/office/drawing/2014/main" id="{8F822190-EDB0-4B87-8ECD-EF8F2AF3E71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011" y="1761597"/>
              <a:ext cx="9144000" cy="5456903"/>
            </a:xfrm>
            <a:prstGeom prst="rect">
              <a:avLst/>
            </a:prstGeom>
          </p:spPr>
        </p:pic>
        <p:grpSp>
          <p:nvGrpSpPr>
            <p:cNvPr id="6" name="Group 5">
              <a:extLst>
                <a:ext uri="{FF2B5EF4-FFF2-40B4-BE49-F238E27FC236}">
                  <a16:creationId xmlns:a16="http://schemas.microsoft.com/office/drawing/2014/main" id="{6CBCEB57-696E-4162-971D-109A9DF34231}"/>
                </a:ext>
              </a:extLst>
            </p:cNvPr>
            <p:cNvGrpSpPr/>
            <p:nvPr/>
          </p:nvGrpSpPr>
          <p:grpSpPr>
            <a:xfrm>
              <a:off x="8212200" y="6596390"/>
              <a:ext cx="2662359" cy="261610"/>
              <a:chOff x="5901949" y="8901708"/>
              <a:chExt cx="2662359" cy="261610"/>
            </a:xfrm>
          </p:grpSpPr>
          <p:sp>
            <p:nvSpPr>
              <p:cNvPr id="7" name="TextBox 6">
                <a:extLst>
                  <a:ext uri="{FF2B5EF4-FFF2-40B4-BE49-F238E27FC236}">
                    <a16:creationId xmlns:a16="http://schemas.microsoft.com/office/drawing/2014/main" id="{57990DEA-8E07-42E0-AEC8-902AFAF04015}"/>
                  </a:ext>
                </a:extLst>
              </p:cNvPr>
              <p:cNvSpPr txBox="1"/>
              <p:nvPr/>
            </p:nvSpPr>
            <p:spPr>
              <a:xfrm>
                <a:off x="5944338" y="8901708"/>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8" name="Picture 2" descr="http://www.clker.com/cliparts/2/e/0/7/12422395911228769102Copyright_thin.svg.hi.png">
                <a:extLst>
                  <a:ext uri="{FF2B5EF4-FFF2-40B4-BE49-F238E27FC236}">
                    <a16:creationId xmlns:a16="http://schemas.microsoft.com/office/drawing/2014/main" id="{125F83B9-FC75-4508-92B3-54719CD62A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01949" y="8975958"/>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908663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9B06208C-9815-CB0C-1143-BE9AD1E4D6BC}"/>
              </a:ext>
            </a:extLst>
          </p:cNvPr>
          <p:cNvPicPr>
            <a:picLocks noChangeAspect="1"/>
          </p:cNvPicPr>
          <p:nvPr/>
        </p:nvPicPr>
        <p:blipFill rotWithShape="1">
          <a:blip r:embed="rId3"/>
          <a:srcRect t="30901" b="12860"/>
          <a:stretch/>
        </p:blipFill>
        <p:spPr>
          <a:xfrm>
            <a:off x="20" y="1282"/>
            <a:ext cx="9143980" cy="6856718"/>
          </a:xfrm>
          <a:prstGeom prst="rect">
            <a:avLst/>
          </a:prstGeom>
        </p:spPr>
      </p:pic>
      <p:sp>
        <p:nvSpPr>
          <p:cNvPr id="3" name="TextBox 2">
            <a:extLst>
              <a:ext uri="{FF2B5EF4-FFF2-40B4-BE49-F238E27FC236}">
                <a16:creationId xmlns:a16="http://schemas.microsoft.com/office/drawing/2014/main" id="{7F16B915-CAB4-3487-A487-8EED5B20976E}"/>
              </a:ext>
            </a:extLst>
          </p:cNvPr>
          <p:cNvSpPr txBox="1"/>
          <p:nvPr/>
        </p:nvSpPr>
        <p:spPr>
          <a:xfrm>
            <a:off x="216568" y="5558589"/>
            <a:ext cx="8807116" cy="584775"/>
          </a:xfrm>
          <a:prstGeom prst="rect">
            <a:avLst/>
          </a:prstGeom>
          <a:noFill/>
        </p:spPr>
        <p:txBody>
          <a:bodyPr wrap="square" rtlCol="0">
            <a:spAutoFit/>
          </a:bodyPr>
          <a:lstStyle/>
          <a:p>
            <a:pPr algn="ctr"/>
            <a:r>
              <a:rPr lang="en-US" sz="3200" dirty="0">
                <a:latin typeface="1979" panose="00000400000000000000" pitchFamily="2" charset="0"/>
              </a:rPr>
              <a:t>Create Groups of Three</a:t>
            </a:r>
          </a:p>
        </p:txBody>
      </p:sp>
    </p:spTree>
    <p:extLst>
      <p:ext uri="{BB962C8B-B14F-4D97-AF65-F5344CB8AC3E}">
        <p14:creationId xmlns:p14="http://schemas.microsoft.com/office/powerpoint/2010/main" val="1850146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90B627-6D28-838A-8AA4-5B4FB7E5042B}"/>
              </a:ext>
            </a:extLst>
          </p:cNvPr>
          <p:cNvSpPr txBox="1"/>
          <p:nvPr/>
        </p:nvSpPr>
        <p:spPr>
          <a:xfrm>
            <a:off x="1071390" y="0"/>
            <a:ext cx="8940299" cy="1661993"/>
          </a:xfrm>
          <a:prstGeom prst="rect">
            <a:avLst/>
          </a:prstGeom>
          <a:noFill/>
        </p:spPr>
        <p:txBody>
          <a:bodyPr wrap="square" rtlCol="0">
            <a:spAutoFit/>
          </a:bodyPr>
          <a:lstStyle/>
          <a:p>
            <a:pPr algn="ctr"/>
            <a:r>
              <a:rPr lang="en-US" sz="5400" dirty="0">
                <a:latin typeface="HelloButtons" panose="02000603000000000000" pitchFamily="2" charset="0"/>
                <a:ea typeface="HelloButtons" panose="02000603000000000000" pitchFamily="2" charset="0"/>
              </a:rPr>
              <a:t>Empresarios of Texas</a:t>
            </a:r>
          </a:p>
          <a:p>
            <a:pPr algn="ctr"/>
            <a:r>
              <a:rPr lang="en-US" sz="4800" dirty="0">
                <a:latin typeface="HelloButtons" panose="02000603000000000000" pitchFamily="2" charset="0"/>
                <a:ea typeface="HelloButtons" panose="02000603000000000000" pitchFamily="2" charset="0"/>
              </a:rPr>
              <a:t>Predict This</a:t>
            </a:r>
          </a:p>
        </p:txBody>
      </p:sp>
      <p:sp>
        <p:nvSpPr>
          <p:cNvPr id="3" name="TextBox 2">
            <a:extLst>
              <a:ext uri="{FF2B5EF4-FFF2-40B4-BE49-F238E27FC236}">
                <a16:creationId xmlns:a16="http://schemas.microsoft.com/office/drawing/2014/main" id="{8AA37AAF-FED9-9664-5008-D21B05699BD2}"/>
              </a:ext>
            </a:extLst>
          </p:cNvPr>
          <p:cNvSpPr txBox="1"/>
          <p:nvPr/>
        </p:nvSpPr>
        <p:spPr>
          <a:xfrm>
            <a:off x="2210638" y="1752136"/>
            <a:ext cx="7063991" cy="830997"/>
          </a:xfrm>
          <a:prstGeom prst="rect">
            <a:avLst/>
          </a:prstGeom>
          <a:noFill/>
        </p:spPr>
        <p:txBody>
          <a:bodyPr wrap="square" rtlCol="0">
            <a:spAutoFit/>
          </a:bodyPr>
          <a:lstStyle/>
          <a:p>
            <a:r>
              <a:rPr lang="en-US" sz="1600" dirty="0">
                <a:latin typeface="HelloButtons" panose="02000603000000000000" pitchFamily="2" charset="0"/>
                <a:ea typeface="HelloButtons" panose="02000603000000000000" pitchFamily="2" charset="0"/>
              </a:rPr>
              <a:t>Use the vocabulary word wall as your word bank. Choose the word that you think matches that definition.  Once you learn the vocabulary, come back and see if your prediction was correct or not. </a:t>
            </a:r>
          </a:p>
        </p:txBody>
      </p:sp>
      <p:graphicFrame>
        <p:nvGraphicFramePr>
          <p:cNvPr id="4" name="Table 3">
            <a:extLst>
              <a:ext uri="{FF2B5EF4-FFF2-40B4-BE49-F238E27FC236}">
                <a16:creationId xmlns:a16="http://schemas.microsoft.com/office/drawing/2014/main" id="{F9BC4F1E-3377-A44A-8EE9-410B512DDC72}"/>
              </a:ext>
            </a:extLst>
          </p:cNvPr>
          <p:cNvGraphicFramePr>
            <a:graphicFrameLocks noGrp="1"/>
          </p:cNvGraphicFramePr>
          <p:nvPr>
            <p:extLst>
              <p:ext uri="{D42A27DB-BD31-4B8C-83A1-F6EECF244321}">
                <p14:modId xmlns:p14="http://schemas.microsoft.com/office/powerpoint/2010/main" val="2221190754"/>
              </p:ext>
            </p:extLst>
          </p:nvPr>
        </p:nvGraphicFramePr>
        <p:xfrm>
          <a:off x="349366" y="2660444"/>
          <a:ext cx="8445266" cy="3666884"/>
        </p:xfrm>
        <a:graphic>
          <a:graphicData uri="http://schemas.openxmlformats.org/drawingml/2006/table">
            <a:tbl>
              <a:tblPr firstRow="1" bandRow="1">
                <a:tableStyleId>{5C22544A-7EE6-4342-B048-85BDC9FD1C3A}</a:tableStyleId>
              </a:tblPr>
              <a:tblGrid>
                <a:gridCol w="4526968">
                  <a:extLst>
                    <a:ext uri="{9D8B030D-6E8A-4147-A177-3AD203B41FA5}">
                      <a16:colId xmlns:a16="http://schemas.microsoft.com/office/drawing/2014/main" val="2549581423"/>
                    </a:ext>
                  </a:extLst>
                </a:gridCol>
                <a:gridCol w="2003437">
                  <a:extLst>
                    <a:ext uri="{9D8B030D-6E8A-4147-A177-3AD203B41FA5}">
                      <a16:colId xmlns:a16="http://schemas.microsoft.com/office/drawing/2014/main" val="4265869360"/>
                    </a:ext>
                  </a:extLst>
                </a:gridCol>
                <a:gridCol w="1914861">
                  <a:extLst>
                    <a:ext uri="{9D8B030D-6E8A-4147-A177-3AD203B41FA5}">
                      <a16:colId xmlns:a16="http://schemas.microsoft.com/office/drawing/2014/main" val="43093907"/>
                    </a:ext>
                  </a:extLst>
                </a:gridCol>
              </a:tblGrid>
              <a:tr h="335634">
                <a:tc>
                  <a:txBody>
                    <a:bodyPr/>
                    <a:lstStyle/>
                    <a:p>
                      <a:pPr algn="ctr"/>
                      <a:r>
                        <a:rPr lang="en-US" sz="1400" dirty="0">
                          <a:solidFill>
                            <a:schemeClr val="tx1"/>
                          </a:solidFill>
                          <a:latin typeface="HelloButtons" panose="02000603000000000000" pitchFamily="2" charset="0"/>
                          <a:ea typeface="HelloButtons" panose="02000603000000000000" pitchFamily="2" charset="0"/>
                        </a:rPr>
                        <a:t>Which word means…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HelloButtons" panose="02000603000000000000" pitchFamily="2" charset="0"/>
                          <a:ea typeface="HelloButtons" panose="02000603000000000000" pitchFamily="2" charset="0"/>
                        </a:rPr>
                        <a:t>Word Guessed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solidFill>
                            <a:schemeClr val="tx1"/>
                          </a:solidFill>
                          <a:latin typeface="HelloButtons" panose="02000603000000000000" pitchFamily="2" charset="0"/>
                          <a:ea typeface="HelloButtons" panose="02000603000000000000" pitchFamily="2" charset="0"/>
                        </a:rPr>
                        <a:t>Clues You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6604173"/>
                  </a:ext>
                </a:extLst>
              </a:tr>
              <a:tr h="461665">
                <a:tc>
                  <a:txBody>
                    <a:bodyPr/>
                    <a:lstStyle/>
                    <a:p>
                      <a:r>
                        <a:rPr lang="en-US" sz="2000" b="0" i="0" kern="1200" dirty="0">
                          <a:solidFill>
                            <a:schemeClr val="dk1"/>
                          </a:solidFill>
                          <a:effectLst/>
                          <a:latin typeface="+mn-lt"/>
                          <a:ea typeface="+mn-ea"/>
                          <a:cs typeface="+mn-cs"/>
                        </a:rPr>
                        <a:t>lung infection caused by bacteria or a virus – this infection can lead to death</a:t>
                      </a:r>
                      <a:endParaRPr lang="en-US" sz="2000" dirty="0">
                        <a:solidFill>
                          <a:schemeClr val="tx1"/>
                        </a:solidFill>
                        <a:latin typeface="+mn-lt"/>
                        <a:ea typeface="HelloButtons" panose="02000603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89482358"/>
                  </a:ext>
                </a:extLst>
              </a:tr>
              <a:tr h="461665">
                <a:tc>
                  <a:txBody>
                    <a:bodyPr/>
                    <a:lstStyle/>
                    <a:p>
                      <a:r>
                        <a:rPr lang="en-US" sz="2000" b="0" i="0" kern="1200" dirty="0">
                          <a:solidFill>
                            <a:schemeClr val="dk1"/>
                          </a:solidFill>
                          <a:effectLst/>
                          <a:latin typeface="+mn-lt"/>
                          <a:ea typeface="+mn-ea"/>
                          <a:cs typeface="+mn-cs"/>
                        </a:rPr>
                        <a:t>a person who had been granted the right to settle on land in exchange for recruiting people to move to Texas</a:t>
                      </a:r>
                      <a:endParaRPr lang="en-US" sz="2000" dirty="0">
                        <a:solidFill>
                          <a:schemeClr val="tx1"/>
                        </a:solidFill>
                        <a:latin typeface="+mn-lt"/>
                        <a:ea typeface="HelloButtons" panose="02000603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87353908"/>
                  </a:ext>
                </a:extLst>
              </a:tr>
              <a:tr h="461665">
                <a:tc>
                  <a:txBody>
                    <a:bodyPr/>
                    <a:lstStyle/>
                    <a:p>
                      <a:r>
                        <a:rPr lang="en-US" sz="2000" dirty="0">
                          <a:latin typeface="+mn-lt"/>
                          <a:ea typeface="HelloButtons" panose="02000603000000000000" pitchFamily="2" charset="0"/>
                          <a:cs typeface="Times New Roman" panose="02020603050405020304" pitchFamily="18" charset="0"/>
                        </a:rPr>
                        <a:t>To give permission to own land. </a:t>
                      </a:r>
                      <a:endParaRPr lang="en-US" sz="2000" dirty="0">
                        <a:solidFill>
                          <a:schemeClr val="tx1"/>
                        </a:solidFill>
                        <a:latin typeface="+mn-lt"/>
                        <a:ea typeface="HelloButtons" panose="02000603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331139"/>
                  </a:ext>
                </a:extLst>
              </a:tr>
              <a:tr h="461665">
                <a:tc>
                  <a:txBody>
                    <a:bodyPr/>
                    <a:lstStyle/>
                    <a:p>
                      <a:r>
                        <a:rPr lang="en-US" sz="2000" b="0" i="0" kern="1200" dirty="0">
                          <a:solidFill>
                            <a:schemeClr val="dk1"/>
                          </a:solidFill>
                          <a:effectLst/>
                          <a:latin typeface="+mn-lt"/>
                          <a:ea typeface="+mn-ea"/>
                          <a:cs typeface="+mn-cs"/>
                        </a:rPr>
                        <a:t>a unit of land area equal to 4,840 square yards</a:t>
                      </a:r>
                      <a:endParaRPr lang="en-US" sz="2000" dirty="0">
                        <a:solidFill>
                          <a:schemeClr val="tx1"/>
                        </a:solidFill>
                        <a:latin typeface="+mn-lt"/>
                        <a:ea typeface="HelloButtons" panose="02000603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69415059"/>
                  </a:ext>
                </a:extLst>
              </a:tr>
              <a:tr h="461665">
                <a:tc>
                  <a:txBody>
                    <a:bodyPr/>
                    <a:lstStyle/>
                    <a:p>
                      <a:r>
                        <a:rPr lang="en-US" sz="2000" b="0" i="0" kern="1200" dirty="0">
                          <a:solidFill>
                            <a:schemeClr val="dk1"/>
                          </a:solidFill>
                          <a:effectLst/>
                          <a:latin typeface="+mn-lt"/>
                          <a:ea typeface="+mn-ea"/>
                          <a:cs typeface="+mn-cs"/>
                        </a:rPr>
                        <a:t>Having high principles for proper conduct</a:t>
                      </a:r>
                      <a:endParaRPr lang="en-US" sz="2000" dirty="0">
                        <a:solidFill>
                          <a:schemeClr val="tx1"/>
                        </a:solidFill>
                        <a:latin typeface="+mn-lt"/>
                        <a:ea typeface="HelloButtons" panose="02000603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51776148"/>
                  </a:ext>
                </a:extLst>
              </a:tr>
            </a:tbl>
          </a:graphicData>
        </a:graphic>
      </p:graphicFrame>
      <p:pic>
        <p:nvPicPr>
          <p:cNvPr id="5" name="Picture 4">
            <a:extLst>
              <a:ext uri="{FF2B5EF4-FFF2-40B4-BE49-F238E27FC236}">
                <a16:creationId xmlns:a16="http://schemas.microsoft.com/office/drawing/2014/main" id="{79BEAA9D-B86F-21CA-570C-9DC3ED3FC1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89" y="168602"/>
            <a:ext cx="2059602" cy="2414531"/>
          </a:xfrm>
          <a:prstGeom prst="rect">
            <a:avLst/>
          </a:prstGeom>
        </p:spPr>
      </p:pic>
    </p:spTree>
    <p:extLst>
      <p:ext uri="{BB962C8B-B14F-4D97-AF65-F5344CB8AC3E}">
        <p14:creationId xmlns:p14="http://schemas.microsoft.com/office/powerpoint/2010/main" val="331093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ECBE73-341A-4CF5-BCF2-4E4D7C7E0C7C}"/>
              </a:ext>
            </a:extLst>
          </p:cNvPr>
          <p:cNvSpPr/>
          <p:nvPr/>
        </p:nvSpPr>
        <p:spPr>
          <a:xfrm>
            <a:off x="193247" y="919381"/>
            <a:ext cx="3887263" cy="5262979"/>
          </a:xfrm>
          <a:prstGeom prst="rect">
            <a:avLst/>
          </a:prstGeom>
        </p:spPr>
        <p:txBody>
          <a:bodyPr wrap="square">
            <a:spAutoFit/>
          </a:bodyPr>
          <a:lstStyle/>
          <a:p>
            <a:r>
              <a:rPr lang="en-US" sz="2800" dirty="0">
                <a:latin typeface="Chief Blueprint" panose="020B0500000000000000" pitchFamily="34" charset="0"/>
              </a:rPr>
              <a:t>Has there ever been a time you have faced a challenge?</a:t>
            </a:r>
          </a:p>
          <a:p>
            <a:endParaRPr lang="en-US" sz="2800" dirty="0">
              <a:latin typeface="Chief Blueprint" panose="020B0500000000000000" pitchFamily="34" charset="0"/>
            </a:endParaRPr>
          </a:p>
          <a:p>
            <a:r>
              <a:rPr lang="en-US" sz="2800" dirty="0">
                <a:latin typeface="Chief Blueprint" panose="020B0500000000000000" pitchFamily="34" charset="0"/>
              </a:rPr>
              <a:t>What decision did you make concerning that challenge? </a:t>
            </a:r>
          </a:p>
          <a:p>
            <a:endParaRPr lang="en-US" sz="2800" dirty="0">
              <a:latin typeface="Chief Blueprint" panose="020B0500000000000000" pitchFamily="34" charset="0"/>
            </a:endParaRPr>
          </a:p>
          <a:p>
            <a:r>
              <a:rPr lang="en-US" sz="2800" dirty="0">
                <a:latin typeface="Chief Blueprint" panose="020B0500000000000000" pitchFamily="34" charset="0"/>
              </a:rPr>
              <a:t>If you had made a different decision, how would it have changed the result?</a:t>
            </a:r>
          </a:p>
        </p:txBody>
      </p:sp>
      <p:pic>
        <p:nvPicPr>
          <p:cNvPr id="5" name="Picture 4">
            <a:extLst>
              <a:ext uri="{FF2B5EF4-FFF2-40B4-BE49-F238E27FC236}">
                <a16:creationId xmlns:a16="http://schemas.microsoft.com/office/drawing/2014/main" id="{1119AFB3-63A0-4887-BD75-E90B8C9E0A8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7750"/>
          <a:stretch/>
        </p:blipFill>
        <p:spPr>
          <a:xfrm>
            <a:off x="4080510" y="1401422"/>
            <a:ext cx="4983480" cy="4598367"/>
          </a:xfrm>
          <a:prstGeom prst="rect">
            <a:avLst/>
          </a:prstGeom>
          <a:ln>
            <a:noFill/>
          </a:ln>
          <a:effectLst>
            <a:softEdge rad="112500"/>
          </a:effectLst>
        </p:spPr>
      </p:pic>
      <p:sp>
        <p:nvSpPr>
          <p:cNvPr id="6" name="TextBox 3">
            <a:extLst>
              <a:ext uri="{FF2B5EF4-FFF2-40B4-BE49-F238E27FC236}">
                <a16:creationId xmlns:a16="http://schemas.microsoft.com/office/drawing/2014/main" id="{A7059750-A570-4836-90D3-4CC1988FCC7A}"/>
              </a:ext>
            </a:extLst>
          </p:cNvPr>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Preview</a:t>
            </a:r>
          </a:p>
        </p:txBody>
      </p:sp>
      <p:pic>
        <p:nvPicPr>
          <p:cNvPr id="7" name="Picture 4">
            <a:extLst>
              <a:ext uri="{FF2B5EF4-FFF2-40B4-BE49-F238E27FC236}">
                <a16:creationId xmlns:a16="http://schemas.microsoft.com/office/drawing/2014/main" id="{6212935E-C9E6-4EB6-AEF9-55B5895C964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31964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3189B6-F8FD-4CBC-9139-9767D89B0B56}"/>
              </a:ext>
            </a:extLst>
          </p:cNvPr>
          <p:cNvSpPr txBox="1"/>
          <p:nvPr/>
        </p:nvSpPr>
        <p:spPr>
          <a:xfrm>
            <a:off x="4432300" y="2086159"/>
            <a:ext cx="4672013" cy="3754874"/>
          </a:xfrm>
          <a:prstGeom prst="rect">
            <a:avLst/>
          </a:prstGeom>
          <a:noFill/>
        </p:spPr>
        <p:txBody>
          <a:bodyPr wrap="square" rtlCol="0">
            <a:spAutoFit/>
          </a:bodyPr>
          <a:lstStyle/>
          <a:p>
            <a:r>
              <a:rPr lang="en-US" sz="2000" b="1" i="1" u="sng" dirty="0">
                <a:latin typeface="Abscissa" panose="00000400000000000000" pitchFamily="2" charset="0"/>
              </a:rPr>
              <a:t>Turning Point in History – What would you do?</a:t>
            </a:r>
          </a:p>
          <a:p>
            <a:r>
              <a:rPr lang="en-US" dirty="0">
                <a:latin typeface="Abscissa" panose="00000400000000000000" pitchFamily="2" charset="0"/>
              </a:rPr>
              <a:t>You are Stephen F. Austin, you are living in New Orleans and studying law. You have just received your father’s letter begging you to continue his plan to colonize Texas. You would –</a:t>
            </a:r>
          </a:p>
          <a:p>
            <a:endParaRPr lang="en-US" dirty="0">
              <a:latin typeface="Abscissa" panose="00000400000000000000" pitchFamily="2" charset="0"/>
            </a:endParaRPr>
          </a:p>
          <a:p>
            <a:pPr marL="228600" indent="-228600">
              <a:buAutoNum type="alphaUcPeriod"/>
            </a:pPr>
            <a:r>
              <a:rPr lang="en-US" dirty="0">
                <a:latin typeface="Abscissa" panose="00000400000000000000" pitchFamily="2" charset="0"/>
              </a:rPr>
              <a:t>Continue to study law in New Orleans and build a successful practice as a lawyer.</a:t>
            </a:r>
          </a:p>
          <a:p>
            <a:pPr marL="228600" indent="-228600">
              <a:buAutoNum type="alphaUcPeriod"/>
            </a:pPr>
            <a:r>
              <a:rPr lang="en-US" dirty="0">
                <a:latin typeface="Abscissa" panose="00000400000000000000" pitchFamily="2" charset="0"/>
              </a:rPr>
              <a:t>Turn the colonization of Texas over to Baron de Bastrop.</a:t>
            </a:r>
          </a:p>
          <a:p>
            <a:pPr marL="228600" indent="-228600">
              <a:buAutoNum type="alphaUcPeriod"/>
            </a:pPr>
            <a:r>
              <a:rPr lang="en-US" dirty="0">
                <a:latin typeface="Abscissa" panose="00000400000000000000" pitchFamily="2" charset="0"/>
              </a:rPr>
              <a:t>Follow your father’s plan and ask for help to colonize Texas from Erasmo </a:t>
            </a:r>
            <a:r>
              <a:rPr lang="en-US" dirty="0" err="1">
                <a:latin typeface="Abscissa" panose="00000400000000000000" pitchFamily="2" charset="0"/>
              </a:rPr>
              <a:t>Seguín</a:t>
            </a:r>
            <a:r>
              <a:rPr lang="en-US" dirty="0">
                <a:latin typeface="Abscissa" panose="00000400000000000000" pitchFamily="2" charset="0"/>
              </a:rPr>
              <a:t>.</a:t>
            </a:r>
          </a:p>
        </p:txBody>
      </p:sp>
      <p:sp>
        <p:nvSpPr>
          <p:cNvPr id="5" name="TextBox 4">
            <a:extLst>
              <a:ext uri="{FF2B5EF4-FFF2-40B4-BE49-F238E27FC236}">
                <a16:creationId xmlns:a16="http://schemas.microsoft.com/office/drawing/2014/main" id="{41F9C8A1-6E0B-411B-BC97-9DA67465873A}"/>
              </a:ext>
            </a:extLst>
          </p:cNvPr>
          <p:cNvSpPr txBox="1"/>
          <p:nvPr/>
        </p:nvSpPr>
        <p:spPr>
          <a:xfrm>
            <a:off x="3532188" y="797787"/>
            <a:ext cx="6472238" cy="1200329"/>
          </a:xfrm>
          <a:prstGeom prst="rect">
            <a:avLst/>
          </a:prstGeom>
          <a:noFill/>
        </p:spPr>
        <p:txBody>
          <a:bodyPr wrap="square" rtlCol="0">
            <a:spAutoFit/>
          </a:bodyPr>
          <a:lstStyle/>
          <a:p>
            <a:pPr algn="ctr"/>
            <a:r>
              <a:rPr lang="en-US" sz="7200" dirty="0">
                <a:latin typeface="Bloomishly" pitchFamily="50" charset="0"/>
              </a:rPr>
              <a:t>Read and Discuss</a:t>
            </a:r>
          </a:p>
        </p:txBody>
      </p:sp>
      <p:sp>
        <p:nvSpPr>
          <p:cNvPr id="6" name="TextBox 3">
            <a:extLst>
              <a:ext uri="{FF2B5EF4-FFF2-40B4-BE49-F238E27FC236}">
                <a16:creationId xmlns:a16="http://schemas.microsoft.com/office/drawing/2014/main" id="{62F119E0-7AC2-4B27-A2C1-61D4C830A659}"/>
              </a:ext>
            </a:extLst>
          </p:cNvPr>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Reading</a:t>
            </a:r>
          </a:p>
        </p:txBody>
      </p:sp>
      <p:pic>
        <p:nvPicPr>
          <p:cNvPr id="7" name="Picture 4">
            <a:extLst>
              <a:ext uri="{FF2B5EF4-FFF2-40B4-BE49-F238E27FC236}">
                <a16:creationId xmlns:a16="http://schemas.microsoft.com/office/drawing/2014/main" id="{8343D985-55EC-4C01-930B-F2388B6B81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1011BE29-CBE6-4923-A82F-8BD6C20486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210" y="1005840"/>
            <a:ext cx="3463290" cy="4617720"/>
          </a:xfrm>
          <a:prstGeom prst="rect">
            <a:avLst/>
          </a:prstGeom>
        </p:spPr>
      </p:pic>
    </p:spTree>
    <p:extLst>
      <p:ext uri="{BB962C8B-B14F-4D97-AF65-F5344CB8AC3E}">
        <p14:creationId xmlns:p14="http://schemas.microsoft.com/office/powerpoint/2010/main" val="2948492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BE11ADA-9C27-4355-B5C2-6EB46CC340A5}"/>
              </a:ext>
            </a:extLst>
          </p:cNvPr>
          <p:cNvSpPr txBox="1"/>
          <p:nvPr/>
        </p:nvSpPr>
        <p:spPr>
          <a:xfrm>
            <a:off x="4816340" y="78408"/>
            <a:ext cx="4081344" cy="2123658"/>
          </a:xfrm>
          <a:prstGeom prst="rect">
            <a:avLst/>
          </a:prstGeom>
          <a:noFill/>
        </p:spPr>
        <p:txBody>
          <a:bodyPr wrap="square" rtlCol="0">
            <a:spAutoFit/>
          </a:bodyPr>
          <a:lstStyle/>
          <a:p>
            <a:r>
              <a:rPr lang="en-US" sz="6600" dirty="0">
                <a:latin typeface="Abscissa" panose="00000400000000000000" pitchFamily="2" charset="0"/>
              </a:rPr>
              <a:t>Structured</a:t>
            </a:r>
          </a:p>
          <a:p>
            <a:r>
              <a:rPr lang="en-US" sz="6600" dirty="0">
                <a:latin typeface="Abscissa" panose="00000400000000000000" pitchFamily="2" charset="0"/>
              </a:rPr>
              <a:t>Discussions</a:t>
            </a:r>
          </a:p>
        </p:txBody>
      </p:sp>
      <p:sp>
        <p:nvSpPr>
          <p:cNvPr id="7" name="Rectangle 6">
            <a:extLst>
              <a:ext uri="{FF2B5EF4-FFF2-40B4-BE49-F238E27FC236}">
                <a16:creationId xmlns:a16="http://schemas.microsoft.com/office/drawing/2014/main" id="{6C8E4900-2CBE-4BDB-B7DA-1063A77FDC41}"/>
              </a:ext>
            </a:extLst>
          </p:cNvPr>
          <p:cNvSpPr/>
          <p:nvPr/>
        </p:nvSpPr>
        <p:spPr>
          <a:xfrm rot="20746926">
            <a:off x="159797" y="319598"/>
            <a:ext cx="4496744" cy="1862048"/>
          </a:xfrm>
          <a:prstGeom prst="rect">
            <a:avLst/>
          </a:prstGeom>
        </p:spPr>
        <p:txBody>
          <a:bodyPr wrap="none">
            <a:spAutoFit/>
          </a:bodyPr>
          <a:lstStyle/>
          <a:p>
            <a:r>
              <a:rPr lang="en-US" sz="11500" dirty="0">
                <a:latin typeface="Bloomishly" pitchFamily="50" charset="0"/>
              </a:rPr>
              <a:t>Conducting</a:t>
            </a:r>
          </a:p>
        </p:txBody>
      </p:sp>
      <p:pic>
        <p:nvPicPr>
          <p:cNvPr id="9" name="Picture 8">
            <a:extLst>
              <a:ext uri="{FF2B5EF4-FFF2-40B4-BE49-F238E27FC236}">
                <a16:creationId xmlns:a16="http://schemas.microsoft.com/office/drawing/2014/main" id="{1A7A3106-2572-4759-BF1C-D80EBBA6FA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944" y="2359262"/>
            <a:ext cx="7626112" cy="4593345"/>
          </a:xfrm>
          <a:prstGeom prst="rect">
            <a:avLst/>
          </a:prstGeom>
        </p:spPr>
      </p:pic>
    </p:spTree>
    <p:extLst>
      <p:ext uri="{BB962C8B-B14F-4D97-AF65-F5344CB8AC3E}">
        <p14:creationId xmlns:p14="http://schemas.microsoft.com/office/powerpoint/2010/main" val="9120889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173F216-292B-487F-A267-C88300E4AEFD}"/>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5F8887A5-27A7-41C6-84AE-38CB7290397A}"/>
              </a:ext>
            </a:extLst>
          </p:cNvPr>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372060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F9C8A1-6E0B-411B-BC97-9DA67465873A}"/>
              </a:ext>
            </a:extLst>
          </p:cNvPr>
          <p:cNvSpPr txBox="1"/>
          <p:nvPr/>
        </p:nvSpPr>
        <p:spPr>
          <a:xfrm>
            <a:off x="3532188" y="797787"/>
            <a:ext cx="6472238" cy="1200329"/>
          </a:xfrm>
          <a:prstGeom prst="rect">
            <a:avLst/>
          </a:prstGeom>
          <a:noFill/>
        </p:spPr>
        <p:txBody>
          <a:bodyPr wrap="square" rtlCol="0">
            <a:spAutoFit/>
          </a:bodyPr>
          <a:lstStyle/>
          <a:p>
            <a:pPr algn="ctr"/>
            <a:r>
              <a:rPr lang="en-US" sz="7200" dirty="0">
                <a:latin typeface="Bloomishly" pitchFamily="50" charset="0"/>
              </a:rPr>
              <a:t>Read and Discuss</a:t>
            </a:r>
          </a:p>
        </p:txBody>
      </p:sp>
      <p:sp>
        <p:nvSpPr>
          <p:cNvPr id="6" name="TextBox 3">
            <a:extLst>
              <a:ext uri="{FF2B5EF4-FFF2-40B4-BE49-F238E27FC236}">
                <a16:creationId xmlns:a16="http://schemas.microsoft.com/office/drawing/2014/main" id="{62F119E0-7AC2-4B27-A2C1-61D4C830A659}"/>
              </a:ext>
            </a:extLst>
          </p:cNvPr>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Reading</a:t>
            </a:r>
          </a:p>
        </p:txBody>
      </p:sp>
      <p:pic>
        <p:nvPicPr>
          <p:cNvPr id="7" name="Picture 4">
            <a:extLst>
              <a:ext uri="{FF2B5EF4-FFF2-40B4-BE49-F238E27FC236}">
                <a16:creationId xmlns:a16="http://schemas.microsoft.com/office/drawing/2014/main" id="{8343D985-55EC-4C01-930B-F2388B6B81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9E29AF1-2B7A-46D7-BCD0-8E47E28438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790" y="1200329"/>
            <a:ext cx="3644913" cy="4859884"/>
          </a:xfrm>
          <a:prstGeom prst="rect">
            <a:avLst/>
          </a:prstGeom>
        </p:spPr>
      </p:pic>
      <p:sp>
        <p:nvSpPr>
          <p:cNvPr id="10" name="TextBox 9">
            <a:extLst>
              <a:ext uri="{FF2B5EF4-FFF2-40B4-BE49-F238E27FC236}">
                <a16:creationId xmlns:a16="http://schemas.microsoft.com/office/drawing/2014/main" id="{7BF0928C-C1B2-48D9-8E63-EA632169E15A}"/>
              </a:ext>
            </a:extLst>
          </p:cNvPr>
          <p:cNvSpPr txBox="1"/>
          <p:nvPr/>
        </p:nvSpPr>
        <p:spPr>
          <a:xfrm>
            <a:off x="4457701" y="2082163"/>
            <a:ext cx="4549140" cy="4524315"/>
          </a:xfrm>
          <a:prstGeom prst="rect">
            <a:avLst/>
          </a:prstGeom>
          <a:noFill/>
        </p:spPr>
        <p:txBody>
          <a:bodyPr wrap="square" rtlCol="0">
            <a:spAutoFit/>
          </a:bodyPr>
          <a:lstStyle/>
          <a:p>
            <a:r>
              <a:rPr lang="en-US" b="1" i="1" u="sng" dirty="0">
                <a:latin typeface="Abscissa" panose="00000400000000000000" pitchFamily="2" charset="0"/>
              </a:rPr>
              <a:t>Turning Point in History – What would you do?</a:t>
            </a:r>
          </a:p>
          <a:p>
            <a:r>
              <a:rPr lang="en-US" dirty="0">
                <a:latin typeface="Abscissa" panose="00000400000000000000" pitchFamily="2" charset="0"/>
              </a:rPr>
              <a:t>The year is 1821. You have committed to colonizing Texas.  After traveling and working for over a year,  you learn that the Mexican Revolution is successful, and Spain is no longer in control of Texas.  Governor Martinez informs you that your land grant is no longer valid.  You would - </a:t>
            </a:r>
          </a:p>
          <a:p>
            <a:endParaRPr lang="en-US" dirty="0">
              <a:latin typeface="Abscissa" panose="00000400000000000000" pitchFamily="2" charset="0"/>
            </a:endParaRPr>
          </a:p>
          <a:p>
            <a:pPr marL="228600" indent="-228600">
              <a:buAutoNum type="alphaUcPeriod"/>
            </a:pPr>
            <a:r>
              <a:rPr lang="en-US" dirty="0">
                <a:latin typeface="Abscissa" panose="00000400000000000000" pitchFamily="2" charset="0"/>
              </a:rPr>
              <a:t>Immediately travel to Mexico City to try and argue with the new government to honor your agreement.</a:t>
            </a:r>
          </a:p>
          <a:p>
            <a:pPr marL="228600" indent="-228600">
              <a:buAutoNum type="alphaUcPeriod"/>
            </a:pPr>
            <a:r>
              <a:rPr lang="en-US" dirty="0">
                <a:latin typeface="Abscissa" panose="00000400000000000000" pitchFamily="2" charset="0"/>
              </a:rPr>
              <a:t>Return to the United States. Begin your law practice in New Orleans.</a:t>
            </a:r>
          </a:p>
          <a:p>
            <a:pPr marL="228600" indent="-228600">
              <a:buAutoNum type="alphaUcPeriod"/>
            </a:pPr>
            <a:r>
              <a:rPr lang="en-US" dirty="0">
                <a:latin typeface="Abscissa" panose="00000400000000000000" pitchFamily="2" charset="0"/>
              </a:rPr>
              <a:t>Ask for help once again from Baron de Bastrop. Ask him to get you a new grant. </a:t>
            </a:r>
          </a:p>
        </p:txBody>
      </p:sp>
    </p:spTree>
    <p:extLst>
      <p:ext uri="{BB962C8B-B14F-4D97-AF65-F5344CB8AC3E}">
        <p14:creationId xmlns:p14="http://schemas.microsoft.com/office/powerpoint/2010/main" val="17821242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B06BEA4-70E8-46E0-8872-18B1232FE840}"/>
              </a:ext>
            </a:extLst>
          </p:cNvPr>
          <p:cNvGrpSpPr/>
          <p:nvPr/>
        </p:nvGrpSpPr>
        <p:grpSpPr>
          <a:xfrm rot="5400000">
            <a:off x="1891680" y="-1801893"/>
            <a:ext cx="6861307" cy="10530366"/>
            <a:chOff x="0" y="-1386365"/>
            <a:chExt cx="6861307" cy="10530366"/>
          </a:xfrm>
        </p:grpSpPr>
        <p:pic>
          <p:nvPicPr>
            <p:cNvPr id="3" name="Picture 2">
              <a:extLst>
                <a:ext uri="{FF2B5EF4-FFF2-40B4-BE49-F238E27FC236}">
                  <a16:creationId xmlns:a16="http://schemas.microsoft.com/office/drawing/2014/main" id="{6CFD0401-4034-4D88-AB51-FA69272309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399930" y="80513"/>
              <a:ext cx="3399591" cy="4527781"/>
            </a:xfrm>
            <a:prstGeom prst="rect">
              <a:avLst/>
            </a:prstGeom>
          </p:spPr>
        </p:pic>
        <p:pic>
          <p:nvPicPr>
            <p:cNvPr id="4" name="Picture 3">
              <a:extLst>
                <a:ext uri="{FF2B5EF4-FFF2-40B4-BE49-F238E27FC236}">
                  <a16:creationId xmlns:a16="http://schemas.microsoft.com/office/drawing/2014/main" id="{71BF31C0-0C76-4B9A-BBDE-C42E65ABB8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415675" y="4608292"/>
              <a:ext cx="3399591" cy="4527781"/>
            </a:xfrm>
            <a:prstGeom prst="rect">
              <a:avLst/>
            </a:prstGeom>
          </p:spPr>
        </p:pic>
        <p:pic>
          <p:nvPicPr>
            <p:cNvPr id="5" name="Picture 4">
              <a:extLst>
                <a:ext uri="{FF2B5EF4-FFF2-40B4-BE49-F238E27FC236}">
                  <a16:creationId xmlns:a16="http://schemas.microsoft.com/office/drawing/2014/main" id="{C667E389-4C45-45FA-83EB-E06FE8DCBD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9409" y="80513"/>
              <a:ext cx="3399591" cy="4527781"/>
            </a:xfrm>
            <a:prstGeom prst="rect">
              <a:avLst/>
            </a:prstGeom>
          </p:spPr>
        </p:pic>
        <p:pic>
          <p:nvPicPr>
            <p:cNvPr id="6" name="Picture 5">
              <a:extLst>
                <a:ext uri="{FF2B5EF4-FFF2-40B4-BE49-F238E27FC236}">
                  <a16:creationId xmlns:a16="http://schemas.microsoft.com/office/drawing/2014/main" id="{C454F78C-541A-4B01-BBAD-52DA2AF91C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9409" y="4608292"/>
              <a:ext cx="3399591" cy="4527781"/>
            </a:xfrm>
            <a:prstGeom prst="rect">
              <a:avLst/>
            </a:prstGeom>
          </p:spPr>
        </p:pic>
        <p:pic>
          <p:nvPicPr>
            <p:cNvPr id="7" name="Picture 6">
              <a:extLst>
                <a:ext uri="{FF2B5EF4-FFF2-40B4-BE49-F238E27FC236}">
                  <a16:creationId xmlns:a16="http://schemas.microsoft.com/office/drawing/2014/main" id="{D0F4F50A-F917-4748-B5BD-B9F7D6E2EFC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844646" y="6964838"/>
              <a:ext cx="1950724" cy="2167132"/>
            </a:xfrm>
            <a:prstGeom prst="rect">
              <a:avLst/>
            </a:prstGeom>
          </p:spPr>
        </p:pic>
        <p:pic>
          <p:nvPicPr>
            <p:cNvPr id="8" name="Picture 7">
              <a:extLst>
                <a:ext uri="{FF2B5EF4-FFF2-40B4-BE49-F238E27FC236}">
                  <a16:creationId xmlns:a16="http://schemas.microsoft.com/office/drawing/2014/main" id="{BD7E43E3-5E4B-4987-A27B-64497B2C93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4594246" y="2742048"/>
              <a:ext cx="1950724" cy="1566675"/>
            </a:xfrm>
            <a:prstGeom prst="rect">
              <a:avLst/>
            </a:prstGeom>
          </p:spPr>
        </p:pic>
        <p:pic>
          <p:nvPicPr>
            <p:cNvPr id="9" name="Picture 8">
              <a:extLst>
                <a:ext uri="{FF2B5EF4-FFF2-40B4-BE49-F238E27FC236}">
                  <a16:creationId xmlns:a16="http://schemas.microsoft.com/office/drawing/2014/main" id="{4045C7AD-3A1F-49D7-A2B4-C1BC7872A50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4623202" y="7277097"/>
              <a:ext cx="2029972" cy="1703835"/>
            </a:xfrm>
            <a:prstGeom prst="rect">
              <a:avLst/>
            </a:prstGeom>
          </p:spPr>
        </p:pic>
        <p:pic>
          <p:nvPicPr>
            <p:cNvPr id="10" name="Picture 9">
              <a:extLst>
                <a:ext uri="{FF2B5EF4-FFF2-40B4-BE49-F238E27FC236}">
                  <a16:creationId xmlns:a16="http://schemas.microsoft.com/office/drawing/2014/main" id="{D1DE1E93-48E4-4D40-801A-7DF71FD508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788257" y="2991793"/>
              <a:ext cx="2063500" cy="944882"/>
            </a:xfrm>
            <a:prstGeom prst="rect">
              <a:avLst/>
            </a:prstGeom>
          </p:spPr>
        </p:pic>
        <p:sp>
          <p:nvSpPr>
            <p:cNvPr id="11" name="Rectangle 10">
              <a:extLst>
                <a:ext uri="{FF2B5EF4-FFF2-40B4-BE49-F238E27FC236}">
                  <a16:creationId xmlns:a16="http://schemas.microsoft.com/office/drawing/2014/main" id="{03D2BE8C-47CE-4CDC-921C-0B67BBD4872F}"/>
                </a:ext>
              </a:extLst>
            </p:cNvPr>
            <p:cNvSpPr/>
            <p:nvPr/>
          </p:nvSpPr>
          <p:spPr>
            <a:xfrm rot="16200000">
              <a:off x="406117" y="5095633"/>
              <a:ext cx="2359673" cy="1384995"/>
            </a:xfrm>
            <a:prstGeom prst="rect">
              <a:avLst/>
            </a:prstGeom>
          </p:spPr>
          <p:txBody>
            <a:bodyPr wrap="square">
              <a:spAutoFit/>
            </a:bodyPr>
            <a:lstStyle/>
            <a:p>
              <a:pPr algn="ctr"/>
              <a:r>
                <a:rPr lang="en-US" sz="4800" u="sng" dirty="0"/>
                <a:t> </a:t>
              </a:r>
            </a:p>
            <a:p>
              <a:r>
                <a:rPr lang="en-US" dirty="0">
                  <a:latin typeface="Janda Everyday Casual" panose="02000503000000020004" pitchFamily="2" charset="0"/>
                </a:rPr>
                <a:t>Share any </a:t>
              </a:r>
              <a:r>
                <a:rPr lang="en-US" b="1" dirty="0">
                  <a:latin typeface="Janda Everyday Casual" panose="02000503000000020004" pitchFamily="2" charset="0"/>
                </a:rPr>
                <a:t>additional thoughts</a:t>
              </a:r>
              <a:r>
                <a:rPr lang="en-US" dirty="0">
                  <a:latin typeface="Janda Everyday Casual" panose="02000503000000020004" pitchFamily="2" charset="0"/>
                </a:rPr>
                <a:t>.</a:t>
              </a:r>
            </a:p>
          </p:txBody>
        </p:sp>
        <p:sp>
          <p:nvSpPr>
            <p:cNvPr id="12" name="Rectangle 11">
              <a:extLst>
                <a:ext uri="{FF2B5EF4-FFF2-40B4-BE49-F238E27FC236}">
                  <a16:creationId xmlns:a16="http://schemas.microsoft.com/office/drawing/2014/main" id="{8CE3CBA4-3C5D-4DB9-9BC9-217DD6D0A949}"/>
                </a:ext>
              </a:extLst>
            </p:cNvPr>
            <p:cNvSpPr/>
            <p:nvPr/>
          </p:nvSpPr>
          <p:spPr>
            <a:xfrm rot="16200000">
              <a:off x="593505" y="778037"/>
              <a:ext cx="2406819" cy="923330"/>
            </a:xfrm>
            <a:prstGeom prst="rect">
              <a:avLst/>
            </a:prstGeom>
          </p:spPr>
          <p:txBody>
            <a:bodyPr wrap="square">
              <a:spAutoFit/>
            </a:bodyPr>
            <a:lstStyle/>
            <a:p>
              <a:pPr algn="ctr"/>
              <a:r>
                <a:rPr lang="en-US" dirty="0">
                  <a:latin typeface="Be Bright" panose="02000506000000020003" pitchFamily="50" charset="0"/>
                </a:rPr>
                <a:t> </a:t>
              </a:r>
            </a:p>
            <a:p>
              <a:r>
                <a:rPr lang="en-US" b="1" dirty="0">
                  <a:latin typeface="Janda Everyday Casual" panose="02000503000000020004" pitchFamily="2" charset="0"/>
                </a:rPr>
                <a:t>Challenge</a:t>
              </a:r>
              <a:r>
                <a:rPr lang="en-US" dirty="0">
                  <a:latin typeface="Janda Everyday Casual" panose="02000503000000020004" pitchFamily="2" charset="0"/>
                </a:rPr>
                <a:t> or </a:t>
              </a:r>
              <a:r>
                <a:rPr lang="en-US" b="1" dirty="0">
                  <a:latin typeface="Janda Everyday Casual" panose="02000503000000020004" pitchFamily="2" charset="0"/>
                </a:rPr>
                <a:t>question any ideas.</a:t>
              </a:r>
              <a:endParaRPr lang="en-US" dirty="0">
                <a:latin typeface="Janda Everyday Casual" panose="02000503000000020004" pitchFamily="2" charset="0"/>
              </a:endParaRPr>
            </a:p>
          </p:txBody>
        </p:sp>
        <p:sp>
          <p:nvSpPr>
            <p:cNvPr id="13" name="Rectangle 12">
              <a:extLst>
                <a:ext uri="{FF2B5EF4-FFF2-40B4-BE49-F238E27FC236}">
                  <a16:creationId xmlns:a16="http://schemas.microsoft.com/office/drawing/2014/main" id="{B019796C-E77C-42C6-9874-0F756B8C8538}"/>
                </a:ext>
              </a:extLst>
            </p:cNvPr>
            <p:cNvSpPr/>
            <p:nvPr/>
          </p:nvSpPr>
          <p:spPr>
            <a:xfrm rot="16200000">
              <a:off x="-90999" y="6272753"/>
              <a:ext cx="1356462" cy="1107996"/>
            </a:xfrm>
            <a:prstGeom prst="rect">
              <a:avLst/>
            </a:prstGeom>
          </p:spPr>
          <p:txBody>
            <a:bodyPr wrap="none">
              <a:spAutoFit/>
            </a:bodyPr>
            <a:lstStyle/>
            <a:p>
              <a:r>
                <a:rPr lang="en-US" sz="6600" u="sng" dirty="0">
                  <a:latin typeface="Be Bright" panose="02000506000000020003" pitchFamily="50" charset="0"/>
                </a:rPr>
                <a:t>Add</a:t>
              </a:r>
              <a:endParaRPr lang="en-US" sz="6600" dirty="0"/>
            </a:p>
          </p:txBody>
        </p:sp>
        <p:sp>
          <p:nvSpPr>
            <p:cNvPr id="14" name="Rectangle 13">
              <a:extLst>
                <a:ext uri="{FF2B5EF4-FFF2-40B4-BE49-F238E27FC236}">
                  <a16:creationId xmlns:a16="http://schemas.microsoft.com/office/drawing/2014/main" id="{F98120D0-6CE4-40FA-A2F0-621E10039765}"/>
                </a:ext>
              </a:extLst>
            </p:cNvPr>
            <p:cNvSpPr/>
            <p:nvPr/>
          </p:nvSpPr>
          <p:spPr>
            <a:xfrm rot="16200000">
              <a:off x="3072038" y="1676521"/>
              <a:ext cx="1981633" cy="1107996"/>
            </a:xfrm>
            <a:prstGeom prst="rect">
              <a:avLst/>
            </a:prstGeom>
          </p:spPr>
          <p:txBody>
            <a:bodyPr wrap="none">
              <a:spAutoFit/>
            </a:bodyPr>
            <a:lstStyle/>
            <a:p>
              <a:r>
                <a:rPr lang="en-US" sz="6600" u="sng" dirty="0">
                  <a:latin typeface="Be Bright" panose="02000506000000020003" pitchFamily="50" charset="0"/>
                </a:rPr>
                <a:t>Divide</a:t>
              </a:r>
              <a:endParaRPr lang="en-US" sz="6600" dirty="0"/>
            </a:p>
          </p:txBody>
        </p:sp>
        <p:sp>
          <p:nvSpPr>
            <p:cNvPr id="15" name="Rectangle 14">
              <a:extLst>
                <a:ext uri="{FF2B5EF4-FFF2-40B4-BE49-F238E27FC236}">
                  <a16:creationId xmlns:a16="http://schemas.microsoft.com/office/drawing/2014/main" id="{D1429DDE-EBC4-4471-89F5-8B5790129528}"/>
                </a:ext>
              </a:extLst>
            </p:cNvPr>
            <p:cNvSpPr/>
            <p:nvPr/>
          </p:nvSpPr>
          <p:spPr>
            <a:xfrm rot="16200000">
              <a:off x="2644229" y="6272752"/>
              <a:ext cx="2828018" cy="1107996"/>
            </a:xfrm>
            <a:prstGeom prst="rect">
              <a:avLst/>
            </a:prstGeom>
          </p:spPr>
          <p:txBody>
            <a:bodyPr wrap="none">
              <a:spAutoFit/>
            </a:bodyPr>
            <a:lstStyle/>
            <a:p>
              <a:r>
                <a:rPr lang="en-US" sz="6600" u="sng" dirty="0">
                  <a:latin typeface="Be Bright" panose="02000506000000020003" pitchFamily="50" charset="0"/>
                </a:rPr>
                <a:t>Multiply</a:t>
              </a:r>
              <a:endParaRPr lang="en-US" sz="6600" dirty="0"/>
            </a:p>
          </p:txBody>
        </p:sp>
        <p:sp>
          <p:nvSpPr>
            <p:cNvPr id="16" name="Rectangle 15">
              <a:extLst>
                <a:ext uri="{FF2B5EF4-FFF2-40B4-BE49-F238E27FC236}">
                  <a16:creationId xmlns:a16="http://schemas.microsoft.com/office/drawing/2014/main" id="{2E8D92ED-A129-4F58-9ED9-4E2C8C14E14B}"/>
                </a:ext>
              </a:extLst>
            </p:cNvPr>
            <p:cNvSpPr/>
            <p:nvPr/>
          </p:nvSpPr>
          <p:spPr>
            <a:xfrm rot="16200000">
              <a:off x="4235942" y="5346073"/>
              <a:ext cx="2406819" cy="923330"/>
            </a:xfrm>
            <a:prstGeom prst="rect">
              <a:avLst/>
            </a:prstGeom>
          </p:spPr>
          <p:txBody>
            <a:bodyPr wrap="square">
              <a:spAutoFit/>
            </a:bodyPr>
            <a:lstStyle/>
            <a:p>
              <a:pPr algn="ctr"/>
              <a:r>
                <a:rPr lang="en-US" dirty="0">
                  <a:latin typeface="Be Bright" panose="02000506000000020003" pitchFamily="50" charset="0"/>
                </a:rPr>
                <a:t> </a:t>
              </a:r>
            </a:p>
            <a:p>
              <a:r>
                <a:rPr lang="en-US" b="1" dirty="0">
                  <a:latin typeface="Janda Everyday Casual" panose="02000503000000020004" pitchFamily="2" charset="0"/>
                </a:rPr>
                <a:t>Elaborate </a:t>
              </a:r>
              <a:r>
                <a:rPr lang="en-US" dirty="0">
                  <a:latin typeface="Janda Everyday Casual" panose="02000503000000020004" pitchFamily="2" charset="0"/>
                </a:rPr>
                <a:t>on any thoughts.</a:t>
              </a:r>
            </a:p>
          </p:txBody>
        </p:sp>
        <p:sp>
          <p:nvSpPr>
            <p:cNvPr id="17" name="Rectangle 16">
              <a:extLst>
                <a:ext uri="{FF2B5EF4-FFF2-40B4-BE49-F238E27FC236}">
                  <a16:creationId xmlns:a16="http://schemas.microsoft.com/office/drawing/2014/main" id="{2CC85AA4-61E7-48BF-A891-998F242D8180}"/>
                </a:ext>
              </a:extLst>
            </p:cNvPr>
            <p:cNvSpPr/>
            <p:nvPr/>
          </p:nvSpPr>
          <p:spPr>
            <a:xfrm rot="16200000">
              <a:off x="-794288" y="1996026"/>
              <a:ext cx="2696572" cy="1107996"/>
            </a:xfrm>
            <a:prstGeom prst="rect">
              <a:avLst/>
            </a:prstGeom>
          </p:spPr>
          <p:txBody>
            <a:bodyPr wrap="none">
              <a:spAutoFit/>
            </a:bodyPr>
            <a:lstStyle/>
            <a:p>
              <a:r>
                <a:rPr lang="en-US" sz="6600" u="sng" dirty="0">
                  <a:latin typeface="Be Bright" panose="02000506000000020003" pitchFamily="50" charset="0"/>
                </a:rPr>
                <a:t>Subtract</a:t>
              </a:r>
              <a:endParaRPr lang="en-US" sz="6600" dirty="0"/>
            </a:p>
          </p:txBody>
        </p:sp>
        <p:sp>
          <p:nvSpPr>
            <p:cNvPr id="18" name="Rectangle 17">
              <a:extLst>
                <a:ext uri="{FF2B5EF4-FFF2-40B4-BE49-F238E27FC236}">
                  <a16:creationId xmlns:a16="http://schemas.microsoft.com/office/drawing/2014/main" id="{836DCBC7-778A-459A-ACE9-2EB09F22E5F8}"/>
                </a:ext>
              </a:extLst>
            </p:cNvPr>
            <p:cNvSpPr/>
            <p:nvPr/>
          </p:nvSpPr>
          <p:spPr>
            <a:xfrm rot="16200000">
              <a:off x="4254688" y="537330"/>
              <a:ext cx="2406819" cy="1477328"/>
            </a:xfrm>
            <a:prstGeom prst="rect">
              <a:avLst/>
            </a:prstGeom>
          </p:spPr>
          <p:txBody>
            <a:bodyPr wrap="square">
              <a:spAutoFit/>
            </a:bodyPr>
            <a:lstStyle/>
            <a:p>
              <a:pPr algn="ctr"/>
              <a:r>
                <a:rPr lang="en-US" dirty="0">
                  <a:latin typeface="Be Bright" panose="02000506000000020003" pitchFamily="50" charset="0"/>
                </a:rPr>
                <a:t> </a:t>
              </a:r>
            </a:p>
            <a:p>
              <a:r>
                <a:rPr lang="en-US" b="1" dirty="0">
                  <a:latin typeface="Janda Everyday Casual" panose="02000503000000020004" pitchFamily="2" charset="0"/>
                </a:rPr>
                <a:t>Review </a:t>
              </a:r>
              <a:r>
                <a:rPr lang="en-US" dirty="0">
                  <a:latin typeface="Janda Everyday Casual" panose="02000503000000020004" pitchFamily="2" charset="0"/>
                </a:rPr>
                <a:t>all of the thoughts and </a:t>
              </a:r>
              <a:r>
                <a:rPr lang="en-US" b="1" dirty="0">
                  <a:latin typeface="Janda Everyday Casual" panose="02000503000000020004" pitchFamily="2" charset="0"/>
                </a:rPr>
                <a:t>identify</a:t>
              </a:r>
              <a:r>
                <a:rPr lang="en-US" dirty="0">
                  <a:latin typeface="Janda Everyday Casual" panose="02000503000000020004" pitchFamily="2" charset="0"/>
                </a:rPr>
                <a:t> the most important one. </a:t>
              </a:r>
            </a:p>
          </p:txBody>
        </p:sp>
        <p:grpSp>
          <p:nvGrpSpPr>
            <p:cNvPr id="19" name="Group 18">
              <a:extLst>
                <a:ext uri="{FF2B5EF4-FFF2-40B4-BE49-F238E27FC236}">
                  <a16:creationId xmlns:a16="http://schemas.microsoft.com/office/drawing/2014/main" id="{D8512B6F-FCE5-4303-AC9D-E20C547A4424}"/>
                </a:ext>
              </a:extLst>
            </p:cNvPr>
            <p:cNvGrpSpPr/>
            <p:nvPr/>
          </p:nvGrpSpPr>
          <p:grpSpPr>
            <a:xfrm rot="16200000">
              <a:off x="1996425" y="-185990"/>
              <a:ext cx="2662359" cy="261610"/>
              <a:chOff x="5971143" y="8933450"/>
              <a:chExt cx="2662359" cy="261610"/>
            </a:xfrm>
          </p:grpSpPr>
          <p:sp>
            <p:nvSpPr>
              <p:cNvPr id="29" name="TextBox 28">
                <a:extLst>
                  <a:ext uri="{FF2B5EF4-FFF2-40B4-BE49-F238E27FC236}">
                    <a16:creationId xmlns:a16="http://schemas.microsoft.com/office/drawing/2014/main" id="{16F0EA8F-F506-44E1-AC9B-920DD5B82A77}"/>
                  </a:ext>
                </a:extLst>
              </p:cNvPr>
              <p:cNvSpPr txBox="1"/>
              <p:nvPr/>
            </p:nvSpPr>
            <p:spPr>
              <a:xfrm>
                <a:off x="6013532" y="8933450"/>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30" name="Picture 29" descr="http://www.clker.com/cliparts/2/e/0/7/12422395911228769102Copyright_thin.svg.hi.png">
                <a:extLst>
                  <a:ext uri="{FF2B5EF4-FFF2-40B4-BE49-F238E27FC236}">
                    <a16:creationId xmlns:a16="http://schemas.microsoft.com/office/drawing/2014/main" id="{50F4C67D-D081-4D2E-95ED-72EE6710568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71143" y="9007700"/>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oup 19">
              <a:extLst>
                <a:ext uri="{FF2B5EF4-FFF2-40B4-BE49-F238E27FC236}">
                  <a16:creationId xmlns:a16="http://schemas.microsoft.com/office/drawing/2014/main" id="{5FA16323-5B1D-47A5-BBD4-C19F88BFB57F}"/>
                </a:ext>
              </a:extLst>
            </p:cNvPr>
            <p:cNvGrpSpPr/>
            <p:nvPr/>
          </p:nvGrpSpPr>
          <p:grpSpPr>
            <a:xfrm rot="16200000">
              <a:off x="2004748" y="4326145"/>
              <a:ext cx="2662359" cy="261610"/>
              <a:chOff x="5971143" y="8933450"/>
              <a:chExt cx="2662359" cy="261610"/>
            </a:xfrm>
          </p:grpSpPr>
          <p:sp>
            <p:nvSpPr>
              <p:cNvPr id="27" name="TextBox 26">
                <a:extLst>
                  <a:ext uri="{FF2B5EF4-FFF2-40B4-BE49-F238E27FC236}">
                    <a16:creationId xmlns:a16="http://schemas.microsoft.com/office/drawing/2014/main" id="{9FFEC204-90F4-4A42-85D3-C2B16127FD69}"/>
                  </a:ext>
                </a:extLst>
              </p:cNvPr>
              <p:cNvSpPr txBox="1"/>
              <p:nvPr/>
            </p:nvSpPr>
            <p:spPr>
              <a:xfrm>
                <a:off x="6013532" y="8933450"/>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28" name="Picture 27" descr="http://www.clker.com/cliparts/2/e/0/7/12422395911228769102Copyright_thin.svg.hi.png">
                <a:extLst>
                  <a:ext uri="{FF2B5EF4-FFF2-40B4-BE49-F238E27FC236}">
                    <a16:creationId xmlns:a16="http://schemas.microsoft.com/office/drawing/2014/main" id="{B72559DF-2AF8-4DD2-98F6-F3CA93258D9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71143" y="9007700"/>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Group 20">
              <a:extLst>
                <a:ext uri="{FF2B5EF4-FFF2-40B4-BE49-F238E27FC236}">
                  <a16:creationId xmlns:a16="http://schemas.microsoft.com/office/drawing/2014/main" id="{9470317B-517F-47E1-8AC6-0B0A804FBC2B}"/>
                </a:ext>
              </a:extLst>
            </p:cNvPr>
            <p:cNvGrpSpPr/>
            <p:nvPr/>
          </p:nvGrpSpPr>
          <p:grpSpPr>
            <a:xfrm rot="16200000">
              <a:off x="5399322" y="4380233"/>
              <a:ext cx="2662359" cy="261610"/>
              <a:chOff x="5971143" y="8933450"/>
              <a:chExt cx="2662359" cy="261610"/>
            </a:xfrm>
          </p:grpSpPr>
          <p:sp>
            <p:nvSpPr>
              <p:cNvPr id="25" name="TextBox 24">
                <a:extLst>
                  <a:ext uri="{FF2B5EF4-FFF2-40B4-BE49-F238E27FC236}">
                    <a16:creationId xmlns:a16="http://schemas.microsoft.com/office/drawing/2014/main" id="{F9D81E98-EEEB-4244-9779-D55C0C704EBD}"/>
                  </a:ext>
                </a:extLst>
              </p:cNvPr>
              <p:cNvSpPr txBox="1"/>
              <p:nvPr/>
            </p:nvSpPr>
            <p:spPr>
              <a:xfrm>
                <a:off x="6013532" y="8933450"/>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26" name="Picture 25" descr="http://www.clker.com/cliparts/2/e/0/7/12422395911228769102Copyright_thin.svg.hi.png">
                <a:extLst>
                  <a:ext uri="{FF2B5EF4-FFF2-40B4-BE49-F238E27FC236}">
                    <a16:creationId xmlns:a16="http://schemas.microsoft.com/office/drawing/2014/main" id="{6C405E36-C2F4-4BCC-8BE3-149F9E2BC70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71143" y="9007700"/>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2" name="Group 21">
              <a:extLst>
                <a:ext uri="{FF2B5EF4-FFF2-40B4-BE49-F238E27FC236}">
                  <a16:creationId xmlns:a16="http://schemas.microsoft.com/office/drawing/2014/main" id="{E121BDD2-C5C2-4939-98D7-C0ED08519DB9}"/>
                </a:ext>
              </a:extLst>
            </p:cNvPr>
            <p:cNvGrpSpPr/>
            <p:nvPr/>
          </p:nvGrpSpPr>
          <p:grpSpPr>
            <a:xfrm rot="16200000">
              <a:off x="5348196" y="-124161"/>
              <a:ext cx="2662359" cy="261610"/>
              <a:chOff x="5971143" y="8933450"/>
              <a:chExt cx="2662359" cy="261610"/>
            </a:xfrm>
          </p:grpSpPr>
          <p:sp>
            <p:nvSpPr>
              <p:cNvPr id="23" name="TextBox 22">
                <a:extLst>
                  <a:ext uri="{FF2B5EF4-FFF2-40B4-BE49-F238E27FC236}">
                    <a16:creationId xmlns:a16="http://schemas.microsoft.com/office/drawing/2014/main" id="{A9BBBBF1-F7EA-4370-BAFD-C09ABCF84FB9}"/>
                  </a:ext>
                </a:extLst>
              </p:cNvPr>
              <p:cNvSpPr txBox="1"/>
              <p:nvPr/>
            </p:nvSpPr>
            <p:spPr>
              <a:xfrm>
                <a:off x="6013532" y="8933450"/>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24" name="Picture 23" descr="http://www.clker.com/cliparts/2/e/0/7/12422395911228769102Copyright_thin.svg.hi.png">
                <a:extLst>
                  <a:ext uri="{FF2B5EF4-FFF2-40B4-BE49-F238E27FC236}">
                    <a16:creationId xmlns:a16="http://schemas.microsoft.com/office/drawing/2014/main" id="{D8F4E8AB-4BB6-4C55-A03E-9DB7F3AD866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71143" y="9007700"/>
                <a:ext cx="84779" cy="84779"/>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9804638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F9C8A1-6E0B-411B-BC97-9DA67465873A}"/>
              </a:ext>
            </a:extLst>
          </p:cNvPr>
          <p:cNvSpPr txBox="1"/>
          <p:nvPr/>
        </p:nvSpPr>
        <p:spPr>
          <a:xfrm>
            <a:off x="3532188" y="797787"/>
            <a:ext cx="6472238" cy="1200329"/>
          </a:xfrm>
          <a:prstGeom prst="rect">
            <a:avLst/>
          </a:prstGeom>
          <a:noFill/>
        </p:spPr>
        <p:txBody>
          <a:bodyPr wrap="square" rtlCol="0">
            <a:spAutoFit/>
          </a:bodyPr>
          <a:lstStyle/>
          <a:p>
            <a:pPr algn="ctr"/>
            <a:r>
              <a:rPr lang="en-US" sz="7200" dirty="0">
                <a:latin typeface="Bloomishly" pitchFamily="50" charset="0"/>
              </a:rPr>
              <a:t>Read and Discuss</a:t>
            </a:r>
          </a:p>
        </p:txBody>
      </p:sp>
      <p:sp>
        <p:nvSpPr>
          <p:cNvPr id="6" name="TextBox 3">
            <a:extLst>
              <a:ext uri="{FF2B5EF4-FFF2-40B4-BE49-F238E27FC236}">
                <a16:creationId xmlns:a16="http://schemas.microsoft.com/office/drawing/2014/main" id="{62F119E0-7AC2-4B27-A2C1-61D4C830A659}"/>
              </a:ext>
            </a:extLst>
          </p:cNvPr>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Reading</a:t>
            </a:r>
          </a:p>
        </p:txBody>
      </p:sp>
      <p:pic>
        <p:nvPicPr>
          <p:cNvPr id="7" name="Picture 4">
            <a:extLst>
              <a:ext uri="{FF2B5EF4-FFF2-40B4-BE49-F238E27FC236}">
                <a16:creationId xmlns:a16="http://schemas.microsoft.com/office/drawing/2014/main" id="{8343D985-55EC-4C01-930B-F2388B6B81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12D5F9EB-AC4D-4323-9AB1-CFF19BEEF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610" y="1122042"/>
            <a:ext cx="3581878" cy="4775837"/>
          </a:xfrm>
          <a:prstGeom prst="rect">
            <a:avLst/>
          </a:prstGeom>
        </p:spPr>
      </p:pic>
      <p:sp>
        <p:nvSpPr>
          <p:cNvPr id="9" name="TextBox 8">
            <a:extLst>
              <a:ext uri="{FF2B5EF4-FFF2-40B4-BE49-F238E27FC236}">
                <a16:creationId xmlns:a16="http://schemas.microsoft.com/office/drawing/2014/main" id="{D2E6C6F0-9CC6-492E-85E2-DC0DE45C520B}"/>
              </a:ext>
            </a:extLst>
          </p:cNvPr>
          <p:cNvSpPr txBox="1"/>
          <p:nvPr/>
        </p:nvSpPr>
        <p:spPr>
          <a:xfrm>
            <a:off x="4137661" y="1884393"/>
            <a:ext cx="4846319" cy="4585871"/>
          </a:xfrm>
          <a:prstGeom prst="rect">
            <a:avLst/>
          </a:prstGeom>
          <a:noFill/>
        </p:spPr>
        <p:txBody>
          <a:bodyPr wrap="square" rtlCol="0">
            <a:spAutoFit/>
          </a:bodyPr>
          <a:lstStyle/>
          <a:p>
            <a:r>
              <a:rPr lang="en-US" sz="2000" b="1" i="1" u="sng" dirty="0">
                <a:latin typeface="Abscissa" panose="00000400000000000000" pitchFamily="2" charset="0"/>
              </a:rPr>
              <a:t>Turning Point in History – What would you do?</a:t>
            </a:r>
          </a:p>
          <a:p>
            <a:r>
              <a:rPr lang="en-US" dirty="0">
                <a:latin typeface="Abscissa" panose="00000400000000000000" pitchFamily="2" charset="0"/>
              </a:rPr>
              <a:t>The year is 1823. You return to Texas after spending a year in Mexico City negotiating </a:t>
            </a:r>
          </a:p>
          <a:p>
            <a:r>
              <a:rPr lang="en-US" dirty="0">
                <a:latin typeface="Abscissa" panose="00000400000000000000" pitchFamily="2" charset="0"/>
              </a:rPr>
              <a:t>your new land grants.  When you reach your colony, you find it that it is struggling to </a:t>
            </a:r>
          </a:p>
          <a:p>
            <a:r>
              <a:rPr lang="en-US" dirty="0">
                <a:latin typeface="Abscissa" panose="00000400000000000000" pitchFamily="2" charset="0"/>
              </a:rPr>
              <a:t>survive. You would - </a:t>
            </a:r>
          </a:p>
          <a:p>
            <a:endParaRPr lang="en-US" dirty="0">
              <a:latin typeface="Abscissa" panose="00000400000000000000" pitchFamily="2" charset="0"/>
            </a:endParaRPr>
          </a:p>
          <a:p>
            <a:pPr marL="228600" indent="-228600">
              <a:buAutoNum type="alphaUcPeriod"/>
            </a:pPr>
            <a:r>
              <a:rPr lang="en-US" dirty="0">
                <a:latin typeface="Abscissa" panose="00000400000000000000" pitchFamily="2" charset="0"/>
              </a:rPr>
              <a:t>Work with your friend Baron de Bastrop, who is now a land commissioner to settle the land disputes. </a:t>
            </a:r>
          </a:p>
          <a:p>
            <a:pPr marL="228600" indent="-228600">
              <a:buAutoNum type="alphaUcPeriod"/>
            </a:pPr>
            <a:r>
              <a:rPr lang="en-US" dirty="0">
                <a:latin typeface="Abscissa" panose="00000400000000000000" pitchFamily="2" charset="0"/>
              </a:rPr>
              <a:t>Create a local militia to attack the Karankawa and protect the colony. These could later develop into the Texas Rangers. </a:t>
            </a:r>
          </a:p>
          <a:p>
            <a:pPr marL="228600" indent="-228600">
              <a:buAutoNum type="alphaUcPeriod"/>
            </a:pPr>
            <a:r>
              <a:rPr lang="en-US" dirty="0">
                <a:latin typeface="Abscissa" panose="00000400000000000000" pitchFamily="2" charset="0"/>
              </a:rPr>
              <a:t>Realize that the colony is doomed and abandon it to return to the United States. </a:t>
            </a:r>
          </a:p>
        </p:txBody>
      </p:sp>
    </p:spTree>
    <p:extLst>
      <p:ext uri="{BB962C8B-B14F-4D97-AF65-F5344CB8AC3E}">
        <p14:creationId xmlns:p14="http://schemas.microsoft.com/office/powerpoint/2010/main" val="42210952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B93B4F-5DB1-454F-A763-22F2336D4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204" y="-837285"/>
            <a:ext cx="12453730" cy="8311511"/>
          </a:xfrm>
          <a:prstGeom prst="rect">
            <a:avLst/>
          </a:prstGeom>
        </p:spPr>
      </p:pic>
      <p:sp>
        <p:nvSpPr>
          <p:cNvPr id="4" name="TextBox 3">
            <a:extLst>
              <a:ext uri="{FF2B5EF4-FFF2-40B4-BE49-F238E27FC236}">
                <a16:creationId xmlns:a16="http://schemas.microsoft.com/office/drawing/2014/main" id="{65B12F6F-F816-49B1-AA01-3DB463C37E64}"/>
              </a:ext>
            </a:extLst>
          </p:cNvPr>
          <p:cNvSpPr txBox="1"/>
          <p:nvPr/>
        </p:nvSpPr>
        <p:spPr>
          <a:xfrm>
            <a:off x="258418" y="775252"/>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1. Start with a question. </a:t>
            </a:r>
          </a:p>
        </p:txBody>
      </p:sp>
      <p:sp>
        <p:nvSpPr>
          <p:cNvPr id="6" name="TextBox 5">
            <a:extLst>
              <a:ext uri="{FF2B5EF4-FFF2-40B4-BE49-F238E27FC236}">
                <a16:creationId xmlns:a16="http://schemas.microsoft.com/office/drawing/2014/main" id="{3ABF4D29-8D04-44A3-84B2-09ECA392A420}"/>
              </a:ext>
            </a:extLst>
          </p:cNvPr>
          <p:cNvSpPr txBox="1"/>
          <p:nvPr/>
        </p:nvSpPr>
        <p:spPr>
          <a:xfrm>
            <a:off x="134177" y="-141020"/>
            <a:ext cx="7673008" cy="1015663"/>
          </a:xfrm>
          <a:prstGeom prst="rect">
            <a:avLst/>
          </a:prstGeom>
          <a:noFill/>
        </p:spPr>
        <p:txBody>
          <a:bodyPr wrap="square" rtlCol="0">
            <a:spAutoFit/>
          </a:bodyPr>
          <a:lstStyle/>
          <a:p>
            <a:r>
              <a:rPr lang="en-US" sz="6000" u="sng" dirty="0">
                <a:solidFill>
                  <a:schemeClr val="bg1"/>
                </a:solidFill>
                <a:effectLst>
                  <a:outerShdw blurRad="38100" dist="38100" dir="2700000" algn="tl">
                    <a:srgbClr val="000000">
                      <a:alpha val="43137"/>
                    </a:srgbClr>
                  </a:outerShdw>
                </a:effectLst>
                <a:latin typeface="AR JULIAN" panose="02000000000000000000" pitchFamily="2" charset="0"/>
              </a:rPr>
              <a:t>Planning Discussions</a:t>
            </a:r>
          </a:p>
        </p:txBody>
      </p:sp>
      <p:sp>
        <p:nvSpPr>
          <p:cNvPr id="7" name="TextBox 6">
            <a:extLst>
              <a:ext uri="{FF2B5EF4-FFF2-40B4-BE49-F238E27FC236}">
                <a16:creationId xmlns:a16="http://schemas.microsoft.com/office/drawing/2014/main" id="{A9413A33-092F-4281-A5DF-A250E4C5D60F}"/>
              </a:ext>
            </a:extLst>
          </p:cNvPr>
          <p:cNvSpPr txBox="1"/>
          <p:nvPr/>
        </p:nvSpPr>
        <p:spPr>
          <a:xfrm>
            <a:off x="258418" y="1423503"/>
            <a:ext cx="8885582" cy="707886"/>
          </a:xfrm>
          <a:prstGeom prst="rect">
            <a:avLst/>
          </a:prstGeom>
          <a:noFill/>
        </p:spPr>
        <p:txBody>
          <a:bodyPr wrap="square" rtlCol="0">
            <a:spAutoFit/>
          </a:bodyPr>
          <a:lstStyle/>
          <a:p>
            <a:r>
              <a:rPr lang="en-US" sz="4000" dirty="0">
                <a:solidFill>
                  <a:schemeClr val="bg1"/>
                </a:solidFill>
                <a:latin typeface="AR JULIAN" panose="02000000000000000000" pitchFamily="2" charset="0"/>
              </a:rPr>
              <a:t>2. Provide background information. </a:t>
            </a:r>
          </a:p>
        </p:txBody>
      </p:sp>
      <p:sp>
        <p:nvSpPr>
          <p:cNvPr id="9" name="TextBox 8">
            <a:extLst>
              <a:ext uri="{FF2B5EF4-FFF2-40B4-BE49-F238E27FC236}">
                <a16:creationId xmlns:a16="http://schemas.microsoft.com/office/drawing/2014/main" id="{2770992D-6D45-45AF-9E51-F6F5616E5E62}"/>
              </a:ext>
            </a:extLst>
          </p:cNvPr>
          <p:cNvSpPr txBox="1"/>
          <p:nvPr/>
        </p:nvSpPr>
        <p:spPr>
          <a:xfrm>
            <a:off x="258418" y="1992767"/>
            <a:ext cx="8885582" cy="1323439"/>
          </a:xfrm>
          <a:prstGeom prst="rect">
            <a:avLst/>
          </a:prstGeom>
          <a:noFill/>
        </p:spPr>
        <p:txBody>
          <a:bodyPr wrap="square" rtlCol="0">
            <a:spAutoFit/>
          </a:bodyPr>
          <a:lstStyle/>
          <a:p>
            <a:r>
              <a:rPr lang="en-US" sz="4000" dirty="0">
                <a:solidFill>
                  <a:schemeClr val="bg1"/>
                </a:solidFill>
                <a:latin typeface="AR JULIAN" panose="02000000000000000000" pitchFamily="2" charset="0"/>
              </a:rPr>
              <a:t>3. Set clear expectations.</a:t>
            </a:r>
          </a:p>
          <a:p>
            <a:r>
              <a:rPr lang="en-US" sz="4000" dirty="0">
                <a:solidFill>
                  <a:schemeClr val="bg1"/>
                </a:solidFill>
                <a:latin typeface="AR JULIAN" panose="02000000000000000000" pitchFamily="2" charset="0"/>
              </a:rPr>
              <a:t>4. Choose a strategy</a:t>
            </a:r>
          </a:p>
        </p:txBody>
      </p:sp>
      <p:sp>
        <p:nvSpPr>
          <p:cNvPr id="10" name="TextBox 9">
            <a:extLst>
              <a:ext uri="{FF2B5EF4-FFF2-40B4-BE49-F238E27FC236}">
                <a16:creationId xmlns:a16="http://schemas.microsoft.com/office/drawing/2014/main" id="{AE551007-FD74-438C-A5C1-F84130E84BE5}"/>
              </a:ext>
            </a:extLst>
          </p:cNvPr>
          <p:cNvSpPr txBox="1"/>
          <p:nvPr/>
        </p:nvSpPr>
        <p:spPr>
          <a:xfrm>
            <a:off x="944215" y="3245959"/>
            <a:ext cx="5615609" cy="523220"/>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solidFill>
              </a:rPr>
              <a:t>Structured Discussion</a:t>
            </a:r>
          </a:p>
        </p:txBody>
      </p:sp>
    </p:spTree>
    <p:extLst>
      <p:ext uri="{BB962C8B-B14F-4D97-AF65-F5344CB8AC3E}">
        <p14:creationId xmlns:p14="http://schemas.microsoft.com/office/powerpoint/2010/main" val="38585123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06D43CB-DDE8-4B12-8AA9-6518B1BEAA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331" y="762000"/>
            <a:ext cx="9144000" cy="6096000"/>
          </a:xfrm>
          <a:prstGeom prst="rect">
            <a:avLst/>
          </a:prstGeom>
        </p:spPr>
      </p:pic>
      <p:sp>
        <p:nvSpPr>
          <p:cNvPr id="47107" name="TextBox 2">
            <a:extLst>
              <a:ext uri="{FF2B5EF4-FFF2-40B4-BE49-F238E27FC236}">
                <a16:creationId xmlns:a16="http://schemas.microsoft.com/office/drawing/2014/main" id="{81E2218C-9E4E-4EDE-B739-8E247E1EEF9D}"/>
              </a:ext>
            </a:extLst>
          </p:cNvPr>
          <p:cNvSpPr txBox="1">
            <a:spLocks noChangeArrowheads="1"/>
          </p:cNvSpPr>
          <p:nvPr/>
        </p:nvSpPr>
        <p:spPr bwMode="auto">
          <a:xfrm>
            <a:off x="277261" y="23019"/>
            <a:ext cx="91440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chitects Daughter" panose="02000505000000020004" pitchFamily="2" charset="0"/>
              </a:defRPr>
            </a:lvl1pPr>
            <a:lvl2pPr marL="742950" indent="-285750">
              <a:spcBef>
                <a:spcPct val="20000"/>
              </a:spcBef>
              <a:buChar char="–"/>
              <a:defRPr sz="2800">
                <a:solidFill>
                  <a:schemeClr val="tx1"/>
                </a:solidFill>
                <a:latin typeface="Architects Daughter" panose="02000505000000020004" pitchFamily="2" charset="0"/>
              </a:defRPr>
            </a:lvl2pPr>
            <a:lvl3pPr marL="1143000" indent="-228600">
              <a:spcBef>
                <a:spcPct val="20000"/>
              </a:spcBef>
              <a:buChar char="•"/>
              <a:defRPr sz="2400">
                <a:solidFill>
                  <a:schemeClr val="tx1"/>
                </a:solidFill>
                <a:latin typeface="Architects Daughter" panose="02000505000000020004" pitchFamily="2" charset="0"/>
              </a:defRPr>
            </a:lvl3pPr>
            <a:lvl4pPr marL="1600200" indent="-228600">
              <a:spcBef>
                <a:spcPct val="20000"/>
              </a:spcBef>
              <a:buChar char="–"/>
              <a:defRPr sz="2000">
                <a:solidFill>
                  <a:schemeClr val="tx1"/>
                </a:solidFill>
                <a:latin typeface="Architects Daughter" panose="02000505000000020004" pitchFamily="2" charset="0"/>
              </a:defRPr>
            </a:lvl4pPr>
            <a:lvl5pPr marL="2057400" indent="-228600">
              <a:spcBef>
                <a:spcPct val="20000"/>
              </a:spcBef>
              <a:buChar char="»"/>
              <a:defRPr sz="2000">
                <a:solidFill>
                  <a:schemeClr val="tx1"/>
                </a:solidFill>
                <a:latin typeface="Architects Daughter" panose="02000505000000020004" pitchFamily="2" charset="0"/>
              </a:defRPr>
            </a:lvl5pPr>
            <a:lvl6pPr marL="2514600" indent="-228600" eaLnBrk="0" fontAlgn="base" hangingPunct="0">
              <a:spcBef>
                <a:spcPct val="20000"/>
              </a:spcBef>
              <a:spcAft>
                <a:spcPct val="0"/>
              </a:spcAft>
              <a:buChar char="»"/>
              <a:defRPr sz="2000">
                <a:solidFill>
                  <a:schemeClr val="tx1"/>
                </a:solidFill>
                <a:latin typeface="Architects Daughter" panose="02000505000000020004" pitchFamily="2" charset="0"/>
              </a:defRPr>
            </a:lvl6pPr>
            <a:lvl7pPr marL="2971800" indent="-228600" eaLnBrk="0" fontAlgn="base" hangingPunct="0">
              <a:spcBef>
                <a:spcPct val="20000"/>
              </a:spcBef>
              <a:spcAft>
                <a:spcPct val="0"/>
              </a:spcAft>
              <a:buChar char="»"/>
              <a:defRPr sz="2000">
                <a:solidFill>
                  <a:schemeClr val="tx1"/>
                </a:solidFill>
                <a:latin typeface="Architects Daughter" panose="02000505000000020004" pitchFamily="2" charset="0"/>
              </a:defRPr>
            </a:lvl7pPr>
            <a:lvl8pPr marL="3429000" indent="-228600" eaLnBrk="0" fontAlgn="base" hangingPunct="0">
              <a:spcBef>
                <a:spcPct val="20000"/>
              </a:spcBef>
              <a:spcAft>
                <a:spcPct val="0"/>
              </a:spcAft>
              <a:buChar char="»"/>
              <a:defRPr sz="2000">
                <a:solidFill>
                  <a:schemeClr val="tx1"/>
                </a:solidFill>
                <a:latin typeface="Architects Daughter" panose="02000505000000020004" pitchFamily="2" charset="0"/>
              </a:defRPr>
            </a:lvl8pPr>
            <a:lvl9pPr marL="3886200" indent="-228600" eaLnBrk="0" fontAlgn="base" hangingPunct="0">
              <a:spcBef>
                <a:spcPct val="20000"/>
              </a:spcBef>
              <a:spcAft>
                <a:spcPct val="0"/>
              </a:spcAft>
              <a:buChar char="»"/>
              <a:defRPr sz="2000">
                <a:solidFill>
                  <a:schemeClr val="tx1"/>
                </a:solidFill>
                <a:latin typeface="Architects Daughter" panose="02000505000000020004" pitchFamily="2" charset="0"/>
              </a:defRPr>
            </a:lvl9pPr>
          </a:lstStyle>
          <a:p>
            <a:pPr eaLnBrk="1" hangingPunct="1">
              <a:spcBef>
                <a:spcPct val="0"/>
              </a:spcBef>
              <a:buFontTx/>
              <a:buNone/>
            </a:pPr>
            <a:r>
              <a:rPr lang="en-US" altLang="en-US" sz="9000">
                <a:latin typeface="Bloomishly" pitchFamily="50" charset="0"/>
              </a:rPr>
              <a:t>Questions?</a:t>
            </a:r>
          </a:p>
        </p:txBody>
      </p:sp>
    </p:spTree>
    <p:extLst>
      <p:ext uri="{BB962C8B-B14F-4D97-AF65-F5344CB8AC3E}">
        <p14:creationId xmlns:p14="http://schemas.microsoft.com/office/powerpoint/2010/main" val="33619096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3">
            <a:extLst>
              <a:ext uri="{FF2B5EF4-FFF2-40B4-BE49-F238E27FC236}">
                <a16:creationId xmlns:a16="http://schemas.microsoft.com/office/drawing/2014/main" id="{C191B77A-1C15-4D34-B07A-062FBD5F61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1" name="TextBox 2">
            <a:extLst>
              <a:ext uri="{FF2B5EF4-FFF2-40B4-BE49-F238E27FC236}">
                <a16:creationId xmlns:a16="http://schemas.microsoft.com/office/drawing/2014/main" id="{4EFFAC25-0AD1-4436-AE6E-1EB93EC3787D}"/>
              </a:ext>
            </a:extLst>
          </p:cNvPr>
          <p:cNvSpPr txBox="1">
            <a:spLocks noChangeArrowheads="1"/>
          </p:cNvSpPr>
          <p:nvPr/>
        </p:nvSpPr>
        <p:spPr bwMode="auto">
          <a:xfrm>
            <a:off x="2667000" y="4922838"/>
            <a:ext cx="4716463"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3800">
                <a:latin typeface="Bloomishly" pitchFamily="50" charset="0"/>
              </a:rPr>
              <a:t>Break!</a:t>
            </a:r>
          </a:p>
        </p:txBody>
      </p:sp>
      <p:sp>
        <p:nvSpPr>
          <p:cNvPr id="78852" name="TextBox 4">
            <a:extLst>
              <a:ext uri="{FF2B5EF4-FFF2-40B4-BE49-F238E27FC236}">
                <a16:creationId xmlns:a16="http://schemas.microsoft.com/office/drawing/2014/main" id="{73810577-8B3E-42A6-B410-DCC8F4E7F491}"/>
              </a:ext>
            </a:extLst>
          </p:cNvPr>
          <p:cNvSpPr txBox="1">
            <a:spLocks noChangeArrowheads="1"/>
          </p:cNvSpPr>
          <p:nvPr/>
        </p:nvSpPr>
        <p:spPr bwMode="auto">
          <a:xfrm>
            <a:off x="1520825" y="749300"/>
            <a:ext cx="73263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6000">
                <a:latin typeface="Janda Everyday Casual" panose="02000503000000020004" pitchFamily="2" charset="0"/>
              </a:rPr>
              <a:t>Take a 15 minute</a:t>
            </a:r>
          </a:p>
        </p:txBody>
      </p:sp>
    </p:spTree>
    <p:extLst>
      <p:ext uri="{BB962C8B-B14F-4D97-AF65-F5344CB8AC3E}">
        <p14:creationId xmlns:p14="http://schemas.microsoft.com/office/powerpoint/2010/main" val="34611765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5BAE47-5A07-4280-B4E7-87409895189C}"/>
              </a:ext>
            </a:extLst>
          </p:cNvPr>
          <p:cNvPicPr>
            <a:picLocks noChangeAspect="1"/>
          </p:cNvPicPr>
          <p:nvPr/>
        </p:nvPicPr>
        <p:blipFill>
          <a:blip r:embed="rId3"/>
          <a:stretch>
            <a:fillRect/>
          </a:stretch>
        </p:blipFill>
        <p:spPr>
          <a:xfrm>
            <a:off x="-2479964" y="-793485"/>
            <a:ext cx="12330545" cy="8230035"/>
          </a:xfrm>
          <a:prstGeom prst="rect">
            <a:avLst/>
          </a:prstGeom>
        </p:spPr>
      </p:pic>
      <p:sp>
        <p:nvSpPr>
          <p:cNvPr id="3" name="TextBox 2">
            <a:extLst>
              <a:ext uri="{FF2B5EF4-FFF2-40B4-BE49-F238E27FC236}">
                <a16:creationId xmlns:a16="http://schemas.microsoft.com/office/drawing/2014/main" id="{4A32CD34-2B19-4EC7-8386-D2A6315843AC}"/>
              </a:ext>
            </a:extLst>
          </p:cNvPr>
          <p:cNvSpPr txBox="1"/>
          <p:nvPr/>
        </p:nvSpPr>
        <p:spPr>
          <a:xfrm>
            <a:off x="5063830" y="173785"/>
            <a:ext cx="4613564" cy="1569660"/>
          </a:xfrm>
          <a:prstGeom prst="rect">
            <a:avLst/>
          </a:prstGeom>
          <a:noFill/>
        </p:spPr>
        <p:txBody>
          <a:bodyPr wrap="square" rtlCol="0">
            <a:spAutoFit/>
          </a:bodyPr>
          <a:lstStyle/>
          <a:p>
            <a:r>
              <a:rPr lang="en-US" sz="4800" dirty="0">
                <a:effectLst>
                  <a:outerShdw blurRad="38100" dist="38100" dir="2700000" algn="tl">
                    <a:srgbClr val="000000">
                      <a:alpha val="43137"/>
                    </a:srgbClr>
                  </a:outerShdw>
                </a:effectLst>
              </a:rPr>
              <a:t>for Small Group Discussions</a:t>
            </a:r>
          </a:p>
        </p:txBody>
      </p:sp>
      <p:sp>
        <p:nvSpPr>
          <p:cNvPr id="4" name="Rectangle 3">
            <a:extLst>
              <a:ext uri="{FF2B5EF4-FFF2-40B4-BE49-F238E27FC236}">
                <a16:creationId xmlns:a16="http://schemas.microsoft.com/office/drawing/2014/main" id="{A4A7D2A6-353B-4979-8D07-B777D3F453D8}"/>
              </a:ext>
            </a:extLst>
          </p:cNvPr>
          <p:cNvSpPr/>
          <p:nvPr/>
        </p:nvSpPr>
        <p:spPr>
          <a:xfrm rot="20973622">
            <a:off x="173834" y="-39319"/>
            <a:ext cx="4875053" cy="2215991"/>
          </a:xfrm>
          <a:prstGeom prst="rect">
            <a:avLst/>
          </a:prstGeom>
        </p:spPr>
        <p:txBody>
          <a:bodyPr wrap="none">
            <a:spAutoFit/>
          </a:bodyPr>
          <a:lstStyle/>
          <a:p>
            <a:r>
              <a:rPr lang="en-US" sz="13800" dirty="0">
                <a:latin typeface="Bloomishly" pitchFamily="50" charset="0"/>
              </a:rPr>
              <a:t>Strategies</a:t>
            </a:r>
          </a:p>
        </p:txBody>
      </p:sp>
    </p:spTree>
    <p:extLst>
      <p:ext uri="{BB962C8B-B14F-4D97-AF65-F5344CB8AC3E}">
        <p14:creationId xmlns:p14="http://schemas.microsoft.com/office/powerpoint/2010/main" val="18632913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A24CA57-6E29-4530-BD17-B78D284E68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43540" y="1879941"/>
            <a:ext cx="11387540" cy="7591692"/>
          </a:xfrm>
          <a:prstGeom prst="rect">
            <a:avLst/>
          </a:prstGeom>
        </p:spPr>
      </p:pic>
      <p:sp>
        <p:nvSpPr>
          <p:cNvPr id="5" name="TextBox 4">
            <a:extLst>
              <a:ext uri="{FF2B5EF4-FFF2-40B4-BE49-F238E27FC236}">
                <a16:creationId xmlns:a16="http://schemas.microsoft.com/office/drawing/2014/main" id="{1D0EBFE6-14F0-DED4-E891-E4F59A3CCE9F}"/>
              </a:ext>
            </a:extLst>
          </p:cNvPr>
          <p:cNvSpPr txBox="1"/>
          <p:nvPr/>
        </p:nvSpPr>
        <p:spPr>
          <a:xfrm>
            <a:off x="259307" y="395785"/>
            <a:ext cx="8639033" cy="2585323"/>
          </a:xfrm>
          <a:prstGeom prst="rect">
            <a:avLst/>
          </a:prstGeom>
          <a:noFill/>
        </p:spPr>
        <p:txBody>
          <a:bodyPr wrap="square" rtlCol="0">
            <a:spAutoFit/>
          </a:bodyPr>
          <a:lstStyle/>
          <a:p>
            <a:pPr algn="ctr"/>
            <a:r>
              <a:rPr lang="en-US" sz="5400" dirty="0">
                <a:latin typeface="Abadi" panose="020B0604020104020204" pitchFamily="34" charset="0"/>
              </a:rPr>
              <a:t>Question Dice</a:t>
            </a:r>
          </a:p>
          <a:p>
            <a:pPr algn="ctr"/>
            <a:r>
              <a:rPr lang="en-US" sz="5400" dirty="0">
                <a:latin typeface="Abadi" panose="020B0604020104020204" pitchFamily="34" charset="0"/>
              </a:rPr>
              <a:t>Expert Groups</a:t>
            </a:r>
          </a:p>
          <a:p>
            <a:pPr algn="ctr"/>
            <a:r>
              <a:rPr lang="en-US" sz="5400" dirty="0">
                <a:latin typeface="Abadi" panose="020B0604020104020204" pitchFamily="34" charset="0"/>
              </a:rPr>
              <a:t>Consensus Circle</a:t>
            </a:r>
          </a:p>
        </p:txBody>
      </p:sp>
    </p:spTree>
    <p:extLst>
      <p:ext uri="{BB962C8B-B14F-4D97-AF65-F5344CB8AC3E}">
        <p14:creationId xmlns:p14="http://schemas.microsoft.com/office/powerpoint/2010/main" val="21452447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ACB21DD-C74C-4A1A-B0E3-DAC9504FB119}"/>
              </a:ext>
            </a:extLst>
          </p:cNvPr>
          <p:cNvSpPr>
            <a:spLocks noGrp="1"/>
          </p:cNvSpPr>
          <p:nvPr>
            <p:ph type="ctrTitle"/>
          </p:nvPr>
        </p:nvSpPr>
        <p:spPr>
          <a:xfrm>
            <a:off x="209550" y="3908425"/>
            <a:ext cx="3581400" cy="2387600"/>
          </a:xfrm>
        </p:spPr>
        <p:txBody>
          <a:bodyPr>
            <a:normAutofit fontScale="90000"/>
          </a:bodyPr>
          <a:lstStyle/>
          <a:p>
            <a:r>
              <a:rPr lang="en-US" altLang="en-US" dirty="0">
                <a:latin typeface="KG This Is Not Goodbye" panose="02000506000000020003" pitchFamily="2" charset="0"/>
              </a:rPr>
              <a:t>How did immigrants contribute to the growth of the United States?</a:t>
            </a:r>
          </a:p>
        </p:txBody>
      </p:sp>
      <p:sp>
        <p:nvSpPr>
          <p:cNvPr id="14339" name="Subtitle 2">
            <a:extLst>
              <a:ext uri="{FF2B5EF4-FFF2-40B4-BE49-F238E27FC236}">
                <a16:creationId xmlns:a16="http://schemas.microsoft.com/office/drawing/2014/main" id="{468F6CDD-49A8-4D5E-A3D6-E943DD09FD11}"/>
              </a:ext>
            </a:extLst>
          </p:cNvPr>
          <p:cNvSpPr>
            <a:spLocks noGrp="1"/>
          </p:cNvSpPr>
          <p:nvPr>
            <p:ph type="subTitle" idx="1"/>
          </p:nvPr>
        </p:nvSpPr>
        <p:spPr>
          <a:xfrm>
            <a:off x="4373563" y="1131888"/>
            <a:ext cx="3857625" cy="1655762"/>
          </a:xfrm>
        </p:spPr>
        <p:txBody>
          <a:bodyPr/>
          <a:lstStyle/>
          <a:p>
            <a:r>
              <a:rPr lang="en-US" altLang="en-US" sz="3000" b="1">
                <a:solidFill>
                  <a:schemeClr val="tx1"/>
                </a:solidFill>
                <a:latin typeface="Bradley Hand ITC" panose="03070402050302030203" pitchFamily="66" charset="0"/>
              </a:rPr>
              <a:t>Germans</a:t>
            </a:r>
          </a:p>
          <a:p>
            <a:r>
              <a:rPr lang="en-US" altLang="en-US" sz="3000" b="1">
                <a:solidFill>
                  <a:schemeClr val="tx1"/>
                </a:solidFill>
                <a:latin typeface="Bradley Hand ITC" panose="03070402050302030203" pitchFamily="66" charset="0"/>
              </a:rPr>
              <a:t>Irish </a:t>
            </a:r>
          </a:p>
          <a:p>
            <a:r>
              <a:rPr lang="en-US" altLang="en-US" sz="3000" b="1">
                <a:solidFill>
                  <a:schemeClr val="tx1"/>
                </a:solidFill>
                <a:latin typeface="Bradley Hand ITC" panose="03070402050302030203" pitchFamily="66" charset="0"/>
              </a:rPr>
              <a:t>Chinese</a:t>
            </a:r>
          </a:p>
        </p:txBody>
      </p:sp>
      <p:pic>
        <p:nvPicPr>
          <p:cNvPr id="14340" name="Picture 2">
            <a:extLst>
              <a:ext uri="{FF2B5EF4-FFF2-40B4-BE49-F238E27FC236}">
                <a16:creationId xmlns:a16="http://schemas.microsoft.com/office/drawing/2014/main" id="{F98C8EA6-DC90-4182-BFDC-0E4BAEA70E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975"/>
          <a:stretch>
            <a:fillRect/>
          </a:stretch>
        </p:blipFill>
        <p:spPr bwMode="auto">
          <a:xfrm>
            <a:off x="4038600" y="3100388"/>
            <a:ext cx="4841875" cy="319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DFA797BF-8D0A-4E88-8A3A-B1231B32E0CE}"/>
              </a:ext>
            </a:extLst>
          </p:cNvPr>
          <p:cNvSpPr txBox="1"/>
          <p:nvPr/>
        </p:nvSpPr>
        <p:spPr>
          <a:xfrm>
            <a:off x="2000250" y="6632575"/>
            <a:ext cx="2203450" cy="249238"/>
          </a:xfrm>
          <a:prstGeom prst="rect">
            <a:avLst/>
          </a:prstGeom>
          <a:noFill/>
        </p:spPr>
        <p:txBody>
          <a:bodyPr>
            <a:spAutoFit/>
          </a:bodyPr>
          <a:lstStyle/>
          <a:p>
            <a:pPr>
              <a:defRPr/>
            </a:pPr>
            <a:r>
              <a:rPr lang="en-US" sz="1013" dirty="0">
                <a:solidFill>
                  <a:schemeClr val="bg1"/>
                </a:solidFill>
                <a:latin typeface="One Starry Night" pitchFamily="2" charset="0"/>
              </a:rPr>
              <a:t>Social Studies Success</a:t>
            </a:r>
          </a:p>
        </p:txBody>
      </p:sp>
      <p:sp>
        <p:nvSpPr>
          <p:cNvPr id="14342" name="TextBox 8">
            <a:extLst>
              <a:ext uri="{FF2B5EF4-FFF2-40B4-BE49-F238E27FC236}">
                <a16:creationId xmlns:a16="http://schemas.microsoft.com/office/drawing/2014/main" id="{8A303E75-BA75-4A9A-ABC8-4D2B096C500F}"/>
              </a:ext>
            </a:extLst>
          </p:cNvPr>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a:latin typeface="Goudy Stout" panose="0202090407030B020401" pitchFamily="18" charset="0"/>
                <a:ea typeface="MS PGothic" panose="020B0600070205080204" pitchFamily="34" charset="-128"/>
              </a:rPr>
              <a:t>Immigration</a:t>
            </a:r>
          </a:p>
        </p:txBody>
      </p:sp>
      <p:sp>
        <p:nvSpPr>
          <p:cNvPr id="7" name="Rectangle 6">
            <a:extLst>
              <a:ext uri="{FF2B5EF4-FFF2-40B4-BE49-F238E27FC236}">
                <a16:creationId xmlns:a16="http://schemas.microsoft.com/office/drawing/2014/main" id="{20319F91-63EC-4BC4-A486-4803A69C6496}"/>
              </a:ext>
            </a:extLst>
          </p:cNvPr>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C22BC3A4-C8E8-4942-A61E-092C4D53F2A0}"/>
              </a:ext>
            </a:extLst>
          </p:cNvPr>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1"/>
          <p:cNvSpPr txBox="1">
            <a:spLocks noChangeArrowheads="1"/>
          </p:cNvSpPr>
          <p:nvPr/>
        </p:nvSpPr>
        <p:spPr bwMode="auto">
          <a:xfrm>
            <a:off x="189464" y="1012954"/>
            <a:ext cx="8827213"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800" b="1" dirty="0">
                <a:latin typeface="Architects Daughter" panose="02000505000000020004" pitchFamily="2" charset="0"/>
              </a:rPr>
              <a:t>Content Objective: </a:t>
            </a:r>
            <a:r>
              <a:rPr lang="en-US" altLang="en-US" sz="2800" dirty="0">
                <a:latin typeface="Architects Daughter" panose="02000505000000020004" pitchFamily="2" charset="0"/>
              </a:rPr>
              <a:t>Students will analyze the contributions of people of various groups to our national identity. </a:t>
            </a:r>
            <a:endParaRPr lang="en-US" altLang="en-US" sz="2800" b="1" dirty="0">
              <a:latin typeface="Architects Daughter" panose="02000505000000020004" pitchFamily="2" charset="0"/>
            </a:endParaRPr>
          </a:p>
          <a:p>
            <a:pPr>
              <a:spcBef>
                <a:spcPct val="0"/>
              </a:spcBef>
              <a:buFontTx/>
              <a:buNone/>
            </a:pPr>
            <a:endParaRPr lang="en-US" altLang="en-US" sz="2800" dirty="0">
              <a:latin typeface="Architects Daughter" panose="02000505000000020004" pitchFamily="2" charset="0"/>
            </a:endParaRPr>
          </a:p>
          <a:p>
            <a:pPr>
              <a:spcBef>
                <a:spcPct val="0"/>
              </a:spcBef>
              <a:buFontTx/>
              <a:buNone/>
            </a:pPr>
            <a:r>
              <a:rPr lang="en-US" altLang="en-US" sz="2800" b="1" dirty="0">
                <a:latin typeface="Architects Daughter" panose="02000505000000020004" pitchFamily="2" charset="0"/>
              </a:rPr>
              <a:t>Language Objective: </a:t>
            </a:r>
            <a:r>
              <a:rPr lang="en-US" altLang="en-US" sz="2800" dirty="0">
                <a:latin typeface="Architects Daughter" panose="02000505000000020004" pitchFamily="2" charset="0"/>
              </a:rPr>
              <a:t>Students will be</a:t>
            </a:r>
          </a:p>
          <a:p>
            <a:pPr>
              <a:spcBef>
                <a:spcPct val="0"/>
              </a:spcBef>
              <a:buFontTx/>
              <a:buNone/>
            </a:pPr>
            <a:r>
              <a:rPr lang="en-US" altLang="en-US" sz="2800" dirty="0">
                <a:latin typeface="Architects Daughter" panose="02000505000000020004" pitchFamily="2" charset="0"/>
              </a:rPr>
              <a:t>able to use new vocabulary in a </a:t>
            </a:r>
          </a:p>
          <a:p>
            <a:pPr>
              <a:spcBef>
                <a:spcPct val="0"/>
              </a:spcBef>
              <a:buFontTx/>
              <a:buNone/>
            </a:pPr>
            <a:r>
              <a:rPr lang="en-US" altLang="en-US" sz="2800" dirty="0">
                <a:latin typeface="Architects Daughter" panose="02000505000000020004" pitchFamily="2" charset="0"/>
              </a:rPr>
              <a:t>group discussion activity.</a:t>
            </a:r>
          </a:p>
        </p:txBody>
      </p:sp>
      <p:sp>
        <p:nvSpPr>
          <p:cNvPr id="57347" name="TextBox 3"/>
          <p:cNvSpPr txBox="1">
            <a:spLocks noChangeArrowheads="1"/>
          </p:cNvSpPr>
          <p:nvPr/>
        </p:nvSpPr>
        <p:spPr bwMode="auto">
          <a:xfrm>
            <a:off x="0" y="74613"/>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ＭＳ Ｐゴシック" panose="020B0600070205080204" pitchFamily="34" charset="-128"/>
              </a:rPr>
              <a:t>Objectives</a:t>
            </a:r>
          </a:p>
        </p:txBody>
      </p:sp>
      <p:pic>
        <p:nvPicPr>
          <p:cNvPr id="57348"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E2AC7EC-BE2A-4D09-A37D-F24504D34B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2725" y="2720050"/>
            <a:ext cx="1888637" cy="4230547"/>
          </a:xfrm>
          <a:prstGeom prst="rect">
            <a:avLst/>
          </a:prstGeom>
        </p:spPr>
      </p:pic>
    </p:spTree>
    <p:extLst>
      <p:ext uri="{BB962C8B-B14F-4D97-AF65-F5344CB8AC3E}">
        <p14:creationId xmlns:p14="http://schemas.microsoft.com/office/powerpoint/2010/main" val="10992685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292C67-4E1F-47D4-AFDA-A4DBA10DFB01}"/>
              </a:ext>
            </a:extLst>
          </p:cNvPr>
          <p:cNvSpPr txBox="1"/>
          <p:nvPr/>
        </p:nvSpPr>
        <p:spPr>
          <a:xfrm>
            <a:off x="5904411" y="2617100"/>
            <a:ext cx="3081233" cy="646331"/>
          </a:xfrm>
          <a:prstGeom prst="rect">
            <a:avLst/>
          </a:prstGeom>
          <a:noFill/>
        </p:spPr>
        <p:txBody>
          <a:bodyPr wrap="square" rtlCol="0">
            <a:spAutoFit/>
          </a:bodyPr>
          <a:lstStyle/>
          <a:p>
            <a:r>
              <a:rPr lang="en-US" sz="3600" dirty="0">
                <a:latin typeface="Abscissa" panose="00000400000000000000" pitchFamily="2" charset="0"/>
              </a:rPr>
              <a:t>groups of three</a:t>
            </a:r>
          </a:p>
        </p:txBody>
      </p:sp>
      <p:sp>
        <p:nvSpPr>
          <p:cNvPr id="4" name="Rectangle 3">
            <a:extLst>
              <a:ext uri="{FF2B5EF4-FFF2-40B4-BE49-F238E27FC236}">
                <a16:creationId xmlns:a16="http://schemas.microsoft.com/office/drawing/2014/main" id="{7F35254D-326C-4CBA-8DB0-EE13CEFA63C2}"/>
              </a:ext>
            </a:extLst>
          </p:cNvPr>
          <p:cNvSpPr/>
          <p:nvPr/>
        </p:nvSpPr>
        <p:spPr>
          <a:xfrm rot="20746926">
            <a:off x="5948601" y="485401"/>
            <a:ext cx="2303836" cy="1862048"/>
          </a:xfrm>
          <a:prstGeom prst="rect">
            <a:avLst/>
          </a:prstGeom>
        </p:spPr>
        <p:txBody>
          <a:bodyPr wrap="none">
            <a:spAutoFit/>
          </a:bodyPr>
          <a:lstStyle/>
          <a:p>
            <a:r>
              <a:rPr lang="en-US" sz="11500" dirty="0">
                <a:latin typeface="Bloomishly" pitchFamily="50" charset="0"/>
              </a:rPr>
              <a:t>Make</a:t>
            </a:r>
          </a:p>
        </p:txBody>
      </p:sp>
      <p:pic>
        <p:nvPicPr>
          <p:cNvPr id="5" name="Picture 4">
            <a:extLst>
              <a:ext uri="{FF2B5EF4-FFF2-40B4-BE49-F238E27FC236}">
                <a16:creationId xmlns:a16="http://schemas.microsoft.com/office/drawing/2014/main" id="{27BEBFCD-C35B-4A62-B2CC-246A1D993C57}"/>
              </a:ext>
            </a:extLst>
          </p:cNvPr>
          <p:cNvPicPr>
            <a:picLocks noChangeAspect="1"/>
          </p:cNvPicPr>
          <p:nvPr/>
        </p:nvPicPr>
        <p:blipFill rotWithShape="1">
          <a:blip r:embed="rId3"/>
          <a:srcRect b="22299"/>
          <a:stretch/>
        </p:blipFill>
        <p:spPr>
          <a:xfrm>
            <a:off x="364637" y="275892"/>
            <a:ext cx="5016659" cy="63537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854204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extBox 8">
            <a:extLst>
              <a:ext uri="{FF2B5EF4-FFF2-40B4-BE49-F238E27FC236}">
                <a16:creationId xmlns:a16="http://schemas.microsoft.com/office/drawing/2014/main" id="{6EB339CC-0E79-472C-8FD3-C4FC96C8E9FD}"/>
              </a:ext>
            </a:extLst>
          </p:cNvPr>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a:latin typeface="Goudy Stout" panose="0202090407030B020401" pitchFamily="18" charset="0"/>
                <a:ea typeface="MS PGothic" panose="020B0600070205080204" pitchFamily="34" charset="-128"/>
              </a:rPr>
              <a:t>Background Essay</a:t>
            </a:r>
          </a:p>
        </p:txBody>
      </p:sp>
      <p:sp>
        <p:nvSpPr>
          <p:cNvPr id="7" name="Rectangle 6">
            <a:extLst>
              <a:ext uri="{FF2B5EF4-FFF2-40B4-BE49-F238E27FC236}">
                <a16:creationId xmlns:a16="http://schemas.microsoft.com/office/drawing/2014/main" id="{1C91382D-03B4-404A-8467-2A875D2BF39E}"/>
              </a:ext>
            </a:extLst>
          </p:cNvPr>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A082A771-D0F8-4161-82E6-B6ED9D47F722}"/>
              </a:ext>
            </a:extLst>
          </p:cNvPr>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9" name="TextBox 8">
            <a:extLst>
              <a:ext uri="{FF2B5EF4-FFF2-40B4-BE49-F238E27FC236}">
                <a16:creationId xmlns:a16="http://schemas.microsoft.com/office/drawing/2014/main" id="{C0D01AEC-1903-44A3-8E84-C4B81D35DD88}"/>
              </a:ext>
            </a:extLst>
          </p:cNvPr>
          <p:cNvSpPr txBox="1"/>
          <p:nvPr/>
        </p:nvSpPr>
        <p:spPr>
          <a:xfrm>
            <a:off x="4457700" y="2623876"/>
            <a:ext cx="4526652" cy="646331"/>
          </a:xfrm>
          <a:prstGeom prst="rect">
            <a:avLst/>
          </a:prstGeom>
          <a:noFill/>
        </p:spPr>
        <p:txBody>
          <a:bodyPr wrap="square" rtlCol="0">
            <a:spAutoFit/>
          </a:bodyPr>
          <a:lstStyle/>
          <a:p>
            <a:r>
              <a:rPr lang="en-US" sz="3600" dirty="0">
                <a:latin typeface="Abscissa" panose="00000400000000000000" pitchFamily="2" charset="0"/>
              </a:rPr>
              <a:t>about immigration with</a:t>
            </a:r>
          </a:p>
        </p:txBody>
      </p:sp>
      <p:sp>
        <p:nvSpPr>
          <p:cNvPr id="10" name="Rectangle 9">
            <a:extLst>
              <a:ext uri="{FF2B5EF4-FFF2-40B4-BE49-F238E27FC236}">
                <a16:creationId xmlns:a16="http://schemas.microsoft.com/office/drawing/2014/main" id="{5291E2FE-3AA2-45A7-9358-09943B54E191}"/>
              </a:ext>
            </a:extLst>
          </p:cNvPr>
          <p:cNvSpPr/>
          <p:nvPr/>
        </p:nvSpPr>
        <p:spPr>
          <a:xfrm rot="20746926">
            <a:off x="4497280" y="816792"/>
            <a:ext cx="2270173" cy="1862048"/>
          </a:xfrm>
          <a:prstGeom prst="rect">
            <a:avLst/>
          </a:prstGeom>
        </p:spPr>
        <p:txBody>
          <a:bodyPr wrap="none">
            <a:spAutoFit/>
          </a:bodyPr>
          <a:lstStyle/>
          <a:p>
            <a:r>
              <a:rPr lang="en-US" sz="11500" dirty="0">
                <a:latin typeface="Bloomishly" pitchFamily="50" charset="0"/>
              </a:rPr>
              <a:t>Read </a:t>
            </a:r>
          </a:p>
        </p:txBody>
      </p:sp>
      <p:sp>
        <p:nvSpPr>
          <p:cNvPr id="11" name="Rectangle 10">
            <a:extLst>
              <a:ext uri="{FF2B5EF4-FFF2-40B4-BE49-F238E27FC236}">
                <a16:creationId xmlns:a16="http://schemas.microsoft.com/office/drawing/2014/main" id="{CF4CFF38-77AE-46F9-A4CB-740D80EE0D24}"/>
              </a:ext>
            </a:extLst>
          </p:cNvPr>
          <p:cNvSpPr/>
          <p:nvPr/>
        </p:nvSpPr>
        <p:spPr>
          <a:xfrm rot="20746926">
            <a:off x="5277168" y="3375473"/>
            <a:ext cx="2965877" cy="3046988"/>
          </a:xfrm>
          <a:prstGeom prst="rect">
            <a:avLst/>
          </a:prstGeom>
        </p:spPr>
        <p:txBody>
          <a:bodyPr wrap="none">
            <a:spAutoFit/>
          </a:bodyPr>
          <a:lstStyle/>
          <a:p>
            <a:r>
              <a:rPr lang="en-US" sz="9600" dirty="0">
                <a:latin typeface="Bloomishly" pitchFamily="50" charset="0"/>
              </a:rPr>
              <a:t>Question</a:t>
            </a:r>
          </a:p>
          <a:p>
            <a:r>
              <a:rPr lang="en-US" sz="9600" dirty="0">
                <a:latin typeface="Bloomishly" pitchFamily="50" charset="0"/>
              </a:rPr>
              <a:t>Dice</a:t>
            </a:r>
          </a:p>
        </p:txBody>
      </p:sp>
      <p:pic>
        <p:nvPicPr>
          <p:cNvPr id="3" name="Picture 2" descr="Text&#10;&#10;Description automatically generated">
            <a:extLst>
              <a:ext uri="{FF2B5EF4-FFF2-40B4-BE49-F238E27FC236}">
                <a16:creationId xmlns:a16="http://schemas.microsoft.com/office/drawing/2014/main" id="{8935B132-9782-4922-8DEB-D8C1CB7B7A95}"/>
              </a:ext>
            </a:extLst>
          </p:cNvPr>
          <p:cNvPicPr>
            <a:picLocks noChangeAspect="1"/>
          </p:cNvPicPr>
          <p:nvPr/>
        </p:nvPicPr>
        <p:blipFill rotWithShape="1">
          <a:blip r:embed="rId3">
            <a:extLst>
              <a:ext uri="{28A0092B-C50C-407E-A947-70E740481C1C}">
                <a14:useLocalDpi xmlns:a14="http://schemas.microsoft.com/office/drawing/2010/main" val="0"/>
              </a:ext>
            </a:extLst>
          </a:blip>
          <a:srcRect b="24580"/>
          <a:stretch/>
        </p:blipFill>
        <p:spPr>
          <a:xfrm>
            <a:off x="468680" y="1448364"/>
            <a:ext cx="3623402" cy="3643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CFA0F2-5130-48B4-9211-00C11307F17C}"/>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Question Dice</a:t>
            </a:r>
          </a:p>
        </p:txBody>
      </p:sp>
      <p:pic>
        <p:nvPicPr>
          <p:cNvPr id="3" name="Picture 2">
            <a:extLst>
              <a:ext uri="{FF2B5EF4-FFF2-40B4-BE49-F238E27FC236}">
                <a16:creationId xmlns:a16="http://schemas.microsoft.com/office/drawing/2014/main" id="{97F673E9-1586-42CB-81A1-573E103D14C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30B165E6-00C6-4465-A9D3-B330FEF3542A}"/>
              </a:ext>
            </a:extLst>
          </p:cNvPr>
          <p:cNvPicPr>
            <a:picLocks noChangeAspect="1"/>
          </p:cNvPicPr>
          <p:nvPr/>
        </p:nvPicPr>
        <p:blipFill rotWithShape="1">
          <a:blip r:embed="rId4">
            <a:extLst>
              <a:ext uri="{28A0092B-C50C-407E-A947-70E740481C1C}">
                <a14:useLocalDpi xmlns:a14="http://schemas.microsoft.com/office/drawing/2010/main" val="0"/>
              </a:ext>
            </a:extLst>
          </a:blip>
          <a:srcRect t="50403" r="50000"/>
          <a:stretch/>
        </p:blipFill>
        <p:spPr>
          <a:xfrm>
            <a:off x="2448158" y="1159453"/>
            <a:ext cx="3876442" cy="5126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323957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A7B1DC-B482-41C3-A972-48801868ED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856" y="709447"/>
            <a:ext cx="3476840" cy="2317893"/>
          </a:xfrm>
          <a:prstGeom prst="rect">
            <a:avLst/>
          </a:prstGeom>
        </p:spPr>
      </p:pic>
      <p:pic>
        <p:nvPicPr>
          <p:cNvPr id="3" name="Picture 2">
            <a:extLst>
              <a:ext uri="{FF2B5EF4-FFF2-40B4-BE49-F238E27FC236}">
                <a16:creationId xmlns:a16="http://schemas.microsoft.com/office/drawing/2014/main" id="{11FDBC93-76B2-44C2-BAB8-14F6DBFA9A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3029" y="1124567"/>
            <a:ext cx="5224963" cy="3483308"/>
          </a:xfrm>
          <a:prstGeom prst="rect">
            <a:avLst/>
          </a:prstGeom>
        </p:spPr>
      </p:pic>
      <p:sp>
        <p:nvSpPr>
          <p:cNvPr id="4" name="TextBox 3">
            <a:extLst>
              <a:ext uri="{FF2B5EF4-FFF2-40B4-BE49-F238E27FC236}">
                <a16:creationId xmlns:a16="http://schemas.microsoft.com/office/drawing/2014/main" id="{88A350DF-C59C-4220-A557-FC405A55DE34}"/>
              </a:ext>
            </a:extLst>
          </p:cNvPr>
          <p:cNvSpPr txBox="1"/>
          <p:nvPr/>
        </p:nvSpPr>
        <p:spPr>
          <a:xfrm>
            <a:off x="158053" y="915620"/>
            <a:ext cx="2167467" cy="461665"/>
          </a:xfrm>
          <a:prstGeom prst="rect">
            <a:avLst/>
          </a:prstGeom>
          <a:noFill/>
        </p:spPr>
        <p:txBody>
          <a:bodyPr wrap="square" rtlCol="0">
            <a:spAutoFit/>
          </a:bodyPr>
          <a:lstStyle/>
          <a:p>
            <a:r>
              <a:rPr lang="en-US" sz="2400" dirty="0">
                <a:latin typeface="Be Bright" panose="02000506000000020003" pitchFamily="50" charset="0"/>
              </a:rPr>
              <a:t>Home Base Group</a:t>
            </a:r>
          </a:p>
        </p:txBody>
      </p:sp>
      <p:pic>
        <p:nvPicPr>
          <p:cNvPr id="5" name="Picture 4">
            <a:extLst>
              <a:ext uri="{FF2B5EF4-FFF2-40B4-BE49-F238E27FC236}">
                <a16:creationId xmlns:a16="http://schemas.microsoft.com/office/drawing/2014/main" id="{FCA83A76-D56D-41C8-95A6-5CC97A7301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7294607" flipV="1">
            <a:off x="3082574" y="701631"/>
            <a:ext cx="1517543" cy="1644203"/>
          </a:xfrm>
          <a:prstGeom prst="rect">
            <a:avLst/>
          </a:prstGeom>
        </p:spPr>
      </p:pic>
      <p:sp>
        <p:nvSpPr>
          <p:cNvPr id="6" name="TextBox 5">
            <a:extLst>
              <a:ext uri="{FF2B5EF4-FFF2-40B4-BE49-F238E27FC236}">
                <a16:creationId xmlns:a16="http://schemas.microsoft.com/office/drawing/2014/main" id="{A3B77301-3643-4CB5-8E56-F7CAB28494B9}"/>
              </a:ext>
            </a:extLst>
          </p:cNvPr>
          <p:cNvSpPr txBox="1"/>
          <p:nvPr/>
        </p:nvSpPr>
        <p:spPr>
          <a:xfrm>
            <a:off x="5357171" y="1465586"/>
            <a:ext cx="2167467" cy="461665"/>
          </a:xfrm>
          <a:prstGeom prst="rect">
            <a:avLst/>
          </a:prstGeom>
          <a:noFill/>
        </p:spPr>
        <p:txBody>
          <a:bodyPr wrap="square" rtlCol="0">
            <a:spAutoFit/>
          </a:bodyPr>
          <a:lstStyle/>
          <a:p>
            <a:r>
              <a:rPr lang="en-US" sz="2400" dirty="0">
                <a:latin typeface="Be Bright" panose="02000506000000020003" pitchFamily="50" charset="0"/>
              </a:rPr>
              <a:t>Expert Group</a:t>
            </a:r>
          </a:p>
        </p:txBody>
      </p:sp>
      <p:pic>
        <p:nvPicPr>
          <p:cNvPr id="7" name="Picture 6">
            <a:extLst>
              <a:ext uri="{FF2B5EF4-FFF2-40B4-BE49-F238E27FC236}">
                <a16:creationId xmlns:a16="http://schemas.microsoft.com/office/drawing/2014/main" id="{BF25F3C2-B4F5-4C8D-B871-9C3074C396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500131">
            <a:off x="4622022" y="3250461"/>
            <a:ext cx="753505" cy="1822586"/>
          </a:xfrm>
          <a:prstGeom prst="rect">
            <a:avLst/>
          </a:prstGeom>
        </p:spPr>
      </p:pic>
      <p:pic>
        <p:nvPicPr>
          <p:cNvPr id="8" name="Picture 7">
            <a:extLst>
              <a:ext uri="{FF2B5EF4-FFF2-40B4-BE49-F238E27FC236}">
                <a16:creationId xmlns:a16="http://schemas.microsoft.com/office/drawing/2014/main" id="{D428FB5A-E4F2-4C87-A704-8B0F8B0B5B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3735" y="4687367"/>
            <a:ext cx="3765040" cy="2510026"/>
          </a:xfrm>
          <a:prstGeom prst="rect">
            <a:avLst/>
          </a:prstGeom>
        </p:spPr>
      </p:pic>
      <p:sp>
        <p:nvSpPr>
          <p:cNvPr id="9" name="TextBox 8">
            <a:extLst>
              <a:ext uri="{FF2B5EF4-FFF2-40B4-BE49-F238E27FC236}">
                <a16:creationId xmlns:a16="http://schemas.microsoft.com/office/drawing/2014/main" id="{71F17EE7-8E70-460F-9281-6DAB1C8E4D0E}"/>
              </a:ext>
            </a:extLst>
          </p:cNvPr>
          <p:cNvSpPr txBox="1"/>
          <p:nvPr/>
        </p:nvSpPr>
        <p:spPr>
          <a:xfrm>
            <a:off x="2448454" y="4710807"/>
            <a:ext cx="2167467" cy="461665"/>
          </a:xfrm>
          <a:prstGeom prst="rect">
            <a:avLst/>
          </a:prstGeom>
          <a:noFill/>
        </p:spPr>
        <p:txBody>
          <a:bodyPr wrap="square" rtlCol="0">
            <a:spAutoFit/>
          </a:bodyPr>
          <a:lstStyle/>
          <a:p>
            <a:r>
              <a:rPr lang="en-US" sz="2400" dirty="0">
                <a:latin typeface="Be Bright" panose="02000506000000020003" pitchFamily="50" charset="0"/>
              </a:rPr>
              <a:t>Home Base Group</a:t>
            </a:r>
          </a:p>
        </p:txBody>
      </p:sp>
      <p:pic>
        <p:nvPicPr>
          <p:cNvPr id="10" name="Picture 9">
            <a:extLst>
              <a:ext uri="{FF2B5EF4-FFF2-40B4-BE49-F238E27FC236}">
                <a16:creationId xmlns:a16="http://schemas.microsoft.com/office/drawing/2014/main" id="{D565947F-25DB-4263-AA07-87CD308F2C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82752" y="3551004"/>
            <a:ext cx="1143959" cy="2723907"/>
          </a:xfrm>
          <a:prstGeom prst="rect">
            <a:avLst/>
          </a:prstGeom>
        </p:spPr>
      </p:pic>
      <p:pic>
        <p:nvPicPr>
          <p:cNvPr id="11" name="Picture 10">
            <a:extLst>
              <a:ext uri="{FF2B5EF4-FFF2-40B4-BE49-F238E27FC236}">
                <a16:creationId xmlns:a16="http://schemas.microsoft.com/office/drawing/2014/main" id="{03A4A960-3A33-4CAD-BF6C-21880460BE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90509" flipH="1">
            <a:off x="6863232" y="2982244"/>
            <a:ext cx="1322811" cy="1322811"/>
          </a:xfrm>
          <a:prstGeom prst="rect">
            <a:avLst/>
          </a:prstGeom>
        </p:spPr>
      </p:pic>
      <p:sp>
        <p:nvSpPr>
          <p:cNvPr id="13" name="TextBox 12">
            <a:extLst>
              <a:ext uri="{FF2B5EF4-FFF2-40B4-BE49-F238E27FC236}">
                <a16:creationId xmlns:a16="http://schemas.microsoft.com/office/drawing/2014/main" id="{068EC441-3AE5-4208-AC7D-6BC3DEE7C780}"/>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Expert Groups</a:t>
            </a:r>
          </a:p>
        </p:txBody>
      </p:sp>
      <p:pic>
        <p:nvPicPr>
          <p:cNvPr id="14" name="Picture 13">
            <a:extLst>
              <a:ext uri="{FF2B5EF4-FFF2-40B4-BE49-F238E27FC236}">
                <a16:creationId xmlns:a16="http://schemas.microsoft.com/office/drawing/2014/main" id="{8BA94791-00E3-43A0-B7CE-A164179B5F85}"/>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E5C43BE9-C804-9780-2F2F-6E99C0F397A0}"/>
              </a:ext>
            </a:extLst>
          </p:cNvPr>
          <p:cNvSpPr txBox="1"/>
          <p:nvPr/>
        </p:nvSpPr>
        <p:spPr>
          <a:xfrm>
            <a:off x="158053" y="2748320"/>
            <a:ext cx="3212944" cy="646331"/>
          </a:xfrm>
          <a:prstGeom prst="rect">
            <a:avLst/>
          </a:prstGeom>
          <a:noFill/>
        </p:spPr>
        <p:txBody>
          <a:bodyPr wrap="square" rtlCol="0">
            <a:spAutoFit/>
          </a:bodyPr>
          <a:lstStyle/>
          <a:p>
            <a:r>
              <a:rPr lang="en-US" dirty="0"/>
              <a:t>Read background information on Immigration. Number off 1-3.</a:t>
            </a:r>
          </a:p>
        </p:txBody>
      </p:sp>
      <p:sp>
        <p:nvSpPr>
          <p:cNvPr id="15" name="TextBox 14">
            <a:extLst>
              <a:ext uri="{FF2B5EF4-FFF2-40B4-BE49-F238E27FC236}">
                <a16:creationId xmlns:a16="http://schemas.microsoft.com/office/drawing/2014/main" id="{D856B4CB-4476-0F5E-216E-B15091F08010}"/>
              </a:ext>
            </a:extLst>
          </p:cNvPr>
          <p:cNvSpPr txBox="1"/>
          <p:nvPr/>
        </p:nvSpPr>
        <p:spPr>
          <a:xfrm>
            <a:off x="7123117" y="772021"/>
            <a:ext cx="2167467" cy="861774"/>
          </a:xfrm>
          <a:prstGeom prst="rect">
            <a:avLst/>
          </a:prstGeom>
          <a:noFill/>
        </p:spPr>
        <p:txBody>
          <a:bodyPr wrap="square" rtlCol="0">
            <a:spAutoFit/>
          </a:bodyPr>
          <a:lstStyle/>
          <a:p>
            <a:r>
              <a:rPr lang="en-US" sz="1600" dirty="0"/>
              <a:t>1s study the Irish, </a:t>
            </a:r>
          </a:p>
          <a:p>
            <a:r>
              <a:rPr lang="en-US" sz="1600" dirty="0"/>
              <a:t>2s study the Germans,</a:t>
            </a:r>
          </a:p>
          <a:p>
            <a:r>
              <a:rPr lang="en-US" sz="1600" dirty="0"/>
              <a:t>3s study the Chinese</a:t>
            </a:r>
          </a:p>
        </p:txBody>
      </p:sp>
      <p:sp>
        <p:nvSpPr>
          <p:cNvPr id="16" name="TextBox 15">
            <a:extLst>
              <a:ext uri="{FF2B5EF4-FFF2-40B4-BE49-F238E27FC236}">
                <a16:creationId xmlns:a16="http://schemas.microsoft.com/office/drawing/2014/main" id="{1AFDECFE-6163-BECC-1E84-9F0CFDAED06B}"/>
              </a:ext>
            </a:extLst>
          </p:cNvPr>
          <p:cNvSpPr txBox="1"/>
          <p:nvPr/>
        </p:nvSpPr>
        <p:spPr>
          <a:xfrm>
            <a:off x="7255437" y="4047055"/>
            <a:ext cx="1790659" cy="923330"/>
          </a:xfrm>
          <a:prstGeom prst="rect">
            <a:avLst/>
          </a:prstGeom>
          <a:noFill/>
        </p:spPr>
        <p:txBody>
          <a:bodyPr wrap="square" rtlCol="0">
            <a:spAutoFit/>
          </a:bodyPr>
          <a:lstStyle/>
          <a:p>
            <a:r>
              <a:rPr lang="en-US" dirty="0"/>
              <a:t>Check your answers with your teacher.</a:t>
            </a:r>
          </a:p>
        </p:txBody>
      </p:sp>
      <p:sp>
        <p:nvSpPr>
          <p:cNvPr id="17" name="TextBox 16">
            <a:extLst>
              <a:ext uri="{FF2B5EF4-FFF2-40B4-BE49-F238E27FC236}">
                <a16:creationId xmlns:a16="http://schemas.microsoft.com/office/drawing/2014/main" id="{23191CFD-D0D6-9E26-26AC-85B907CED126}"/>
              </a:ext>
            </a:extLst>
          </p:cNvPr>
          <p:cNvSpPr txBox="1"/>
          <p:nvPr/>
        </p:nvSpPr>
        <p:spPr>
          <a:xfrm>
            <a:off x="0" y="4718202"/>
            <a:ext cx="1951630" cy="1200329"/>
          </a:xfrm>
          <a:prstGeom prst="rect">
            <a:avLst/>
          </a:prstGeom>
          <a:noFill/>
        </p:spPr>
        <p:txBody>
          <a:bodyPr wrap="square" rtlCol="0">
            <a:spAutoFit/>
          </a:bodyPr>
          <a:lstStyle/>
          <a:p>
            <a:r>
              <a:rPr lang="en-US" dirty="0"/>
              <a:t>Return to your home base group and share </a:t>
            </a:r>
            <a:r>
              <a:rPr lang="en-US"/>
              <a:t>your answers. </a:t>
            </a:r>
            <a:endParaRPr lang="en-US" dirty="0"/>
          </a:p>
        </p:txBody>
      </p:sp>
    </p:spTree>
    <p:extLst>
      <p:ext uri="{BB962C8B-B14F-4D97-AF65-F5344CB8AC3E}">
        <p14:creationId xmlns:p14="http://schemas.microsoft.com/office/powerpoint/2010/main" val="10313562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8"/>
          <p:cNvSpPr txBox="1">
            <a:spLocks noChangeArrowheads="1"/>
          </p:cNvSpPr>
          <p:nvPr/>
        </p:nvSpPr>
        <p:spPr bwMode="auto">
          <a:xfrm>
            <a:off x="0" y="225425"/>
            <a:ext cx="919162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600" dirty="0">
                <a:latin typeface="Goudy Stout" panose="0202090407030B020401" pitchFamily="18" charset="0"/>
                <a:ea typeface="MS PGothic" panose="020B0600070205080204" pitchFamily="34" charset="-128"/>
              </a:rPr>
              <a:t>Expert groups</a:t>
            </a:r>
          </a:p>
          <a:p>
            <a:pPr algn="r" eaLnBrk="1" hangingPunct="1">
              <a:spcBef>
                <a:spcPct val="0"/>
              </a:spcBef>
              <a:buFontTx/>
              <a:buNone/>
            </a:pPr>
            <a:endParaRPr lang="en-US" altLang="en-US" sz="2600" dirty="0">
              <a:latin typeface="Goudy Stout" panose="0202090407030B020401" pitchFamily="18" charset="0"/>
              <a:ea typeface="MS PGothic" panose="020B0600070205080204" pitchFamily="34" charset="-128"/>
            </a:endParaRPr>
          </a:p>
        </p:txBody>
      </p:sp>
      <p:sp>
        <p:nvSpPr>
          <p:cNvPr id="4" name="Rectangle 3"/>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TextBox 5"/>
          <p:cNvSpPr txBox="1"/>
          <p:nvPr/>
        </p:nvSpPr>
        <p:spPr>
          <a:xfrm>
            <a:off x="7890933" y="6577854"/>
            <a:ext cx="3916908" cy="369332"/>
          </a:xfrm>
          <a:prstGeom prst="rect">
            <a:avLst/>
          </a:prstGeom>
          <a:noFill/>
        </p:spPr>
        <p:txBody>
          <a:bodyPr wrap="square" rtlCol="0">
            <a:spAutoFit/>
          </a:bodyPr>
          <a:lstStyle/>
          <a:p>
            <a:r>
              <a:rPr lang="en-US" dirty="0">
                <a:latin typeface="One Starry Night" pitchFamily="2" charset="0"/>
              </a:rPr>
              <a:t>Social  Studies Success</a:t>
            </a:r>
          </a:p>
        </p:txBody>
      </p:sp>
      <p:sp>
        <p:nvSpPr>
          <p:cNvPr id="8" name="TextBox 1"/>
          <p:cNvSpPr txBox="1">
            <a:spLocks noChangeArrowheads="1"/>
          </p:cNvSpPr>
          <p:nvPr/>
        </p:nvSpPr>
        <p:spPr bwMode="auto">
          <a:xfrm>
            <a:off x="4572000" y="1001310"/>
            <a:ext cx="441776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57200" indent="-457200">
              <a:spcBef>
                <a:spcPct val="0"/>
              </a:spcBef>
            </a:pPr>
            <a:r>
              <a:rPr lang="en-US" altLang="en-US" sz="2800" dirty="0">
                <a:latin typeface="Architects Daughter" panose="02000505000000020004" pitchFamily="2" charset="0"/>
              </a:rPr>
              <a:t>Read the handout in your expert group</a:t>
            </a:r>
          </a:p>
          <a:p>
            <a:pPr>
              <a:spcBef>
                <a:spcPct val="0"/>
              </a:spcBef>
              <a:buNone/>
            </a:pPr>
            <a:endParaRPr lang="en-US" altLang="en-US" sz="2800" dirty="0">
              <a:latin typeface="Architects Daughter" panose="02000505000000020004" pitchFamily="2" charset="0"/>
            </a:endParaRPr>
          </a:p>
          <a:p>
            <a:pPr marL="457200" indent="-457200">
              <a:spcBef>
                <a:spcPct val="0"/>
              </a:spcBef>
            </a:pPr>
            <a:r>
              <a:rPr lang="en-US" altLang="en-US" sz="2800" dirty="0">
                <a:latin typeface="Architects Daughter" panose="02000505000000020004" pitchFamily="2" charset="0"/>
              </a:rPr>
              <a:t>Discuss the questions with your group</a:t>
            </a:r>
          </a:p>
          <a:p>
            <a:pPr marL="457200" indent="-457200">
              <a:spcBef>
                <a:spcPct val="0"/>
              </a:spcBef>
            </a:pPr>
            <a:endParaRPr lang="en-US" altLang="en-US" sz="2800" dirty="0">
              <a:latin typeface="Architects Daughter" panose="02000505000000020004" pitchFamily="2" charset="0"/>
            </a:endParaRPr>
          </a:p>
          <a:p>
            <a:pPr marL="457200" indent="-457200">
              <a:spcBef>
                <a:spcPct val="0"/>
              </a:spcBef>
            </a:pPr>
            <a:r>
              <a:rPr lang="en-US" altLang="en-US" sz="2800" dirty="0">
                <a:latin typeface="Architects Daughter" panose="02000505000000020004" pitchFamily="2" charset="0"/>
              </a:rPr>
              <a:t>Be prepared to share</a:t>
            </a:r>
          </a:p>
        </p:txBody>
      </p:sp>
      <p:pic>
        <p:nvPicPr>
          <p:cNvPr id="5" name="Picture 4" descr="Text&#10;&#10;Description automatically generated">
            <a:extLst>
              <a:ext uri="{FF2B5EF4-FFF2-40B4-BE49-F238E27FC236}">
                <a16:creationId xmlns:a16="http://schemas.microsoft.com/office/drawing/2014/main" id="{36B86BC6-BFB4-4CCF-AF94-0BC0B4642E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615" y="934832"/>
            <a:ext cx="3488121" cy="46508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162473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A7B1DC-B482-41C3-A972-48801868ED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856" y="709447"/>
            <a:ext cx="3476840" cy="2317893"/>
          </a:xfrm>
          <a:prstGeom prst="rect">
            <a:avLst/>
          </a:prstGeom>
        </p:spPr>
      </p:pic>
      <p:pic>
        <p:nvPicPr>
          <p:cNvPr id="3" name="Picture 2">
            <a:extLst>
              <a:ext uri="{FF2B5EF4-FFF2-40B4-BE49-F238E27FC236}">
                <a16:creationId xmlns:a16="http://schemas.microsoft.com/office/drawing/2014/main" id="{11FDBC93-76B2-44C2-BAB8-14F6DBFA9A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3029" y="1124567"/>
            <a:ext cx="5224963" cy="3483308"/>
          </a:xfrm>
          <a:prstGeom prst="rect">
            <a:avLst/>
          </a:prstGeom>
        </p:spPr>
      </p:pic>
      <p:sp>
        <p:nvSpPr>
          <p:cNvPr id="4" name="TextBox 3">
            <a:extLst>
              <a:ext uri="{FF2B5EF4-FFF2-40B4-BE49-F238E27FC236}">
                <a16:creationId xmlns:a16="http://schemas.microsoft.com/office/drawing/2014/main" id="{88A350DF-C59C-4220-A557-FC405A55DE34}"/>
              </a:ext>
            </a:extLst>
          </p:cNvPr>
          <p:cNvSpPr txBox="1"/>
          <p:nvPr/>
        </p:nvSpPr>
        <p:spPr>
          <a:xfrm>
            <a:off x="158053" y="915620"/>
            <a:ext cx="2167467" cy="461665"/>
          </a:xfrm>
          <a:prstGeom prst="rect">
            <a:avLst/>
          </a:prstGeom>
          <a:noFill/>
        </p:spPr>
        <p:txBody>
          <a:bodyPr wrap="square" rtlCol="0">
            <a:spAutoFit/>
          </a:bodyPr>
          <a:lstStyle/>
          <a:p>
            <a:r>
              <a:rPr lang="en-US" sz="2400" dirty="0">
                <a:latin typeface="Be Bright" panose="02000506000000020003" pitchFamily="50" charset="0"/>
              </a:rPr>
              <a:t>Home Base Group</a:t>
            </a:r>
          </a:p>
        </p:txBody>
      </p:sp>
      <p:pic>
        <p:nvPicPr>
          <p:cNvPr id="5" name="Picture 4">
            <a:extLst>
              <a:ext uri="{FF2B5EF4-FFF2-40B4-BE49-F238E27FC236}">
                <a16:creationId xmlns:a16="http://schemas.microsoft.com/office/drawing/2014/main" id="{FCA83A76-D56D-41C8-95A6-5CC97A7301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294607" flipV="1">
            <a:off x="3082574" y="701631"/>
            <a:ext cx="1517543" cy="1644203"/>
          </a:xfrm>
          <a:prstGeom prst="rect">
            <a:avLst/>
          </a:prstGeom>
        </p:spPr>
      </p:pic>
      <p:sp>
        <p:nvSpPr>
          <p:cNvPr id="6" name="TextBox 5">
            <a:extLst>
              <a:ext uri="{FF2B5EF4-FFF2-40B4-BE49-F238E27FC236}">
                <a16:creationId xmlns:a16="http://schemas.microsoft.com/office/drawing/2014/main" id="{A3B77301-3643-4CB5-8E56-F7CAB28494B9}"/>
              </a:ext>
            </a:extLst>
          </p:cNvPr>
          <p:cNvSpPr txBox="1"/>
          <p:nvPr/>
        </p:nvSpPr>
        <p:spPr>
          <a:xfrm>
            <a:off x="5357171" y="1465586"/>
            <a:ext cx="2167467" cy="461665"/>
          </a:xfrm>
          <a:prstGeom prst="rect">
            <a:avLst/>
          </a:prstGeom>
          <a:noFill/>
        </p:spPr>
        <p:txBody>
          <a:bodyPr wrap="square" rtlCol="0">
            <a:spAutoFit/>
          </a:bodyPr>
          <a:lstStyle/>
          <a:p>
            <a:r>
              <a:rPr lang="en-US" sz="2400" dirty="0">
                <a:latin typeface="Be Bright" panose="02000506000000020003" pitchFamily="50" charset="0"/>
              </a:rPr>
              <a:t>Expert Group</a:t>
            </a:r>
          </a:p>
        </p:txBody>
      </p:sp>
      <p:pic>
        <p:nvPicPr>
          <p:cNvPr id="7" name="Picture 6">
            <a:extLst>
              <a:ext uri="{FF2B5EF4-FFF2-40B4-BE49-F238E27FC236}">
                <a16:creationId xmlns:a16="http://schemas.microsoft.com/office/drawing/2014/main" id="{BF25F3C2-B4F5-4C8D-B871-9C3074C3969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4500131">
            <a:off x="4622022" y="3250461"/>
            <a:ext cx="753505" cy="1822586"/>
          </a:xfrm>
          <a:prstGeom prst="rect">
            <a:avLst/>
          </a:prstGeom>
        </p:spPr>
      </p:pic>
      <p:pic>
        <p:nvPicPr>
          <p:cNvPr id="8" name="Picture 7">
            <a:extLst>
              <a:ext uri="{FF2B5EF4-FFF2-40B4-BE49-F238E27FC236}">
                <a16:creationId xmlns:a16="http://schemas.microsoft.com/office/drawing/2014/main" id="{D428FB5A-E4F2-4C87-A704-8B0F8B0B5B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3735" y="4687367"/>
            <a:ext cx="3765040" cy="2510026"/>
          </a:xfrm>
          <a:prstGeom prst="rect">
            <a:avLst/>
          </a:prstGeom>
        </p:spPr>
      </p:pic>
      <p:sp>
        <p:nvSpPr>
          <p:cNvPr id="9" name="TextBox 8">
            <a:extLst>
              <a:ext uri="{FF2B5EF4-FFF2-40B4-BE49-F238E27FC236}">
                <a16:creationId xmlns:a16="http://schemas.microsoft.com/office/drawing/2014/main" id="{71F17EE7-8E70-460F-9281-6DAB1C8E4D0E}"/>
              </a:ext>
            </a:extLst>
          </p:cNvPr>
          <p:cNvSpPr txBox="1"/>
          <p:nvPr/>
        </p:nvSpPr>
        <p:spPr>
          <a:xfrm>
            <a:off x="2448454" y="4710807"/>
            <a:ext cx="2167467" cy="461665"/>
          </a:xfrm>
          <a:prstGeom prst="rect">
            <a:avLst/>
          </a:prstGeom>
          <a:noFill/>
        </p:spPr>
        <p:txBody>
          <a:bodyPr wrap="square" rtlCol="0">
            <a:spAutoFit/>
          </a:bodyPr>
          <a:lstStyle/>
          <a:p>
            <a:r>
              <a:rPr lang="en-US" sz="2400" dirty="0">
                <a:latin typeface="Be Bright" panose="02000506000000020003" pitchFamily="50" charset="0"/>
              </a:rPr>
              <a:t>Home Base Group</a:t>
            </a:r>
          </a:p>
        </p:txBody>
      </p:sp>
      <p:pic>
        <p:nvPicPr>
          <p:cNvPr id="10" name="Picture 9">
            <a:extLst>
              <a:ext uri="{FF2B5EF4-FFF2-40B4-BE49-F238E27FC236}">
                <a16:creationId xmlns:a16="http://schemas.microsoft.com/office/drawing/2014/main" id="{D565947F-25DB-4263-AA07-87CD308F2C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2752" y="3551004"/>
            <a:ext cx="1143959" cy="2723907"/>
          </a:xfrm>
          <a:prstGeom prst="rect">
            <a:avLst/>
          </a:prstGeom>
        </p:spPr>
      </p:pic>
      <p:pic>
        <p:nvPicPr>
          <p:cNvPr id="11" name="Picture 10">
            <a:extLst>
              <a:ext uri="{FF2B5EF4-FFF2-40B4-BE49-F238E27FC236}">
                <a16:creationId xmlns:a16="http://schemas.microsoft.com/office/drawing/2014/main" id="{03A4A960-3A33-4CAD-BF6C-21880460BE5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90509" flipH="1">
            <a:off x="6863232" y="2982244"/>
            <a:ext cx="1322811" cy="1322811"/>
          </a:xfrm>
          <a:prstGeom prst="rect">
            <a:avLst/>
          </a:prstGeom>
        </p:spPr>
      </p:pic>
      <p:sp>
        <p:nvSpPr>
          <p:cNvPr id="13" name="TextBox 12">
            <a:extLst>
              <a:ext uri="{FF2B5EF4-FFF2-40B4-BE49-F238E27FC236}">
                <a16:creationId xmlns:a16="http://schemas.microsoft.com/office/drawing/2014/main" id="{068EC441-3AE5-4208-AC7D-6BC3DEE7C780}"/>
              </a:ext>
            </a:extLst>
          </p:cNvPr>
          <p:cNvSpPr txBox="1">
            <a:spLocks noChangeArrowheads="1"/>
          </p:cNvSpPr>
          <p:nvPr/>
        </p:nvSpPr>
        <p:spPr bwMode="auto">
          <a:xfrm>
            <a:off x="38584" y="52388"/>
            <a:ext cx="9117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dirty="0">
                <a:latin typeface="Goudy Stout" panose="0202090407030B020401" pitchFamily="18" charset="0"/>
                <a:ea typeface="MS PGothic" panose="020B0600070205080204" pitchFamily="34" charset="-128"/>
              </a:rPr>
              <a:t>Expert Groups</a:t>
            </a:r>
          </a:p>
        </p:txBody>
      </p:sp>
      <p:pic>
        <p:nvPicPr>
          <p:cNvPr id="14" name="Picture 13">
            <a:extLst>
              <a:ext uri="{FF2B5EF4-FFF2-40B4-BE49-F238E27FC236}">
                <a16:creationId xmlns:a16="http://schemas.microsoft.com/office/drawing/2014/main" id="{8BA94791-00E3-43A0-B7CE-A164179B5F8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32188" y="658813"/>
            <a:ext cx="5584825" cy="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3545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8">
            <a:extLst>
              <a:ext uri="{FF2B5EF4-FFF2-40B4-BE49-F238E27FC236}">
                <a16:creationId xmlns:a16="http://schemas.microsoft.com/office/drawing/2014/main" id="{F06D2B03-BBF3-4FCF-B7D8-EAFC3A6CFF07}"/>
              </a:ext>
            </a:extLst>
          </p:cNvPr>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a:latin typeface="Goudy Stout" panose="0202090407030B020401" pitchFamily="18" charset="0"/>
                <a:ea typeface="MS PGothic" panose="020B0600070205080204" pitchFamily="34" charset="-128"/>
              </a:rPr>
              <a:t>Expert Groups</a:t>
            </a:r>
          </a:p>
        </p:txBody>
      </p:sp>
      <p:sp>
        <p:nvSpPr>
          <p:cNvPr id="7" name="Rectangle 6">
            <a:extLst>
              <a:ext uri="{FF2B5EF4-FFF2-40B4-BE49-F238E27FC236}">
                <a16:creationId xmlns:a16="http://schemas.microsoft.com/office/drawing/2014/main" id="{F0F22726-11E2-47E4-9E14-830CFA26FACA}"/>
              </a:ext>
            </a:extLst>
          </p:cNvPr>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ABD3832D-8BDC-4A87-A12C-31C0CDA696C3}"/>
              </a:ext>
            </a:extLst>
          </p:cNvPr>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0727" name="Title 1">
            <a:extLst>
              <a:ext uri="{FF2B5EF4-FFF2-40B4-BE49-F238E27FC236}">
                <a16:creationId xmlns:a16="http://schemas.microsoft.com/office/drawing/2014/main" id="{9FFF9F12-8BF6-484C-B093-98573CDE09AF}"/>
              </a:ext>
            </a:extLst>
          </p:cNvPr>
          <p:cNvSpPr txBox="1">
            <a:spLocks/>
          </p:cNvSpPr>
          <p:nvPr/>
        </p:nvSpPr>
        <p:spPr bwMode="auto">
          <a:xfrm>
            <a:off x="599592" y="1263650"/>
            <a:ext cx="3581400"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dirty="0">
                <a:latin typeface="KG This Is Not Goodbye" panose="02000506000000020003" pitchFamily="2" charset="0"/>
              </a:rPr>
              <a:t>How did your immigrant group contribute to the growth of the United States?</a:t>
            </a:r>
          </a:p>
        </p:txBody>
      </p:sp>
      <p:pic>
        <p:nvPicPr>
          <p:cNvPr id="9" name="Picture 2">
            <a:extLst>
              <a:ext uri="{FF2B5EF4-FFF2-40B4-BE49-F238E27FC236}">
                <a16:creationId xmlns:a16="http://schemas.microsoft.com/office/drawing/2014/main" id="{384838FF-646F-4993-8D7E-8992D9CEA8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975"/>
          <a:stretch>
            <a:fillRect/>
          </a:stretch>
        </p:blipFill>
        <p:spPr bwMode="auto">
          <a:xfrm>
            <a:off x="4180992" y="1831181"/>
            <a:ext cx="4841875" cy="319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8">
            <a:extLst>
              <a:ext uri="{FF2B5EF4-FFF2-40B4-BE49-F238E27FC236}">
                <a16:creationId xmlns:a16="http://schemas.microsoft.com/office/drawing/2014/main" id="{D9B09968-0B43-4A1C-8717-1F5C865041B5}"/>
              </a:ext>
            </a:extLst>
          </p:cNvPr>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a:latin typeface="Goudy Stout" panose="0202090407030B020401" pitchFamily="18" charset="0"/>
                <a:ea typeface="MS PGothic" panose="020B0600070205080204" pitchFamily="34" charset="-128"/>
              </a:rPr>
              <a:t>Your Task</a:t>
            </a:r>
          </a:p>
        </p:txBody>
      </p:sp>
      <p:sp>
        <p:nvSpPr>
          <p:cNvPr id="7" name="Rectangle 6">
            <a:extLst>
              <a:ext uri="{FF2B5EF4-FFF2-40B4-BE49-F238E27FC236}">
                <a16:creationId xmlns:a16="http://schemas.microsoft.com/office/drawing/2014/main" id="{432B6779-9EFE-4032-AE12-1ADA96C5D9D1}"/>
              </a:ext>
            </a:extLst>
          </p:cNvPr>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680D9089-3BC7-40E6-A30B-79801BD4660F}"/>
              </a:ext>
            </a:extLst>
          </p:cNvPr>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32773" name="Picture 8">
            <a:extLst>
              <a:ext uri="{FF2B5EF4-FFF2-40B4-BE49-F238E27FC236}">
                <a16:creationId xmlns:a16="http://schemas.microsoft.com/office/drawing/2014/main" id="{B6404451-8CBE-4A70-8548-55CAF1BEC964}"/>
              </a:ext>
            </a:extLst>
          </p:cNvPr>
          <p:cNvPicPr>
            <a:picLocks noChangeAspect="1"/>
          </p:cNvPicPr>
          <p:nvPr/>
        </p:nvPicPr>
        <p:blipFill>
          <a:blip r:embed="rId3">
            <a:extLst>
              <a:ext uri="{28A0092B-C50C-407E-A947-70E740481C1C}">
                <a14:useLocalDpi xmlns:a14="http://schemas.microsoft.com/office/drawing/2010/main" val="0"/>
              </a:ext>
            </a:extLst>
          </a:blip>
          <a:srcRect t="14839" b="3928"/>
          <a:stretch>
            <a:fillRect/>
          </a:stretch>
        </p:blipFill>
        <p:spPr bwMode="auto">
          <a:xfrm>
            <a:off x="0" y="1219200"/>
            <a:ext cx="91440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8">
            <a:extLst>
              <a:ext uri="{FF2B5EF4-FFF2-40B4-BE49-F238E27FC236}">
                <a16:creationId xmlns:a16="http://schemas.microsoft.com/office/drawing/2014/main" id="{5B9E8041-6A05-42A4-AACD-42435F1D746A}"/>
              </a:ext>
            </a:extLst>
          </p:cNvPr>
          <p:cNvSpPr txBox="1">
            <a:spLocks noChangeArrowheads="1"/>
          </p:cNvSpPr>
          <p:nvPr/>
        </p:nvSpPr>
        <p:spPr bwMode="auto">
          <a:xfrm>
            <a:off x="285750" y="225425"/>
            <a:ext cx="8905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US" altLang="en-US" sz="2800" dirty="0">
                <a:latin typeface="Goudy Stout" panose="0202090407030B020401" pitchFamily="18" charset="0"/>
                <a:ea typeface="MS PGothic" panose="020B0600070205080204" pitchFamily="34" charset="-128"/>
              </a:rPr>
              <a:t>Structured Debate</a:t>
            </a:r>
          </a:p>
        </p:txBody>
      </p:sp>
      <p:sp>
        <p:nvSpPr>
          <p:cNvPr id="3" name="Rectangle 2">
            <a:extLst>
              <a:ext uri="{FF2B5EF4-FFF2-40B4-BE49-F238E27FC236}">
                <a16:creationId xmlns:a16="http://schemas.microsoft.com/office/drawing/2014/main" id="{1F97C8AE-0540-46CF-8052-28E8561E94F9}"/>
              </a:ext>
            </a:extLst>
          </p:cNvPr>
          <p:cNvSpPr/>
          <p:nvPr/>
        </p:nvSpPr>
        <p:spPr>
          <a:xfrm>
            <a:off x="1295400" y="6553200"/>
            <a:ext cx="63246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4" name="Rectangle 3">
            <a:extLst>
              <a:ext uri="{FF2B5EF4-FFF2-40B4-BE49-F238E27FC236}">
                <a16:creationId xmlns:a16="http://schemas.microsoft.com/office/drawing/2014/main" id="{7277E5E6-2963-41BD-9B19-B3895D0AC88B}"/>
              </a:ext>
            </a:extLst>
          </p:cNvPr>
          <p:cNvSpPr/>
          <p:nvPr/>
        </p:nvSpPr>
        <p:spPr>
          <a:xfrm>
            <a:off x="3521075" y="695325"/>
            <a:ext cx="5562600" cy="5397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4821" name="Title 1">
            <a:extLst>
              <a:ext uri="{FF2B5EF4-FFF2-40B4-BE49-F238E27FC236}">
                <a16:creationId xmlns:a16="http://schemas.microsoft.com/office/drawing/2014/main" id="{ECD2B84F-A9CF-4CFF-B389-2806DF494082}"/>
              </a:ext>
            </a:extLst>
          </p:cNvPr>
          <p:cNvSpPr txBox="1">
            <a:spLocks/>
          </p:cNvSpPr>
          <p:nvPr/>
        </p:nvSpPr>
        <p:spPr bwMode="auto">
          <a:xfrm>
            <a:off x="152400" y="1371600"/>
            <a:ext cx="3581400"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dirty="0">
                <a:latin typeface="KG This Is Not Goodbye" panose="02000506000000020003" pitchFamily="2" charset="0"/>
              </a:rPr>
              <a:t>Which immigrant group contributed the most to the United States?</a:t>
            </a:r>
          </a:p>
        </p:txBody>
      </p:sp>
      <p:pic>
        <p:nvPicPr>
          <p:cNvPr id="34822" name="Picture 1">
            <a:extLst>
              <a:ext uri="{FF2B5EF4-FFF2-40B4-BE49-F238E27FC236}">
                <a16:creationId xmlns:a16="http://schemas.microsoft.com/office/drawing/2014/main" id="{23D44FCF-D5C0-4171-9BCF-4BBEEC02B02A}"/>
              </a:ext>
            </a:extLst>
          </p:cNvPr>
          <p:cNvPicPr>
            <a:picLocks noChangeAspect="1"/>
          </p:cNvPicPr>
          <p:nvPr/>
        </p:nvPicPr>
        <p:blipFill>
          <a:blip r:embed="rId3">
            <a:extLst>
              <a:ext uri="{28A0092B-C50C-407E-A947-70E740481C1C}">
                <a14:useLocalDpi xmlns:a14="http://schemas.microsoft.com/office/drawing/2010/main" val="0"/>
              </a:ext>
            </a:extLst>
          </a:blip>
          <a:srcRect l="14166" r="20000"/>
          <a:stretch>
            <a:fillRect/>
          </a:stretch>
        </p:blipFill>
        <p:spPr bwMode="auto">
          <a:xfrm>
            <a:off x="3851275" y="914400"/>
            <a:ext cx="5205413"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
            <a:extLst>
              <a:ext uri="{FF2B5EF4-FFF2-40B4-BE49-F238E27FC236}">
                <a16:creationId xmlns:a16="http://schemas.microsoft.com/office/drawing/2014/main" id="{9555366C-0ED7-425B-B0E2-F7FA957A8880}"/>
              </a:ext>
            </a:extLst>
          </p:cNvPr>
          <p:cNvSpPr>
            <a:spLocks noChangeArrowheads="1"/>
          </p:cNvSpPr>
          <p:nvPr/>
        </p:nvSpPr>
        <p:spPr bwMode="auto">
          <a:xfrm>
            <a:off x="1834356" y="2465107"/>
            <a:ext cx="547528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4000" dirty="0">
                <a:latin typeface="KG This Is Not Goodbye" panose="02000506000000020003" pitchFamily="2" charset="0"/>
              </a:rPr>
              <a:t>Which immigrant group contributed the most to the United States?</a:t>
            </a:r>
          </a:p>
        </p:txBody>
      </p:sp>
      <p:sp>
        <p:nvSpPr>
          <p:cNvPr id="3" name="Oval 2">
            <a:extLst>
              <a:ext uri="{FF2B5EF4-FFF2-40B4-BE49-F238E27FC236}">
                <a16:creationId xmlns:a16="http://schemas.microsoft.com/office/drawing/2014/main" id="{D1B0ACD2-8230-4E91-8BCB-D63F3FBFBE04}"/>
              </a:ext>
            </a:extLst>
          </p:cNvPr>
          <p:cNvSpPr/>
          <p:nvPr/>
        </p:nvSpPr>
        <p:spPr>
          <a:xfrm>
            <a:off x="1479550" y="1816100"/>
            <a:ext cx="6184900" cy="293687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5" name="Straight Connector 4">
            <a:extLst>
              <a:ext uri="{FF2B5EF4-FFF2-40B4-BE49-F238E27FC236}">
                <a16:creationId xmlns:a16="http://schemas.microsoft.com/office/drawing/2014/main" id="{75A7D611-46FB-4AA7-B90D-FB5B01900BAD}"/>
              </a:ext>
            </a:extLst>
          </p:cNvPr>
          <p:cNvCxnSpPr/>
          <p:nvPr/>
        </p:nvCxnSpPr>
        <p:spPr>
          <a:xfrm flipH="1" flipV="1">
            <a:off x="0" y="0"/>
            <a:ext cx="2887663" cy="2033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D5C1154-4BB4-4AE5-9964-E6AE5C0741B1}"/>
              </a:ext>
            </a:extLst>
          </p:cNvPr>
          <p:cNvCxnSpPr>
            <a:cxnSpLocks/>
          </p:cNvCxnSpPr>
          <p:nvPr/>
        </p:nvCxnSpPr>
        <p:spPr>
          <a:xfrm flipH="1">
            <a:off x="6507163" y="-12700"/>
            <a:ext cx="2613025" cy="213042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407657-7B1B-4CA4-A810-8FEEF6E953D6}"/>
              </a:ext>
            </a:extLst>
          </p:cNvPr>
          <p:cNvCxnSpPr>
            <a:cxnSpLocks/>
          </p:cNvCxnSpPr>
          <p:nvPr/>
        </p:nvCxnSpPr>
        <p:spPr>
          <a:xfrm flipH="1" flipV="1">
            <a:off x="4572000" y="4740275"/>
            <a:ext cx="0" cy="27066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4864D19-9CBA-4D27-9360-AFB3A946DD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3" y="5232061"/>
            <a:ext cx="2317606" cy="1625938"/>
          </a:xfrm>
          <a:prstGeom prst="rect">
            <a:avLst/>
          </a:prstGeom>
        </p:spPr>
      </p:pic>
      <p:pic>
        <p:nvPicPr>
          <p:cNvPr id="8" name="Picture 7">
            <a:extLst>
              <a:ext uri="{FF2B5EF4-FFF2-40B4-BE49-F238E27FC236}">
                <a16:creationId xmlns:a16="http://schemas.microsoft.com/office/drawing/2014/main" id="{D47BD8E5-C062-485A-AB77-974F5A1436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118" y="5245567"/>
            <a:ext cx="2033882" cy="1612432"/>
          </a:xfrm>
          <a:prstGeom prst="rect">
            <a:avLst/>
          </a:prstGeom>
        </p:spPr>
      </p:pic>
      <p:pic>
        <p:nvPicPr>
          <p:cNvPr id="11" name="Picture 10">
            <a:extLst>
              <a:ext uri="{FF2B5EF4-FFF2-40B4-BE49-F238E27FC236}">
                <a16:creationId xmlns:a16="http://schemas.microsoft.com/office/drawing/2014/main" id="{DB3C69E9-E96D-491D-BE72-572846DF44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7945" y="273122"/>
            <a:ext cx="1318936" cy="1487344"/>
          </a:xfrm>
          <a:prstGeom prst="rect">
            <a:avLst/>
          </a:prstGeom>
        </p:spPr>
      </p:pic>
    </p:spTree>
    <p:extLst>
      <p:ext uri="{BB962C8B-B14F-4D97-AF65-F5344CB8AC3E}">
        <p14:creationId xmlns:p14="http://schemas.microsoft.com/office/powerpoint/2010/main" val="18191761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CEC7BE7-3590-4A93-9B1D-342FFA9AA377}"/>
              </a:ext>
            </a:extLst>
          </p:cNvPr>
          <p:cNvPicPr>
            <a:picLocks noChangeAspect="1"/>
          </p:cNvPicPr>
          <p:nvPr/>
        </p:nvPicPr>
        <p:blipFill rotWithShape="1">
          <a:blip r:embed="rId2">
            <a:extLst>
              <a:ext uri="{28A0092B-C50C-407E-A947-70E740481C1C}">
                <a14:useLocalDpi xmlns:a14="http://schemas.microsoft.com/office/drawing/2010/main" val="0"/>
              </a:ext>
            </a:extLst>
          </a:blip>
          <a:srcRect r="49537" b="51000"/>
          <a:stretch/>
        </p:blipFill>
        <p:spPr>
          <a:xfrm>
            <a:off x="4572000" y="735496"/>
            <a:ext cx="3984294" cy="51584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3C7E3FA9-558B-41F4-AB4D-FCA48451397B}"/>
              </a:ext>
            </a:extLst>
          </p:cNvPr>
          <p:cNvSpPr txBox="1"/>
          <p:nvPr/>
        </p:nvSpPr>
        <p:spPr>
          <a:xfrm>
            <a:off x="745434" y="1052543"/>
            <a:ext cx="3091069" cy="4524315"/>
          </a:xfrm>
          <a:prstGeom prst="rect">
            <a:avLst/>
          </a:prstGeom>
          <a:noFill/>
        </p:spPr>
        <p:txBody>
          <a:bodyPr wrap="square" rtlCol="0">
            <a:spAutoFit/>
          </a:bodyPr>
          <a:lstStyle/>
          <a:p>
            <a:pPr algn="ctr"/>
            <a:r>
              <a:rPr lang="en-US" sz="7200" dirty="0">
                <a:latin typeface="HelloCartoon" panose="02000603000000000000" pitchFamily="2" charset="0"/>
                <a:ea typeface="HelloCartoon" panose="02000603000000000000" pitchFamily="2" charset="0"/>
              </a:rPr>
              <a:t>Support ELL’s with chat cards</a:t>
            </a:r>
          </a:p>
        </p:txBody>
      </p:sp>
    </p:spTree>
    <p:extLst>
      <p:ext uri="{BB962C8B-B14F-4D97-AF65-F5344CB8AC3E}">
        <p14:creationId xmlns:p14="http://schemas.microsoft.com/office/powerpoint/2010/main" val="7173065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EFE2308-BB79-4922-A46F-0C390252C89D}"/>
              </a:ext>
            </a:extLst>
          </p:cNvPr>
          <p:cNvPicPr>
            <a:picLocks noChangeAspect="1"/>
          </p:cNvPicPr>
          <p:nvPr/>
        </p:nvPicPr>
        <p:blipFill>
          <a:blip r:embed="rId3"/>
          <a:stretch>
            <a:fillRect/>
          </a:stretch>
        </p:blipFill>
        <p:spPr>
          <a:xfrm>
            <a:off x="-480908" y="-134677"/>
            <a:ext cx="10521020" cy="7014013"/>
          </a:xfrm>
          <a:prstGeom prst="rect">
            <a:avLst/>
          </a:prstGeom>
        </p:spPr>
      </p:pic>
      <p:grpSp>
        <p:nvGrpSpPr>
          <p:cNvPr id="5" name="Group 4">
            <a:extLst>
              <a:ext uri="{FF2B5EF4-FFF2-40B4-BE49-F238E27FC236}">
                <a16:creationId xmlns:a16="http://schemas.microsoft.com/office/drawing/2014/main" id="{405E139A-C8FA-4987-887E-814F9C749771}"/>
              </a:ext>
            </a:extLst>
          </p:cNvPr>
          <p:cNvGrpSpPr/>
          <p:nvPr/>
        </p:nvGrpSpPr>
        <p:grpSpPr>
          <a:xfrm>
            <a:off x="8229600" y="6646368"/>
            <a:ext cx="2662359" cy="261610"/>
            <a:chOff x="109061" y="6596390"/>
            <a:chExt cx="2662359" cy="261610"/>
          </a:xfrm>
        </p:grpSpPr>
        <p:sp>
          <p:nvSpPr>
            <p:cNvPr id="6" name="TextBox 5">
              <a:extLst>
                <a:ext uri="{FF2B5EF4-FFF2-40B4-BE49-F238E27FC236}">
                  <a16:creationId xmlns:a16="http://schemas.microsoft.com/office/drawing/2014/main" id="{B577C84B-F052-467B-BDB1-C4F61C6826A9}"/>
                </a:ext>
              </a:extLst>
            </p:cNvPr>
            <p:cNvSpPr txBox="1"/>
            <p:nvPr/>
          </p:nvSpPr>
          <p:spPr>
            <a:xfrm>
              <a:off x="151450" y="6596390"/>
              <a:ext cx="2619970" cy="261610"/>
            </a:xfrm>
            <a:prstGeom prst="rect">
              <a:avLst/>
            </a:prstGeom>
            <a:noFill/>
          </p:spPr>
          <p:txBody>
            <a:bodyPr wrap="square" rtlCol="0">
              <a:spAutoFit/>
            </a:bodyPr>
            <a:lstStyle/>
            <a:p>
              <a:r>
                <a:rPr lang="en-US" sz="1100" dirty="0">
                  <a:latin typeface="One Starry Night" pitchFamily="2" charset="0"/>
                </a:rPr>
                <a:t>Social Studies Success </a:t>
              </a:r>
            </a:p>
          </p:txBody>
        </p:sp>
        <p:pic>
          <p:nvPicPr>
            <p:cNvPr id="7" name="Picture 6" descr="http://www.clker.com/cliparts/2/e/0/7/12422395911228769102Copyright_thin.svg.hi.png">
              <a:extLst>
                <a:ext uri="{FF2B5EF4-FFF2-40B4-BE49-F238E27FC236}">
                  <a16:creationId xmlns:a16="http://schemas.microsoft.com/office/drawing/2014/main" id="{5EB1C352-0872-49CC-A505-7CB7465E9B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061" y="6670640"/>
              <a:ext cx="84779" cy="84779"/>
            </a:xfrm>
            <a:prstGeom prst="rect">
              <a:avLst/>
            </a:prstGeom>
            <a:noFill/>
            <a:extLst>
              <a:ext uri="{909E8E84-426E-40DD-AFC4-6F175D3DCCD1}">
                <a14:hiddenFill xmlns:a14="http://schemas.microsoft.com/office/drawing/2010/main">
                  <a:solidFill>
                    <a:srgbClr val="FFFFFF"/>
                  </a:solidFill>
                </a14:hiddenFill>
              </a:ext>
            </a:extLst>
          </p:spPr>
        </p:pic>
      </p:grpSp>
      <p:sp>
        <p:nvSpPr>
          <p:cNvPr id="9" name="TextBox 8">
            <a:extLst>
              <a:ext uri="{FF2B5EF4-FFF2-40B4-BE49-F238E27FC236}">
                <a16:creationId xmlns:a16="http://schemas.microsoft.com/office/drawing/2014/main" id="{6DEEA4A2-785E-4D84-A3F7-6DDF00054907}"/>
              </a:ext>
            </a:extLst>
          </p:cNvPr>
          <p:cNvSpPr txBox="1"/>
          <p:nvPr/>
        </p:nvSpPr>
        <p:spPr>
          <a:xfrm>
            <a:off x="1400014" y="2124995"/>
            <a:ext cx="3389244" cy="646331"/>
          </a:xfrm>
          <a:prstGeom prst="rect">
            <a:avLst/>
          </a:prstGeom>
          <a:noFill/>
        </p:spPr>
        <p:txBody>
          <a:bodyPr wrap="square" rtlCol="0">
            <a:spAutoFit/>
          </a:bodyPr>
          <a:lstStyle/>
          <a:p>
            <a:r>
              <a:rPr lang="en-US" sz="3600" dirty="0">
                <a:solidFill>
                  <a:schemeClr val="bg1"/>
                </a:solidFill>
                <a:latin typeface="Abscissa" panose="00000400000000000000" pitchFamily="2" charset="0"/>
              </a:rPr>
              <a:t>your lesson</a:t>
            </a:r>
          </a:p>
        </p:txBody>
      </p:sp>
      <p:sp>
        <p:nvSpPr>
          <p:cNvPr id="10" name="Rectangle 9">
            <a:extLst>
              <a:ext uri="{FF2B5EF4-FFF2-40B4-BE49-F238E27FC236}">
                <a16:creationId xmlns:a16="http://schemas.microsoft.com/office/drawing/2014/main" id="{DE321193-5268-48CA-BA84-0699CB184102}"/>
              </a:ext>
            </a:extLst>
          </p:cNvPr>
          <p:cNvSpPr/>
          <p:nvPr/>
        </p:nvSpPr>
        <p:spPr>
          <a:xfrm rot="20746926">
            <a:off x="539408" y="632724"/>
            <a:ext cx="2398413" cy="1862048"/>
          </a:xfrm>
          <a:prstGeom prst="rect">
            <a:avLst/>
          </a:prstGeom>
        </p:spPr>
        <p:txBody>
          <a:bodyPr wrap="none">
            <a:spAutoFit/>
          </a:bodyPr>
          <a:lstStyle/>
          <a:p>
            <a:r>
              <a:rPr lang="en-US" sz="11500" dirty="0">
                <a:solidFill>
                  <a:schemeClr val="bg1"/>
                </a:solidFill>
                <a:latin typeface="Bloomishly" pitchFamily="50" charset="0"/>
              </a:rPr>
              <a:t>Plan </a:t>
            </a:r>
          </a:p>
        </p:txBody>
      </p:sp>
    </p:spTree>
    <p:extLst>
      <p:ext uri="{BB962C8B-B14F-4D97-AF65-F5344CB8AC3E}">
        <p14:creationId xmlns:p14="http://schemas.microsoft.com/office/powerpoint/2010/main" val="1279189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Title 1"/>
          <p:cNvSpPr>
            <a:spLocks noGrp="1"/>
          </p:cNvSpPr>
          <p:nvPr>
            <p:ph type="title"/>
          </p:nvPr>
        </p:nvSpPr>
        <p:spPr>
          <a:xfrm>
            <a:off x="168103" y="742644"/>
            <a:ext cx="8229600" cy="1143000"/>
          </a:xfrm>
        </p:spPr>
        <p:txBody>
          <a:bodyPr>
            <a:noAutofit/>
          </a:bodyPr>
          <a:lstStyle/>
          <a:p>
            <a:pPr eaLnBrk="1" hangingPunct="1"/>
            <a:r>
              <a:rPr lang="en-US" altLang="en-US" sz="8800" dirty="0">
                <a:latin typeface="Bloomishly" pitchFamily="50" charset="0"/>
              </a:rPr>
              <a:t>So What,</a:t>
            </a:r>
            <a:br>
              <a:rPr lang="en-US" altLang="en-US" sz="8800" dirty="0">
                <a:latin typeface="Bloomishly" pitchFamily="50" charset="0"/>
              </a:rPr>
            </a:br>
            <a:r>
              <a:rPr lang="en-US" altLang="en-US" sz="8800" dirty="0">
                <a:latin typeface="Bloomishly" pitchFamily="50" charset="0"/>
              </a:rPr>
              <a:t>Now What</a:t>
            </a:r>
          </a:p>
        </p:txBody>
      </p:sp>
      <p:sp>
        <p:nvSpPr>
          <p:cNvPr id="207875" name="Content Placeholder 2"/>
          <p:cNvSpPr>
            <a:spLocks noGrp="1"/>
          </p:cNvSpPr>
          <p:nvPr>
            <p:ph idx="1"/>
          </p:nvPr>
        </p:nvSpPr>
        <p:spPr>
          <a:xfrm>
            <a:off x="1745122" y="3467100"/>
            <a:ext cx="5295900" cy="4525963"/>
          </a:xfrm>
        </p:spPr>
        <p:txBody>
          <a:bodyPr/>
          <a:lstStyle/>
          <a:p>
            <a:pPr eaLnBrk="1" hangingPunct="1"/>
            <a:r>
              <a:rPr lang="en-US" altLang="en-US" dirty="0">
                <a:latin typeface="Architects Daughter" panose="02000505000000020004" pitchFamily="2" charset="0"/>
              </a:rPr>
              <a:t>What did you learn?</a:t>
            </a:r>
          </a:p>
          <a:p>
            <a:pPr eaLnBrk="1" hangingPunct="1"/>
            <a:r>
              <a:rPr lang="en-US" altLang="en-US" dirty="0">
                <a:latin typeface="Architects Daughter" panose="02000505000000020004" pitchFamily="2" charset="0"/>
              </a:rPr>
              <a:t>How are you going to use it?</a:t>
            </a:r>
          </a:p>
        </p:txBody>
      </p:sp>
      <p:pic>
        <p:nvPicPr>
          <p:cNvPr id="20787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32550" y="68263"/>
            <a:ext cx="3060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052367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80963" y="109538"/>
            <a:ext cx="8982075" cy="3409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9923" name="Picture 2" descr="http://1.bp.blogspot.com/-lk3Lp_pbvwk/VKQySKTnvcI/AAAAAAAAAOw/TqxUpq287FM/s1600/thankyou.png"/>
          <p:cNvPicPr>
            <a:picLocks noChangeAspect="1" noChangeArrowheads="1"/>
          </p:cNvPicPr>
          <p:nvPr/>
        </p:nvPicPr>
        <p:blipFill>
          <a:blip r:embed="rId3">
            <a:extLst>
              <a:ext uri="{28A0092B-C50C-407E-A947-70E740481C1C}">
                <a14:useLocalDpi xmlns:a14="http://schemas.microsoft.com/office/drawing/2010/main" val="0"/>
              </a:ext>
            </a:extLst>
          </a:blip>
          <a:srcRect t="15247"/>
          <a:stretch>
            <a:fillRect/>
          </a:stretch>
        </p:blipFill>
        <p:spPr bwMode="auto">
          <a:xfrm>
            <a:off x="1262063" y="625475"/>
            <a:ext cx="5788025" cy="257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9924" name="TextBox 20"/>
          <p:cNvSpPr txBox="1">
            <a:spLocks noChangeArrowheads="1"/>
          </p:cNvSpPr>
          <p:nvPr/>
        </p:nvSpPr>
        <p:spPr bwMode="auto">
          <a:xfrm>
            <a:off x="80963" y="3589973"/>
            <a:ext cx="90471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1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7200" dirty="0">
                <a:latin typeface="always  forever" pitchFamily="2" charset="0"/>
              </a:rPr>
              <a:t>Connect with me!</a:t>
            </a:r>
            <a:endParaRPr lang="en-US" altLang="en-US" sz="6600" dirty="0">
              <a:latin typeface="always  forever" pitchFamily="2" charset="0"/>
            </a:endParaRPr>
          </a:p>
        </p:txBody>
      </p:sp>
      <p:pic>
        <p:nvPicPr>
          <p:cNvPr id="209925" name="Picture 8" descr="http://www.etan.org/graphics/instagram_logo__transparent.pn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3442" y="5412802"/>
            <a:ext cx="1204912"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26" name="Picture 10" descr="http://www.builders-sales.com/wp-content/uploads/2013/07/transparent-facebook-logo-icon.pn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3275" y="5496854"/>
            <a:ext cx="996950"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27" name="Picture 1"/>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84577" y="5393354"/>
            <a:ext cx="1165225" cy="116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87474" y="4550240"/>
            <a:ext cx="10631278" cy="984885"/>
          </a:xfrm>
          <a:prstGeom prst="rect">
            <a:avLst/>
          </a:prstGeom>
          <a:noFill/>
        </p:spPr>
        <p:txBody>
          <a:bodyPr wrap="square" rtlCol="0">
            <a:spAutoFit/>
          </a:bodyPr>
          <a:lstStyle/>
          <a:p>
            <a:r>
              <a:rPr lang="en-US" sz="4000" dirty="0">
                <a:hlinkClick r:id="rId9"/>
              </a:rPr>
              <a:t>www.SocialStudiesSuccess.com</a:t>
            </a:r>
            <a:endParaRPr lang="en-US" sz="4000" dirty="0"/>
          </a:p>
          <a:p>
            <a:endParaRPr lang="en-US" dirty="0"/>
          </a:p>
        </p:txBody>
      </p:sp>
      <p:pic>
        <p:nvPicPr>
          <p:cNvPr id="13314" name="Picture 2" descr="Image result for pinterest symbol 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74701" y="5456819"/>
            <a:ext cx="1022093" cy="1022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1656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6.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7.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8.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9.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0.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8760</TotalTime>
  <Words>3795</Words>
  <Application>Microsoft Office PowerPoint</Application>
  <PresentationFormat>On-screen Show (4:3)</PresentationFormat>
  <Paragraphs>437</Paragraphs>
  <Slides>69</Slides>
  <Notes>57</Notes>
  <HiddenSlides>0</HiddenSlides>
  <MMClips>0</MMClips>
  <ScaleCrop>false</ScaleCrop>
  <HeadingPairs>
    <vt:vector size="6" baseType="variant">
      <vt:variant>
        <vt:lpstr>Fonts Used</vt:lpstr>
      </vt:variant>
      <vt:variant>
        <vt:i4>25</vt:i4>
      </vt:variant>
      <vt:variant>
        <vt:lpstr>Theme</vt:lpstr>
      </vt:variant>
      <vt:variant>
        <vt:i4>1</vt:i4>
      </vt:variant>
      <vt:variant>
        <vt:lpstr>Slide Titles</vt:lpstr>
      </vt:variant>
      <vt:variant>
        <vt:i4>69</vt:i4>
      </vt:variant>
    </vt:vector>
  </HeadingPairs>
  <TitlesOfParts>
    <vt:vector size="95" baseType="lpstr">
      <vt:lpstr>1979</vt:lpstr>
      <vt:lpstr>A Hundred Miles</vt:lpstr>
      <vt:lpstr>Abadi</vt:lpstr>
      <vt:lpstr>Abscissa</vt:lpstr>
      <vt:lpstr>always  forever</vt:lpstr>
      <vt:lpstr>AR JULIAN</vt:lpstr>
      <vt:lpstr>Architects Daughter</vt:lpstr>
      <vt:lpstr>Arial</vt:lpstr>
      <vt:lpstr>Be bright</vt:lpstr>
      <vt:lpstr>Be bright</vt:lpstr>
      <vt:lpstr>Bloomishly</vt:lpstr>
      <vt:lpstr>Bradley Hand ITC</vt:lpstr>
      <vt:lpstr>Calibri</vt:lpstr>
      <vt:lpstr>Calibri Light</vt:lpstr>
      <vt:lpstr>Chief Blueprint</vt:lpstr>
      <vt:lpstr>Georgia</vt:lpstr>
      <vt:lpstr>Goudy Stout</vt:lpstr>
      <vt:lpstr>HelloButtons</vt:lpstr>
      <vt:lpstr>HelloCartoon</vt:lpstr>
      <vt:lpstr>Janda Everyday Casual</vt:lpstr>
      <vt:lpstr>KG Miss Kindergarten</vt:lpstr>
      <vt:lpstr>KG This Is Not Goodbye</vt:lpstr>
      <vt:lpstr>One Starry Night</vt:lpstr>
      <vt:lpstr>Papyrus</vt:lpstr>
      <vt:lpstr>Simply*Glamorous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did immigrants contribute to the growth of the United States?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What, Now What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dc:creator>
  <cp:lastModifiedBy>Dawn Vinas</cp:lastModifiedBy>
  <cp:revision>27</cp:revision>
  <dcterms:created xsi:type="dcterms:W3CDTF">2019-01-24T12:42:28Z</dcterms:created>
  <dcterms:modified xsi:type="dcterms:W3CDTF">2022-06-09T18:27:51Z</dcterms:modified>
</cp:coreProperties>
</file>