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tags/tag4.xml" ContentType="application/vnd.openxmlformats-officedocument.presentationml.tag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tags/tag5.xml" ContentType="application/vnd.openxmlformats-officedocument.presentationml.tags+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tags/tag6.xml" ContentType="application/vnd.openxmlformats-officedocument.presentationml.tags+xml"/>
  <Override PartName="/ppt/notesSlides/notesSlide52.xml" ContentType="application/vnd.openxmlformats-officedocument.presentationml.notesSlide+xml"/>
  <Override PartName="/ppt/tags/tag7.xml" ContentType="application/vnd.openxmlformats-officedocument.presentationml.tags+xml"/>
  <Override PartName="/ppt/notesSlides/notesSlide53.xml" ContentType="application/vnd.openxmlformats-officedocument.presentationml.notesSlide+xml"/>
  <Override PartName="/ppt/tags/tag8.xml" ContentType="application/vnd.openxmlformats-officedocument.presentationml.tags+xml"/>
  <Override PartName="/ppt/notesSlides/notesSlide54.xml" ContentType="application/vnd.openxmlformats-officedocument.presentationml.notesSlide+xml"/>
  <Override PartName="/ppt/tags/tag9.xml" ContentType="application/vnd.openxmlformats-officedocument.presentationml.tags+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1"/>
  </p:notesMasterIdLst>
  <p:sldIdLst>
    <p:sldId id="491" r:id="rId2"/>
    <p:sldId id="272" r:id="rId3"/>
    <p:sldId id="336" r:id="rId4"/>
    <p:sldId id="380" r:id="rId5"/>
    <p:sldId id="410" r:id="rId6"/>
    <p:sldId id="1344" r:id="rId7"/>
    <p:sldId id="274" r:id="rId8"/>
    <p:sldId id="275" r:id="rId9"/>
    <p:sldId id="270" r:id="rId10"/>
    <p:sldId id="1945" r:id="rId11"/>
    <p:sldId id="1946" r:id="rId12"/>
    <p:sldId id="1947" r:id="rId13"/>
    <p:sldId id="1948" r:id="rId14"/>
    <p:sldId id="1949" r:id="rId15"/>
    <p:sldId id="1950" r:id="rId16"/>
    <p:sldId id="419" r:id="rId17"/>
    <p:sldId id="395" r:id="rId18"/>
    <p:sldId id="1572" r:id="rId19"/>
    <p:sldId id="1535" r:id="rId20"/>
    <p:sldId id="1536" r:id="rId21"/>
    <p:sldId id="1951" r:id="rId22"/>
    <p:sldId id="289" r:id="rId23"/>
    <p:sldId id="1594" r:id="rId24"/>
    <p:sldId id="1534" r:id="rId25"/>
    <p:sldId id="1569" r:id="rId26"/>
    <p:sldId id="1570" r:id="rId27"/>
    <p:sldId id="1571" r:id="rId28"/>
    <p:sldId id="1573" r:id="rId29"/>
    <p:sldId id="1574" r:id="rId30"/>
    <p:sldId id="1576" r:id="rId31"/>
    <p:sldId id="1953" r:id="rId32"/>
    <p:sldId id="1609" r:id="rId33"/>
    <p:sldId id="1174" r:id="rId34"/>
    <p:sldId id="1619" r:id="rId35"/>
    <p:sldId id="258" r:id="rId36"/>
    <p:sldId id="1610" r:id="rId37"/>
    <p:sldId id="259" r:id="rId38"/>
    <p:sldId id="260" r:id="rId39"/>
    <p:sldId id="261" r:id="rId40"/>
    <p:sldId id="1618" r:id="rId41"/>
    <p:sldId id="1617" r:id="rId42"/>
    <p:sldId id="1611" r:id="rId43"/>
    <p:sldId id="1612" r:id="rId44"/>
    <p:sldId id="1527" r:id="rId45"/>
    <p:sldId id="1613" r:id="rId46"/>
    <p:sldId id="1614" r:id="rId47"/>
    <p:sldId id="1944" r:id="rId48"/>
    <p:sldId id="1615" r:id="rId49"/>
    <p:sldId id="1623" r:id="rId50"/>
    <p:sldId id="1557" r:id="rId51"/>
    <p:sldId id="1501" r:id="rId52"/>
    <p:sldId id="1575" r:id="rId53"/>
    <p:sldId id="1532" r:id="rId54"/>
    <p:sldId id="634" r:id="rId55"/>
    <p:sldId id="1921" r:id="rId56"/>
    <p:sldId id="1923" r:id="rId57"/>
    <p:sldId id="636" r:id="rId58"/>
    <p:sldId id="1925" r:id="rId59"/>
    <p:sldId id="499" r:id="rId60"/>
    <p:sldId id="1919" r:id="rId61"/>
    <p:sldId id="1942" r:id="rId62"/>
    <p:sldId id="681" r:id="rId63"/>
    <p:sldId id="687" r:id="rId64"/>
    <p:sldId id="1920" r:id="rId65"/>
    <p:sldId id="1590" r:id="rId66"/>
    <p:sldId id="1649" r:id="rId67"/>
    <p:sldId id="1588" r:id="rId68"/>
    <p:sldId id="351" r:id="rId69"/>
    <p:sldId id="352" r:id="rId7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387" autoAdjust="0"/>
  </p:normalViewPr>
  <p:slideViewPr>
    <p:cSldViewPr snapToGrid="0">
      <p:cViewPr varScale="1">
        <p:scale>
          <a:sx n="43" d="100"/>
          <a:sy n="43" d="100"/>
        </p:scale>
        <p:origin x="36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A0D273-36DB-4777-8EF6-8B03DD8920E9}" type="datetimeFigureOut">
              <a:rPr lang="en-US" smtClean="0"/>
              <a:t>6/9/2022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8693BC-AF02-4F7A-B324-5192D66699DF}" type="slidenum">
              <a:rPr lang="en-US" smtClean="0"/>
              <a:t>‹#›</a:t>
            </a:fld>
            <a:endParaRPr lang="en-US"/>
          </a:p>
        </p:txBody>
      </p:sp>
    </p:spTree>
    <p:extLst>
      <p:ext uri="{BB962C8B-B14F-4D97-AF65-F5344CB8AC3E}">
        <p14:creationId xmlns:p14="http://schemas.microsoft.com/office/powerpoint/2010/main" val="1444542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slide" Target="../slides/slide3.xml"/><Relationship Id="rId2" Type="http://schemas.openxmlformats.org/officeDocument/2006/relationships/notesMaster" Target="../notesMasters/notesMaster1.xml"/><Relationship Id="rId1" Type="http://schemas.openxmlformats.org/officeDocument/2006/relationships/tags" Target="../tags/tag1.xml"/></Relationships>
</file>

<file path=ppt/notesSlides/_rels/notesSlide2.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6.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slide" Target="../slides/slide54.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3" Type="http://schemas.openxmlformats.org/officeDocument/2006/relationships/slide" Target="../slides/slide57.xml"/><Relationship Id="rId2" Type="http://schemas.openxmlformats.org/officeDocument/2006/relationships/notesMaster" Target="../notesMasters/notesMaster1.xml"/><Relationship Id="rId1" Type="http://schemas.openxmlformats.org/officeDocument/2006/relationships/tags" Target="../tags/tag5.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3" Type="http://schemas.openxmlformats.org/officeDocument/2006/relationships/slide" Target="../slides/slide60.xml"/><Relationship Id="rId2" Type="http://schemas.openxmlformats.org/officeDocument/2006/relationships/notesMaster" Target="../notesMasters/notesMaster1.xml"/><Relationship Id="rId1" Type="http://schemas.openxmlformats.org/officeDocument/2006/relationships/tags" Target="../tags/tag6.xml"/></Relationships>
</file>

<file path=ppt/notesSlides/_rels/notesSlide52.xml.rels><?xml version="1.0" encoding="UTF-8" standalone="yes"?>
<Relationships xmlns="http://schemas.openxmlformats.org/package/2006/relationships"><Relationship Id="rId3" Type="http://schemas.openxmlformats.org/officeDocument/2006/relationships/slide" Target="../slides/slide62.xml"/><Relationship Id="rId2" Type="http://schemas.openxmlformats.org/officeDocument/2006/relationships/notesMaster" Target="../notesMasters/notesMaster1.xml"/><Relationship Id="rId1" Type="http://schemas.openxmlformats.org/officeDocument/2006/relationships/tags" Target="../tags/tag7.xml"/></Relationships>
</file>

<file path=ppt/notesSlides/_rels/notesSlide53.xml.rels><?xml version="1.0" encoding="UTF-8" standalone="yes"?>
<Relationships xmlns="http://schemas.openxmlformats.org/package/2006/relationships"><Relationship Id="rId3" Type="http://schemas.openxmlformats.org/officeDocument/2006/relationships/slide" Target="../slides/slide63.xml"/><Relationship Id="rId2" Type="http://schemas.openxmlformats.org/officeDocument/2006/relationships/notesMaster" Target="../notesMasters/notesMaster1.xml"/><Relationship Id="rId1" Type="http://schemas.openxmlformats.org/officeDocument/2006/relationships/tags" Target="../tags/tag8.xml"/></Relationships>
</file>

<file path=ppt/notesSlides/_rels/notesSlide54.xml.rels><?xml version="1.0" encoding="UTF-8" standalone="yes"?>
<Relationships xmlns="http://schemas.openxmlformats.org/package/2006/relationships"><Relationship Id="rId3" Type="http://schemas.openxmlformats.org/officeDocument/2006/relationships/slide" Target="../slides/slide64.xml"/><Relationship Id="rId2" Type="http://schemas.openxmlformats.org/officeDocument/2006/relationships/notesMaster" Target="../notesMasters/notesMaster1.xml"/><Relationship Id="rId1" Type="http://schemas.openxmlformats.org/officeDocument/2006/relationships/tags" Target="../tags/tag9.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3" Type="http://schemas.openxmlformats.org/officeDocument/2006/relationships/slide" Target="../slides/slide68.xml"/><Relationship Id="rId2" Type="http://schemas.openxmlformats.org/officeDocument/2006/relationships/notesMaster" Target="../notesMasters/notesMaster1.xml"/><Relationship Id="rId1" Type="http://schemas.openxmlformats.org/officeDocument/2006/relationships/tags" Target="../tags/tag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ln/>
        </p:spPr>
      </p:sp>
      <p:sp>
        <p:nvSpPr>
          <p:cNvPr id="7171" name="Notes Placeholder 2"/>
          <p:cNvSpPr>
            <a:spLocks noGrp="1"/>
          </p:cNvSpPr>
          <p:nvPr>
            <p:ph type="body" idx="1"/>
            <p:custDataLst>
              <p:tags r:id="rId1"/>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Introduce yourself</a:t>
            </a: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815304" indent="-312945">
              <a:defRPr>
                <a:solidFill>
                  <a:schemeClr val="tx1"/>
                </a:solidFill>
                <a:latin typeface="Arial" panose="020B0604020202020204" pitchFamily="34" charset="0"/>
              </a:defRPr>
            </a:lvl2pPr>
            <a:lvl3pPr marL="1253428" indent="-250357">
              <a:defRPr>
                <a:solidFill>
                  <a:schemeClr val="tx1"/>
                </a:solidFill>
                <a:latin typeface="Arial" panose="020B0604020202020204" pitchFamily="34" charset="0"/>
              </a:defRPr>
            </a:lvl3pPr>
            <a:lvl4pPr marL="1755786" indent="-250357">
              <a:defRPr>
                <a:solidFill>
                  <a:schemeClr val="tx1"/>
                </a:solidFill>
                <a:latin typeface="Arial" panose="020B0604020202020204" pitchFamily="34" charset="0"/>
              </a:defRPr>
            </a:lvl4pPr>
            <a:lvl5pPr marL="2258147" indent="-250357">
              <a:defRPr>
                <a:solidFill>
                  <a:schemeClr val="tx1"/>
                </a:solidFill>
                <a:latin typeface="Arial" panose="020B0604020202020204" pitchFamily="34" charset="0"/>
              </a:defRPr>
            </a:lvl5pPr>
            <a:lvl6pPr marL="2732505" indent="-250357" eaLnBrk="0" fontAlgn="base" hangingPunct="0">
              <a:spcBef>
                <a:spcPct val="0"/>
              </a:spcBef>
              <a:spcAft>
                <a:spcPct val="0"/>
              </a:spcAft>
              <a:defRPr>
                <a:solidFill>
                  <a:schemeClr val="tx1"/>
                </a:solidFill>
                <a:latin typeface="Arial" panose="020B0604020202020204" pitchFamily="34" charset="0"/>
              </a:defRPr>
            </a:lvl6pPr>
            <a:lvl7pPr marL="3206863" indent="-250357" eaLnBrk="0" fontAlgn="base" hangingPunct="0">
              <a:spcBef>
                <a:spcPct val="0"/>
              </a:spcBef>
              <a:spcAft>
                <a:spcPct val="0"/>
              </a:spcAft>
              <a:defRPr>
                <a:solidFill>
                  <a:schemeClr val="tx1"/>
                </a:solidFill>
                <a:latin typeface="Arial" panose="020B0604020202020204" pitchFamily="34" charset="0"/>
              </a:defRPr>
            </a:lvl7pPr>
            <a:lvl8pPr marL="3681223" indent="-250357" eaLnBrk="0" fontAlgn="base" hangingPunct="0">
              <a:spcBef>
                <a:spcPct val="0"/>
              </a:spcBef>
              <a:spcAft>
                <a:spcPct val="0"/>
              </a:spcAft>
              <a:defRPr>
                <a:solidFill>
                  <a:schemeClr val="tx1"/>
                </a:solidFill>
                <a:latin typeface="Arial" panose="020B0604020202020204" pitchFamily="34" charset="0"/>
              </a:defRPr>
            </a:lvl8pPr>
            <a:lvl9pPr marL="4155582" indent="-250357" eaLnBrk="0" fontAlgn="base" hangingPunct="0">
              <a:spcBef>
                <a:spcPct val="0"/>
              </a:spcBef>
              <a:spcAft>
                <a:spcPct val="0"/>
              </a:spcAft>
              <a:defRPr>
                <a:solidFill>
                  <a:schemeClr val="tx1"/>
                </a:solidFill>
                <a:latin typeface="Arial" panose="020B0604020202020204" pitchFamily="34" charset="0"/>
              </a:defRPr>
            </a:lvl9pPr>
          </a:lstStyle>
          <a:p>
            <a:fld id="{800C877C-5733-45C9-9B56-D0F4968C073F}" type="slidenum">
              <a:rPr lang="en-US" altLang="en-US" smtClean="0">
                <a:latin typeface="Calibri" panose="020F0502020204030204" pitchFamily="34" charset="0"/>
              </a:rPr>
              <a:pPr/>
              <a:t>3</a:t>
            </a:fld>
            <a:endParaRPr lang="en-US" altLang="en-US">
              <a:latin typeface="Calibri" panose="020F0502020204030204" pitchFamily="34" charset="0"/>
            </a:endParaRPr>
          </a:p>
        </p:txBody>
      </p:sp>
    </p:spTree>
    <p:extLst>
      <p:ext uri="{BB962C8B-B14F-4D97-AF65-F5344CB8AC3E}">
        <p14:creationId xmlns:p14="http://schemas.microsoft.com/office/powerpoint/2010/main" val="3571058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9EA75D93-4A5B-494C-871B-6CCDA12E548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62E1F2A1-ED37-435D-BA84-3DD55868EB30}"/>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Have teachers write their goals on a post it note and share</a:t>
            </a:r>
          </a:p>
          <a:p>
            <a:pPr eaLnBrk="1" hangingPunct="1">
              <a:spcBef>
                <a:spcPct val="0"/>
              </a:spcBef>
            </a:pPr>
            <a:r>
              <a:rPr lang="en-US" altLang="en-US" dirty="0"/>
              <a:t>Review our goals in the next slide</a:t>
            </a:r>
          </a:p>
        </p:txBody>
      </p:sp>
      <p:sp>
        <p:nvSpPr>
          <p:cNvPr id="12292" name="Slide Number Placeholder 3">
            <a:extLst>
              <a:ext uri="{FF2B5EF4-FFF2-40B4-BE49-F238E27FC236}">
                <a16:creationId xmlns:a16="http://schemas.microsoft.com/office/drawing/2014/main" id="{2093DA99-2BBD-4125-8D86-6F73038D142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84225" indent="-300038">
              <a:defRPr>
                <a:solidFill>
                  <a:schemeClr val="tx1"/>
                </a:solidFill>
                <a:latin typeface="Arial" panose="020B0604020202020204" pitchFamily="34" charset="0"/>
              </a:defRPr>
            </a:lvl2pPr>
            <a:lvl3pPr marL="1206500" indent="-238125">
              <a:defRPr>
                <a:solidFill>
                  <a:schemeClr val="tx1"/>
                </a:solidFill>
                <a:latin typeface="Arial" panose="020B0604020202020204" pitchFamily="34" charset="0"/>
              </a:defRPr>
            </a:lvl3pPr>
            <a:lvl4pPr marL="1690688" indent="-238125">
              <a:defRPr>
                <a:solidFill>
                  <a:schemeClr val="tx1"/>
                </a:solidFill>
                <a:latin typeface="Arial" panose="020B0604020202020204" pitchFamily="34" charset="0"/>
              </a:defRPr>
            </a:lvl4pPr>
            <a:lvl5pPr marL="2174875" indent="-238125">
              <a:defRPr>
                <a:solidFill>
                  <a:schemeClr val="tx1"/>
                </a:solidFill>
                <a:latin typeface="Arial" panose="020B0604020202020204" pitchFamily="34" charset="0"/>
              </a:defRPr>
            </a:lvl5pPr>
            <a:lvl6pPr marL="2632075" indent="-238125" eaLnBrk="0" fontAlgn="base" hangingPunct="0">
              <a:spcBef>
                <a:spcPct val="0"/>
              </a:spcBef>
              <a:spcAft>
                <a:spcPct val="0"/>
              </a:spcAft>
              <a:defRPr>
                <a:solidFill>
                  <a:schemeClr val="tx1"/>
                </a:solidFill>
                <a:latin typeface="Arial" panose="020B0604020202020204" pitchFamily="34" charset="0"/>
              </a:defRPr>
            </a:lvl6pPr>
            <a:lvl7pPr marL="3089275" indent="-238125" eaLnBrk="0" fontAlgn="base" hangingPunct="0">
              <a:spcBef>
                <a:spcPct val="0"/>
              </a:spcBef>
              <a:spcAft>
                <a:spcPct val="0"/>
              </a:spcAft>
              <a:defRPr>
                <a:solidFill>
                  <a:schemeClr val="tx1"/>
                </a:solidFill>
                <a:latin typeface="Arial" panose="020B0604020202020204" pitchFamily="34" charset="0"/>
              </a:defRPr>
            </a:lvl7pPr>
            <a:lvl8pPr marL="3546475" indent="-238125" eaLnBrk="0" fontAlgn="base" hangingPunct="0">
              <a:spcBef>
                <a:spcPct val="0"/>
              </a:spcBef>
              <a:spcAft>
                <a:spcPct val="0"/>
              </a:spcAft>
              <a:defRPr>
                <a:solidFill>
                  <a:schemeClr val="tx1"/>
                </a:solidFill>
                <a:latin typeface="Arial" panose="020B0604020202020204" pitchFamily="34" charset="0"/>
              </a:defRPr>
            </a:lvl8pPr>
            <a:lvl9pPr marL="4003675" indent="-238125" eaLnBrk="0" fontAlgn="base" hangingPunct="0">
              <a:spcBef>
                <a:spcPct val="0"/>
              </a:spcBef>
              <a:spcAft>
                <a:spcPct val="0"/>
              </a:spcAft>
              <a:defRPr>
                <a:solidFill>
                  <a:schemeClr val="tx1"/>
                </a:solidFill>
                <a:latin typeface="Arial" panose="020B0604020202020204" pitchFamily="34" charset="0"/>
              </a:defRPr>
            </a:lvl9pPr>
          </a:lstStyle>
          <a:p>
            <a:fld id="{C4E8B1B9-BDDD-41CA-A71E-D5725F71B7BC}" type="slidenum">
              <a:rPr lang="en-US" altLang="en-US" smtClean="0">
                <a:latin typeface="Architects Daughter" panose="02000505000000020004" pitchFamily="2" charset="0"/>
                <a:ea typeface="ＭＳ Ｐゴシック" panose="020B0600070205080204" pitchFamily="34" charset="-128"/>
              </a:rPr>
              <a:pPr/>
              <a:t>4</a:t>
            </a:fld>
            <a:endParaRPr lang="en-US" altLang="en-US">
              <a:latin typeface="Architects Daughter" panose="02000505000000020004" pitchFamily="2" charset="0"/>
              <a:ea typeface="ＭＳ Ｐゴシック" panose="020B0600070205080204" pitchFamily="34" charset="-128"/>
            </a:endParaRPr>
          </a:p>
        </p:txBody>
      </p:sp>
    </p:spTree>
    <p:extLst>
      <p:ext uri="{BB962C8B-B14F-4D97-AF65-F5344CB8AC3E}">
        <p14:creationId xmlns:p14="http://schemas.microsoft.com/office/powerpoint/2010/main" val="4346647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share my rule of the socks:</a:t>
            </a:r>
          </a:p>
          <a:p>
            <a:endParaRPr lang="en-US" dirty="0"/>
          </a:p>
          <a:p>
            <a:pPr marL="228600" indent="-228600">
              <a:buAutoNum type="arabicPeriod"/>
            </a:pPr>
            <a:r>
              <a:rPr lang="en-US" dirty="0"/>
              <a:t>They have never been on my feet</a:t>
            </a:r>
          </a:p>
          <a:p>
            <a:pPr marL="228600" indent="-228600">
              <a:buAutoNum type="arabicPeriod"/>
            </a:pPr>
            <a:r>
              <a:rPr lang="en-US" dirty="0"/>
              <a:t>They are not a souvenir of the workshop</a:t>
            </a:r>
          </a:p>
          <a:p>
            <a:pPr marL="228600" indent="-228600">
              <a:buAutoNum type="arabicPeriod"/>
            </a:pPr>
            <a:r>
              <a:rPr lang="en-US" dirty="0"/>
              <a:t>Put your cellphones away in the sock (model with your own)</a:t>
            </a:r>
          </a:p>
        </p:txBody>
      </p:sp>
      <p:sp>
        <p:nvSpPr>
          <p:cNvPr id="4" name="Slide Number Placeholder 3"/>
          <p:cNvSpPr>
            <a:spLocks noGrp="1"/>
          </p:cNvSpPr>
          <p:nvPr>
            <p:ph type="sldNum" sz="quarter" idx="5"/>
          </p:nvPr>
        </p:nvSpPr>
        <p:spPr/>
        <p:txBody>
          <a:bodyPr/>
          <a:lstStyle/>
          <a:p>
            <a:fld id="{0E34CE70-55C6-4E46-82C9-94A40AE4AD8D}" type="slidenum">
              <a:rPr lang="en-US" smtClean="0"/>
              <a:t>6</a:t>
            </a:fld>
            <a:endParaRPr lang="en-US"/>
          </a:p>
        </p:txBody>
      </p:sp>
    </p:spTree>
    <p:extLst>
      <p:ext uri="{BB962C8B-B14F-4D97-AF65-F5344CB8AC3E}">
        <p14:creationId xmlns:p14="http://schemas.microsoft.com/office/powerpoint/2010/main" val="1371860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the teachers to discuss with the person next to them and then share. </a:t>
            </a:r>
          </a:p>
        </p:txBody>
      </p:sp>
      <p:sp>
        <p:nvSpPr>
          <p:cNvPr id="4" name="Slide Number Placeholder 3"/>
          <p:cNvSpPr>
            <a:spLocks noGrp="1"/>
          </p:cNvSpPr>
          <p:nvPr>
            <p:ph type="sldNum" sz="quarter" idx="5"/>
          </p:nvPr>
        </p:nvSpPr>
        <p:spPr/>
        <p:txBody>
          <a:bodyPr/>
          <a:lstStyle/>
          <a:p>
            <a:fld id="{C18693BC-AF02-4F7A-B324-5192D66699DF}" type="slidenum">
              <a:rPr lang="en-US" smtClean="0"/>
              <a:t>7</a:t>
            </a:fld>
            <a:endParaRPr lang="en-US"/>
          </a:p>
        </p:txBody>
      </p:sp>
    </p:spTree>
    <p:extLst>
      <p:ext uri="{BB962C8B-B14F-4D97-AF65-F5344CB8AC3E}">
        <p14:creationId xmlns:p14="http://schemas.microsoft.com/office/powerpoint/2010/main" val="2230928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Ask the teachers to discuss with the person next to them and then share. </a:t>
            </a:r>
          </a:p>
          <a:p>
            <a:endParaRPr lang="en-US" dirty="0"/>
          </a:p>
        </p:txBody>
      </p:sp>
      <p:sp>
        <p:nvSpPr>
          <p:cNvPr id="4" name="Slide Number Placeholder 3"/>
          <p:cNvSpPr>
            <a:spLocks noGrp="1"/>
          </p:cNvSpPr>
          <p:nvPr>
            <p:ph type="sldNum" sz="quarter" idx="5"/>
          </p:nvPr>
        </p:nvSpPr>
        <p:spPr/>
        <p:txBody>
          <a:bodyPr/>
          <a:lstStyle/>
          <a:p>
            <a:fld id="{C18693BC-AF02-4F7A-B324-5192D66699DF}" type="slidenum">
              <a:rPr lang="en-US" smtClean="0"/>
              <a:t>8</a:t>
            </a:fld>
            <a:endParaRPr lang="en-US"/>
          </a:p>
        </p:txBody>
      </p:sp>
    </p:spTree>
    <p:extLst>
      <p:ext uri="{BB962C8B-B14F-4D97-AF65-F5344CB8AC3E}">
        <p14:creationId xmlns:p14="http://schemas.microsoft.com/office/powerpoint/2010/main" val="1203773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premise of the workshop, you have to plan for discussions in your classroom.  You are going to share steps to make that happen. </a:t>
            </a:r>
          </a:p>
        </p:txBody>
      </p:sp>
      <p:sp>
        <p:nvSpPr>
          <p:cNvPr id="4" name="Slide Number Placeholder 3"/>
          <p:cNvSpPr>
            <a:spLocks noGrp="1"/>
          </p:cNvSpPr>
          <p:nvPr>
            <p:ph type="sldNum" sz="quarter" idx="5"/>
          </p:nvPr>
        </p:nvSpPr>
        <p:spPr/>
        <p:txBody>
          <a:bodyPr/>
          <a:lstStyle/>
          <a:p>
            <a:fld id="{C18693BC-AF02-4F7A-B324-5192D66699DF}" type="slidenum">
              <a:rPr lang="en-US" smtClean="0"/>
              <a:t>9</a:t>
            </a:fld>
            <a:endParaRPr lang="en-US"/>
          </a:p>
        </p:txBody>
      </p:sp>
    </p:spTree>
    <p:extLst>
      <p:ext uri="{BB962C8B-B14F-4D97-AF65-F5344CB8AC3E}">
        <p14:creationId xmlns:p14="http://schemas.microsoft.com/office/powerpoint/2010/main" val="39491142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step in planning for discussion seems obvious, but it is often overlooked. Planning your questions.  When you plan your questions, you are also planning the intent of the discussion, because the intent of the discussion will help you craft your questions.</a:t>
            </a:r>
          </a:p>
          <a:p>
            <a:endParaRPr lang="en-US" dirty="0"/>
          </a:p>
          <a:p>
            <a:r>
              <a:rPr lang="en-US" dirty="0"/>
              <a:t>Let me explain.  If you are planning on having a quick discussion to check for comprehension or to build student engagement, you will plan lower level questions.  These short discussions can provide brain breaks for your students and help them process the information.  These questions will be easier for you to write and will be based directly on the content you teach. </a:t>
            </a:r>
          </a:p>
        </p:txBody>
      </p:sp>
      <p:sp>
        <p:nvSpPr>
          <p:cNvPr id="4" name="Slide Number Placeholder 3"/>
          <p:cNvSpPr>
            <a:spLocks noGrp="1"/>
          </p:cNvSpPr>
          <p:nvPr>
            <p:ph type="sldNum" sz="quarter" idx="5"/>
          </p:nvPr>
        </p:nvSpPr>
        <p:spPr/>
        <p:txBody>
          <a:bodyPr/>
          <a:lstStyle/>
          <a:p>
            <a:fld id="{C4100561-FA90-4571-BC88-54E0E8770C1B}" type="slidenum">
              <a:rPr lang="en-US" smtClean="0"/>
              <a:t>10</a:t>
            </a:fld>
            <a:endParaRPr lang="en-US"/>
          </a:p>
        </p:txBody>
      </p:sp>
    </p:spTree>
    <p:extLst>
      <p:ext uri="{BB962C8B-B14F-4D97-AF65-F5344CB8AC3E}">
        <p14:creationId xmlns:p14="http://schemas.microsoft.com/office/powerpoint/2010/main" val="3382318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 goal is a deeper and more meaningful discussion, you need higher level questions.  These are the questions that take place at the end of the class or unit as students process all of the information they have learned.  The best type of upper level questions are essential questions.  </a:t>
            </a:r>
          </a:p>
          <a:p>
            <a:endParaRPr lang="en-US" dirty="0"/>
          </a:p>
          <a:p>
            <a:r>
              <a:rPr lang="en-US" dirty="0"/>
              <a:t>Essential questions are questions that focus on the big ideas in Social Studies. They often tie back to important concepts in Social Studies as well as the content you are teaching.  Essential questions </a:t>
            </a:r>
            <a:r>
              <a:rPr lang="en-US" sz="1200" b="1" dirty="0">
                <a:latin typeface="Janda Everyday Casual" panose="02000503000000020004" pitchFamily="2" charset="0"/>
              </a:rPr>
              <a:t>Have no simple “right” answer; they are meant to be argued, </a:t>
            </a:r>
            <a:r>
              <a:rPr lang="en-US" sz="1200" b="0" dirty="0">
                <a:latin typeface="Janda Everyday Casual" panose="02000503000000020004" pitchFamily="2" charset="0"/>
              </a:rPr>
              <a:t>and as such, lead to powerful classroom discussions.  </a:t>
            </a:r>
          </a:p>
          <a:p>
            <a:endParaRPr lang="en-US" sz="1200" b="0" dirty="0">
              <a:latin typeface="Janda Everyday Casual" panose="02000503000000020004" pitchFamily="2" charset="0"/>
            </a:endParaRPr>
          </a:p>
          <a:p>
            <a:r>
              <a:rPr lang="en-US" sz="1200" b="0" dirty="0">
                <a:latin typeface="Janda Everyday Casual" panose="02000503000000020004" pitchFamily="2" charset="0"/>
              </a:rPr>
              <a:t>I have included more information on crafting essential questions in your Discussion Strategies Manual. </a:t>
            </a:r>
            <a:endParaRPr lang="en-US" sz="1200" dirty="0">
              <a:latin typeface="Janda Everyday Casual" panose="02000503000000020004" pitchFamily="2" charset="0"/>
            </a:endParaRP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11</a:t>
            </a:fld>
            <a:endParaRPr lang="en-US"/>
          </a:p>
        </p:txBody>
      </p:sp>
    </p:spTree>
    <p:extLst>
      <p:ext uri="{BB962C8B-B14F-4D97-AF65-F5344CB8AC3E}">
        <p14:creationId xmlns:p14="http://schemas.microsoft.com/office/powerpoint/2010/main" val="35980703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next step seems obvious also, but too often we don’t provide our students enough information prior to leading a discussion.  How can students discuss a topic they know nothing about.  </a:t>
            </a:r>
          </a:p>
        </p:txBody>
      </p:sp>
      <p:sp>
        <p:nvSpPr>
          <p:cNvPr id="4" name="Slide Number Placeholder 3"/>
          <p:cNvSpPr>
            <a:spLocks noGrp="1"/>
          </p:cNvSpPr>
          <p:nvPr>
            <p:ph type="sldNum" sz="quarter" idx="5"/>
          </p:nvPr>
        </p:nvSpPr>
        <p:spPr/>
        <p:txBody>
          <a:bodyPr/>
          <a:lstStyle/>
          <a:p>
            <a:fld id="{C4100561-FA90-4571-BC88-54E0E8770C1B}" type="slidenum">
              <a:rPr lang="en-US" smtClean="0"/>
              <a:t>12</a:t>
            </a:fld>
            <a:endParaRPr lang="en-US"/>
          </a:p>
        </p:txBody>
      </p:sp>
    </p:spTree>
    <p:extLst>
      <p:ext uri="{BB962C8B-B14F-4D97-AF65-F5344CB8AC3E}">
        <p14:creationId xmlns:p14="http://schemas.microsoft.com/office/powerpoint/2010/main" val="35924394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Providing background information needs to be more than a lecture. Students need to interact with the content before they can discuss it.  Background information needs to increase student interest on the topic, so you can use resources such as songs, primary sources and even a high interest reading. </a:t>
            </a:r>
          </a:p>
        </p:txBody>
      </p:sp>
      <p:sp>
        <p:nvSpPr>
          <p:cNvPr id="4" name="Slide Number Placeholder 3"/>
          <p:cNvSpPr>
            <a:spLocks noGrp="1"/>
          </p:cNvSpPr>
          <p:nvPr>
            <p:ph type="sldNum" sz="quarter" idx="5"/>
          </p:nvPr>
        </p:nvSpPr>
        <p:spPr/>
        <p:txBody>
          <a:bodyPr/>
          <a:lstStyle/>
          <a:p>
            <a:fld id="{C4100561-FA90-4571-BC88-54E0E8770C1B}" type="slidenum">
              <a:rPr lang="en-US" smtClean="0"/>
              <a:t>13</a:t>
            </a:fld>
            <a:endParaRPr lang="en-US"/>
          </a:p>
        </p:txBody>
      </p:sp>
    </p:spTree>
    <p:extLst>
      <p:ext uri="{BB962C8B-B14F-4D97-AF65-F5344CB8AC3E}">
        <p14:creationId xmlns:p14="http://schemas.microsoft.com/office/powerpoint/2010/main" val="6545146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Step Three needs to be used prior to every discussion.  What are your expectations for the discussion? Do your students know these expectations? How do you teach them? Was it modeled? Is it on an anchor chart that you review? This important step needs to be thought out in advance and include instruction on it’s own. </a:t>
            </a:r>
          </a:p>
        </p:txBody>
      </p:sp>
      <p:sp>
        <p:nvSpPr>
          <p:cNvPr id="4" name="Slide Number Placeholder 3"/>
          <p:cNvSpPr>
            <a:spLocks noGrp="1"/>
          </p:cNvSpPr>
          <p:nvPr>
            <p:ph type="sldNum" sz="quarter" idx="5"/>
          </p:nvPr>
        </p:nvSpPr>
        <p:spPr/>
        <p:txBody>
          <a:bodyPr/>
          <a:lstStyle/>
          <a:p>
            <a:fld id="{C4100561-FA90-4571-BC88-54E0E8770C1B}" type="slidenum">
              <a:rPr lang="en-US" smtClean="0"/>
              <a:t>14</a:t>
            </a:fld>
            <a:endParaRPr lang="en-US"/>
          </a:p>
        </p:txBody>
      </p:sp>
    </p:spTree>
    <p:extLst>
      <p:ext uri="{BB962C8B-B14F-4D97-AF65-F5344CB8AC3E}">
        <p14:creationId xmlns:p14="http://schemas.microsoft.com/office/powerpoint/2010/main" val="955571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final step is to actually choose the strategy you want to use. The strategy should match your goal in step one.  Each of these strategies I am going to share with you can be used in whole groups, small groups and even with a partner.  In addition to these strategies, you will receive more in your Discussion Strategy Manual. </a:t>
            </a:r>
          </a:p>
        </p:txBody>
      </p:sp>
      <p:sp>
        <p:nvSpPr>
          <p:cNvPr id="4" name="Slide Number Placeholder 3"/>
          <p:cNvSpPr>
            <a:spLocks noGrp="1"/>
          </p:cNvSpPr>
          <p:nvPr>
            <p:ph type="sldNum" sz="quarter" idx="5"/>
          </p:nvPr>
        </p:nvSpPr>
        <p:spPr/>
        <p:txBody>
          <a:bodyPr/>
          <a:lstStyle/>
          <a:p>
            <a:fld id="{C4100561-FA90-4571-BC88-54E0E8770C1B}" type="slidenum">
              <a:rPr lang="en-US" smtClean="0"/>
              <a:t>15</a:t>
            </a:fld>
            <a:endParaRPr lang="en-US"/>
          </a:p>
        </p:txBody>
      </p:sp>
    </p:spTree>
    <p:extLst>
      <p:ext uri="{BB962C8B-B14F-4D97-AF65-F5344CB8AC3E}">
        <p14:creationId xmlns:p14="http://schemas.microsoft.com/office/powerpoint/2010/main" val="22010226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4146" name="Rectangle 7">
            <a:extLst>
              <a:ext uri="{FF2B5EF4-FFF2-40B4-BE49-F238E27FC236}">
                <a16:creationId xmlns:a16="http://schemas.microsoft.com/office/drawing/2014/main" id="{8EE435F6-448A-4DF2-9D09-915EE496115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chitects Daughter" panose="02000505000000020004" pitchFamily="2" charset="0"/>
              </a:defRPr>
            </a:lvl1pPr>
            <a:lvl2pPr marL="757066" indent="-291179">
              <a:spcBef>
                <a:spcPct val="30000"/>
              </a:spcBef>
              <a:defRPr sz="1200">
                <a:solidFill>
                  <a:schemeClr val="tx1"/>
                </a:solidFill>
                <a:latin typeface="Architects Daughter" panose="02000505000000020004" pitchFamily="2" charset="0"/>
              </a:defRPr>
            </a:lvl2pPr>
            <a:lvl3pPr marL="1164717" indent="-232943">
              <a:spcBef>
                <a:spcPct val="30000"/>
              </a:spcBef>
              <a:defRPr sz="1200">
                <a:solidFill>
                  <a:schemeClr val="tx1"/>
                </a:solidFill>
                <a:latin typeface="Architects Daughter" panose="02000505000000020004" pitchFamily="2" charset="0"/>
              </a:defRPr>
            </a:lvl3pPr>
            <a:lvl4pPr marL="1630604" indent="-232943">
              <a:spcBef>
                <a:spcPct val="30000"/>
              </a:spcBef>
              <a:defRPr sz="1200">
                <a:solidFill>
                  <a:schemeClr val="tx1"/>
                </a:solidFill>
                <a:latin typeface="Architects Daughter" panose="02000505000000020004" pitchFamily="2" charset="0"/>
              </a:defRPr>
            </a:lvl4pPr>
            <a:lvl5pPr marL="2096491" indent="-232943">
              <a:spcBef>
                <a:spcPct val="30000"/>
              </a:spcBef>
              <a:defRPr sz="1200">
                <a:solidFill>
                  <a:schemeClr val="tx1"/>
                </a:solidFill>
                <a:latin typeface="Architects Daughter" panose="02000505000000020004" pitchFamily="2" charset="0"/>
              </a:defRPr>
            </a:lvl5pPr>
            <a:lvl6pPr marL="2562377" indent="-232943" eaLnBrk="0" fontAlgn="base" hangingPunct="0">
              <a:spcBef>
                <a:spcPct val="30000"/>
              </a:spcBef>
              <a:spcAft>
                <a:spcPct val="0"/>
              </a:spcAft>
              <a:defRPr sz="1200">
                <a:solidFill>
                  <a:schemeClr val="tx1"/>
                </a:solidFill>
                <a:latin typeface="Architects Daughter" panose="02000505000000020004" pitchFamily="2" charset="0"/>
              </a:defRPr>
            </a:lvl6pPr>
            <a:lvl7pPr marL="3028264" indent="-232943" eaLnBrk="0" fontAlgn="base" hangingPunct="0">
              <a:spcBef>
                <a:spcPct val="30000"/>
              </a:spcBef>
              <a:spcAft>
                <a:spcPct val="0"/>
              </a:spcAft>
              <a:defRPr sz="1200">
                <a:solidFill>
                  <a:schemeClr val="tx1"/>
                </a:solidFill>
                <a:latin typeface="Architects Daughter" panose="02000505000000020004" pitchFamily="2" charset="0"/>
              </a:defRPr>
            </a:lvl7pPr>
            <a:lvl8pPr marL="3494151" indent="-232943" eaLnBrk="0" fontAlgn="base" hangingPunct="0">
              <a:spcBef>
                <a:spcPct val="30000"/>
              </a:spcBef>
              <a:spcAft>
                <a:spcPct val="0"/>
              </a:spcAft>
              <a:defRPr sz="1200">
                <a:solidFill>
                  <a:schemeClr val="tx1"/>
                </a:solidFill>
                <a:latin typeface="Architects Daughter" panose="02000505000000020004" pitchFamily="2" charset="0"/>
              </a:defRPr>
            </a:lvl8pPr>
            <a:lvl9pPr marL="3960038" indent="-232943" eaLnBrk="0" fontAlgn="base" hangingPunct="0">
              <a:spcBef>
                <a:spcPct val="30000"/>
              </a:spcBef>
              <a:spcAft>
                <a:spcPct val="0"/>
              </a:spcAft>
              <a:defRPr sz="1200">
                <a:solidFill>
                  <a:schemeClr val="tx1"/>
                </a:solidFill>
                <a:latin typeface="Architects Daughter" panose="02000505000000020004" pitchFamily="2" charset="0"/>
              </a:defRPr>
            </a:lvl9pPr>
          </a:lstStyle>
          <a:p>
            <a:pPr>
              <a:spcBef>
                <a:spcPct val="0"/>
              </a:spcBef>
            </a:pPr>
            <a:fld id="{E7076718-BA5D-4244-A029-64C54404847C}" type="slidenum">
              <a:rPr lang="en-US" altLang="en-US" smtClean="0"/>
              <a:pPr>
                <a:spcBef>
                  <a:spcPct val="0"/>
                </a:spcBef>
              </a:pPr>
              <a:t>16</a:t>
            </a:fld>
            <a:endParaRPr lang="en-US" altLang="en-US"/>
          </a:p>
        </p:txBody>
      </p:sp>
      <p:sp>
        <p:nvSpPr>
          <p:cNvPr id="134147" name="Rectangle 1">
            <a:extLst>
              <a:ext uri="{FF2B5EF4-FFF2-40B4-BE49-F238E27FC236}">
                <a16:creationId xmlns:a16="http://schemas.microsoft.com/office/drawing/2014/main" id="{5ACDCA6C-5896-4335-BF13-408008DA8EA2}"/>
              </a:ext>
            </a:extLst>
          </p:cNvPr>
          <p:cNvSpPr>
            <a:spLocks noGrp="1" noRot="1" noChangeAspect="1" noChangeArrowheads="1" noTextEdit="1"/>
          </p:cNvSpPr>
          <p:nvPr>
            <p:ph type="sldImg"/>
          </p:nvPr>
        </p:nvSpPr>
        <p:spPr>
          <a:solidFill>
            <a:srgbClr val="FFFFFF"/>
          </a:solidFill>
          <a:ln/>
        </p:spPr>
      </p:sp>
      <p:sp>
        <p:nvSpPr>
          <p:cNvPr id="134148" name="Text Box 2">
            <a:extLst>
              <a:ext uri="{FF2B5EF4-FFF2-40B4-BE49-F238E27FC236}">
                <a16:creationId xmlns:a16="http://schemas.microsoft.com/office/drawing/2014/main" id="{1093B67F-A6AA-4E08-98E2-F372525BBB41}"/>
              </a:ext>
            </a:extLst>
          </p:cNvPr>
          <p:cNvSpPr>
            <a:spLocks noGrp="1" noChangeArrowheads="1"/>
          </p:cNvSpPr>
          <p:nvPr>
            <p:ph type="body" idx="1"/>
          </p:nvPr>
        </p:nvSpPr>
        <p:spPr>
          <a:xfrm>
            <a:off x="701040" y="4460981"/>
            <a:ext cx="5608320" cy="422372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r>
              <a:rPr lang="en-US" altLang="en-US" sz="1800" dirty="0">
                <a:latin typeface="Papyrus" panose="03070502060502030205" pitchFamily="66" charset="0"/>
                <a:ea typeface="Arial Unicode MS" panose="020B0604020202020204" pitchFamily="34" charset="-128"/>
                <a:cs typeface="Arial Unicode MS" panose="020B0604020202020204" pitchFamily="34" charset="-128"/>
              </a:rPr>
              <a:t>Give teachers time to discuss with a partner, then u</a:t>
            </a:r>
            <a:r>
              <a:rPr lang="en-US" altLang="en-US" sz="1800" dirty="0"/>
              <a:t>se popsicle people to randomly call on teachers</a:t>
            </a:r>
          </a:p>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endParaRPr lang="en-US" altLang="en-US" sz="1800" dirty="0">
              <a:latin typeface="Papyrus" panose="03070502060502030205" pitchFamily="66" charset="0"/>
              <a:ea typeface="Arial Unicode MS" panose="020B0604020202020204" pitchFamily="34" charset="-128"/>
              <a:cs typeface="Arial Unicode MS" panose="020B0604020202020204" pitchFamily="34" charset="-128"/>
            </a:endParaRPr>
          </a:p>
        </p:txBody>
      </p:sp>
      <p:sp>
        <p:nvSpPr>
          <p:cNvPr id="134149" name="Text Box 3">
            <a:extLst>
              <a:ext uri="{FF2B5EF4-FFF2-40B4-BE49-F238E27FC236}">
                <a16:creationId xmlns:a16="http://schemas.microsoft.com/office/drawing/2014/main" id="{C4FCF0C0-AF85-4186-BA23-E3017801B434}"/>
              </a:ext>
            </a:extLst>
          </p:cNvPr>
          <p:cNvSpPr txBox="1">
            <a:spLocks noChangeArrowheads="1"/>
          </p:cNvSpPr>
          <p:nvPr/>
        </p:nvSpPr>
        <p:spPr bwMode="auto">
          <a:xfrm>
            <a:off x="3970938" y="8917120"/>
            <a:ext cx="3037840" cy="469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710" tIns="47689" rIns="91710" bIns="47689" anchor="b"/>
          <a:lstStyle>
            <a:lvl1pPr>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1pPr>
            <a:lvl2pPr marL="742950" indent="-28575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2pPr>
            <a:lvl3pPr marL="11430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3pPr>
            <a:lvl4pPr marL="16002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4pPr>
            <a:lvl5pPr marL="2057400" indent="-228600">
              <a:spcBef>
                <a:spcPct val="3000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5pPr>
            <a:lvl6pPr marL="25146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6pPr>
            <a:lvl7pPr marL="29718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7pPr>
            <a:lvl8pPr marL="34290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8pPr>
            <a:lvl9pPr marL="3886200" indent="-228600" eaLnBrk="0" fontAlgn="base" hangingPunct="0">
              <a:spcBef>
                <a:spcPct val="3000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chemeClr val="tx1"/>
                </a:solidFill>
                <a:latin typeface="Architects Daughter" panose="02000505000000020004" pitchFamily="2" charset="0"/>
              </a:defRPr>
            </a:lvl9pPr>
          </a:lstStyle>
          <a:p>
            <a:pPr algn="r" eaLnBrk="1" hangingPunct="1">
              <a:spcBef>
                <a:spcPct val="0"/>
              </a:spcBef>
            </a:pPr>
            <a:fld id="{0A73609D-6360-4AA8-B0FB-3B6C2CB5C5A2}" type="slidenum">
              <a:rPr lang="en-US" altLang="en-US">
                <a:solidFill>
                  <a:srgbClr val="000000"/>
                </a:solidFill>
              </a:rPr>
              <a:pPr algn="r" eaLnBrk="1" hangingPunct="1">
                <a:spcBef>
                  <a:spcPct val="0"/>
                </a:spcBef>
              </a:pPr>
              <a:t>16</a:t>
            </a:fld>
            <a:endParaRPr lang="en-US" altLang="en-US">
              <a:solidFill>
                <a:srgbClr val="000000"/>
              </a:solidFill>
            </a:endParaRPr>
          </a:p>
        </p:txBody>
      </p:sp>
      <p:sp>
        <p:nvSpPr>
          <p:cNvPr id="134150" name="TextBox 1">
            <a:extLst>
              <a:ext uri="{FF2B5EF4-FFF2-40B4-BE49-F238E27FC236}">
                <a16:creationId xmlns:a16="http://schemas.microsoft.com/office/drawing/2014/main" id="{67970C47-23FC-479A-8446-C3B1BDE565A7}"/>
              </a:ext>
            </a:extLst>
          </p:cNvPr>
          <p:cNvSpPr txBox="1">
            <a:spLocks noChangeArrowheads="1"/>
          </p:cNvSpPr>
          <p:nvPr>
            <p:custDataLst>
              <p:tags r:id="rId1"/>
            </p:custDataLst>
          </p:nvPr>
        </p:nvSpPr>
        <p:spPr bwMode="auto">
          <a:xfrm>
            <a:off x="0" y="0"/>
            <a:ext cx="3894667" cy="376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177" tIns="46589" rIns="93177" bIns="46589">
            <a:spAutoFit/>
          </a:bodyPr>
          <a:lstStyle>
            <a:lvl1pPr>
              <a:defRPr b="1">
                <a:solidFill>
                  <a:schemeClr val="tx1"/>
                </a:solidFill>
                <a:latin typeface="Arial" panose="020B0604020202020204" pitchFamily="34" charset="0"/>
              </a:defRPr>
            </a:lvl1pPr>
            <a:lvl2pPr marL="742950" indent="-285750">
              <a:defRPr b="1">
                <a:solidFill>
                  <a:schemeClr val="tx1"/>
                </a:solidFill>
                <a:latin typeface="Arial" panose="020B0604020202020204" pitchFamily="34" charset="0"/>
              </a:defRPr>
            </a:lvl2pPr>
            <a:lvl3pPr marL="1143000" indent="-228600">
              <a:defRPr b="1">
                <a:solidFill>
                  <a:schemeClr val="tx1"/>
                </a:solidFill>
                <a:latin typeface="Arial" panose="020B0604020202020204" pitchFamily="34" charset="0"/>
              </a:defRPr>
            </a:lvl3pPr>
            <a:lvl4pPr marL="1600200" indent="-228600">
              <a:defRPr b="1">
                <a:solidFill>
                  <a:schemeClr val="tx1"/>
                </a:solidFill>
                <a:latin typeface="Arial" panose="020B0604020202020204" pitchFamily="34" charset="0"/>
              </a:defRPr>
            </a:lvl4pPr>
            <a:lvl5pPr marL="2057400" indent="-228600">
              <a:defRPr b="1">
                <a:solidFill>
                  <a:schemeClr val="tx1"/>
                </a:solidFill>
                <a:latin typeface="Arial" panose="020B0604020202020204" pitchFamily="34" charset="0"/>
              </a:defRPr>
            </a:lvl5pPr>
            <a:lvl6pPr marL="2514600" indent="-228600" eaLnBrk="0" fontAlgn="base" hangingPunct="0">
              <a:spcBef>
                <a:spcPct val="0"/>
              </a:spcBef>
              <a:spcAft>
                <a:spcPct val="0"/>
              </a:spcAft>
              <a:defRPr b="1">
                <a:solidFill>
                  <a:schemeClr val="tx1"/>
                </a:solidFill>
                <a:latin typeface="Arial" panose="020B0604020202020204" pitchFamily="34" charset="0"/>
              </a:defRPr>
            </a:lvl6pPr>
            <a:lvl7pPr marL="2971800" indent="-228600" eaLnBrk="0" fontAlgn="base" hangingPunct="0">
              <a:spcBef>
                <a:spcPct val="0"/>
              </a:spcBef>
              <a:spcAft>
                <a:spcPct val="0"/>
              </a:spcAft>
              <a:defRPr b="1">
                <a:solidFill>
                  <a:schemeClr val="tx1"/>
                </a:solidFill>
                <a:latin typeface="Arial" panose="020B0604020202020204" pitchFamily="34" charset="0"/>
              </a:defRPr>
            </a:lvl7pPr>
            <a:lvl8pPr marL="3429000" indent="-228600" eaLnBrk="0" fontAlgn="base" hangingPunct="0">
              <a:spcBef>
                <a:spcPct val="0"/>
              </a:spcBef>
              <a:spcAft>
                <a:spcPct val="0"/>
              </a:spcAft>
              <a:defRPr b="1">
                <a:solidFill>
                  <a:schemeClr val="tx1"/>
                </a:solidFill>
                <a:latin typeface="Arial" panose="020B0604020202020204" pitchFamily="34" charset="0"/>
              </a:defRPr>
            </a:lvl8pPr>
            <a:lvl9pPr marL="3886200" indent="-228600" eaLnBrk="0" fontAlgn="base" hangingPunct="0">
              <a:spcBef>
                <a:spcPct val="0"/>
              </a:spcBef>
              <a:spcAft>
                <a:spcPct val="0"/>
              </a:spcAft>
              <a:defRPr b="1">
                <a:solidFill>
                  <a:schemeClr val="tx1"/>
                </a:solidFill>
                <a:latin typeface="Arial" panose="020B0604020202020204" pitchFamily="34" charset="0"/>
              </a:defRPr>
            </a:lvl9pPr>
          </a:lstStyle>
          <a:p>
            <a:endParaRPr lang="en-US" altLang="en-US">
              <a:latin typeface="Architects Daughter" panose="02000505000000020004" pitchFamily="2" charset="0"/>
            </a:endParaRPr>
          </a:p>
        </p:txBody>
      </p:sp>
    </p:spTree>
    <p:extLst>
      <p:ext uri="{BB962C8B-B14F-4D97-AF65-F5344CB8AC3E}">
        <p14:creationId xmlns:p14="http://schemas.microsoft.com/office/powerpoint/2010/main" val="9637802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DA9ED7A6-F7FD-4896-82F0-A8E62C85F30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A1F00ACB-7970-4BE4-A61A-34EDBFA3492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ts val="688"/>
              </a:spcBef>
              <a:tabLst>
                <a:tab pos="0" algn="l"/>
                <a:tab pos="931774" algn="l"/>
                <a:tab pos="1863547" algn="l"/>
                <a:tab pos="2795321" algn="l"/>
                <a:tab pos="3727094" algn="l"/>
                <a:tab pos="4658868" algn="l"/>
                <a:tab pos="5590642" algn="l"/>
                <a:tab pos="6522415" algn="l"/>
                <a:tab pos="7454189" algn="l"/>
                <a:tab pos="8385962" algn="l"/>
                <a:tab pos="9317736" algn="l"/>
                <a:tab pos="10249510" algn="l"/>
              </a:tabLst>
            </a:pPr>
            <a:r>
              <a:rPr lang="en-US" altLang="en-US" sz="1200" dirty="0">
                <a:latin typeface="Papyrus" panose="03070502060502030205" pitchFamily="66" charset="0"/>
                <a:ea typeface="Arial Unicode MS" panose="020B0604020202020204" pitchFamily="34" charset="-128"/>
                <a:cs typeface="Arial Unicode MS" panose="020B0604020202020204" pitchFamily="34" charset="-128"/>
              </a:rPr>
              <a:t>Give teachers time to discuss with a partner, then u</a:t>
            </a:r>
            <a:r>
              <a:rPr lang="en-US" altLang="en-US" sz="1200" dirty="0"/>
              <a:t>se popsicle people to randomly call on teachers</a:t>
            </a:r>
          </a:p>
        </p:txBody>
      </p:sp>
      <p:sp>
        <p:nvSpPr>
          <p:cNvPr id="17412" name="Slide Number Placeholder 3">
            <a:extLst>
              <a:ext uri="{FF2B5EF4-FFF2-40B4-BE49-F238E27FC236}">
                <a16:creationId xmlns:a16="http://schemas.microsoft.com/office/drawing/2014/main" id="{F26EC496-CEA4-4AA5-8FCC-07E734351D5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7430054-4049-4F77-901A-FB15299DCB33}" type="slidenum">
              <a:rPr lang="en-US" altLang="en-US" smtClean="0">
                <a:latin typeface="Calibri" panose="020F0502020204030204" pitchFamily="34" charset="0"/>
              </a:rPr>
              <a:pPr/>
              <a:t>17</a:t>
            </a:fld>
            <a:endParaRPr lang="en-US" altLang="en-US">
              <a:latin typeface="Calibri" panose="020F0502020204030204" pitchFamily="34" charset="0"/>
            </a:endParaRPr>
          </a:p>
        </p:txBody>
      </p:sp>
    </p:spTree>
    <p:extLst>
      <p:ext uri="{BB962C8B-B14F-4D97-AF65-F5344CB8AC3E}">
        <p14:creationId xmlns:p14="http://schemas.microsoft.com/office/powerpoint/2010/main" val="33372400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series of discussion strategies are going to focus on whole class discussions.</a:t>
            </a:r>
          </a:p>
        </p:txBody>
      </p:sp>
      <p:sp>
        <p:nvSpPr>
          <p:cNvPr id="4" name="Slide Number Placeholder 3"/>
          <p:cNvSpPr>
            <a:spLocks noGrp="1"/>
          </p:cNvSpPr>
          <p:nvPr>
            <p:ph type="sldNum" sz="quarter" idx="5"/>
          </p:nvPr>
        </p:nvSpPr>
        <p:spPr/>
        <p:txBody>
          <a:bodyPr/>
          <a:lstStyle/>
          <a:p>
            <a:fld id="{C4100561-FA90-4571-BC88-54E0E8770C1B}" type="slidenum">
              <a:rPr lang="en-US" smtClean="0"/>
              <a:t>18</a:t>
            </a:fld>
            <a:endParaRPr lang="en-US"/>
          </a:p>
        </p:txBody>
      </p:sp>
    </p:spTree>
    <p:extLst>
      <p:ext uri="{BB962C8B-B14F-4D97-AF65-F5344CB8AC3E}">
        <p14:creationId xmlns:p14="http://schemas.microsoft.com/office/powerpoint/2010/main" val="40133289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corner debate is a strategy you can use to create a discussion in your class as well as include movement.  This strategy works well as a preview when you start class, but can also be used to summarize and draw conclusions at the end. </a:t>
            </a:r>
          </a:p>
        </p:txBody>
      </p:sp>
      <p:sp>
        <p:nvSpPr>
          <p:cNvPr id="4" name="Slide Number Placeholder 3"/>
          <p:cNvSpPr>
            <a:spLocks noGrp="1"/>
          </p:cNvSpPr>
          <p:nvPr>
            <p:ph type="sldNum" sz="quarter" idx="5"/>
          </p:nvPr>
        </p:nvSpPr>
        <p:spPr/>
        <p:txBody>
          <a:bodyPr/>
          <a:lstStyle/>
          <a:p>
            <a:fld id="{C4100561-FA90-4571-BC88-54E0E8770C1B}" type="slidenum">
              <a:rPr lang="en-US" smtClean="0"/>
              <a:t>19</a:t>
            </a:fld>
            <a:endParaRPr lang="en-US"/>
          </a:p>
        </p:txBody>
      </p:sp>
    </p:spTree>
    <p:extLst>
      <p:ext uri="{BB962C8B-B14F-4D97-AF65-F5344CB8AC3E}">
        <p14:creationId xmlns:p14="http://schemas.microsoft.com/office/powerpoint/2010/main" val="3938327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an example of how you can use a four corner debate.  You post a provocative statement that can be answered in multiple ways with a variety of responses. Hang the 4 corner cards up in your room in 4 different spaces.  Give each student an index card.  Before they move to their corner, have the students write a response on their card.  This provides students wait and think time – and also just prevents them from going to the corner with their friends.  Once a few minutes have passed, allow students to stand up and move into the corner that corresponds with their answer.  Ask a few debrief questions like: where is the majority of the class standing? Which response has the least students?  Then have the students in the 4 corners organize themselves into smaller groups of 3-4 students.  Have them read their index card with their response to the smaller group.  Once everyone has had a chance to speak in their group, randomly call on one person from each of the 4 corners to share their response.  Encourage them to pull in other answers they have heard in their small group discussion. </a:t>
            </a:r>
          </a:p>
        </p:txBody>
      </p:sp>
      <p:sp>
        <p:nvSpPr>
          <p:cNvPr id="4" name="Slide Number Placeholder 3"/>
          <p:cNvSpPr>
            <a:spLocks noGrp="1"/>
          </p:cNvSpPr>
          <p:nvPr>
            <p:ph type="sldNum" sz="quarter" idx="5"/>
          </p:nvPr>
        </p:nvSpPr>
        <p:spPr/>
        <p:txBody>
          <a:bodyPr/>
          <a:lstStyle/>
          <a:p>
            <a:fld id="{C4100561-FA90-4571-BC88-54E0E8770C1B}" type="slidenum">
              <a:rPr lang="en-US" smtClean="0"/>
              <a:t>20</a:t>
            </a:fld>
            <a:endParaRPr lang="en-US"/>
          </a:p>
        </p:txBody>
      </p:sp>
    </p:spTree>
    <p:extLst>
      <p:ext uri="{BB962C8B-B14F-4D97-AF65-F5344CB8AC3E}">
        <p14:creationId xmlns:p14="http://schemas.microsoft.com/office/powerpoint/2010/main" val="2387057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examples of 4 corner debate questions.  In order for a four-corner debate to be effective, you must create a statement that can be viewed from multiple perspectives and is controversial.  Take essential questions and turn them into provocative statements.  </a:t>
            </a:r>
          </a:p>
          <a:p>
            <a:endParaRPr lang="en-US" dirty="0"/>
          </a:p>
          <a:p>
            <a:r>
              <a:rPr lang="en-US" dirty="0"/>
              <a:t>A tip for four corner activities is to have your students write their answers on an index card, then move to the corner to debate. </a:t>
            </a:r>
          </a:p>
        </p:txBody>
      </p:sp>
      <p:sp>
        <p:nvSpPr>
          <p:cNvPr id="4" name="Slide Number Placeholder 3"/>
          <p:cNvSpPr>
            <a:spLocks noGrp="1"/>
          </p:cNvSpPr>
          <p:nvPr>
            <p:ph type="sldNum" sz="quarter" idx="5"/>
          </p:nvPr>
        </p:nvSpPr>
        <p:spPr/>
        <p:txBody>
          <a:bodyPr/>
          <a:lstStyle/>
          <a:p>
            <a:fld id="{C18693BC-AF02-4F7A-B324-5192D66699DF}" type="slidenum">
              <a:rPr lang="en-US" smtClean="0"/>
              <a:t>21</a:t>
            </a:fld>
            <a:endParaRPr lang="en-US"/>
          </a:p>
        </p:txBody>
      </p:sp>
    </p:spTree>
    <p:extLst>
      <p:ext uri="{BB962C8B-B14F-4D97-AF65-F5344CB8AC3E}">
        <p14:creationId xmlns:p14="http://schemas.microsoft.com/office/powerpoint/2010/main" val="10083391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can also use 4 Corners with Questions and Answers – Instead of posting the Agree/Disagree signs, just post the numbers 1-4 in your room.  Your students can move to the number that corresponds with the answer choice they choose. Once again they will need to explain their thinking to other students that have created similar responses. </a:t>
            </a:r>
          </a:p>
        </p:txBody>
      </p:sp>
      <p:sp>
        <p:nvSpPr>
          <p:cNvPr id="4" name="Slide Number Placeholder 3"/>
          <p:cNvSpPr>
            <a:spLocks noGrp="1"/>
          </p:cNvSpPr>
          <p:nvPr>
            <p:ph type="sldNum" sz="quarter" idx="10"/>
          </p:nvPr>
        </p:nvSpPr>
        <p:spPr/>
        <p:txBody>
          <a:bodyPr/>
          <a:lstStyle/>
          <a:p>
            <a:fld id="{BD7151E9-E434-4549-BB4C-83AF1CFEA73F}" type="slidenum">
              <a:rPr lang="en-US" smtClean="0"/>
              <a:t>22</a:t>
            </a:fld>
            <a:endParaRPr lang="en-US"/>
          </a:p>
        </p:txBody>
      </p:sp>
    </p:spTree>
    <p:extLst>
      <p:ext uri="{BB962C8B-B14F-4D97-AF65-F5344CB8AC3E}">
        <p14:creationId xmlns:p14="http://schemas.microsoft.com/office/powerpoint/2010/main" val="755150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twist on 4 Corners is to actually create a Human Bar Graph.  Instead of just bunching up in front of a sign, have your students create a bar graph out of their bodies.  You can then debrief by having the students look around the room to see which topic received the most responses, the least, and ask a few questions before you have your students discuss it in their smaller group. </a:t>
            </a:r>
          </a:p>
        </p:txBody>
      </p:sp>
      <p:sp>
        <p:nvSpPr>
          <p:cNvPr id="4" name="Slide Number Placeholder 3"/>
          <p:cNvSpPr>
            <a:spLocks noGrp="1"/>
          </p:cNvSpPr>
          <p:nvPr>
            <p:ph type="sldNum" sz="quarter" idx="5"/>
          </p:nvPr>
        </p:nvSpPr>
        <p:spPr/>
        <p:txBody>
          <a:bodyPr/>
          <a:lstStyle/>
          <a:p>
            <a:fld id="{C4100561-FA90-4571-BC88-54E0E8770C1B}" type="slidenum">
              <a:rPr lang="en-US" smtClean="0"/>
              <a:t>23</a:t>
            </a:fld>
            <a:endParaRPr lang="en-US"/>
          </a:p>
        </p:txBody>
      </p:sp>
    </p:spTree>
    <p:extLst>
      <p:ext uri="{BB962C8B-B14F-4D97-AF65-F5344CB8AC3E}">
        <p14:creationId xmlns:p14="http://schemas.microsoft.com/office/powerpoint/2010/main" val="41524726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modification to the 4 Corner Discussion is to use chat cards. Chat cards are a great strategy for structuring a discussion with sentence starters.  These work well with ELL students who may need extra support structuring their sentences or for a group of students who may need instruction in civil discourse. </a:t>
            </a:r>
          </a:p>
          <a:p>
            <a:endParaRPr lang="en-US" dirty="0"/>
          </a:p>
          <a:p>
            <a:r>
              <a:rPr lang="en-US" dirty="0"/>
              <a:t>Pass out these cards prior to a discussion. Give your students time to read the sentence starters.  When you start your discussion, give guidelines to your students, such as – “You must use a statement from the “Share” category” or “You must use a statement from the “Sum It Up Category”.  When you finish your discussion, make sure you acknowledge who used these cards correctly. </a:t>
            </a:r>
          </a:p>
        </p:txBody>
      </p:sp>
      <p:sp>
        <p:nvSpPr>
          <p:cNvPr id="4" name="Slide Number Placeholder 3"/>
          <p:cNvSpPr>
            <a:spLocks noGrp="1"/>
          </p:cNvSpPr>
          <p:nvPr>
            <p:ph type="sldNum" sz="quarter" idx="5"/>
          </p:nvPr>
        </p:nvSpPr>
        <p:spPr/>
        <p:txBody>
          <a:bodyPr/>
          <a:lstStyle/>
          <a:p>
            <a:fld id="{C4100561-FA90-4571-BC88-54E0E8770C1B}" type="slidenum">
              <a:rPr lang="en-US" smtClean="0"/>
              <a:t>24</a:t>
            </a:fld>
            <a:endParaRPr lang="en-US"/>
          </a:p>
        </p:txBody>
      </p:sp>
    </p:spTree>
    <p:extLst>
      <p:ext uri="{BB962C8B-B14F-4D97-AF65-F5344CB8AC3E}">
        <p14:creationId xmlns:p14="http://schemas.microsoft.com/office/powerpoint/2010/main" val="21226952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Inner – Outer circle is another strategy that will include your entire class and incorporate movement as well.  This is a great strategy for involving all of the students in your class in a low-steaks discussion.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latin typeface="+mn-lt"/>
              </a:rPr>
              <a:t>The inner – outer circle strategy is great when you want to check for understanding and have a brief discussion. For this strategy to work, you need to provide students background information and a few questions that spiral from easy to more complex. Give your students time to answer the questions and prepare for the inner-outer circle. </a:t>
            </a:r>
            <a:endParaRPr lang="en-US" altLang="en-US" dirty="0"/>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25</a:t>
            </a:fld>
            <a:endParaRPr lang="en-US"/>
          </a:p>
        </p:txBody>
      </p:sp>
    </p:spTree>
    <p:extLst>
      <p:ext uri="{BB962C8B-B14F-4D97-AF65-F5344CB8AC3E}">
        <p14:creationId xmlns:p14="http://schemas.microsoft.com/office/powerpoint/2010/main" val="1396002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latin typeface="+mn-lt"/>
              </a:rPr>
              <a:t>We are going to build a little background knowledge on the Indian Wars in Texas History – let’s start by listening to a song and discussing the questions before we learn the content (not really – you are just modeling this strategy).  Download the song onto your </a:t>
            </a:r>
            <a:r>
              <a:rPr lang="en-US" altLang="en-US" dirty="0" err="1">
                <a:latin typeface="+mn-lt"/>
              </a:rPr>
              <a:t>Iphone</a:t>
            </a:r>
            <a:r>
              <a:rPr lang="en-US" altLang="en-US" dirty="0">
                <a:latin typeface="+mn-lt"/>
              </a:rPr>
              <a:t> and play to the teachers to prep. </a:t>
            </a:r>
            <a:endParaRPr lang="en-US" altLang="en-US" dirty="0"/>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26</a:t>
            </a:fld>
            <a:endParaRPr lang="en-US" altLang="en-US"/>
          </a:p>
        </p:txBody>
      </p:sp>
    </p:spTree>
    <p:extLst>
      <p:ext uri="{BB962C8B-B14F-4D97-AF65-F5344CB8AC3E}">
        <p14:creationId xmlns:p14="http://schemas.microsoft.com/office/powerpoint/2010/main" val="3054237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t>You will need space for the next step – get your students out of their desks and have them create a circle around you. You will need to stay in the center of the circle so that you can monitor the discussion. </a:t>
            </a:r>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27</a:t>
            </a:fld>
            <a:endParaRPr lang="en-US" altLang="en-US"/>
          </a:p>
        </p:txBody>
      </p:sp>
    </p:spTree>
    <p:extLst>
      <p:ext uri="{BB962C8B-B14F-4D97-AF65-F5344CB8AC3E}">
        <p14:creationId xmlns:p14="http://schemas.microsoft.com/office/powerpoint/2010/main" val="28460688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12A5B070-BB6E-4F32-BC2F-AE3230A52F57}"/>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716C672F-C838-45DA-AB04-4E17FA519D3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ltLang="en-US" dirty="0"/>
              <a:t>Starting with any student, go around the circle and number the students off, 1,2, 1, 2, until you have assigned numbers to all of the students.  The students who are number one need to stay in their position.  The number two students will take one step forward and then turn around, facing the number one student who is next to them.  I always have the students shake hands and say hello, but a fist bump will work as well.  </a:t>
            </a:r>
          </a:p>
          <a:p>
            <a:pPr>
              <a:defRPr/>
            </a:pPr>
            <a:endParaRPr lang="en-US" altLang="en-US" dirty="0"/>
          </a:p>
        </p:txBody>
      </p:sp>
      <p:sp>
        <p:nvSpPr>
          <p:cNvPr id="62468" name="Slide Number Placeholder 3">
            <a:extLst>
              <a:ext uri="{FF2B5EF4-FFF2-40B4-BE49-F238E27FC236}">
                <a16:creationId xmlns:a16="http://schemas.microsoft.com/office/drawing/2014/main" id="{87592AC3-728B-463E-B993-655FD551692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70007" indent="-296033">
              <a:defRPr>
                <a:solidFill>
                  <a:schemeClr val="tx1"/>
                </a:solidFill>
                <a:latin typeface="Arial" panose="020B0604020202020204" pitchFamily="34" charset="0"/>
              </a:defRPr>
            </a:lvl2pPr>
            <a:lvl3pPr marL="1185747" indent="-236179">
              <a:defRPr>
                <a:solidFill>
                  <a:schemeClr val="tx1"/>
                </a:solidFill>
                <a:latin typeface="Arial" panose="020B0604020202020204" pitchFamily="34" charset="0"/>
              </a:defRPr>
            </a:lvl3pPr>
            <a:lvl4pPr marL="1661340" indent="-236179">
              <a:defRPr>
                <a:solidFill>
                  <a:schemeClr val="tx1"/>
                </a:solidFill>
                <a:latin typeface="Arial" panose="020B0604020202020204" pitchFamily="34" charset="0"/>
              </a:defRPr>
            </a:lvl4pPr>
            <a:lvl5pPr marL="2135315" indent="-236179">
              <a:defRPr>
                <a:solidFill>
                  <a:schemeClr val="tx1"/>
                </a:solidFill>
                <a:latin typeface="Arial" panose="020B0604020202020204" pitchFamily="34" charset="0"/>
              </a:defRPr>
            </a:lvl5pPr>
            <a:lvl6pPr marL="2601201" indent="-236179" eaLnBrk="0" fontAlgn="base" hangingPunct="0">
              <a:spcBef>
                <a:spcPct val="0"/>
              </a:spcBef>
              <a:spcAft>
                <a:spcPct val="0"/>
              </a:spcAft>
              <a:defRPr>
                <a:solidFill>
                  <a:schemeClr val="tx1"/>
                </a:solidFill>
                <a:latin typeface="Arial" panose="020B0604020202020204" pitchFamily="34" charset="0"/>
              </a:defRPr>
            </a:lvl6pPr>
            <a:lvl7pPr marL="3067088" indent="-236179" eaLnBrk="0" fontAlgn="base" hangingPunct="0">
              <a:spcBef>
                <a:spcPct val="0"/>
              </a:spcBef>
              <a:spcAft>
                <a:spcPct val="0"/>
              </a:spcAft>
              <a:defRPr>
                <a:solidFill>
                  <a:schemeClr val="tx1"/>
                </a:solidFill>
                <a:latin typeface="Arial" panose="020B0604020202020204" pitchFamily="34" charset="0"/>
              </a:defRPr>
            </a:lvl7pPr>
            <a:lvl8pPr marL="3532975" indent="-236179" eaLnBrk="0" fontAlgn="base" hangingPunct="0">
              <a:spcBef>
                <a:spcPct val="0"/>
              </a:spcBef>
              <a:spcAft>
                <a:spcPct val="0"/>
              </a:spcAft>
              <a:defRPr>
                <a:solidFill>
                  <a:schemeClr val="tx1"/>
                </a:solidFill>
                <a:latin typeface="Arial" panose="020B0604020202020204" pitchFamily="34" charset="0"/>
              </a:defRPr>
            </a:lvl8pPr>
            <a:lvl9pPr marL="3998862" indent="-236179" eaLnBrk="0" fontAlgn="base" hangingPunct="0">
              <a:spcBef>
                <a:spcPct val="0"/>
              </a:spcBef>
              <a:spcAft>
                <a:spcPct val="0"/>
              </a:spcAft>
              <a:defRPr>
                <a:solidFill>
                  <a:schemeClr val="tx1"/>
                </a:solidFill>
                <a:latin typeface="Arial" panose="020B0604020202020204" pitchFamily="34" charset="0"/>
              </a:defRPr>
            </a:lvl9pPr>
          </a:lstStyle>
          <a:p>
            <a:fld id="{4E60E6E8-5EAB-4345-B169-FD4729C08804}" type="slidenum">
              <a:rPr lang="en-US" altLang="en-US" smtClean="0"/>
              <a:pPr/>
              <a:t>28</a:t>
            </a:fld>
            <a:endParaRPr lang="en-US" altLang="en-US"/>
          </a:p>
        </p:txBody>
      </p:sp>
    </p:spTree>
    <p:extLst>
      <p:ext uri="{BB962C8B-B14F-4D97-AF65-F5344CB8AC3E}">
        <p14:creationId xmlns:p14="http://schemas.microsoft.com/office/powerpoint/2010/main" val="28823120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altLang="en-US" dirty="0"/>
              <a:t>Once the students are grouped in two circles facing each other (Inner and Outer Circle). I will read the first question out loud.  In the first round, student number 1 will repeat the question to student number two, who will then answer it.  After a minute or so, get the students attention (I recommend a bell), and have the number two student on the inside take a step to their left. This will place them with a new partner.  Once again, shake hands and say hello.</a:t>
            </a:r>
          </a:p>
          <a:p>
            <a:pPr>
              <a:defRPr/>
            </a:pPr>
            <a:endParaRPr lang="en-US" altLang="en-US" dirty="0"/>
          </a:p>
          <a:p>
            <a:pPr>
              <a:defRPr/>
            </a:pPr>
            <a:r>
              <a:rPr lang="en-US" altLang="en-US" dirty="0"/>
              <a:t>In this round, I will ask a question, and student number 2 will repeat the question to their new partner. Student number one is responsible for answering the question.</a:t>
            </a:r>
          </a:p>
          <a:p>
            <a:pPr>
              <a:defRPr/>
            </a:pPr>
            <a:endParaRPr lang="en-US" altLang="en-US" dirty="0"/>
          </a:p>
          <a:p>
            <a:pPr>
              <a:defRPr/>
            </a:pPr>
            <a:r>
              <a:rPr lang="en-US" altLang="en-US" dirty="0"/>
              <a:t>Repeat the process for 3 to 4 rounds, giving every student a chance to both ask a question and answer a question.  After every question, rotate the inner circle. </a:t>
            </a:r>
          </a:p>
          <a:p>
            <a:pPr>
              <a:defRPr/>
            </a:pPr>
            <a:endParaRPr lang="en-US" altLang="en-US" dirty="0"/>
          </a:p>
          <a:p>
            <a:pPr>
              <a:defRPr/>
            </a:pPr>
            <a:r>
              <a:rPr lang="en-US" altLang="en-US" dirty="0"/>
              <a:t>After you have completed the rounds, debrief with your class.  Share what you heard when you were standing inside the circle and praise those with especially thoughtful responses. </a:t>
            </a: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29</a:t>
            </a:fld>
            <a:endParaRPr lang="en-US"/>
          </a:p>
        </p:txBody>
      </p:sp>
    </p:spTree>
    <p:extLst>
      <p:ext uri="{BB962C8B-B14F-4D97-AF65-F5344CB8AC3E}">
        <p14:creationId xmlns:p14="http://schemas.microsoft.com/office/powerpoint/2010/main" val="4317296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did you learn about whole class discussions?</a:t>
            </a:r>
          </a:p>
        </p:txBody>
      </p:sp>
      <p:sp>
        <p:nvSpPr>
          <p:cNvPr id="4" name="Slide Number Placeholder 3"/>
          <p:cNvSpPr>
            <a:spLocks noGrp="1"/>
          </p:cNvSpPr>
          <p:nvPr>
            <p:ph type="sldNum" sz="quarter" idx="5"/>
          </p:nvPr>
        </p:nvSpPr>
        <p:spPr/>
        <p:txBody>
          <a:bodyPr/>
          <a:lstStyle/>
          <a:p>
            <a:fld id="{635A52A9-B7B4-462F-AB5A-B0529042ED7D}" type="slidenum">
              <a:rPr lang="en-US" smtClean="0"/>
              <a:t>30</a:t>
            </a:fld>
            <a:endParaRPr lang="en-US"/>
          </a:p>
        </p:txBody>
      </p:sp>
    </p:spTree>
    <p:extLst>
      <p:ext uri="{BB962C8B-B14F-4D97-AF65-F5344CB8AC3E}">
        <p14:creationId xmlns:p14="http://schemas.microsoft.com/office/powerpoint/2010/main" val="39257092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we are going to take a look at strategies for smaller group discussions. This will include strategies for groups of 4, 3, and 2 students. I am going to model a lesson for you with discussion strategies embedded throughout the session. </a:t>
            </a:r>
          </a:p>
        </p:txBody>
      </p:sp>
      <p:sp>
        <p:nvSpPr>
          <p:cNvPr id="4" name="Slide Number Placeholder 3"/>
          <p:cNvSpPr>
            <a:spLocks noGrp="1"/>
          </p:cNvSpPr>
          <p:nvPr>
            <p:ph type="sldNum" sz="quarter" idx="5"/>
          </p:nvPr>
        </p:nvSpPr>
        <p:spPr/>
        <p:txBody>
          <a:bodyPr/>
          <a:lstStyle/>
          <a:p>
            <a:fld id="{C4100561-FA90-4571-BC88-54E0E8770C1B}" type="slidenum">
              <a:rPr lang="en-US" smtClean="0"/>
              <a:t>31</a:t>
            </a:fld>
            <a:endParaRPr lang="en-US"/>
          </a:p>
        </p:txBody>
      </p:sp>
    </p:spTree>
    <p:extLst>
      <p:ext uri="{BB962C8B-B14F-4D97-AF65-F5344CB8AC3E}">
        <p14:creationId xmlns:p14="http://schemas.microsoft.com/office/powerpoint/2010/main" val="12167020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are going to model a lesson for the teachers – the content will be on the colonization of Texas.  Tell teachers to focus on the strategies for discussion that you use. </a:t>
            </a:r>
          </a:p>
        </p:txBody>
      </p:sp>
      <p:sp>
        <p:nvSpPr>
          <p:cNvPr id="4" name="Slide Number Placeholder 3"/>
          <p:cNvSpPr>
            <a:spLocks noGrp="1"/>
          </p:cNvSpPr>
          <p:nvPr>
            <p:ph type="sldNum" sz="quarter" idx="5"/>
          </p:nvPr>
        </p:nvSpPr>
        <p:spPr/>
        <p:txBody>
          <a:bodyPr/>
          <a:lstStyle/>
          <a:p>
            <a:fld id="{C18693BC-AF02-4F7A-B324-5192D66699DF}" type="slidenum">
              <a:rPr lang="en-US" smtClean="0"/>
              <a:t>32</a:t>
            </a:fld>
            <a:endParaRPr lang="en-US"/>
          </a:p>
        </p:txBody>
      </p:sp>
    </p:spTree>
    <p:extLst>
      <p:ext uri="{BB962C8B-B14F-4D97-AF65-F5344CB8AC3E}">
        <p14:creationId xmlns:p14="http://schemas.microsoft.com/office/powerpoint/2010/main" val="28484026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the strategy you will be modeling is a structured discussion</a:t>
            </a:r>
          </a:p>
        </p:txBody>
      </p:sp>
      <p:sp>
        <p:nvSpPr>
          <p:cNvPr id="4" name="Slide Number Placeholder 3"/>
          <p:cNvSpPr>
            <a:spLocks noGrp="1"/>
          </p:cNvSpPr>
          <p:nvPr>
            <p:ph type="sldNum" sz="quarter" idx="5"/>
          </p:nvPr>
        </p:nvSpPr>
        <p:spPr/>
        <p:txBody>
          <a:bodyPr/>
          <a:lstStyle/>
          <a:p>
            <a:fld id="{C18693BC-AF02-4F7A-B324-5192D66699DF}" type="slidenum">
              <a:rPr lang="en-US" smtClean="0"/>
              <a:t>34</a:t>
            </a:fld>
            <a:endParaRPr lang="en-US"/>
          </a:p>
        </p:txBody>
      </p:sp>
    </p:spTree>
    <p:extLst>
      <p:ext uri="{BB962C8B-B14F-4D97-AF65-F5344CB8AC3E}">
        <p14:creationId xmlns:p14="http://schemas.microsoft.com/office/powerpoint/2010/main" val="24614956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Pronounce all of the vocabulary terms for the teachers on the word wall</a:t>
            </a:r>
          </a:p>
        </p:txBody>
      </p:sp>
      <p:sp>
        <p:nvSpPr>
          <p:cNvPr id="4" name="Slide Number Placeholder 3"/>
          <p:cNvSpPr>
            <a:spLocks noGrp="1"/>
          </p:cNvSpPr>
          <p:nvPr>
            <p:ph type="sldNum" sz="quarter" idx="5"/>
          </p:nvPr>
        </p:nvSpPr>
        <p:spPr/>
        <p:txBody>
          <a:bodyPr/>
          <a:lstStyle/>
          <a:p>
            <a:fld id="{C18693BC-AF02-4F7A-B324-5192D66699DF}" type="slidenum">
              <a:rPr lang="en-US" smtClean="0"/>
              <a:t>35</a:t>
            </a:fld>
            <a:endParaRPr lang="en-US"/>
          </a:p>
        </p:txBody>
      </p:sp>
    </p:spTree>
    <p:extLst>
      <p:ext uri="{BB962C8B-B14F-4D97-AF65-F5344CB8AC3E}">
        <p14:creationId xmlns:p14="http://schemas.microsoft.com/office/powerpoint/2010/main" val="1510542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give each group a number card (1-3)</a:t>
            </a:r>
          </a:p>
        </p:txBody>
      </p:sp>
      <p:sp>
        <p:nvSpPr>
          <p:cNvPr id="4" name="Slide Number Placeholder 3"/>
          <p:cNvSpPr>
            <a:spLocks noGrp="1"/>
          </p:cNvSpPr>
          <p:nvPr>
            <p:ph type="sldNum" sz="quarter" idx="5"/>
          </p:nvPr>
        </p:nvSpPr>
        <p:spPr/>
        <p:txBody>
          <a:bodyPr/>
          <a:lstStyle/>
          <a:p>
            <a:fld id="{C18693BC-AF02-4F7A-B324-5192D66699DF}" type="slidenum">
              <a:rPr lang="en-US" smtClean="0"/>
              <a:t>40</a:t>
            </a:fld>
            <a:endParaRPr lang="en-US"/>
          </a:p>
        </p:txBody>
      </p:sp>
    </p:spTree>
    <p:extLst>
      <p:ext uri="{BB962C8B-B14F-4D97-AF65-F5344CB8AC3E}">
        <p14:creationId xmlns:p14="http://schemas.microsoft.com/office/powerpoint/2010/main" val="31288927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predict this activity to go over the vocabulary</a:t>
            </a:r>
          </a:p>
        </p:txBody>
      </p:sp>
      <p:sp>
        <p:nvSpPr>
          <p:cNvPr id="4" name="Slide Number Placeholder 3"/>
          <p:cNvSpPr>
            <a:spLocks noGrp="1"/>
          </p:cNvSpPr>
          <p:nvPr>
            <p:ph type="sldNum" sz="quarter" idx="5"/>
          </p:nvPr>
        </p:nvSpPr>
        <p:spPr/>
        <p:txBody>
          <a:bodyPr/>
          <a:lstStyle/>
          <a:p>
            <a:fld id="{C18693BC-AF02-4F7A-B324-5192D66699DF}" type="slidenum">
              <a:rPr lang="en-US" smtClean="0"/>
              <a:t>41</a:t>
            </a:fld>
            <a:endParaRPr lang="en-US"/>
          </a:p>
        </p:txBody>
      </p:sp>
    </p:spTree>
    <p:extLst>
      <p:ext uri="{BB962C8B-B14F-4D97-AF65-F5344CB8AC3E}">
        <p14:creationId xmlns:p14="http://schemas.microsoft.com/office/powerpoint/2010/main" val="41368938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Teachers should discuss these questions in their small group. </a:t>
            </a:r>
          </a:p>
        </p:txBody>
      </p:sp>
      <p:sp>
        <p:nvSpPr>
          <p:cNvPr id="4" name="Slide Number Placeholder 3"/>
          <p:cNvSpPr>
            <a:spLocks noGrp="1"/>
          </p:cNvSpPr>
          <p:nvPr>
            <p:ph type="sldNum" sz="quarter" idx="5"/>
          </p:nvPr>
        </p:nvSpPr>
        <p:spPr/>
        <p:txBody>
          <a:bodyPr/>
          <a:lstStyle/>
          <a:p>
            <a:fld id="{C18693BC-AF02-4F7A-B324-5192D66699DF}" type="slidenum">
              <a:rPr lang="en-US" smtClean="0"/>
              <a:t>42</a:t>
            </a:fld>
            <a:endParaRPr lang="en-US"/>
          </a:p>
        </p:txBody>
      </p:sp>
    </p:spTree>
    <p:extLst>
      <p:ext uri="{BB962C8B-B14F-4D97-AF65-F5344CB8AC3E}">
        <p14:creationId xmlns:p14="http://schemas.microsoft.com/office/powerpoint/2010/main" val="15605893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Pass out the first page of the reading on the colonization of Texas.  Have the teachers read as a group and discuss which option they would choose. </a:t>
            </a:r>
          </a:p>
        </p:txBody>
      </p:sp>
      <p:sp>
        <p:nvSpPr>
          <p:cNvPr id="4" name="Slide Number Placeholder 3"/>
          <p:cNvSpPr>
            <a:spLocks noGrp="1"/>
          </p:cNvSpPr>
          <p:nvPr>
            <p:ph type="sldNum" sz="quarter" idx="5"/>
          </p:nvPr>
        </p:nvSpPr>
        <p:spPr/>
        <p:txBody>
          <a:bodyPr/>
          <a:lstStyle/>
          <a:p>
            <a:fld id="{C18693BC-AF02-4F7A-B324-5192D66699DF}" type="slidenum">
              <a:rPr lang="en-US" smtClean="0"/>
              <a:t>43</a:t>
            </a:fld>
            <a:endParaRPr lang="en-US"/>
          </a:p>
        </p:txBody>
      </p:sp>
    </p:spTree>
    <p:extLst>
      <p:ext uri="{BB962C8B-B14F-4D97-AF65-F5344CB8AC3E}">
        <p14:creationId xmlns:p14="http://schemas.microsoft.com/office/powerpoint/2010/main" val="45127384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same as a response group</a:t>
            </a:r>
          </a:p>
        </p:txBody>
      </p:sp>
      <p:sp>
        <p:nvSpPr>
          <p:cNvPr id="4" name="Slide Number Placeholder 3"/>
          <p:cNvSpPr>
            <a:spLocks noGrp="1"/>
          </p:cNvSpPr>
          <p:nvPr>
            <p:ph type="sldNum" sz="quarter" idx="5"/>
          </p:nvPr>
        </p:nvSpPr>
        <p:spPr/>
        <p:txBody>
          <a:bodyPr/>
          <a:lstStyle/>
          <a:p>
            <a:fld id="{C18693BC-AF02-4F7A-B324-5192D66699DF}" type="slidenum">
              <a:rPr lang="en-US" smtClean="0"/>
              <a:t>44</a:t>
            </a:fld>
            <a:endParaRPr lang="en-US"/>
          </a:p>
        </p:txBody>
      </p:sp>
    </p:spTree>
    <p:extLst>
      <p:ext uri="{BB962C8B-B14F-4D97-AF65-F5344CB8AC3E}">
        <p14:creationId xmlns:p14="http://schemas.microsoft.com/office/powerpoint/2010/main" val="34216253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Conduct a structured discussion with 2-3 different groups. </a:t>
            </a:r>
          </a:p>
        </p:txBody>
      </p:sp>
      <p:sp>
        <p:nvSpPr>
          <p:cNvPr id="4" name="Slide Number Placeholder 3"/>
          <p:cNvSpPr>
            <a:spLocks noGrp="1"/>
          </p:cNvSpPr>
          <p:nvPr>
            <p:ph type="sldNum" sz="quarter" idx="5"/>
          </p:nvPr>
        </p:nvSpPr>
        <p:spPr/>
        <p:txBody>
          <a:bodyPr/>
          <a:lstStyle/>
          <a:p>
            <a:fld id="{C18693BC-AF02-4F7A-B324-5192D66699DF}" type="slidenum">
              <a:rPr lang="en-US" smtClean="0"/>
              <a:t>45</a:t>
            </a:fld>
            <a:endParaRPr lang="en-US"/>
          </a:p>
        </p:txBody>
      </p:sp>
    </p:spTree>
    <p:extLst>
      <p:ext uri="{BB962C8B-B14F-4D97-AF65-F5344CB8AC3E}">
        <p14:creationId xmlns:p14="http://schemas.microsoft.com/office/powerpoint/2010/main" val="375048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Pass out the next reading and have them discuss. </a:t>
            </a:r>
          </a:p>
        </p:txBody>
      </p:sp>
      <p:sp>
        <p:nvSpPr>
          <p:cNvPr id="4" name="Slide Number Placeholder 3"/>
          <p:cNvSpPr>
            <a:spLocks noGrp="1"/>
          </p:cNvSpPr>
          <p:nvPr>
            <p:ph type="sldNum" sz="quarter" idx="5"/>
          </p:nvPr>
        </p:nvSpPr>
        <p:spPr/>
        <p:txBody>
          <a:bodyPr/>
          <a:lstStyle/>
          <a:p>
            <a:fld id="{C18693BC-AF02-4F7A-B324-5192D66699DF}" type="slidenum">
              <a:rPr lang="en-US" smtClean="0"/>
              <a:t>46</a:t>
            </a:fld>
            <a:endParaRPr lang="en-US"/>
          </a:p>
        </p:txBody>
      </p:sp>
    </p:spTree>
    <p:extLst>
      <p:ext uri="{BB962C8B-B14F-4D97-AF65-F5344CB8AC3E}">
        <p14:creationId xmlns:p14="http://schemas.microsoft.com/office/powerpoint/2010/main" val="20419904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round you can introduce the add, subtract, multiply and divide cards if you want. </a:t>
            </a:r>
          </a:p>
        </p:txBody>
      </p:sp>
      <p:sp>
        <p:nvSpPr>
          <p:cNvPr id="4" name="Slide Number Placeholder 3"/>
          <p:cNvSpPr>
            <a:spLocks noGrp="1"/>
          </p:cNvSpPr>
          <p:nvPr>
            <p:ph type="sldNum" sz="quarter" idx="5"/>
          </p:nvPr>
        </p:nvSpPr>
        <p:spPr/>
        <p:txBody>
          <a:bodyPr/>
          <a:lstStyle/>
          <a:p>
            <a:fld id="{C18693BC-AF02-4F7A-B324-5192D66699DF}" type="slidenum">
              <a:rPr lang="en-US" smtClean="0"/>
              <a:t>47</a:t>
            </a:fld>
            <a:endParaRPr lang="en-US"/>
          </a:p>
        </p:txBody>
      </p:sp>
    </p:spTree>
    <p:extLst>
      <p:ext uri="{BB962C8B-B14F-4D97-AF65-F5344CB8AC3E}">
        <p14:creationId xmlns:p14="http://schemas.microsoft.com/office/powerpoint/2010/main" val="25933884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 that there is more to the activity, but you do not have to do this round if you don’t want </a:t>
            </a:r>
          </a:p>
        </p:txBody>
      </p:sp>
      <p:sp>
        <p:nvSpPr>
          <p:cNvPr id="4" name="Slide Number Placeholder 3"/>
          <p:cNvSpPr>
            <a:spLocks noGrp="1"/>
          </p:cNvSpPr>
          <p:nvPr>
            <p:ph type="sldNum" sz="quarter" idx="5"/>
          </p:nvPr>
        </p:nvSpPr>
        <p:spPr/>
        <p:txBody>
          <a:bodyPr/>
          <a:lstStyle/>
          <a:p>
            <a:fld id="{C18693BC-AF02-4F7A-B324-5192D66699DF}" type="slidenum">
              <a:rPr lang="en-US" smtClean="0"/>
              <a:t>48</a:t>
            </a:fld>
            <a:endParaRPr lang="en-US"/>
          </a:p>
        </p:txBody>
      </p:sp>
    </p:spTree>
    <p:extLst>
      <p:ext uri="{BB962C8B-B14F-4D97-AF65-F5344CB8AC3E}">
        <p14:creationId xmlns:p14="http://schemas.microsoft.com/office/powerpoint/2010/main" val="297018511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did you see each of these different elements of a discussion embedded into the activity?</a:t>
            </a:r>
          </a:p>
        </p:txBody>
      </p:sp>
      <p:sp>
        <p:nvSpPr>
          <p:cNvPr id="4" name="Slide Number Placeholder 3"/>
          <p:cNvSpPr>
            <a:spLocks noGrp="1"/>
          </p:cNvSpPr>
          <p:nvPr>
            <p:ph type="sldNum" sz="quarter" idx="5"/>
          </p:nvPr>
        </p:nvSpPr>
        <p:spPr/>
        <p:txBody>
          <a:bodyPr/>
          <a:lstStyle/>
          <a:p>
            <a:fld id="{C18693BC-AF02-4F7A-B324-5192D66699DF}" type="slidenum">
              <a:rPr lang="en-US" smtClean="0"/>
              <a:t>49</a:t>
            </a:fld>
            <a:endParaRPr lang="en-US"/>
          </a:p>
        </p:txBody>
      </p:sp>
    </p:spTree>
    <p:extLst>
      <p:ext uri="{BB962C8B-B14F-4D97-AF65-F5344CB8AC3E}">
        <p14:creationId xmlns:p14="http://schemas.microsoft.com/office/powerpoint/2010/main" val="244232028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 for the next lesson model during the break:</a:t>
            </a:r>
          </a:p>
          <a:p>
            <a:endParaRPr lang="en-US" dirty="0"/>
          </a:p>
          <a:p>
            <a:r>
              <a:rPr lang="en-US" dirty="0"/>
              <a:t>Hang up the word wall vocabulary terms for immigration</a:t>
            </a:r>
          </a:p>
        </p:txBody>
      </p:sp>
      <p:sp>
        <p:nvSpPr>
          <p:cNvPr id="4" name="Slide Number Placeholder 3"/>
          <p:cNvSpPr>
            <a:spLocks noGrp="1"/>
          </p:cNvSpPr>
          <p:nvPr>
            <p:ph type="sldNum" sz="quarter" idx="5"/>
          </p:nvPr>
        </p:nvSpPr>
        <p:spPr/>
        <p:txBody>
          <a:bodyPr/>
          <a:lstStyle/>
          <a:p>
            <a:fld id="{0E34CE70-55C6-4E46-82C9-94A40AE4AD8D}" type="slidenum">
              <a:rPr lang="en-US" smtClean="0"/>
              <a:t>51</a:t>
            </a:fld>
            <a:endParaRPr lang="en-US"/>
          </a:p>
        </p:txBody>
      </p:sp>
    </p:spTree>
    <p:extLst>
      <p:ext uri="{BB962C8B-B14F-4D97-AF65-F5344CB8AC3E}">
        <p14:creationId xmlns:p14="http://schemas.microsoft.com/office/powerpoint/2010/main" val="305398617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am now going to model a different strategy for small group discussions </a:t>
            </a:r>
          </a:p>
        </p:txBody>
      </p:sp>
      <p:sp>
        <p:nvSpPr>
          <p:cNvPr id="4" name="Slide Number Placeholder 3"/>
          <p:cNvSpPr>
            <a:spLocks noGrp="1"/>
          </p:cNvSpPr>
          <p:nvPr>
            <p:ph type="sldNum" sz="quarter" idx="5"/>
          </p:nvPr>
        </p:nvSpPr>
        <p:spPr/>
        <p:txBody>
          <a:bodyPr/>
          <a:lstStyle/>
          <a:p>
            <a:fld id="{C4100561-FA90-4571-BC88-54E0E8770C1B}" type="slidenum">
              <a:rPr lang="en-US" smtClean="0"/>
              <a:t>52</a:t>
            </a:fld>
            <a:endParaRPr lang="en-US"/>
          </a:p>
        </p:txBody>
      </p:sp>
    </p:spTree>
    <p:extLst>
      <p:ext uri="{BB962C8B-B14F-4D97-AF65-F5344CB8AC3E}">
        <p14:creationId xmlns:p14="http://schemas.microsoft.com/office/powerpoint/2010/main" val="122248617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are going to look at multiple strategies in this lesson model. </a:t>
            </a:r>
          </a:p>
          <a:p>
            <a:endParaRPr lang="en-US" dirty="0"/>
          </a:p>
        </p:txBody>
      </p:sp>
      <p:sp>
        <p:nvSpPr>
          <p:cNvPr id="4" name="Slide Number Placeholder 3"/>
          <p:cNvSpPr>
            <a:spLocks noGrp="1"/>
          </p:cNvSpPr>
          <p:nvPr>
            <p:ph type="sldNum" sz="quarter" idx="5"/>
          </p:nvPr>
        </p:nvSpPr>
        <p:spPr/>
        <p:txBody>
          <a:bodyPr/>
          <a:lstStyle/>
          <a:p>
            <a:fld id="{C4100561-FA90-4571-BC88-54E0E8770C1B}" type="slidenum">
              <a:rPr lang="en-US" smtClean="0"/>
              <a:t>53</a:t>
            </a:fld>
            <a:endParaRPr lang="en-US"/>
          </a:p>
        </p:txBody>
      </p:sp>
    </p:spTree>
    <p:extLst>
      <p:ext uri="{BB962C8B-B14F-4D97-AF65-F5344CB8AC3E}">
        <p14:creationId xmlns:p14="http://schemas.microsoft.com/office/powerpoint/2010/main" val="28092355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149BB62F-9C50-4FD9-9D5A-CA422EF1951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2459ECA-4E1D-4E4C-9AAF-CB62C58560B9}"/>
              </a:ext>
            </a:extLst>
          </p:cNvPr>
          <p:cNvSpPr>
            <a:spLocks noGrp="1"/>
          </p:cNvSpPr>
          <p:nvPr>
            <p:ph type="body" idx="1"/>
            <p:custDataLst>
              <p:tags r:id="rId1"/>
            </p:custDataLst>
          </p:nvPr>
        </p:nvSpPr>
        <p:spPr/>
        <p:txBody>
          <a:bodyPr>
            <a:normAutofit/>
          </a:bodyPr>
          <a:lstStyle/>
          <a:p>
            <a:r>
              <a:rPr lang="en-US" dirty="0"/>
              <a:t>Provide your students different pieces of background information. Each group should have a different topic or different piece of research on a topic.</a:t>
            </a:r>
          </a:p>
          <a:p>
            <a:endParaRPr lang="en-US" dirty="0"/>
          </a:p>
          <a:p>
            <a:r>
              <a:rPr lang="en-US" dirty="0"/>
              <a:t> I think Expert Groups is a great way to analyze primary sources, because it provides a peer support system to the primary source analysis.  Prepare for your lesson by finding 3 different primary sources to examine with the background information. </a:t>
            </a:r>
          </a:p>
        </p:txBody>
      </p:sp>
      <p:sp>
        <p:nvSpPr>
          <p:cNvPr id="15364" name="Slide Number Placeholder 3">
            <a:extLst>
              <a:ext uri="{FF2B5EF4-FFF2-40B4-BE49-F238E27FC236}">
                <a16:creationId xmlns:a16="http://schemas.microsoft.com/office/drawing/2014/main" id="{BE45D5BF-E6E2-439C-BD21-6A61504B80E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928FCE48-1F05-4856-9357-C2B1B97CB4DB}" type="slidenum">
              <a:rPr lang="en-US" altLang="en-US" smtClean="0"/>
              <a:pPr/>
              <a:t>54</a:t>
            </a:fld>
            <a:endParaRPr lang="en-US"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Just read</a:t>
            </a:r>
          </a:p>
        </p:txBody>
      </p:sp>
      <p:sp>
        <p:nvSpPr>
          <p:cNvPr id="4" name="Slide Number Placeholder 3"/>
          <p:cNvSpPr>
            <a:spLocks noGrp="1"/>
          </p:cNvSpPr>
          <p:nvPr>
            <p:ph type="sldNum" sz="quarter" idx="10"/>
          </p:nvPr>
        </p:nvSpPr>
        <p:spPr/>
        <p:txBody>
          <a:bodyPr/>
          <a:lstStyle/>
          <a:p>
            <a:fld id="{C9D13ADE-F1C8-451D-9C97-BA9FC71A1C14}" type="slidenum">
              <a:rPr lang="en-US" smtClean="0"/>
              <a:t>55</a:t>
            </a:fld>
            <a:endParaRPr lang="en-US"/>
          </a:p>
        </p:txBody>
      </p:sp>
    </p:spTree>
    <p:extLst>
      <p:ext uri="{BB962C8B-B14F-4D97-AF65-F5344CB8AC3E}">
        <p14:creationId xmlns:p14="http://schemas.microsoft.com/office/powerpoint/2010/main" val="378855705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hief Blueprint" panose="020B0500000000000000" pitchFamily="34" charset="0"/>
              </a:rPr>
              <a:t>Put into new groups of 3</a:t>
            </a:r>
            <a:endParaRPr lang="en-US" dirty="0"/>
          </a:p>
        </p:txBody>
      </p:sp>
      <p:sp>
        <p:nvSpPr>
          <p:cNvPr id="4" name="Slide Number Placeholder 3"/>
          <p:cNvSpPr>
            <a:spLocks noGrp="1"/>
          </p:cNvSpPr>
          <p:nvPr>
            <p:ph type="sldNum" sz="quarter" idx="5"/>
          </p:nvPr>
        </p:nvSpPr>
        <p:spPr/>
        <p:txBody>
          <a:bodyPr/>
          <a:lstStyle/>
          <a:p>
            <a:fld id="{0E34CE70-55C6-4E46-82C9-94A40AE4AD8D}" type="slidenum">
              <a:rPr lang="en-US" smtClean="0"/>
              <a:t>56</a:t>
            </a:fld>
            <a:endParaRPr lang="en-US"/>
          </a:p>
        </p:txBody>
      </p:sp>
    </p:spTree>
    <p:extLst>
      <p:ext uri="{BB962C8B-B14F-4D97-AF65-F5344CB8AC3E}">
        <p14:creationId xmlns:p14="http://schemas.microsoft.com/office/powerpoint/2010/main" val="240609503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FA871731-CA9F-4B4F-82DC-076152B30C9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CBE72C08-A600-48CA-9D93-AB3A7AE3A02B}"/>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508" name="Slide Number Placeholder 3">
            <a:extLst>
              <a:ext uri="{FF2B5EF4-FFF2-40B4-BE49-F238E27FC236}">
                <a16:creationId xmlns:a16="http://schemas.microsoft.com/office/drawing/2014/main" id="{C1BDE85F-4732-468D-8F75-C4C2E7182A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BC717816-69BD-4BF4-AF28-94BF12A3CD57}" type="slidenum">
              <a:rPr lang="en-US" altLang="en-US" smtClean="0"/>
              <a:pPr/>
              <a:t>57</a:t>
            </a:fld>
            <a:endParaRPr lang="en-US"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Project so they can see if they can’t read the tiny cards in the boxes. </a:t>
            </a:r>
          </a:p>
        </p:txBody>
      </p:sp>
      <p:sp>
        <p:nvSpPr>
          <p:cNvPr id="4" name="Slide Number Placeholder 3"/>
          <p:cNvSpPr>
            <a:spLocks noGrp="1"/>
          </p:cNvSpPr>
          <p:nvPr>
            <p:ph type="sldNum" sz="quarter" idx="5"/>
          </p:nvPr>
        </p:nvSpPr>
        <p:spPr/>
        <p:txBody>
          <a:bodyPr/>
          <a:lstStyle/>
          <a:p>
            <a:fld id="{0E34CE70-55C6-4E46-82C9-94A40AE4AD8D}" type="slidenum">
              <a:rPr lang="en-US" smtClean="0"/>
              <a:t>58</a:t>
            </a:fld>
            <a:endParaRPr lang="en-US"/>
          </a:p>
        </p:txBody>
      </p:sp>
    </p:spTree>
    <p:extLst>
      <p:ext uri="{BB962C8B-B14F-4D97-AF65-F5344CB8AC3E}">
        <p14:creationId xmlns:p14="http://schemas.microsoft.com/office/powerpoint/2010/main" val="363519344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Once they have finished the background reading, it is time to set up the expert groups.</a:t>
            </a:r>
          </a:p>
          <a:p>
            <a:endParaRPr lang="en-US" dirty="0"/>
          </a:p>
          <a:p>
            <a:endParaRPr lang="en-US" dirty="0"/>
          </a:p>
        </p:txBody>
      </p:sp>
      <p:sp>
        <p:nvSpPr>
          <p:cNvPr id="4" name="Slide Number Placeholder 3"/>
          <p:cNvSpPr>
            <a:spLocks noGrp="1"/>
          </p:cNvSpPr>
          <p:nvPr>
            <p:ph type="sldNum" sz="quarter" idx="5"/>
          </p:nvPr>
        </p:nvSpPr>
        <p:spPr/>
        <p:txBody>
          <a:bodyPr/>
          <a:lstStyle/>
          <a:p>
            <a:fld id="{C18693BC-AF02-4F7A-B324-5192D66699DF}" type="slidenum">
              <a:rPr lang="en-US" smtClean="0"/>
              <a:t>59</a:t>
            </a:fld>
            <a:endParaRPr lang="en-US"/>
          </a:p>
        </p:txBody>
      </p:sp>
    </p:spTree>
    <p:extLst>
      <p:ext uri="{BB962C8B-B14F-4D97-AF65-F5344CB8AC3E}">
        <p14:creationId xmlns:p14="http://schemas.microsoft.com/office/powerpoint/2010/main" val="35233600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E9FE0317-8ED3-4DDD-BCE2-DD4E0BB2783B}" type="slidenum">
              <a:rPr lang="en-US" altLang="en-US" smtClean="0"/>
              <a:pPr/>
              <a:t>60</a:t>
            </a:fld>
            <a:endParaRPr lang="en-US" altLang="en-US"/>
          </a:p>
        </p:txBody>
      </p:sp>
    </p:spTree>
    <p:extLst>
      <p:ext uri="{BB962C8B-B14F-4D97-AF65-F5344CB8AC3E}">
        <p14:creationId xmlns:p14="http://schemas.microsoft.com/office/powerpoint/2010/main" val="24117329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E1E8C43F-B428-4ED4-A1C3-3DFF8244A5E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2956BF4E-6A1B-42D5-8E43-C310B0FB34E9}"/>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3E933327-5C48-4900-8277-C471E2C8811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E2C76119-A1B1-446F-8EAE-0E2FD997CB81}" type="slidenum">
              <a:rPr lang="en-US" altLang="en-US" smtClean="0"/>
              <a:pPr/>
              <a:t>62</a:t>
            </a:fld>
            <a:endParaRPr lang="en-US"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62D73117-82C8-427F-B04D-FFC8E65AA28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69391" indent="-295796">
              <a:spcBef>
                <a:spcPct val="30000"/>
              </a:spcBef>
              <a:defRPr sz="1200">
                <a:solidFill>
                  <a:schemeClr val="tx1"/>
                </a:solidFill>
                <a:latin typeface="Calibri" panose="020F0502020204030204" pitchFamily="34" charset="0"/>
              </a:defRPr>
            </a:lvl2pPr>
            <a:lvl3pPr marL="1184798" indent="-235990">
              <a:spcBef>
                <a:spcPct val="30000"/>
              </a:spcBef>
              <a:defRPr sz="1200">
                <a:solidFill>
                  <a:schemeClr val="tx1"/>
                </a:solidFill>
                <a:latin typeface="Calibri" panose="020F0502020204030204" pitchFamily="34" charset="0"/>
              </a:defRPr>
            </a:lvl3pPr>
            <a:lvl4pPr marL="1660011" indent="-235990">
              <a:spcBef>
                <a:spcPct val="30000"/>
              </a:spcBef>
              <a:defRPr sz="1200">
                <a:solidFill>
                  <a:schemeClr val="tx1"/>
                </a:solidFill>
                <a:latin typeface="Calibri" panose="020F0502020204030204" pitchFamily="34" charset="0"/>
              </a:defRPr>
            </a:lvl4pPr>
            <a:lvl5pPr marL="2133607" indent="-235990">
              <a:spcBef>
                <a:spcPct val="30000"/>
              </a:spcBef>
              <a:defRPr sz="1200">
                <a:solidFill>
                  <a:schemeClr val="tx1"/>
                </a:solidFill>
                <a:latin typeface="Calibri" panose="020F0502020204030204" pitchFamily="34" charset="0"/>
              </a:defRPr>
            </a:lvl5pPr>
            <a:lvl6pPr marL="2599120" indent="-235990" eaLnBrk="0" fontAlgn="base" hangingPunct="0">
              <a:spcBef>
                <a:spcPct val="30000"/>
              </a:spcBef>
              <a:spcAft>
                <a:spcPct val="0"/>
              </a:spcAft>
              <a:defRPr sz="1200">
                <a:solidFill>
                  <a:schemeClr val="tx1"/>
                </a:solidFill>
                <a:latin typeface="Calibri" panose="020F0502020204030204" pitchFamily="34" charset="0"/>
              </a:defRPr>
            </a:lvl6pPr>
            <a:lvl7pPr marL="3064634" indent="-235990" eaLnBrk="0" fontAlgn="base" hangingPunct="0">
              <a:spcBef>
                <a:spcPct val="30000"/>
              </a:spcBef>
              <a:spcAft>
                <a:spcPct val="0"/>
              </a:spcAft>
              <a:defRPr sz="1200">
                <a:solidFill>
                  <a:schemeClr val="tx1"/>
                </a:solidFill>
                <a:latin typeface="Calibri" panose="020F0502020204030204" pitchFamily="34" charset="0"/>
              </a:defRPr>
            </a:lvl7pPr>
            <a:lvl8pPr marL="3530149" indent="-235990" eaLnBrk="0" fontAlgn="base" hangingPunct="0">
              <a:spcBef>
                <a:spcPct val="30000"/>
              </a:spcBef>
              <a:spcAft>
                <a:spcPct val="0"/>
              </a:spcAft>
              <a:defRPr sz="1200">
                <a:solidFill>
                  <a:schemeClr val="tx1"/>
                </a:solidFill>
                <a:latin typeface="Calibri" panose="020F0502020204030204" pitchFamily="34" charset="0"/>
              </a:defRPr>
            </a:lvl8pPr>
            <a:lvl9pPr marL="3995663" indent="-23599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4E2F047-7B57-4E5F-975D-A6F0D77917F5}" type="slidenum">
              <a:rPr lang="en-US" altLang="en-US" smtClean="0">
                <a:latin typeface="Arial" panose="020B0604020202020204" pitchFamily="34" charset="0"/>
              </a:rPr>
              <a:pPr>
                <a:spcBef>
                  <a:spcPct val="0"/>
                </a:spcBef>
              </a:pPr>
              <a:t>63</a:t>
            </a:fld>
            <a:endParaRPr lang="en-US" altLang="en-US">
              <a:latin typeface="Arial" panose="020B0604020202020204" pitchFamily="34" charset="0"/>
            </a:endParaRPr>
          </a:p>
        </p:txBody>
      </p:sp>
      <p:sp>
        <p:nvSpPr>
          <p:cNvPr id="33795" name="Slide Image Placeholder 1">
            <a:extLst>
              <a:ext uri="{FF2B5EF4-FFF2-40B4-BE49-F238E27FC236}">
                <a16:creationId xmlns:a16="http://schemas.microsoft.com/office/drawing/2014/main" id="{7A4F7E5D-A3BC-4C4A-BF80-C919340BA6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6" name="Notes Placeholder 2">
            <a:extLst>
              <a:ext uri="{FF2B5EF4-FFF2-40B4-BE49-F238E27FC236}">
                <a16:creationId xmlns:a16="http://schemas.microsoft.com/office/drawing/2014/main" id="{44F0556E-4410-4188-8910-4D7E9DAE2A6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Arial" panose="020B0604020202020204" pitchFamily="34" charset="0"/>
            </a:endParaRPr>
          </a:p>
          <a:p>
            <a:r>
              <a:rPr lang="en-US" altLang="en-US"/>
              <a:t>Training will include:</a:t>
            </a:r>
          </a:p>
          <a:p>
            <a:endParaRPr lang="en-US" altLang="en-US"/>
          </a:p>
          <a:p>
            <a:r>
              <a:rPr lang="en-US" altLang="en-US"/>
              <a:t>Immediate application of content learned by the creation of a complete unit – from beginning to end.</a:t>
            </a:r>
          </a:p>
          <a:p>
            <a:r>
              <a:rPr lang="en-US" altLang="en-US"/>
              <a:t>Time to work on each step of the unit plan</a:t>
            </a:r>
          </a:p>
          <a:p>
            <a:r>
              <a:rPr lang="en-US" altLang="en-US"/>
              <a:t>Collaboration from each other.</a:t>
            </a:r>
          </a:p>
          <a:p>
            <a:pPr eaLnBrk="1" hangingPunct="1">
              <a:spcBef>
                <a:spcPct val="0"/>
              </a:spcBef>
            </a:pPr>
            <a:endParaRPr lang="en-US" altLang="en-US">
              <a:latin typeface="Arial" panose="020B0604020202020204" pitchFamily="34" charset="0"/>
            </a:endParaRPr>
          </a:p>
        </p:txBody>
      </p:sp>
      <p:sp>
        <p:nvSpPr>
          <p:cNvPr id="33797" name="Slide Number Placeholder 3">
            <a:extLst>
              <a:ext uri="{FF2B5EF4-FFF2-40B4-BE49-F238E27FC236}">
                <a16:creationId xmlns:a16="http://schemas.microsoft.com/office/drawing/2014/main" id="{8AE93EE3-1800-4E7A-9773-EBD068ACDB5D}"/>
              </a:ext>
            </a:extLst>
          </p:cNvPr>
          <p:cNvSpPr txBox="1">
            <a:spLocks noGrp="1"/>
          </p:cNvSpPr>
          <p:nvPr/>
        </p:nvSpPr>
        <p:spPr bwMode="auto">
          <a:xfrm>
            <a:off x="4054892" y="8970704"/>
            <a:ext cx="3103184" cy="472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71" tIns="47436" rIns="94871" bIns="47436" anchor="b"/>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lgn="r" eaLnBrk="1" hangingPunct="1">
              <a:spcBef>
                <a:spcPct val="0"/>
              </a:spcBef>
            </a:pPr>
            <a:fld id="{B042BBAF-3411-43CC-812D-247E91C93E16}" type="slidenum">
              <a:rPr lang="en-US" altLang="en-US"/>
              <a:pPr algn="r" eaLnBrk="1" hangingPunct="1">
                <a:spcBef>
                  <a:spcPct val="0"/>
                </a:spcBef>
              </a:pPr>
              <a:t>63</a:t>
            </a:fld>
            <a:endParaRPr lang="en-US" altLang="en-US"/>
          </a:p>
        </p:txBody>
      </p:sp>
      <p:sp>
        <p:nvSpPr>
          <p:cNvPr id="33798" name="TextBox 1">
            <a:extLst>
              <a:ext uri="{FF2B5EF4-FFF2-40B4-BE49-F238E27FC236}">
                <a16:creationId xmlns:a16="http://schemas.microsoft.com/office/drawing/2014/main" id="{3EB873A5-B958-4520-BFDA-E34F965959E3}"/>
              </a:ext>
            </a:extLst>
          </p:cNvPr>
          <p:cNvSpPr txBox="1">
            <a:spLocks noChangeArrowheads="1"/>
          </p:cNvSpPr>
          <p:nvPr>
            <p:custDataLst>
              <p:tags r:id="rId1"/>
            </p:custDataLst>
          </p:nvPr>
        </p:nvSpPr>
        <p:spPr bwMode="auto">
          <a:xfrm>
            <a:off x="0" y="1"/>
            <a:ext cx="3977068" cy="377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871" tIns="47436" rIns="94871" bIns="47436">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endParaRPr lang="en-US"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26915B2D-BB55-47EB-A9F4-A81E45ADF2B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775C49A2-4533-4AAF-A022-E81862A64533}"/>
              </a:ext>
            </a:extLst>
          </p:cNvPr>
          <p:cNvSpPr>
            <a:spLocks noGrp="1"/>
          </p:cNvSpPr>
          <p:nvPr>
            <p:ph type="body" idx="1"/>
            <p:custDataLst>
              <p:tags r:id="rId1"/>
            </p:custDataLst>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5844" name="Slide Number Placeholder 3">
            <a:extLst>
              <a:ext uri="{FF2B5EF4-FFF2-40B4-BE49-F238E27FC236}">
                <a16:creationId xmlns:a16="http://schemas.microsoft.com/office/drawing/2014/main" id="{D066F709-257D-41F2-8C7E-482876F999B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69391" indent="-295796">
              <a:defRPr>
                <a:solidFill>
                  <a:schemeClr val="tx1"/>
                </a:solidFill>
                <a:latin typeface="Calibri" panose="020F0502020204030204" pitchFamily="34" charset="0"/>
              </a:defRPr>
            </a:lvl2pPr>
            <a:lvl3pPr marL="1184798" indent="-235990">
              <a:defRPr>
                <a:solidFill>
                  <a:schemeClr val="tx1"/>
                </a:solidFill>
                <a:latin typeface="Calibri" panose="020F0502020204030204" pitchFamily="34" charset="0"/>
              </a:defRPr>
            </a:lvl3pPr>
            <a:lvl4pPr marL="1660011" indent="-235990">
              <a:defRPr>
                <a:solidFill>
                  <a:schemeClr val="tx1"/>
                </a:solidFill>
                <a:latin typeface="Calibri" panose="020F0502020204030204" pitchFamily="34" charset="0"/>
              </a:defRPr>
            </a:lvl4pPr>
            <a:lvl5pPr marL="2133607" indent="-235990">
              <a:defRPr>
                <a:solidFill>
                  <a:schemeClr val="tx1"/>
                </a:solidFill>
                <a:latin typeface="Calibri" panose="020F0502020204030204" pitchFamily="34" charset="0"/>
              </a:defRPr>
            </a:lvl5pPr>
            <a:lvl6pPr marL="2599120" indent="-235990" eaLnBrk="0" fontAlgn="base" hangingPunct="0">
              <a:spcBef>
                <a:spcPct val="0"/>
              </a:spcBef>
              <a:spcAft>
                <a:spcPct val="0"/>
              </a:spcAft>
              <a:defRPr>
                <a:solidFill>
                  <a:schemeClr val="tx1"/>
                </a:solidFill>
                <a:latin typeface="Calibri" panose="020F0502020204030204" pitchFamily="34" charset="0"/>
              </a:defRPr>
            </a:lvl6pPr>
            <a:lvl7pPr marL="3064634" indent="-235990" eaLnBrk="0" fontAlgn="base" hangingPunct="0">
              <a:spcBef>
                <a:spcPct val="0"/>
              </a:spcBef>
              <a:spcAft>
                <a:spcPct val="0"/>
              </a:spcAft>
              <a:defRPr>
                <a:solidFill>
                  <a:schemeClr val="tx1"/>
                </a:solidFill>
                <a:latin typeface="Calibri" panose="020F0502020204030204" pitchFamily="34" charset="0"/>
              </a:defRPr>
            </a:lvl7pPr>
            <a:lvl8pPr marL="3530149" indent="-235990" eaLnBrk="0" fontAlgn="base" hangingPunct="0">
              <a:spcBef>
                <a:spcPct val="0"/>
              </a:spcBef>
              <a:spcAft>
                <a:spcPct val="0"/>
              </a:spcAft>
              <a:defRPr>
                <a:solidFill>
                  <a:schemeClr val="tx1"/>
                </a:solidFill>
                <a:latin typeface="Calibri" panose="020F0502020204030204" pitchFamily="34" charset="0"/>
              </a:defRPr>
            </a:lvl8pPr>
            <a:lvl9pPr marL="3995663" indent="-235990" eaLnBrk="0" fontAlgn="base" hangingPunct="0">
              <a:spcBef>
                <a:spcPct val="0"/>
              </a:spcBef>
              <a:spcAft>
                <a:spcPct val="0"/>
              </a:spcAft>
              <a:defRPr>
                <a:solidFill>
                  <a:schemeClr val="tx1"/>
                </a:solidFill>
                <a:latin typeface="Calibri" panose="020F0502020204030204" pitchFamily="34" charset="0"/>
              </a:defRPr>
            </a:lvl9pPr>
          </a:lstStyle>
          <a:p>
            <a:fld id="{A7D82988-CA2A-4F80-8C2C-6FD4F37951C1}" type="slidenum">
              <a:rPr lang="en-US" altLang="en-US" smtClean="0"/>
              <a:pPr/>
              <a:t>64</a:t>
            </a:fld>
            <a:endParaRPr lang="en-US"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Prepare for this activity with chart paper.  Divide your students into groups of 3 or 4. Have your students write the discussion question in the center of the paper, draw a circle around it, and then create space for each of the students to write their answers.  Give your students about 5 minutes to write the answer to the question.  </a:t>
            </a:r>
          </a:p>
        </p:txBody>
      </p:sp>
      <p:sp>
        <p:nvSpPr>
          <p:cNvPr id="4" name="Slide Number Placeholder 3"/>
          <p:cNvSpPr>
            <a:spLocks noGrp="1"/>
          </p:cNvSpPr>
          <p:nvPr>
            <p:ph type="sldNum" sz="quarter" idx="5"/>
          </p:nvPr>
        </p:nvSpPr>
        <p:spPr/>
        <p:txBody>
          <a:bodyPr/>
          <a:lstStyle/>
          <a:p>
            <a:fld id="{C4100561-FA90-4571-BC88-54E0E8770C1B}" type="slidenum">
              <a:rPr lang="en-US" smtClean="0"/>
              <a:t>65</a:t>
            </a:fld>
            <a:endParaRPr lang="en-US"/>
          </a:p>
        </p:txBody>
      </p:sp>
    </p:spTree>
    <p:extLst>
      <p:ext uri="{BB962C8B-B14F-4D97-AF65-F5344CB8AC3E}">
        <p14:creationId xmlns:p14="http://schemas.microsoft.com/office/powerpoint/2010/main" val="256062289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now time for you to make your own lesson play that includes a discussion strategy.  Take a look at the Discussion Strategy manual that comes with this workshop.  The second page of your Doodle Notes handout is a lesson planning template.  Use this to help guide your thought process when you are planning for a discussion.  I hope you have enjoyed this training and I look forward to working with you again!</a:t>
            </a:r>
          </a:p>
        </p:txBody>
      </p:sp>
      <p:sp>
        <p:nvSpPr>
          <p:cNvPr id="4" name="Slide Number Placeholder 3"/>
          <p:cNvSpPr>
            <a:spLocks noGrp="1"/>
          </p:cNvSpPr>
          <p:nvPr>
            <p:ph type="sldNum" sz="quarter" idx="5"/>
          </p:nvPr>
        </p:nvSpPr>
        <p:spPr/>
        <p:txBody>
          <a:bodyPr/>
          <a:lstStyle/>
          <a:p>
            <a:fld id="{635A52A9-B7B4-462F-AB5A-B0529042ED7D}" type="slidenum">
              <a:rPr lang="en-US" smtClean="0"/>
              <a:t>67</a:t>
            </a:fld>
            <a:endParaRPr lang="en-US"/>
          </a:p>
        </p:txBody>
      </p:sp>
    </p:spTree>
    <p:extLst>
      <p:ext uri="{BB962C8B-B14F-4D97-AF65-F5344CB8AC3E}">
        <p14:creationId xmlns:p14="http://schemas.microsoft.com/office/powerpoint/2010/main" val="21850480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Slide Image Placeholder 1"/>
          <p:cNvSpPr>
            <a:spLocks noGrp="1" noRot="1" noChangeAspect="1" noTextEdit="1"/>
          </p:cNvSpPr>
          <p:nvPr>
            <p:ph type="sldImg"/>
          </p:nvPr>
        </p:nvSpPr>
        <p:spPr>
          <a:ln/>
        </p:spPr>
      </p:sp>
      <p:sp>
        <p:nvSpPr>
          <p:cNvPr id="208899" name="Notes Placeholder 2"/>
          <p:cNvSpPr>
            <a:spLocks noGrp="1"/>
          </p:cNvSpPr>
          <p:nvPr>
            <p:ph type="body" idx="1"/>
            <p:custDataLst>
              <p:tags r:id="rId1"/>
            </p:custDataLst>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208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98513" indent="-306388">
              <a:defRPr>
                <a:solidFill>
                  <a:schemeClr val="tx1"/>
                </a:solidFill>
                <a:latin typeface="Arial" panose="020B0604020202020204" pitchFamily="34" charset="0"/>
              </a:defRPr>
            </a:lvl2pPr>
            <a:lvl3pPr marL="1230313" indent="-244475">
              <a:defRPr>
                <a:solidFill>
                  <a:schemeClr val="tx1"/>
                </a:solidFill>
                <a:latin typeface="Arial" panose="020B0604020202020204" pitchFamily="34" charset="0"/>
              </a:defRPr>
            </a:lvl3pPr>
            <a:lvl4pPr marL="1724025" indent="-244475">
              <a:defRPr>
                <a:solidFill>
                  <a:schemeClr val="tx1"/>
                </a:solidFill>
                <a:latin typeface="Arial" panose="020B0604020202020204" pitchFamily="34" charset="0"/>
              </a:defRPr>
            </a:lvl4pPr>
            <a:lvl5pPr marL="2216150" indent="-244475">
              <a:defRPr>
                <a:solidFill>
                  <a:schemeClr val="tx1"/>
                </a:solidFill>
                <a:latin typeface="Arial" panose="020B0604020202020204" pitchFamily="34" charset="0"/>
              </a:defRPr>
            </a:lvl5pPr>
            <a:lvl6pPr marL="2673350" indent="-244475" eaLnBrk="0" fontAlgn="base" hangingPunct="0">
              <a:spcBef>
                <a:spcPct val="0"/>
              </a:spcBef>
              <a:spcAft>
                <a:spcPct val="0"/>
              </a:spcAft>
              <a:defRPr>
                <a:solidFill>
                  <a:schemeClr val="tx1"/>
                </a:solidFill>
                <a:latin typeface="Arial" panose="020B0604020202020204" pitchFamily="34" charset="0"/>
              </a:defRPr>
            </a:lvl6pPr>
            <a:lvl7pPr marL="3130550" indent="-244475" eaLnBrk="0" fontAlgn="base" hangingPunct="0">
              <a:spcBef>
                <a:spcPct val="0"/>
              </a:spcBef>
              <a:spcAft>
                <a:spcPct val="0"/>
              </a:spcAft>
              <a:defRPr>
                <a:solidFill>
                  <a:schemeClr val="tx1"/>
                </a:solidFill>
                <a:latin typeface="Arial" panose="020B0604020202020204" pitchFamily="34" charset="0"/>
              </a:defRPr>
            </a:lvl7pPr>
            <a:lvl8pPr marL="3587750" indent="-244475" eaLnBrk="0" fontAlgn="base" hangingPunct="0">
              <a:spcBef>
                <a:spcPct val="0"/>
              </a:spcBef>
              <a:spcAft>
                <a:spcPct val="0"/>
              </a:spcAft>
              <a:defRPr>
                <a:solidFill>
                  <a:schemeClr val="tx1"/>
                </a:solidFill>
                <a:latin typeface="Arial" panose="020B0604020202020204" pitchFamily="34" charset="0"/>
              </a:defRPr>
            </a:lvl8pPr>
            <a:lvl9pPr marL="4044950" indent="-244475" eaLnBrk="0" fontAlgn="base" hangingPunct="0">
              <a:spcBef>
                <a:spcPct val="0"/>
              </a:spcBef>
              <a:spcAft>
                <a:spcPct val="0"/>
              </a:spcAft>
              <a:defRPr>
                <a:solidFill>
                  <a:schemeClr val="tx1"/>
                </a:solidFill>
                <a:latin typeface="Arial" panose="020B0604020202020204" pitchFamily="34" charset="0"/>
              </a:defRPr>
            </a:lvl9pPr>
          </a:lstStyle>
          <a:p>
            <a:fld id="{52387878-B40B-4180-93A0-2B19AB0571C9}" type="slidenum">
              <a:rPr lang="en-US" altLang="en-US" smtClean="0">
                <a:latin typeface="Calibri" panose="020F0502020204030204" pitchFamily="34" charset="0"/>
              </a:rPr>
              <a:pPr/>
              <a:t>68</a:t>
            </a:fld>
            <a:endParaRPr lang="en-US" altLang="en-US">
              <a:latin typeface="Calibri" panose="020F0502020204030204" pitchFamily="34" charset="0"/>
            </a:endParaRPr>
          </a:p>
        </p:txBody>
      </p:sp>
    </p:spTree>
    <p:extLst>
      <p:ext uri="{BB962C8B-B14F-4D97-AF65-F5344CB8AC3E}">
        <p14:creationId xmlns:p14="http://schemas.microsoft.com/office/powerpoint/2010/main" val="4046203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55772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67218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036797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211128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E2E2D8-1E29-49CB-97A0-8F4FD3490259}" type="datetimeFigureOut">
              <a:rPr lang="en-US" smtClean="0"/>
              <a:t>6/9/2022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165990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E2E2D8-1E29-49CB-97A0-8F4FD3490259}" type="datetimeFigureOut">
              <a:rPr lang="en-US" smtClean="0"/>
              <a:t>6/9/2022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964869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E2E2D8-1E29-49CB-97A0-8F4FD3490259}" type="datetimeFigureOut">
              <a:rPr lang="en-US" smtClean="0"/>
              <a:t>6/9/2022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160723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41653909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6E2E2D8-1E29-49CB-97A0-8F4FD3490259}" type="datetimeFigureOut">
              <a:rPr lang="en-US" smtClean="0"/>
              <a:t>6/9/2022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2957195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0854150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E2E2D8-1E29-49CB-97A0-8F4FD3490259}" type="datetimeFigureOut">
              <a:rPr lang="en-US" smtClean="0"/>
              <a:t>6/9/2022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0F192B-01B2-4845-91AA-372E29B60EB8}" type="slidenum">
              <a:rPr lang="en-US" smtClean="0"/>
              <a:t>‹#›</a:t>
            </a:fld>
            <a:endParaRPr lang="en-US"/>
          </a:p>
        </p:txBody>
      </p:sp>
    </p:spTree>
    <p:extLst>
      <p:ext uri="{BB962C8B-B14F-4D97-AF65-F5344CB8AC3E}">
        <p14:creationId xmlns:p14="http://schemas.microsoft.com/office/powerpoint/2010/main" val="39588398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E2E2D8-1E29-49CB-97A0-8F4FD3490259}" type="datetimeFigureOut">
              <a:rPr lang="en-US" smtClean="0"/>
              <a:t>6/9/2022</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0F192B-01B2-4845-91AA-372E29B60EB8}" type="slidenum">
              <a:rPr lang="en-US" smtClean="0"/>
              <a:t>‹#›</a:t>
            </a:fld>
            <a:endParaRPr lang="en-US"/>
          </a:p>
        </p:txBody>
      </p:sp>
    </p:spTree>
    <p:extLst>
      <p:ext uri="{BB962C8B-B14F-4D97-AF65-F5344CB8AC3E}">
        <p14:creationId xmlns:p14="http://schemas.microsoft.com/office/powerpoint/2010/main" val="19601332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0413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8909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95315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1347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4080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0493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09802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3996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1259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69130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25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8662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25729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21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3146193"/>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437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8315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3187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141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786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07130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59338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83305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5975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13167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4198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87930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06381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01897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0643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60269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11907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389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9997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23943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71357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08663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0146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093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319648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8492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120889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72060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21242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046380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10952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5123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19096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117655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32913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452447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92685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8542049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239571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13562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1624730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45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917612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73065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189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052367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p:bg>
      <p:bgPr>
        <a:blipFill>
          <a:blip r:embed="rId2"/>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1516568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2.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3.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4.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5.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6.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7.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8.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9.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ags/tag10.xml><?xml version="1.0" encoding="utf-8"?>
<p:tagLst xmlns:a="http://schemas.openxmlformats.org/drawingml/2006/main" xmlns:r="http://schemas.openxmlformats.org/officeDocument/2006/relationships" xmlns:p="http://schemas.openxmlformats.org/presentationml/2006/main">
  <p:tag name="__PE_HAS_URLS" val="oh hey this is notes box, due to this not being an empty string. woot."/>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8761</TotalTime>
  <Words>2379</Words>
  <Application>Microsoft Office PowerPoint</Application>
  <PresentationFormat>On-screen Show (4:3)</PresentationFormat>
  <Paragraphs>143</Paragraphs>
  <Slides>69</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69</vt:i4>
      </vt:variant>
    </vt:vector>
  </HeadingPairs>
  <TitlesOfParts>
    <vt:vector size="77" baseType="lpstr">
      <vt:lpstr>Architects Daughter</vt:lpstr>
      <vt:lpstr>Arial</vt:lpstr>
      <vt:lpstr>Calibri</vt:lpstr>
      <vt:lpstr>Calibri Light</vt:lpstr>
      <vt:lpstr>Chief Blueprint</vt:lpstr>
      <vt:lpstr>Janda Everyday Casual</vt:lpstr>
      <vt:lpstr>Papyrus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Dawn</dc:creator>
  <cp:lastModifiedBy>Dawn Vinas</cp:lastModifiedBy>
  <cp:revision>28</cp:revision>
  <dcterms:created xsi:type="dcterms:W3CDTF">2019-01-24T12:42:28Z</dcterms:created>
  <dcterms:modified xsi:type="dcterms:W3CDTF">2022-06-09T18:28:22Z</dcterms:modified>
</cp:coreProperties>
</file>