
<file path=[Content_Types].xml><?xml version="1.0" encoding="utf-8"?>
<Types xmlns="http://schemas.openxmlformats.org/package/2006/content-types">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3.xml" ContentType="application/vnd.openxmlformats-officedocument.presentationml.tags+xml"/>
  <Override PartName="/ppt/notesSlides/notesSlide30.xml" ContentType="application/vnd.openxmlformats-officedocument.presentationml.notesSlide+xml"/>
  <Override PartName="/ppt/tags/tag4.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5.xml" ContentType="application/vnd.openxmlformats-officedocument.presentationml.tags+xml"/>
  <Override PartName="/ppt/notesSlides/notesSlide34.xml" ContentType="application/vnd.openxmlformats-officedocument.presentationml.notesSlide+xml"/>
  <Override PartName="/ppt/tags/tag6.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7.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8.xml" ContentType="application/vnd.openxmlformats-officedocument.presentationml.tags+xml"/>
  <Override PartName="/ppt/notesSlides/notesSlide40.xml" ContentType="application/vnd.openxmlformats-officedocument.presentationml.notesSlide+xml"/>
  <Override PartName="/ppt/tags/tag9.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0.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11.xml" ContentType="application/vnd.openxmlformats-officedocument.presentationml.tags+xml"/>
  <Override PartName="/ppt/notesSlides/notesSlide48.xml" ContentType="application/vnd.openxmlformats-officedocument.presentationml.notesSlide+xml"/>
  <Override PartName="/ppt/tags/tag12.xml" ContentType="application/vnd.openxmlformats-officedocument.presentationml.tags+xml"/>
  <Override PartName="/ppt/notesSlides/notesSlide49.xml" ContentType="application/vnd.openxmlformats-officedocument.presentationml.notesSlide+xml"/>
  <Override PartName="/ppt/tags/tag13.xml" ContentType="application/vnd.openxmlformats-officedocument.presentationml.tags+xml"/>
  <Override PartName="/ppt/notesSlides/notesSlide50.xml" ContentType="application/vnd.openxmlformats-officedocument.presentationml.notesSlide+xml"/>
  <Override PartName="/ppt/tags/tag14.xml" ContentType="application/vnd.openxmlformats-officedocument.presentationml.tags+xml"/>
  <Override PartName="/ppt/notesSlides/notesSlide51.xml" ContentType="application/vnd.openxmlformats-officedocument.presentationml.notesSlide+xml"/>
  <Override PartName="/ppt/tags/tag15.xml" ContentType="application/vnd.openxmlformats-officedocument.presentationml.tags+xml"/>
  <Override PartName="/ppt/notesSlides/notesSlide52.xml" ContentType="application/vnd.openxmlformats-officedocument.presentationml.notesSlide+xml"/>
  <Override PartName="/ppt/tags/tag16.xml" ContentType="application/vnd.openxmlformats-officedocument.presentationml.tags+xml"/>
  <Override PartName="/ppt/notesSlides/notesSlide53.xml" ContentType="application/vnd.openxmlformats-officedocument.presentationml.notesSlide+xml"/>
  <Override PartName="/ppt/tags/tag17.xml" ContentType="application/vnd.openxmlformats-officedocument.presentationml.tags+xml"/>
  <Override PartName="/ppt/notesSlides/notesSlide54.xml" ContentType="application/vnd.openxmlformats-officedocument.presentationml.notesSlide+xml"/>
  <Override PartName="/ppt/tags/tag18.xml" ContentType="application/vnd.openxmlformats-officedocument.presentationml.tags+xml"/>
  <Override PartName="/ppt/notesSlides/notesSlide55.xml" ContentType="application/vnd.openxmlformats-officedocument.presentationml.notesSlide+xml"/>
  <Override PartName="/ppt/tags/tag19.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20.xml" ContentType="application/vnd.openxmlformats-officedocument.presentationml.tags+xml"/>
  <Override PartName="/ppt/notesSlides/notesSlide58.xml" ContentType="application/vnd.openxmlformats-officedocument.presentationml.notesSlide+xml"/>
  <Override PartName="/ppt/tags/tag21.xml" ContentType="application/vnd.openxmlformats-officedocument.presentationml.tags+xml"/>
  <Override PartName="/ppt/notesSlides/notesSlide59.xml" ContentType="application/vnd.openxmlformats-officedocument.presentationml.notesSlide+xml"/>
  <Override PartName="/ppt/tags/tag22.xml" ContentType="application/vnd.openxmlformats-officedocument.presentationml.tags+xml"/>
  <Override PartName="/ppt/notesSlides/notesSlide60.xml" ContentType="application/vnd.openxmlformats-officedocument.presentationml.notesSlide+xml"/>
  <Override PartName="/ppt/tags/tag23.xml" ContentType="application/vnd.openxmlformats-officedocument.presentationml.tags+xml"/>
  <Override PartName="/ppt/notesSlides/notesSlide61.xml" ContentType="application/vnd.openxmlformats-officedocument.presentationml.notesSlide+xml"/>
  <Override PartName="/ppt/tags/tag24.xml" ContentType="application/vnd.openxmlformats-officedocument.presentationml.tags+xml"/>
  <Override PartName="/ppt/notesSlides/notesSlide62.xml" ContentType="application/vnd.openxmlformats-officedocument.presentationml.notesSlide+xml"/>
  <Override PartName="/ppt/tags/tag25.xml" ContentType="application/vnd.openxmlformats-officedocument.presentationml.tags+xml"/>
  <Override PartName="/ppt/notesSlides/notesSlide63.xml" ContentType="application/vnd.openxmlformats-officedocument.presentationml.notesSlide+xml"/>
  <Override PartName="/ppt/tags/tag26.xml" ContentType="application/vnd.openxmlformats-officedocument.presentationml.tags+xml"/>
  <Override PartName="/ppt/notesSlides/notesSlide64.xml" ContentType="application/vnd.openxmlformats-officedocument.presentationml.notesSlide+xml"/>
  <Override PartName="/ppt/tags/tag27.xml" ContentType="application/vnd.openxmlformats-officedocument.presentationml.tags+xml"/>
  <Override PartName="/ppt/notesSlides/notesSlide65.xml" ContentType="application/vnd.openxmlformats-officedocument.presentationml.notesSlide+xml"/>
  <Override PartName="/ppt/tags/tag28.xml" ContentType="application/vnd.openxmlformats-officedocument.presentationml.tags+xml"/>
  <Override PartName="/ppt/notesSlides/notesSlide66.xml" ContentType="application/vnd.openxmlformats-officedocument.presentationml.notesSlide+xml"/>
  <Override PartName="/ppt/tags/tag29.xml" ContentType="application/vnd.openxmlformats-officedocument.presentationml.tags+xml"/>
  <Override PartName="/ppt/notesSlides/notesSlide67.xml" ContentType="application/vnd.openxmlformats-officedocument.presentationml.notesSlide+xml"/>
  <Override PartName="/ppt/tags/tag30.xml" ContentType="application/vnd.openxmlformats-officedocument.presentationml.tag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31.xml" ContentType="application/vnd.openxmlformats-officedocument.presentationml.tags+xml"/>
  <Override PartName="/ppt/notesSlides/notesSlide72.xml" ContentType="application/vnd.openxmlformats-officedocument.presentationml.notesSlide+xml"/>
  <Override PartName="/ppt/tags/tag32.xml" ContentType="application/vnd.openxmlformats-officedocument.presentationml.tag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0"/>
  </p:notesMasterIdLst>
  <p:sldIdLst>
    <p:sldId id="257" r:id="rId2"/>
    <p:sldId id="1237" r:id="rId3"/>
    <p:sldId id="1935" r:id="rId4"/>
    <p:sldId id="1473" r:id="rId5"/>
    <p:sldId id="1474" r:id="rId6"/>
    <p:sldId id="1475" r:id="rId7"/>
    <p:sldId id="1476" r:id="rId8"/>
    <p:sldId id="1477" r:id="rId9"/>
    <p:sldId id="1478" r:id="rId10"/>
    <p:sldId id="1479" r:id="rId11"/>
    <p:sldId id="1480" r:id="rId12"/>
    <p:sldId id="1481" r:id="rId13"/>
    <p:sldId id="1503" r:id="rId14"/>
    <p:sldId id="1502" r:id="rId15"/>
    <p:sldId id="1504" r:id="rId16"/>
    <p:sldId id="1447" r:id="rId17"/>
    <p:sldId id="1925" r:id="rId18"/>
    <p:sldId id="1659" r:id="rId19"/>
    <p:sldId id="1344" r:id="rId20"/>
    <p:sldId id="1701" r:id="rId21"/>
    <p:sldId id="1929" r:id="rId22"/>
    <p:sldId id="1663" r:id="rId23"/>
    <p:sldId id="1689" r:id="rId24"/>
    <p:sldId id="1512" r:id="rId25"/>
    <p:sldId id="1936" r:id="rId26"/>
    <p:sldId id="1513" r:id="rId27"/>
    <p:sldId id="1836" r:id="rId28"/>
    <p:sldId id="1937" r:id="rId29"/>
    <p:sldId id="1691" r:id="rId30"/>
    <p:sldId id="1907" r:id="rId31"/>
    <p:sldId id="1938" r:id="rId32"/>
    <p:sldId id="1693" r:id="rId33"/>
    <p:sldId id="1569" r:id="rId34"/>
    <p:sldId id="1913" r:id="rId35"/>
    <p:sldId id="1566" r:id="rId36"/>
    <p:sldId id="1664" r:id="rId37"/>
    <p:sldId id="335" r:id="rId38"/>
    <p:sldId id="1665" r:id="rId39"/>
    <p:sldId id="380" r:id="rId40"/>
    <p:sldId id="1824" r:id="rId41"/>
    <p:sldId id="412" r:id="rId42"/>
    <p:sldId id="337" r:id="rId43"/>
    <p:sldId id="381" r:id="rId44"/>
    <p:sldId id="382" r:id="rId45"/>
    <p:sldId id="340" r:id="rId46"/>
    <p:sldId id="408" r:id="rId47"/>
    <p:sldId id="383" r:id="rId48"/>
    <p:sldId id="384" r:id="rId49"/>
    <p:sldId id="341" r:id="rId50"/>
    <p:sldId id="1933" r:id="rId51"/>
    <p:sldId id="342" r:id="rId52"/>
    <p:sldId id="343" r:id="rId53"/>
    <p:sldId id="1680" r:id="rId54"/>
    <p:sldId id="1681" r:id="rId55"/>
    <p:sldId id="1682" r:id="rId56"/>
    <p:sldId id="1809" r:id="rId57"/>
    <p:sldId id="388" r:id="rId58"/>
    <p:sldId id="1683" r:id="rId59"/>
    <p:sldId id="346" r:id="rId60"/>
    <p:sldId id="1825" r:id="rId61"/>
    <p:sldId id="1828" r:id="rId62"/>
    <p:sldId id="1829" r:id="rId63"/>
    <p:sldId id="1827" r:id="rId64"/>
    <p:sldId id="1830" r:id="rId65"/>
    <p:sldId id="1831" r:id="rId66"/>
    <p:sldId id="351" r:id="rId67"/>
    <p:sldId id="394" r:id="rId68"/>
    <p:sldId id="414" r:id="rId69"/>
    <p:sldId id="352" r:id="rId70"/>
    <p:sldId id="353" r:id="rId71"/>
    <p:sldId id="417" r:id="rId72"/>
    <p:sldId id="1833" r:id="rId73"/>
    <p:sldId id="1624" r:id="rId74"/>
    <p:sldId id="355" r:id="rId75"/>
    <p:sldId id="356" r:id="rId76"/>
    <p:sldId id="421" r:id="rId77"/>
    <p:sldId id="399" r:id="rId78"/>
    <p:sldId id="357" r:id="rId79"/>
    <p:sldId id="423" r:id="rId80"/>
    <p:sldId id="400" r:id="rId81"/>
    <p:sldId id="424" r:id="rId82"/>
    <p:sldId id="358" r:id="rId83"/>
    <p:sldId id="425" r:id="rId84"/>
    <p:sldId id="401" r:id="rId85"/>
    <p:sldId id="393" r:id="rId86"/>
    <p:sldId id="1835" r:id="rId87"/>
    <p:sldId id="1932" r:id="rId88"/>
    <p:sldId id="1589" r:id="rId89"/>
    <p:sldId id="1841" r:id="rId90"/>
    <p:sldId id="1702" r:id="rId91"/>
    <p:sldId id="1107" r:id="rId92"/>
    <p:sldId id="1718" r:id="rId93"/>
    <p:sldId id="1685" r:id="rId94"/>
    <p:sldId id="1721" r:id="rId95"/>
    <p:sldId id="1722" r:id="rId96"/>
    <p:sldId id="1723" r:id="rId97"/>
    <p:sldId id="1751" r:id="rId98"/>
    <p:sldId id="1725" r:id="rId99"/>
    <p:sldId id="1729" r:id="rId100"/>
    <p:sldId id="1730" r:id="rId101"/>
    <p:sldId id="1731" r:id="rId102"/>
    <p:sldId id="1732" r:id="rId103"/>
    <p:sldId id="1772" r:id="rId104"/>
    <p:sldId id="1750" r:id="rId105"/>
    <p:sldId id="1753" r:id="rId106"/>
    <p:sldId id="1760" r:id="rId107"/>
    <p:sldId id="1761" r:id="rId108"/>
    <p:sldId id="1762" r:id="rId109"/>
    <p:sldId id="1763" r:id="rId110"/>
    <p:sldId id="1585" r:id="rId111"/>
    <p:sldId id="1733" r:id="rId112"/>
    <p:sldId id="1734" r:id="rId113"/>
    <p:sldId id="1736" r:id="rId114"/>
    <p:sldId id="1737" r:id="rId115"/>
    <p:sldId id="1782" r:id="rId116"/>
    <p:sldId id="1766" r:id="rId117"/>
    <p:sldId id="1687" r:id="rId118"/>
    <p:sldId id="1767" r:id="rId119"/>
    <p:sldId id="1768" r:id="rId120"/>
    <p:sldId id="1587" r:id="rId121"/>
    <p:sldId id="1774" r:id="rId122"/>
    <p:sldId id="1775" r:id="rId123"/>
    <p:sldId id="1776" r:id="rId124"/>
    <p:sldId id="1625" r:id="rId125"/>
    <p:sldId id="1628" r:id="rId126"/>
    <p:sldId id="1632" r:id="rId127"/>
    <p:sldId id="1633" r:id="rId128"/>
    <p:sldId id="1634" r:id="rId129"/>
    <p:sldId id="563" r:id="rId130"/>
    <p:sldId id="574" r:id="rId131"/>
    <p:sldId id="1783" r:id="rId132"/>
    <p:sldId id="808" r:id="rId133"/>
    <p:sldId id="1705" r:id="rId134"/>
    <p:sldId id="1627" r:id="rId135"/>
    <p:sldId id="1629" r:id="rId136"/>
    <p:sldId id="1630" r:id="rId137"/>
    <p:sldId id="338" r:id="rId138"/>
    <p:sldId id="1939" r:id="rId139"/>
  </p:sldIdLst>
  <p:sldSz cx="9144000" cy="6858000" type="screen4x3"/>
  <p:notesSz cx="7004050" cy="9290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23" autoAdjust="0"/>
    <p:restoredTop sz="73219" autoAdjust="0"/>
  </p:normalViewPr>
  <p:slideViewPr>
    <p:cSldViewPr snapToGrid="0" showGuides="1">
      <p:cViewPr varScale="1">
        <p:scale>
          <a:sx n="41" d="100"/>
          <a:sy n="41" d="100"/>
        </p:scale>
        <p:origin x="20" y="24"/>
      </p:cViewPr>
      <p:guideLst>
        <p:guide orient="horz" pos="2112"/>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5088" cy="466115"/>
          </a:xfrm>
          <a:prstGeom prst="rect">
            <a:avLst/>
          </a:prstGeom>
        </p:spPr>
        <p:txBody>
          <a:bodyPr vert="horz" lIns="93096" tIns="46549" rIns="93096" bIns="46549" rtlCol="0"/>
          <a:lstStyle>
            <a:lvl1pPr algn="l">
              <a:defRPr sz="1200"/>
            </a:lvl1pPr>
          </a:lstStyle>
          <a:p>
            <a:endParaRPr lang="en-US"/>
          </a:p>
        </p:txBody>
      </p:sp>
      <p:sp>
        <p:nvSpPr>
          <p:cNvPr id="3" name="Date Placeholder 2"/>
          <p:cNvSpPr>
            <a:spLocks noGrp="1"/>
          </p:cNvSpPr>
          <p:nvPr>
            <p:ph type="dt" idx="1"/>
          </p:nvPr>
        </p:nvSpPr>
        <p:spPr>
          <a:xfrm>
            <a:off x="3967341" y="1"/>
            <a:ext cx="3035088" cy="466115"/>
          </a:xfrm>
          <a:prstGeom prst="rect">
            <a:avLst/>
          </a:prstGeom>
        </p:spPr>
        <p:txBody>
          <a:bodyPr vert="horz" lIns="93096" tIns="46549" rIns="93096" bIns="46549" rtlCol="0"/>
          <a:lstStyle>
            <a:lvl1pPr algn="r">
              <a:defRPr sz="1200"/>
            </a:lvl1pPr>
          </a:lstStyle>
          <a:p>
            <a:fld id="{C5E7CB91-5C6D-4815-94CF-C202E5CE440C}" type="datetimeFigureOut">
              <a:rPr lang="en-US" smtClean="0"/>
              <a:t>6/10/2022</a:t>
            </a:fld>
            <a:endParaRPr lang="en-US"/>
          </a:p>
        </p:txBody>
      </p:sp>
      <p:sp>
        <p:nvSpPr>
          <p:cNvPr id="4" name="Slide Image Placeholder 3"/>
          <p:cNvSpPr>
            <a:spLocks noGrp="1" noRot="1" noChangeAspect="1"/>
          </p:cNvSpPr>
          <p:nvPr>
            <p:ph type="sldImg" idx="2"/>
          </p:nvPr>
        </p:nvSpPr>
        <p:spPr>
          <a:xfrm>
            <a:off x="1412875" y="1160463"/>
            <a:ext cx="4178300" cy="3135312"/>
          </a:xfrm>
          <a:prstGeom prst="rect">
            <a:avLst/>
          </a:prstGeom>
          <a:noFill/>
          <a:ln w="12700">
            <a:solidFill>
              <a:prstClr val="black"/>
            </a:solidFill>
          </a:ln>
        </p:spPr>
        <p:txBody>
          <a:bodyPr vert="horz" lIns="93096" tIns="46549" rIns="93096" bIns="46549" rtlCol="0" anchor="ctr"/>
          <a:lstStyle/>
          <a:p>
            <a:endParaRPr lang="en-US"/>
          </a:p>
        </p:txBody>
      </p:sp>
      <p:sp>
        <p:nvSpPr>
          <p:cNvPr id="5" name="Notes Placeholder 4"/>
          <p:cNvSpPr>
            <a:spLocks noGrp="1"/>
          </p:cNvSpPr>
          <p:nvPr>
            <p:ph type="body" sz="quarter" idx="3"/>
          </p:nvPr>
        </p:nvSpPr>
        <p:spPr>
          <a:xfrm>
            <a:off x="700405" y="4470836"/>
            <a:ext cx="5603240" cy="3657958"/>
          </a:xfrm>
          <a:prstGeom prst="rect">
            <a:avLst/>
          </a:prstGeom>
        </p:spPr>
        <p:txBody>
          <a:bodyPr vert="horz" lIns="93096" tIns="46549" rIns="93096" bIns="465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3936"/>
            <a:ext cx="3035088" cy="466115"/>
          </a:xfrm>
          <a:prstGeom prst="rect">
            <a:avLst/>
          </a:prstGeom>
        </p:spPr>
        <p:txBody>
          <a:bodyPr vert="horz" lIns="93096" tIns="46549" rIns="93096" bIns="46549" rtlCol="0" anchor="b"/>
          <a:lstStyle>
            <a:lvl1pPr algn="l">
              <a:defRPr sz="1200"/>
            </a:lvl1pPr>
          </a:lstStyle>
          <a:p>
            <a:endParaRPr lang="en-US"/>
          </a:p>
        </p:txBody>
      </p:sp>
      <p:sp>
        <p:nvSpPr>
          <p:cNvPr id="7" name="Slide Number Placeholder 6"/>
          <p:cNvSpPr>
            <a:spLocks noGrp="1"/>
          </p:cNvSpPr>
          <p:nvPr>
            <p:ph type="sldNum" sz="quarter" idx="5"/>
          </p:nvPr>
        </p:nvSpPr>
        <p:spPr>
          <a:xfrm>
            <a:off x="3967341" y="8823936"/>
            <a:ext cx="3035088" cy="466115"/>
          </a:xfrm>
          <a:prstGeom prst="rect">
            <a:avLst/>
          </a:prstGeom>
        </p:spPr>
        <p:txBody>
          <a:bodyPr vert="horz" lIns="93096" tIns="46549" rIns="93096" bIns="46549" rtlCol="0" anchor="b"/>
          <a:lstStyle>
            <a:lvl1pPr algn="r">
              <a:defRPr sz="1200"/>
            </a:lvl1pPr>
          </a:lstStyle>
          <a:p>
            <a:fld id="{474090D7-EA30-45C9-860E-96BC584F5939}" type="slidenum">
              <a:rPr lang="en-US" smtClean="0"/>
              <a:t>‹#›</a:t>
            </a:fld>
            <a:endParaRPr lang="en-US"/>
          </a:p>
        </p:txBody>
      </p:sp>
    </p:spTree>
    <p:extLst>
      <p:ext uri="{BB962C8B-B14F-4D97-AF65-F5344CB8AC3E}">
        <p14:creationId xmlns:p14="http://schemas.microsoft.com/office/powerpoint/2010/main" val="1130888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51.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slide" Target="../slides/slide52.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48.xml.rels><?xml version="1.0" encoding="UTF-8" standalone="yes"?>
<Relationships xmlns="http://schemas.openxmlformats.org/package/2006/relationships"><Relationship Id="rId3" Type="http://schemas.openxmlformats.org/officeDocument/2006/relationships/slide" Target="../slides/slide65.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49.xml.rels><?xml version="1.0" encoding="UTF-8" standalone="yes"?>
<Relationships xmlns="http://schemas.openxmlformats.org/package/2006/relationships"><Relationship Id="rId3" Type="http://schemas.openxmlformats.org/officeDocument/2006/relationships/slide" Target="../slides/slide66.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slide" Target="../slides/slide67.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51.xml.rels><?xml version="1.0" encoding="UTF-8" standalone="yes"?>
<Relationships xmlns="http://schemas.openxmlformats.org/package/2006/relationships"><Relationship Id="rId3" Type="http://schemas.openxmlformats.org/officeDocument/2006/relationships/slide" Target="../slides/slide68.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52.xml.rels><?xml version="1.0" encoding="UTF-8" standalone="yes"?>
<Relationships xmlns="http://schemas.openxmlformats.org/package/2006/relationships"><Relationship Id="rId3" Type="http://schemas.openxmlformats.org/officeDocument/2006/relationships/slide" Target="../slides/slide69.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53.xml.rels><?xml version="1.0" encoding="UTF-8" standalone="yes"?>
<Relationships xmlns="http://schemas.openxmlformats.org/package/2006/relationships"><Relationship Id="rId3" Type="http://schemas.openxmlformats.org/officeDocument/2006/relationships/slide" Target="../slides/slide70.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54.xml.rels><?xml version="1.0" encoding="UTF-8" standalone="yes"?>
<Relationships xmlns="http://schemas.openxmlformats.org/package/2006/relationships"><Relationship Id="rId3" Type="http://schemas.openxmlformats.org/officeDocument/2006/relationships/slide" Target="../slides/slide71.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55.xml.rels><?xml version="1.0" encoding="UTF-8" standalone="yes"?>
<Relationships xmlns="http://schemas.openxmlformats.org/package/2006/relationships"><Relationship Id="rId3" Type="http://schemas.openxmlformats.org/officeDocument/2006/relationships/slide" Target="../slides/slide72.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slide" Target="../slides/slide74.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58.xml.rels><?xml version="1.0" encoding="UTF-8" standalone="yes"?>
<Relationships xmlns="http://schemas.openxmlformats.org/package/2006/relationships"><Relationship Id="rId3" Type="http://schemas.openxmlformats.org/officeDocument/2006/relationships/slide" Target="../slides/slide75.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59.xml.rels><?xml version="1.0" encoding="UTF-8" standalone="yes"?>
<Relationships xmlns="http://schemas.openxmlformats.org/package/2006/relationships"><Relationship Id="rId3" Type="http://schemas.openxmlformats.org/officeDocument/2006/relationships/slide" Target="../slides/slide76.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slide" Target="../slides/slide77.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61.xml.rels><?xml version="1.0" encoding="UTF-8" standalone="yes"?>
<Relationships xmlns="http://schemas.openxmlformats.org/package/2006/relationships"><Relationship Id="rId3" Type="http://schemas.openxmlformats.org/officeDocument/2006/relationships/slide" Target="../slides/slide78.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62.xml.rels><?xml version="1.0" encoding="UTF-8" standalone="yes"?>
<Relationships xmlns="http://schemas.openxmlformats.org/package/2006/relationships"><Relationship Id="rId3" Type="http://schemas.openxmlformats.org/officeDocument/2006/relationships/slide" Target="../slides/slide79.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63.xml.rels><?xml version="1.0" encoding="UTF-8" standalone="yes"?>
<Relationships xmlns="http://schemas.openxmlformats.org/package/2006/relationships"><Relationship Id="rId3" Type="http://schemas.openxmlformats.org/officeDocument/2006/relationships/slide" Target="../slides/slide80.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64.xml.rels><?xml version="1.0" encoding="UTF-8" standalone="yes"?>
<Relationships xmlns="http://schemas.openxmlformats.org/package/2006/relationships"><Relationship Id="rId3" Type="http://schemas.openxmlformats.org/officeDocument/2006/relationships/slide" Target="../slides/slide81.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65.xml.rels><?xml version="1.0" encoding="UTF-8" standalone="yes"?>
<Relationships xmlns="http://schemas.openxmlformats.org/package/2006/relationships"><Relationship Id="rId3" Type="http://schemas.openxmlformats.org/officeDocument/2006/relationships/slide" Target="../slides/slide82.xml"/><Relationship Id="rId2" Type="http://schemas.openxmlformats.org/officeDocument/2006/relationships/notesMaster" Target="../notesMasters/notesMaster1.xml"/><Relationship Id="rId1" Type="http://schemas.openxmlformats.org/officeDocument/2006/relationships/tags" Target="../tags/tag28.xml"/></Relationships>
</file>

<file path=ppt/notesSlides/_rels/notesSlide66.xml.rels><?xml version="1.0" encoding="UTF-8" standalone="yes"?>
<Relationships xmlns="http://schemas.openxmlformats.org/package/2006/relationships"><Relationship Id="rId3" Type="http://schemas.openxmlformats.org/officeDocument/2006/relationships/slide" Target="../slides/slide83.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67.xml.rels><?xml version="1.0" encoding="UTF-8" standalone="yes"?>
<Relationships xmlns="http://schemas.openxmlformats.org/package/2006/relationships"><Relationship Id="rId3" Type="http://schemas.openxmlformats.org/officeDocument/2006/relationships/slide" Target="../slides/slide84.xml"/><Relationship Id="rId2" Type="http://schemas.openxmlformats.org/officeDocument/2006/relationships/notesMaster" Target="../notesMasters/notesMaster1.xml"/><Relationship Id="rId1" Type="http://schemas.openxmlformats.org/officeDocument/2006/relationships/tags" Target="../tags/tag30.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nces.ed.gov/pubs2016/2016039rev.pdf"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slide" Target="../slides/slide91.xml"/><Relationship Id="rId2" Type="http://schemas.openxmlformats.org/officeDocument/2006/relationships/notesMaster" Target="../notesMasters/notesMaster1.xml"/><Relationship Id="rId1" Type="http://schemas.openxmlformats.org/officeDocument/2006/relationships/tags" Target="../tags/tag31.xml"/></Relationships>
</file>

<file path=ppt/notesSlides/_rels/notesSlide72.xml.rels><?xml version="1.0" encoding="UTF-8" standalone="yes"?>
<Relationships xmlns="http://schemas.openxmlformats.org/package/2006/relationships"><Relationship Id="rId3" Type="http://schemas.openxmlformats.org/officeDocument/2006/relationships/slide" Target="../slides/slide92.xml"/><Relationship Id="rId2" Type="http://schemas.openxmlformats.org/officeDocument/2006/relationships/notesMaster" Target="../notesMasters/notesMaster1.xml"/><Relationship Id="rId1" Type="http://schemas.openxmlformats.org/officeDocument/2006/relationships/tags" Target="../tags/tag32.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aeon.co/essays/writing-essays-by-formula-teaches-students-how-to-not-think" TargetMode="External"/><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www.edutopia.org/article/5-minute-writing-conferences" TargetMode="External"/><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4772A4-3E62-4DB2-81D2-6C4D5EC334C6}" type="slidenum">
              <a:rPr lang="en-US" smtClean="0"/>
              <a:t>1</a:t>
            </a:fld>
            <a:endParaRPr lang="en-US"/>
          </a:p>
        </p:txBody>
      </p:sp>
    </p:spTree>
    <p:extLst>
      <p:ext uri="{BB962C8B-B14F-4D97-AF65-F5344CB8AC3E}">
        <p14:creationId xmlns:p14="http://schemas.microsoft.com/office/powerpoint/2010/main" val="3107105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11</a:t>
            </a:fld>
            <a:endParaRPr lang="en-US"/>
          </a:p>
        </p:txBody>
      </p:sp>
    </p:spTree>
    <p:extLst>
      <p:ext uri="{BB962C8B-B14F-4D97-AF65-F5344CB8AC3E}">
        <p14:creationId xmlns:p14="http://schemas.microsoft.com/office/powerpoint/2010/main" val="407862477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are going to take a look at the difference between learning to write and writing to learn. </a:t>
            </a:r>
          </a:p>
        </p:txBody>
      </p:sp>
      <p:sp>
        <p:nvSpPr>
          <p:cNvPr id="4" name="Slide Number Placeholder 3"/>
          <p:cNvSpPr>
            <a:spLocks noGrp="1"/>
          </p:cNvSpPr>
          <p:nvPr>
            <p:ph type="sldNum" sz="quarter" idx="5"/>
          </p:nvPr>
        </p:nvSpPr>
        <p:spPr/>
        <p:txBody>
          <a:bodyPr/>
          <a:lstStyle/>
          <a:p>
            <a:fld id="{F94772A4-3E62-4DB2-81D2-6C4D5EC334C6}" type="slidenum">
              <a:rPr lang="en-US" smtClean="0"/>
              <a:t>120</a:t>
            </a:fld>
            <a:endParaRPr lang="en-US"/>
          </a:p>
        </p:txBody>
      </p:sp>
    </p:spTree>
    <p:extLst>
      <p:ext uri="{BB962C8B-B14F-4D97-AF65-F5344CB8AC3E}">
        <p14:creationId xmlns:p14="http://schemas.microsoft.com/office/powerpoint/2010/main" val="43351264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11BFED48-2092-4CB7-A6A7-77ECD9464D2E}"/>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3790FAC8-9C46-4429-A053-8F43167D88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A writing-to-learn strategy is one that teachers uses throughout a unit or at the end of a lesson to engage students and develop big ideas and concepts. </a:t>
            </a:r>
          </a:p>
          <a:p>
            <a:endParaRPr lang="en-US" altLang="en-US" dirty="0"/>
          </a:p>
          <a:p>
            <a:endParaRPr lang="en-US" altLang="en-US" dirty="0"/>
          </a:p>
          <a:p>
            <a:endParaRPr lang="en-US" altLang="en-US" dirty="0"/>
          </a:p>
          <a:p>
            <a:endParaRPr lang="en-US" altLang="en-US" dirty="0"/>
          </a:p>
          <a:p>
            <a:endParaRPr lang="en-US" altLang="en-US" dirty="0"/>
          </a:p>
          <a:p>
            <a:r>
              <a:rPr lang="en-US" altLang="en-US" b="1" u="sng" dirty="0"/>
              <a:t>WRITING TO LEARN IS:	</a:t>
            </a:r>
            <a:endParaRPr lang="en-US" altLang="en-US" dirty="0"/>
          </a:p>
          <a:p>
            <a:r>
              <a:rPr lang="en-US" altLang="en-US" dirty="0"/>
              <a:t>a </a:t>
            </a:r>
            <a:r>
              <a:rPr lang="en-US" altLang="en-US" b="1" i="1" dirty="0"/>
              <a:t>catalyst for further learning</a:t>
            </a:r>
            <a:r>
              <a:rPr lang="en-US" altLang="en-US" dirty="0"/>
              <a:t> – a way to activate prior knowledge, recall newly learned information, make connections to other concepts and promote reflective questioning</a:t>
            </a:r>
          </a:p>
          <a:p>
            <a:r>
              <a:rPr lang="en-US" altLang="en-US" dirty="0"/>
              <a:t>a process in which writers discover what they know and do not know about their topics, and their ability to communicate with specific audiences.  For example, the prompt:  “Explain the bombing of Hiroshima to your younger brother or sister.”  </a:t>
            </a:r>
            <a:r>
              <a:rPr lang="en-US" altLang="en-US" b="1" i="1" dirty="0"/>
              <a:t>requires that the student consider their prior knowledge and how to best convey that and their new knowledge  in writing</a:t>
            </a:r>
            <a:r>
              <a:rPr lang="en-US" altLang="en-US" dirty="0"/>
              <a:t>.</a:t>
            </a:r>
          </a:p>
          <a:p>
            <a:r>
              <a:rPr lang="en-US" altLang="en-US" dirty="0"/>
              <a:t>a way for teachers  to</a:t>
            </a:r>
            <a:r>
              <a:rPr lang="en-US" altLang="en-US" b="1" i="1" dirty="0"/>
              <a:t> check students’ understanding</a:t>
            </a:r>
            <a:r>
              <a:rPr lang="en-US" altLang="en-US" dirty="0"/>
              <a:t> of the content and to </a:t>
            </a:r>
            <a:r>
              <a:rPr lang="en-US" altLang="en-US" b="1" i="1" dirty="0"/>
              <a:t>plan future instruction</a:t>
            </a:r>
            <a:r>
              <a:rPr lang="en-US" altLang="en-US" dirty="0"/>
              <a:t>.</a:t>
            </a:r>
          </a:p>
          <a:p>
            <a:r>
              <a:rPr lang="en-US" altLang="en-US" dirty="0"/>
              <a:t>a chance for students to </a:t>
            </a:r>
            <a:r>
              <a:rPr lang="en-US" altLang="en-US" b="1" i="1" dirty="0"/>
              <a:t>record data and thoughts that they can use later</a:t>
            </a:r>
            <a:r>
              <a:rPr lang="en-US" altLang="en-US" dirty="0"/>
              <a:t> for essays or class assignments</a:t>
            </a:r>
          </a:p>
          <a:p>
            <a:r>
              <a:rPr lang="en-US" altLang="en-US" b="1" i="1" dirty="0"/>
              <a:t>a way for content area teachers to focus on their content</a:t>
            </a:r>
            <a:r>
              <a:rPr lang="en-US" altLang="en-US" dirty="0"/>
              <a:t> </a:t>
            </a:r>
            <a:r>
              <a:rPr lang="en-US" altLang="en-US" b="1" i="1" dirty="0"/>
              <a:t>&amp; yet sneak some writing into </a:t>
            </a:r>
            <a:r>
              <a:rPr lang="en-US" altLang="en-US" dirty="0"/>
              <a:t>their curriculum.</a:t>
            </a:r>
          </a:p>
          <a:p>
            <a:r>
              <a:rPr lang="en-US" altLang="en-US" b="1" u="sng" dirty="0"/>
              <a:t>WRITING TO LEARN IS NOT:</a:t>
            </a:r>
            <a:endParaRPr lang="en-US" altLang="en-US" dirty="0"/>
          </a:p>
          <a:p>
            <a:r>
              <a:rPr lang="en-US" altLang="en-US" dirty="0"/>
              <a:t>a process piece that will go through multiple refinements</a:t>
            </a:r>
          </a:p>
          <a:p>
            <a:r>
              <a:rPr lang="en-US" altLang="en-US" dirty="0"/>
              <a:t>writing with full attention to grammar &amp; mechanics of writing</a:t>
            </a:r>
          </a:p>
          <a:p>
            <a:r>
              <a:rPr lang="en-US" altLang="en-US" b="1" u="sng" dirty="0"/>
              <a:t>WHY USE W.T.L.</a:t>
            </a:r>
            <a:endParaRPr lang="en-US" altLang="en-US" dirty="0"/>
          </a:p>
          <a:p>
            <a:r>
              <a:rPr lang="en-US" altLang="en-US" dirty="0"/>
              <a:t>Students need to ACT on information in order to UNDERSTAND, REMEMBER, &amp; USE IT…Hence Writing to Learn.  </a:t>
            </a:r>
          </a:p>
          <a:p>
            <a:r>
              <a:rPr lang="en-US" altLang="en-US" dirty="0"/>
              <a:t>Lecture notes and end-of-the-chapter questions are essentially forms of transcription, of writing down other people’s words.  They don’t ask enough of learners</a:t>
            </a:r>
          </a:p>
          <a:p>
            <a:r>
              <a:rPr lang="en-US" altLang="en-US" b="1" u="sng" dirty="0"/>
              <a:t>WHEN TO USE W.T.L.</a:t>
            </a:r>
            <a:endParaRPr lang="en-US" altLang="en-US" dirty="0"/>
          </a:p>
          <a:p>
            <a:r>
              <a:rPr lang="en-US" altLang="en-US" dirty="0"/>
              <a:t>BEFORE a unit of study:  </a:t>
            </a:r>
          </a:p>
          <a:p>
            <a:r>
              <a:rPr lang="en-US" altLang="en-US" dirty="0"/>
              <a:t>To surface prior knowledge </a:t>
            </a:r>
          </a:p>
          <a:p>
            <a:r>
              <a:rPr lang="en-US" altLang="en-US" dirty="0"/>
              <a:t>To identify misconceptions </a:t>
            </a:r>
          </a:p>
          <a:p>
            <a:r>
              <a:rPr lang="en-US" altLang="en-US" dirty="0"/>
              <a:t>to activate thinking </a:t>
            </a:r>
          </a:p>
          <a:p>
            <a:r>
              <a:rPr lang="en-US" altLang="en-US" dirty="0"/>
              <a:t>to set class and individual goals for an upcoming unit</a:t>
            </a:r>
          </a:p>
          <a:p>
            <a:r>
              <a:rPr lang="en-US" altLang="en-US" dirty="0"/>
              <a:t>DURING a unit of study:  </a:t>
            </a:r>
          </a:p>
          <a:p>
            <a:r>
              <a:rPr lang="en-US" altLang="en-US" dirty="0"/>
              <a:t>to help students stop and collect thoughts </a:t>
            </a:r>
          </a:p>
          <a:p>
            <a:r>
              <a:rPr lang="en-US" altLang="en-US" dirty="0"/>
              <a:t>to sort out ideas </a:t>
            </a:r>
          </a:p>
          <a:p>
            <a:r>
              <a:rPr lang="en-US" altLang="en-US" dirty="0"/>
              <a:t>to notice and hold thinking </a:t>
            </a:r>
          </a:p>
          <a:p>
            <a:r>
              <a:rPr lang="en-US" altLang="en-US" dirty="0"/>
              <a:t>to review and readjust goals &amp; get ready to move ahead</a:t>
            </a:r>
          </a:p>
          <a:p>
            <a:r>
              <a:rPr lang="en-US" altLang="en-US" dirty="0"/>
              <a:t>AFTER a unit of study:  </a:t>
            </a:r>
          </a:p>
          <a:p>
            <a:r>
              <a:rPr lang="en-US" altLang="en-US" dirty="0"/>
              <a:t>To synthesize what has been learned </a:t>
            </a:r>
          </a:p>
          <a:p>
            <a:r>
              <a:rPr lang="en-US" altLang="en-US" dirty="0"/>
              <a:t>To connect with others </a:t>
            </a:r>
          </a:p>
          <a:p>
            <a:r>
              <a:rPr lang="en-US" altLang="en-US" dirty="0"/>
              <a:t>To compare notes</a:t>
            </a:r>
          </a:p>
          <a:p>
            <a:r>
              <a:rPr lang="en-US" altLang="en-US" dirty="0"/>
              <a:t>To plan projects or outlets for learning</a:t>
            </a:r>
          </a:p>
          <a:p>
            <a:r>
              <a:rPr lang="en-US" altLang="en-US" b="1" u="sng" dirty="0"/>
              <a:t>SOURCES:</a:t>
            </a:r>
            <a:endParaRPr lang="en-US" altLang="en-US" dirty="0"/>
          </a:p>
          <a:p>
            <a:r>
              <a:rPr lang="en-US" altLang="en-US" dirty="0"/>
              <a:t>Daniels, Harvey; Steineke, Nancy; Zemelman, Steven.  </a:t>
            </a:r>
            <a:r>
              <a:rPr lang="en-US" altLang="en-US" b="1" u="sng" dirty="0"/>
              <a:t>Content-Area Writing:  Every Teacher’s Guide</a:t>
            </a:r>
            <a:r>
              <a:rPr lang="en-US" altLang="en-US" dirty="0"/>
              <a:t>. Heinemann.  Portsmouth, NH.  2007.</a:t>
            </a:r>
          </a:p>
          <a:p>
            <a:r>
              <a:rPr lang="en-US" altLang="en-US" dirty="0"/>
              <a:t>Fisher, Douglas &amp; Frey, Nancy. </a:t>
            </a:r>
            <a:r>
              <a:rPr lang="en-US" altLang="en-US" b="1" u="sng" dirty="0"/>
              <a:t> Improving Adolescent Literacy:  Content Area Strategies at Work</a:t>
            </a:r>
            <a:r>
              <a:rPr lang="en-US" altLang="en-US" dirty="0"/>
              <a:t>. .  Pearson Education Inc.  Upper Saddle River, New Jersey.  2008</a:t>
            </a:r>
          </a:p>
          <a:p>
            <a:endParaRPr lang="en-US" altLang="en-US" dirty="0"/>
          </a:p>
        </p:txBody>
      </p:sp>
    </p:spTree>
    <p:extLst>
      <p:ext uri="{BB962C8B-B14F-4D97-AF65-F5344CB8AC3E}">
        <p14:creationId xmlns:p14="http://schemas.microsoft.com/office/powerpoint/2010/main" val="211847075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3DF33B46-8140-412E-9285-79F5760F15FA}"/>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4901EB8D-CD65-432C-A529-C5C626FE5A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79738775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25789BC8-1FDB-45C7-82F4-EE0068DBCA31}"/>
              </a:ext>
            </a:extLst>
          </p:cNvPr>
          <p:cNvSpPr>
            <a:spLocks noGrp="1" noRot="1" noChangeAspect="1" noChangeArrowheads="1" noTextEdit="1"/>
          </p:cNvSpPr>
          <p:nvPr>
            <p:ph type="sldImg"/>
          </p:nvPr>
        </p:nvSpPr>
        <p:spPr>
          <a:ln/>
        </p:spPr>
      </p:sp>
      <p:sp>
        <p:nvSpPr>
          <p:cNvPr id="116739" name="Rectangle 3">
            <a:extLst>
              <a:ext uri="{FF2B5EF4-FFF2-40B4-BE49-F238E27FC236}">
                <a16:creationId xmlns:a16="http://schemas.microsoft.com/office/drawing/2014/main" id="{354FC1D2-5FAD-4829-88A1-70F1A10F38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(read slide)</a:t>
            </a:r>
          </a:p>
          <a:p>
            <a:endParaRPr lang="en-US" altLang="en-US" dirty="0"/>
          </a:p>
        </p:txBody>
      </p:sp>
    </p:spTree>
    <p:extLst>
      <p:ext uri="{BB962C8B-B14F-4D97-AF65-F5344CB8AC3E}">
        <p14:creationId xmlns:p14="http://schemas.microsoft.com/office/powerpoint/2010/main" val="31629763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11BFED48-2092-4CB7-A6A7-77ECD9464D2E}"/>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3790FAC8-9C46-4429-A053-8F43167D88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 writing to learn strategies we are going to look at are actually one of the most important for Social Studies – summarization. </a:t>
            </a:r>
            <a:r>
              <a:rPr lang="en-US" dirty="0"/>
              <a:t>Just like in any other skill, summarization will need to be taught to your students.  Let’s take a look at some of the steps to help students summarize. </a:t>
            </a:r>
          </a:p>
          <a:p>
            <a:endParaRPr lang="en-US" altLang="en-US" dirty="0"/>
          </a:p>
        </p:txBody>
      </p:sp>
    </p:spTree>
    <p:extLst>
      <p:ext uri="{BB962C8B-B14F-4D97-AF65-F5344CB8AC3E}">
        <p14:creationId xmlns:p14="http://schemas.microsoft.com/office/powerpoint/2010/main" val="288093251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teaching students to summarize, use a process. This can include - Read slide</a:t>
            </a:r>
          </a:p>
        </p:txBody>
      </p:sp>
      <p:sp>
        <p:nvSpPr>
          <p:cNvPr id="4" name="Slide Number Placeholder 3"/>
          <p:cNvSpPr>
            <a:spLocks noGrp="1"/>
          </p:cNvSpPr>
          <p:nvPr>
            <p:ph type="sldNum" sz="quarter" idx="5"/>
          </p:nvPr>
        </p:nvSpPr>
        <p:spPr/>
        <p:txBody>
          <a:bodyPr/>
          <a:lstStyle/>
          <a:p>
            <a:fld id="{F94772A4-3E62-4DB2-81D2-6C4D5EC334C6}" type="slidenum">
              <a:rPr lang="en-US" smtClean="0"/>
              <a:t>125</a:t>
            </a:fld>
            <a:endParaRPr lang="en-US"/>
          </a:p>
        </p:txBody>
      </p:sp>
    </p:spTree>
    <p:extLst>
      <p:ext uri="{BB962C8B-B14F-4D97-AF65-F5344CB8AC3E}">
        <p14:creationId xmlns:p14="http://schemas.microsoft.com/office/powerpoint/2010/main" val="67360666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F94772A4-3E62-4DB2-81D2-6C4D5EC334C6}" type="slidenum">
              <a:rPr lang="en-US" smtClean="0"/>
              <a:t>126</a:t>
            </a:fld>
            <a:endParaRPr lang="en-US"/>
          </a:p>
        </p:txBody>
      </p:sp>
    </p:spTree>
    <p:extLst>
      <p:ext uri="{BB962C8B-B14F-4D97-AF65-F5344CB8AC3E}">
        <p14:creationId xmlns:p14="http://schemas.microsoft.com/office/powerpoint/2010/main" val="148127121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F94772A4-3E62-4DB2-81D2-6C4D5EC334C6}" type="slidenum">
              <a:rPr lang="en-US" smtClean="0"/>
              <a:t>127</a:t>
            </a:fld>
            <a:endParaRPr lang="en-US"/>
          </a:p>
        </p:txBody>
      </p:sp>
    </p:spTree>
    <p:extLst>
      <p:ext uri="{BB962C8B-B14F-4D97-AF65-F5344CB8AC3E}">
        <p14:creationId xmlns:p14="http://schemas.microsoft.com/office/powerpoint/2010/main" val="224572821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handout</a:t>
            </a:r>
          </a:p>
        </p:txBody>
      </p:sp>
      <p:sp>
        <p:nvSpPr>
          <p:cNvPr id="4" name="Slide Number Placeholder 3"/>
          <p:cNvSpPr>
            <a:spLocks noGrp="1"/>
          </p:cNvSpPr>
          <p:nvPr>
            <p:ph type="sldNum" sz="quarter" idx="5"/>
          </p:nvPr>
        </p:nvSpPr>
        <p:spPr/>
        <p:txBody>
          <a:bodyPr/>
          <a:lstStyle/>
          <a:p>
            <a:fld id="{F94772A4-3E62-4DB2-81D2-6C4D5EC334C6}" type="slidenum">
              <a:rPr lang="en-US" smtClean="0"/>
              <a:t>128</a:t>
            </a:fld>
            <a:endParaRPr lang="en-US"/>
          </a:p>
        </p:txBody>
      </p:sp>
    </p:spTree>
    <p:extLst>
      <p:ext uri="{BB962C8B-B14F-4D97-AF65-F5344CB8AC3E}">
        <p14:creationId xmlns:p14="http://schemas.microsoft.com/office/powerpoint/2010/main" val="390921554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AF9C9DF2-8872-47D4-8D4B-28A065925572}"/>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64F29D19-6D0B-4585-A707-E2D8C41982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dirty="0"/>
              <a:t>Now let’s take a look at different summarization strategies </a:t>
            </a:r>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12</a:t>
            </a:fld>
            <a:endParaRPr lang="en-US"/>
          </a:p>
        </p:txBody>
      </p:sp>
    </p:spTree>
    <p:extLst>
      <p:ext uri="{BB962C8B-B14F-4D97-AF65-F5344CB8AC3E}">
        <p14:creationId xmlns:p14="http://schemas.microsoft.com/office/powerpoint/2010/main" val="253011720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ED77B27D-8850-4745-80ED-58D38C335767}"/>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CDE46B6F-116D-46F7-8C47-393E4FF68A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b="1" dirty="0"/>
          </a:p>
          <a:p>
            <a:pPr eaLnBrk="1" hangingPunct="1">
              <a:spcBef>
                <a:spcPct val="50000"/>
              </a:spcBef>
            </a:pPr>
            <a:r>
              <a:rPr lang="en-US" altLang="en-US" b="1" dirty="0"/>
              <a:t>Implement GIST.</a:t>
            </a:r>
            <a:r>
              <a:rPr lang="en-US" altLang="en-US" dirty="0"/>
              <a:t>  Explain that the "gist" of something is the main idea.  Help them understand that they do not need to remember all of the details in order to get the gist of the material.  Draw twenty word-size blanks on the chalkboard or transparency and explain that, after reading, they will try to write a sentence (or two) of no more than twenty words that captures the gist of the selection.  The students read a short section--no more than three paragraphs--then work with the teacher as a class to record the gist of what they've read.  Students take turns telling the teacher part of what to write.   In no case will the teacher write a twenty-first word.  Students must revise their statement until it describes the essence of the article in twenty blanks or fewer.</a:t>
            </a:r>
          </a:p>
          <a:p>
            <a:endParaRPr lang="en-US" altLang="en-US" dirty="0"/>
          </a:p>
          <a:p>
            <a:endParaRPr lang="en-US" altLang="en-US" dirty="0"/>
          </a:p>
          <a:p>
            <a:r>
              <a:rPr lang="en-US" dirty="0"/>
              <a:t>: </a:t>
            </a:r>
            <a:r>
              <a:rPr lang="en-US" b="1" dirty="0"/>
              <a:t>GIST- Generating Interactions between Schemata and Texts </a:t>
            </a:r>
            <a:endParaRPr lang="en-US" altLang="en-US"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ED77B27D-8850-4745-80ED-58D38C335767}"/>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CDE46B6F-116D-46F7-8C47-393E4FF68A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en-US" altLang="en-US" b="1" dirty="0"/>
              <a:t>Reread the Earthquake handout.  When you are finished reading, write a gist summary – have them draw the boxes on a sheet of white paper.</a:t>
            </a:r>
          </a:p>
          <a:p>
            <a:pPr eaLnBrk="1" hangingPunct="1">
              <a:spcBef>
                <a:spcPct val="50000"/>
              </a:spcBef>
            </a:pPr>
            <a:endParaRPr lang="en-US" altLang="en-US" dirty="0"/>
          </a:p>
          <a:p>
            <a:endParaRPr lang="en-US" altLang="en-US" dirty="0"/>
          </a:p>
        </p:txBody>
      </p:sp>
    </p:spTree>
    <p:extLst>
      <p:ext uri="{BB962C8B-B14F-4D97-AF65-F5344CB8AC3E}">
        <p14:creationId xmlns:p14="http://schemas.microsoft.com/office/powerpoint/2010/main" val="328729876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E87C7D79-2930-46EF-B52B-C6870FA09C5D}"/>
              </a:ext>
            </a:extLst>
          </p:cNvPr>
          <p:cNvSpPr>
            <a:spLocks noGrp="1" noRot="1" noChangeAspect="1" noTextEdit="1"/>
          </p:cNvSpPr>
          <p:nvPr>
            <p:ph type="sldImg"/>
          </p:nvPr>
        </p:nvSpPr>
        <p:spPr>
          <a:ln/>
        </p:spPr>
      </p:sp>
      <p:sp>
        <p:nvSpPr>
          <p:cNvPr id="100355" name="Notes Placeholder 2">
            <a:extLst>
              <a:ext uri="{FF2B5EF4-FFF2-40B4-BE49-F238E27FC236}">
                <a16:creationId xmlns:a16="http://schemas.microsoft.com/office/drawing/2014/main" id="{E7CAF6CE-A373-483D-A02F-83EDB0BABF5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 summarization star is another strategy to help students focus on the main points of a topic. (Read) – You can model this if you have time.</a:t>
            </a:r>
          </a:p>
          <a:p>
            <a:endParaRPr lang="en-US" altLang="en-US" dirty="0"/>
          </a:p>
        </p:txBody>
      </p:sp>
      <p:sp>
        <p:nvSpPr>
          <p:cNvPr id="100356" name="Slide Number Placeholder 3">
            <a:extLst>
              <a:ext uri="{FF2B5EF4-FFF2-40B4-BE49-F238E27FC236}">
                <a16:creationId xmlns:a16="http://schemas.microsoft.com/office/drawing/2014/main" id="{64C07787-CC60-4903-AADD-A138AC245A1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2465B1A9-BA5B-42BF-A473-8A40A5119ABB}" type="slidenum">
              <a:rPr lang="en-US" altLang="en-US"/>
              <a:pPr/>
              <a:t>132</a:t>
            </a:fld>
            <a:endParaRPr lang="en-US"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 and give example question like Why Study History?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94772A4-3E62-4DB2-81D2-6C4D5EC334C6}" type="slidenum">
              <a:rPr lang="en-US" smtClean="0"/>
              <a:t>133</a:t>
            </a:fld>
            <a:endParaRPr lang="en-US"/>
          </a:p>
        </p:txBody>
      </p:sp>
    </p:spTree>
    <p:extLst>
      <p:ext uri="{BB962C8B-B14F-4D97-AF65-F5344CB8AC3E}">
        <p14:creationId xmlns:p14="http://schemas.microsoft.com/office/powerpoint/2010/main" val="308061975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82828"/>
                </a:solidFill>
                <a:effectLst/>
                <a:latin typeface="Georgia" panose="02040502050405020303" pitchFamily="18" charset="0"/>
              </a:rPr>
              <a:t>The "First Then Finally" technique helps students summarize events in chronological order. The three words represent the beginning, main action, and conclusion of a story, respectively:</a:t>
            </a:r>
          </a:p>
          <a:p>
            <a:r>
              <a:rPr lang="en-US" dirty="0"/>
              <a:t> </a:t>
            </a:r>
          </a:p>
          <a:p>
            <a:r>
              <a:rPr lang="en-US" dirty="0"/>
              <a:t>Read slide </a:t>
            </a:r>
          </a:p>
        </p:txBody>
      </p:sp>
      <p:sp>
        <p:nvSpPr>
          <p:cNvPr id="4" name="Slide Number Placeholder 3"/>
          <p:cNvSpPr>
            <a:spLocks noGrp="1"/>
          </p:cNvSpPr>
          <p:nvPr>
            <p:ph type="sldNum" sz="quarter" idx="5"/>
          </p:nvPr>
        </p:nvSpPr>
        <p:spPr/>
        <p:txBody>
          <a:bodyPr/>
          <a:lstStyle/>
          <a:p>
            <a:fld id="{F94772A4-3E62-4DB2-81D2-6C4D5EC334C6}" type="slidenum">
              <a:rPr lang="en-US" smtClean="0"/>
              <a:t>134</a:t>
            </a:fld>
            <a:endParaRPr lang="en-US"/>
          </a:p>
        </p:txBody>
      </p:sp>
    </p:spTree>
    <p:extLst>
      <p:ext uri="{BB962C8B-B14F-4D97-AF65-F5344CB8AC3E}">
        <p14:creationId xmlns:p14="http://schemas.microsoft.com/office/powerpoint/2010/main" val="33506938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strategy is - </a:t>
            </a:r>
          </a:p>
        </p:txBody>
      </p:sp>
      <p:sp>
        <p:nvSpPr>
          <p:cNvPr id="4" name="Slide Number Placeholder 3"/>
          <p:cNvSpPr>
            <a:spLocks noGrp="1"/>
          </p:cNvSpPr>
          <p:nvPr>
            <p:ph type="sldNum" sz="quarter" idx="5"/>
          </p:nvPr>
        </p:nvSpPr>
        <p:spPr/>
        <p:txBody>
          <a:bodyPr/>
          <a:lstStyle/>
          <a:p>
            <a:fld id="{F94772A4-3E62-4DB2-81D2-6C4D5EC334C6}" type="slidenum">
              <a:rPr lang="en-US" smtClean="0"/>
              <a:t>135</a:t>
            </a:fld>
            <a:endParaRPr lang="en-US"/>
          </a:p>
        </p:txBody>
      </p:sp>
    </p:spTree>
    <p:extLst>
      <p:ext uri="{BB962C8B-B14F-4D97-AF65-F5344CB8AC3E}">
        <p14:creationId xmlns:p14="http://schemas.microsoft.com/office/powerpoint/2010/main" val="374989701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62F959-6346-4B6F-8AC9-64791AC70D9D}" type="slidenum">
              <a:rPr lang="en-US" smtClean="0"/>
              <a:t>137</a:t>
            </a:fld>
            <a:endParaRPr lang="en-US"/>
          </a:p>
        </p:txBody>
      </p:sp>
    </p:spTree>
    <p:extLst>
      <p:ext uri="{BB962C8B-B14F-4D97-AF65-F5344CB8AC3E}">
        <p14:creationId xmlns:p14="http://schemas.microsoft.com/office/powerpoint/2010/main" val="267804177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my blog on social studies success if they want to learn more. </a:t>
            </a:r>
          </a:p>
        </p:txBody>
      </p:sp>
      <p:sp>
        <p:nvSpPr>
          <p:cNvPr id="4" name="Slide Number Placeholder 3"/>
          <p:cNvSpPr>
            <a:spLocks noGrp="1"/>
          </p:cNvSpPr>
          <p:nvPr>
            <p:ph type="sldNum" sz="quarter" idx="5"/>
          </p:nvPr>
        </p:nvSpPr>
        <p:spPr/>
        <p:txBody>
          <a:bodyPr/>
          <a:lstStyle/>
          <a:p>
            <a:fld id="{0E34CE70-55C6-4E46-82C9-94A40AE4AD8D}" type="slidenum">
              <a:rPr lang="en-US" smtClean="0"/>
              <a:t>138</a:t>
            </a:fld>
            <a:endParaRPr lang="en-US"/>
          </a:p>
        </p:txBody>
      </p:sp>
    </p:spTree>
    <p:extLst>
      <p:ext uri="{BB962C8B-B14F-4D97-AF65-F5344CB8AC3E}">
        <p14:creationId xmlns:p14="http://schemas.microsoft.com/office/powerpoint/2010/main" val="2533140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13</a:t>
            </a:fld>
            <a:endParaRPr lang="en-US"/>
          </a:p>
        </p:txBody>
      </p:sp>
    </p:spTree>
    <p:extLst>
      <p:ext uri="{BB962C8B-B14F-4D97-AF65-F5344CB8AC3E}">
        <p14:creationId xmlns:p14="http://schemas.microsoft.com/office/powerpoint/2010/main" val="2453577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14</a:t>
            </a:fld>
            <a:endParaRPr lang="en-US"/>
          </a:p>
        </p:txBody>
      </p:sp>
    </p:spTree>
    <p:extLst>
      <p:ext uri="{BB962C8B-B14F-4D97-AF65-F5344CB8AC3E}">
        <p14:creationId xmlns:p14="http://schemas.microsoft.com/office/powerpoint/2010/main" val="660354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15</a:t>
            </a:fld>
            <a:endParaRPr lang="en-US"/>
          </a:p>
        </p:txBody>
      </p:sp>
    </p:spTree>
    <p:extLst>
      <p:ext uri="{BB962C8B-B14F-4D97-AF65-F5344CB8AC3E}">
        <p14:creationId xmlns:p14="http://schemas.microsoft.com/office/powerpoint/2010/main" val="4294575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number 1 belief!</a:t>
            </a:r>
          </a:p>
        </p:txBody>
      </p:sp>
      <p:sp>
        <p:nvSpPr>
          <p:cNvPr id="4" name="Slide Number Placeholder 3"/>
          <p:cNvSpPr>
            <a:spLocks noGrp="1"/>
          </p:cNvSpPr>
          <p:nvPr>
            <p:ph type="sldNum" sz="quarter" idx="5"/>
          </p:nvPr>
        </p:nvSpPr>
        <p:spPr/>
        <p:txBody>
          <a:bodyPr/>
          <a:lstStyle/>
          <a:p>
            <a:fld id="{0E34CE70-55C6-4E46-82C9-94A40AE4AD8D}" type="slidenum">
              <a:rPr lang="en-US" smtClean="0"/>
              <a:t>16</a:t>
            </a:fld>
            <a:endParaRPr lang="en-US"/>
          </a:p>
        </p:txBody>
      </p:sp>
    </p:spTree>
    <p:extLst>
      <p:ext uri="{BB962C8B-B14F-4D97-AF65-F5344CB8AC3E}">
        <p14:creationId xmlns:p14="http://schemas.microsoft.com/office/powerpoint/2010/main" val="2418525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9EA75D93-4A5B-494C-871B-6CCDA12E54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62E1F2A1-ED37-435D-BA84-3DD55868EB30}"/>
              </a:ext>
            </a:extLst>
          </p:cNvPr>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Have teachers write their goals on a post it note and share</a:t>
            </a:r>
          </a:p>
          <a:p>
            <a:pPr eaLnBrk="1" hangingPunct="1">
              <a:spcBef>
                <a:spcPct val="0"/>
              </a:spcBef>
            </a:pPr>
            <a:r>
              <a:rPr lang="en-US" altLang="en-US" dirty="0"/>
              <a:t>Review our goals in the next slide</a:t>
            </a:r>
          </a:p>
        </p:txBody>
      </p:sp>
      <p:sp>
        <p:nvSpPr>
          <p:cNvPr id="12292" name="Slide Number Placeholder 3">
            <a:extLst>
              <a:ext uri="{FF2B5EF4-FFF2-40B4-BE49-F238E27FC236}">
                <a16:creationId xmlns:a16="http://schemas.microsoft.com/office/drawing/2014/main" id="{2093DA99-2BBD-4125-8D86-6F73038D14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762" indent="-288765">
              <a:defRPr>
                <a:solidFill>
                  <a:schemeClr val="tx1"/>
                </a:solidFill>
                <a:latin typeface="Arial" panose="020B0604020202020204" pitchFamily="34" charset="0"/>
              </a:defRPr>
            </a:lvl2pPr>
            <a:lvl3pPr marL="1161171" indent="-229179">
              <a:defRPr>
                <a:solidFill>
                  <a:schemeClr val="tx1"/>
                </a:solidFill>
                <a:latin typeface="Arial" panose="020B0604020202020204" pitchFamily="34" charset="0"/>
              </a:defRPr>
            </a:lvl3pPr>
            <a:lvl4pPr marL="1627167" indent="-229179">
              <a:defRPr>
                <a:solidFill>
                  <a:schemeClr val="tx1"/>
                </a:solidFill>
                <a:latin typeface="Arial" panose="020B0604020202020204" pitchFamily="34" charset="0"/>
              </a:defRPr>
            </a:lvl4pPr>
            <a:lvl5pPr marL="2093164" indent="-229179">
              <a:defRPr>
                <a:solidFill>
                  <a:schemeClr val="tx1"/>
                </a:solidFill>
                <a:latin typeface="Arial" panose="020B0604020202020204" pitchFamily="34" charset="0"/>
              </a:defRPr>
            </a:lvl5pPr>
            <a:lvl6pPr marL="2533186" indent="-229179" eaLnBrk="0" fontAlgn="base" hangingPunct="0">
              <a:spcBef>
                <a:spcPct val="0"/>
              </a:spcBef>
              <a:spcAft>
                <a:spcPct val="0"/>
              </a:spcAft>
              <a:defRPr>
                <a:solidFill>
                  <a:schemeClr val="tx1"/>
                </a:solidFill>
                <a:latin typeface="Arial" panose="020B0604020202020204" pitchFamily="34" charset="0"/>
              </a:defRPr>
            </a:lvl6pPr>
            <a:lvl7pPr marL="2973210" indent="-229179" eaLnBrk="0" fontAlgn="base" hangingPunct="0">
              <a:spcBef>
                <a:spcPct val="0"/>
              </a:spcBef>
              <a:spcAft>
                <a:spcPct val="0"/>
              </a:spcAft>
              <a:defRPr>
                <a:solidFill>
                  <a:schemeClr val="tx1"/>
                </a:solidFill>
                <a:latin typeface="Arial" panose="020B0604020202020204" pitchFamily="34" charset="0"/>
              </a:defRPr>
            </a:lvl7pPr>
            <a:lvl8pPr marL="3413232" indent="-229179" eaLnBrk="0" fontAlgn="base" hangingPunct="0">
              <a:spcBef>
                <a:spcPct val="0"/>
              </a:spcBef>
              <a:spcAft>
                <a:spcPct val="0"/>
              </a:spcAft>
              <a:defRPr>
                <a:solidFill>
                  <a:schemeClr val="tx1"/>
                </a:solidFill>
                <a:latin typeface="Arial" panose="020B0604020202020204" pitchFamily="34" charset="0"/>
              </a:defRPr>
            </a:lvl8pPr>
            <a:lvl9pPr marL="3853255" indent="-229179" eaLnBrk="0" fontAlgn="base" hangingPunct="0">
              <a:spcBef>
                <a:spcPct val="0"/>
              </a:spcBef>
              <a:spcAft>
                <a:spcPct val="0"/>
              </a:spcAft>
              <a:defRPr>
                <a:solidFill>
                  <a:schemeClr val="tx1"/>
                </a:solidFill>
                <a:latin typeface="Arial" panose="020B0604020202020204" pitchFamily="34" charset="0"/>
              </a:defRPr>
            </a:lvl9pPr>
          </a:lstStyle>
          <a:p>
            <a:fld id="{C4E8B1B9-BDDD-41CA-A71E-D5725F71B7BC}" type="slidenum">
              <a:rPr lang="en-US" altLang="en-US" smtClean="0">
                <a:latin typeface="Architects Daughter" panose="02000505000000020004" pitchFamily="2" charset="0"/>
                <a:ea typeface="ＭＳ Ｐゴシック" panose="020B0600070205080204" pitchFamily="34" charset="-128"/>
              </a:rPr>
              <a:pPr/>
              <a:t>17</a:t>
            </a:fld>
            <a:endParaRPr lang="en-US" altLang="en-US">
              <a:latin typeface="Architects Daughter" panose="02000505000000020004" pitchFamily="2" charset="0"/>
              <a:ea typeface="ＭＳ Ｐゴシック" panose="020B0600070205080204" pitchFamily="34" charset="-128"/>
            </a:endParaRPr>
          </a:p>
        </p:txBody>
      </p:sp>
    </p:spTree>
    <p:extLst>
      <p:ext uri="{BB962C8B-B14F-4D97-AF65-F5344CB8AC3E}">
        <p14:creationId xmlns:p14="http://schemas.microsoft.com/office/powerpoint/2010/main" val="434664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share my rule of the socks:</a:t>
            </a:r>
          </a:p>
          <a:p>
            <a:endParaRPr lang="en-US" dirty="0"/>
          </a:p>
          <a:p>
            <a:pPr marL="220188" indent="-220188">
              <a:buAutoNum type="arabicPeriod"/>
            </a:pPr>
            <a:r>
              <a:rPr lang="en-US" dirty="0"/>
              <a:t>They have never been on my feet</a:t>
            </a:r>
          </a:p>
          <a:p>
            <a:pPr marL="220188" indent="-220188">
              <a:buAutoNum type="arabicPeriod"/>
            </a:pPr>
            <a:r>
              <a:rPr lang="en-US" dirty="0"/>
              <a:t>They are not a souvenir of the workshop</a:t>
            </a:r>
          </a:p>
          <a:p>
            <a:pPr marL="220188" indent="-220188">
              <a:buAutoNum type="arabicPeriod"/>
            </a:pPr>
            <a:r>
              <a:rPr lang="en-US" dirty="0"/>
              <a:t>Put your cellphones away in the sock (model with your own)</a:t>
            </a:r>
          </a:p>
        </p:txBody>
      </p:sp>
      <p:sp>
        <p:nvSpPr>
          <p:cNvPr id="4" name="Slide Number Placeholder 3"/>
          <p:cNvSpPr>
            <a:spLocks noGrp="1"/>
          </p:cNvSpPr>
          <p:nvPr>
            <p:ph type="sldNum" sz="quarter" idx="5"/>
          </p:nvPr>
        </p:nvSpPr>
        <p:spPr/>
        <p:txBody>
          <a:bodyPr/>
          <a:lstStyle/>
          <a:p>
            <a:fld id="{0E34CE70-55C6-4E46-82C9-94A40AE4AD8D}" type="slidenum">
              <a:rPr lang="en-US" smtClean="0"/>
              <a:t>19</a:t>
            </a:fld>
            <a:endParaRPr lang="en-US"/>
          </a:p>
        </p:txBody>
      </p:sp>
    </p:spTree>
    <p:extLst>
      <p:ext uri="{BB962C8B-B14F-4D97-AF65-F5344CB8AC3E}">
        <p14:creationId xmlns:p14="http://schemas.microsoft.com/office/powerpoint/2010/main" val="1371860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what you think about writing in the classroom with this 4 –Corner strategy. Take a look at these different statements regarding writing – which one do you agree with the most and why? Conduct a 4 Corner Activity</a:t>
            </a:r>
          </a:p>
          <a:p>
            <a:endParaRPr lang="en-US" dirty="0"/>
          </a:p>
          <a:p>
            <a:r>
              <a:rPr lang="en-US" dirty="0"/>
              <a:t>https://www.edweek.org/teaching-learning/opinion-response-ways-to-integrate-writing-in-social-studies-classes/2019/04</a:t>
            </a:r>
          </a:p>
        </p:txBody>
      </p:sp>
      <p:sp>
        <p:nvSpPr>
          <p:cNvPr id="4" name="Slide Number Placeholder 3"/>
          <p:cNvSpPr>
            <a:spLocks noGrp="1"/>
          </p:cNvSpPr>
          <p:nvPr>
            <p:ph type="sldNum" sz="quarter" idx="5"/>
          </p:nvPr>
        </p:nvSpPr>
        <p:spPr/>
        <p:txBody>
          <a:bodyPr/>
          <a:lstStyle/>
          <a:p>
            <a:fld id="{F94772A4-3E62-4DB2-81D2-6C4D5EC334C6}" type="slidenum">
              <a:rPr lang="en-US" smtClean="0"/>
              <a:t>20</a:t>
            </a:fld>
            <a:endParaRPr lang="en-US"/>
          </a:p>
        </p:txBody>
      </p:sp>
    </p:spTree>
    <p:extLst>
      <p:ext uri="{BB962C8B-B14F-4D97-AF65-F5344CB8AC3E}">
        <p14:creationId xmlns:p14="http://schemas.microsoft.com/office/powerpoint/2010/main" val="41056531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that you are going to model a lesson based on the reading cycle – teachers need to look for what you do before, during, and after reading. </a:t>
            </a:r>
          </a:p>
        </p:txBody>
      </p:sp>
      <p:sp>
        <p:nvSpPr>
          <p:cNvPr id="4" name="Slide Number Placeholder 3"/>
          <p:cNvSpPr>
            <a:spLocks noGrp="1"/>
          </p:cNvSpPr>
          <p:nvPr>
            <p:ph type="sldNum" sz="quarter" idx="5"/>
          </p:nvPr>
        </p:nvSpPr>
        <p:spPr/>
        <p:txBody>
          <a:bodyPr/>
          <a:lstStyle/>
          <a:p>
            <a:fld id="{474090D7-EA30-45C9-860E-96BC584F5939}" type="slidenum">
              <a:rPr lang="en-US" smtClean="0"/>
              <a:t>22</a:t>
            </a:fld>
            <a:endParaRPr lang="en-US"/>
          </a:p>
        </p:txBody>
      </p:sp>
    </p:spTree>
    <p:extLst>
      <p:ext uri="{BB962C8B-B14F-4D97-AF65-F5344CB8AC3E}">
        <p14:creationId xmlns:p14="http://schemas.microsoft.com/office/powerpoint/2010/main" val="1608815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Introduce yourself</a:t>
            </a:r>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815304" indent="-312945">
              <a:defRPr>
                <a:solidFill>
                  <a:schemeClr val="tx1"/>
                </a:solidFill>
                <a:latin typeface="Arial" panose="020B0604020202020204" pitchFamily="34" charset="0"/>
              </a:defRPr>
            </a:lvl2pPr>
            <a:lvl3pPr marL="1253428" indent="-250357">
              <a:defRPr>
                <a:solidFill>
                  <a:schemeClr val="tx1"/>
                </a:solidFill>
                <a:latin typeface="Arial" panose="020B0604020202020204" pitchFamily="34" charset="0"/>
              </a:defRPr>
            </a:lvl3pPr>
            <a:lvl4pPr marL="1755786" indent="-250357">
              <a:defRPr>
                <a:solidFill>
                  <a:schemeClr val="tx1"/>
                </a:solidFill>
                <a:latin typeface="Arial" panose="020B0604020202020204" pitchFamily="34" charset="0"/>
              </a:defRPr>
            </a:lvl4pPr>
            <a:lvl5pPr marL="2258147" indent="-250357">
              <a:defRPr>
                <a:solidFill>
                  <a:schemeClr val="tx1"/>
                </a:solidFill>
                <a:latin typeface="Arial" panose="020B0604020202020204" pitchFamily="34" charset="0"/>
              </a:defRPr>
            </a:lvl5pPr>
            <a:lvl6pPr marL="2732505" indent="-250357" eaLnBrk="0" fontAlgn="base" hangingPunct="0">
              <a:spcBef>
                <a:spcPct val="0"/>
              </a:spcBef>
              <a:spcAft>
                <a:spcPct val="0"/>
              </a:spcAft>
              <a:defRPr>
                <a:solidFill>
                  <a:schemeClr val="tx1"/>
                </a:solidFill>
                <a:latin typeface="Arial" panose="020B0604020202020204" pitchFamily="34" charset="0"/>
              </a:defRPr>
            </a:lvl6pPr>
            <a:lvl7pPr marL="3206863" indent="-250357" eaLnBrk="0" fontAlgn="base" hangingPunct="0">
              <a:spcBef>
                <a:spcPct val="0"/>
              </a:spcBef>
              <a:spcAft>
                <a:spcPct val="0"/>
              </a:spcAft>
              <a:defRPr>
                <a:solidFill>
                  <a:schemeClr val="tx1"/>
                </a:solidFill>
                <a:latin typeface="Arial" panose="020B0604020202020204" pitchFamily="34" charset="0"/>
              </a:defRPr>
            </a:lvl7pPr>
            <a:lvl8pPr marL="3681223" indent="-250357" eaLnBrk="0" fontAlgn="base" hangingPunct="0">
              <a:spcBef>
                <a:spcPct val="0"/>
              </a:spcBef>
              <a:spcAft>
                <a:spcPct val="0"/>
              </a:spcAft>
              <a:defRPr>
                <a:solidFill>
                  <a:schemeClr val="tx1"/>
                </a:solidFill>
                <a:latin typeface="Arial" panose="020B0604020202020204" pitchFamily="34" charset="0"/>
              </a:defRPr>
            </a:lvl8pPr>
            <a:lvl9pPr marL="4155582" indent="-250357" eaLnBrk="0" fontAlgn="base" hangingPunct="0">
              <a:spcBef>
                <a:spcPct val="0"/>
              </a:spcBef>
              <a:spcAft>
                <a:spcPct val="0"/>
              </a:spcAft>
              <a:defRPr>
                <a:solidFill>
                  <a:schemeClr val="tx1"/>
                </a:solidFill>
                <a:latin typeface="Arial" panose="020B0604020202020204" pitchFamily="34" charset="0"/>
              </a:defRPr>
            </a:lvl9pPr>
          </a:lstStyle>
          <a:p>
            <a:fld id="{800C877C-5733-45C9-9B56-D0F4968C073F}" type="slidenum">
              <a:rPr lang="en-US" altLang="en-US" smtClean="0">
                <a:latin typeface="Calibri" panose="020F0502020204030204" pitchFamily="34" charset="0"/>
              </a:rPr>
              <a:pPr/>
              <a:t>3</a:t>
            </a:fld>
            <a:endParaRPr lang="en-US" altLang="en-US">
              <a:latin typeface="Calibri" panose="020F0502020204030204" pitchFamily="34" charset="0"/>
            </a:endParaRPr>
          </a:p>
        </p:txBody>
      </p:sp>
    </p:spTree>
    <p:extLst>
      <p:ext uri="{BB962C8B-B14F-4D97-AF65-F5344CB8AC3E}">
        <p14:creationId xmlns:p14="http://schemas.microsoft.com/office/powerpoint/2010/main" val="3571058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read</a:t>
            </a:r>
          </a:p>
        </p:txBody>
      </p:sp>
      <p:sp>
        <p:nvSpPr>
          <p:cNvPr id="4" name="Slide Number Placeholder 3"/>
          <p:cNvSpPr>
            <a:spLocks noGrp="1"/>
          </p:cNvSpPr>
          <p:nvPr>
            <p:ph type="sldNum" sz="quarter" idx="10"/>
          </p:nvPr>
        </p:nvSpPr>
        <p:spPr/>
        <p:txBody>
          <a:bodyPr/>
          <a:lstStyle/>
          <a:p>
            <a:fld id="{C9D13ADE-F1C8-451D-9C97-BA9FC71A1C14}" type="slidenum">
              <a:rPr lang="en-US" smtClean="0"/>
              <a:t>24</a:t>
            </a:fld>
            <a:endParaRPr lang="en-US"/>
          </a:p>
        </p:txBody>
      </p:sp>
    </p:spTree>
    <p:extLst>
      <p:ext uri="{BB962C8B-B14F-4D97-AF65-F5344CB8AC3E}">
        <p14:creationId xmlns:p14="http://schemas.microsoft.com/office/powerpoint/2010/main" val="5393974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method to teach vocabulary with images is the 3, 2, 1 Definitions – Allow students time to analyze an image to build their understanding of an image. </a:t>
            </a:r>
          </a:p>
          <a:p>
            <a:endParaRPr lang="en-US" dirty="0"/>
          </a:p>
          <a:p>
            <a:r>
              <a:rPr lang="en-US" dirty="0"/>
              <a:t>Allow them to pick a term with a partner and complete the 3, 2, 1 definition. I always bring the teachers close to word wall to get them out of their seats. </a:t>
            </a:r>
          </a:p>
        </p:txBody>
      </p:sp>
      <p:sp>
        <p:nvSpPr>
          <p:cNvPr id="4" name="Slide Number Placeholder 3"/>
          <p:cNvSpPr>
            <a:spLocks noGrp="1"/>
          </p:cNvSpPr>
          <p:nvPr>
            <p:ph type="sldNum" sz="quarter" idx="5"/>
          </p:nvPr>
        </p:nvSpPr>
        <p:spPr/>
        <p:txBody>
          <a:bodyPr/>
          <a:lstStyle/>
          <a:p>
            <a:fld id="{EB2CA709-669E-4DA9-9ABF-8EB8F8D0BB17}" type="slidenum">
              <a:rPr lang="en-US" smtClean="0"/>
              <a:t>25</a:t>
            </a:fld>
            <a:endParaRPr lang="en-US"/>
          </a:p>
        </p:txBody>
      </p:sp>
    </p:spTree>
    <p:extLst>
      <p:ext uri="{BB962C8B-B14F-4D97-AF65-F5344CB8AC3E}">
        <p14:creationId xmlns:p14="http://schemas.microsoft.com/office/powerpoint/2010/main" val="2633618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 the pictures of the earthquake damage and have them do a gallery walk – as they walk around, they add their thoughts to each of the images based on these questions. You don’t have to do all to get them to see what to do. </a:t>
            </a:r>
          </a:p>
          <a:p>
            <a:endParaRPr lang="en-US" dirty="0"/>
          </a:p>
        </p:txBody>
      </p:sp>
      <p:sp>
        <p:nvSpPr>
          <p:cNvPr id="4" name="Slide Number Placeholder 3"/>
          <p:cNvSpPr>
            <a:spLocks noGrp="1"/>
          </p:cNvSpPr>
          <p:nvPr>
            <p:ph type="sldNum" sz="quarter" idx="5"/>
          </p:nvPr>
        </p:nvSpPr>
        <p:spPr/>
        <p:txBody>
          <a:bodyPr/>
          <a:lstStyle/>
          <a:p>
            <a:fld id="{474090D7-EA30-45C9-860E-96BC584F5939}" type="slidenum">
              <a:rPr lang="en-US" smtClean="0"/>
              <a:t>29</a:t>
            </a:fld>
            <a:endParaRPr lang="en-US"/>
          </a:p>
        </p:txBody>
      </p:sp>
    </p:spTree>
    <p:extLst>
      <p:ext uri="{BB962C8B-B14F-4D97-AF65-F5344CB8AC3E}">
        <p14:creationId xmlns:p14="http://schemas.microsoft.com/office/powerpoint/2010/main" val="3359329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30</a:t>
            </a:fld>
            <a:endParaRPr lang="en-US"/>
          </a:p>
        </p:txBody>
      </p:sp>
    </p:spTree>
    <p:extLst>
      <p:ext uri="{BB962C8B-B14F-4D97-AF65-F5344CB8AC3E}">
        <p14:creationId xmlns:p14="http://schemas.microsoft.com/office/powerpoint/2010/main" val="32641937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give them a few minutes to do. </a:t>
            </a:r>
          </a:p>
        </p:txBody>
      </p:sp>
      <p:sp>
        <p:nvSpPr>
          <p:cNvPr id="4" name="Slide Number Placeholder 3"/>
          <p:cNvSpPr>
            <a:spLocks noGrp="1"/>
          </p:cNvSpPr>
          <p:nvPr>
            <p:ph type="sldNum" sz="quarter" idx="5"/>
          </p:nvPr>
        </p:nvSpPr>
        <p:spPr/>
        <p:txBody>
          <a:bodyPr/>
          <a:lstStyle/>
          <a:p>
            <a:fld id="{474090D7-EA30-45C9-860E-96BC584F5939}" type="slidenum">
              <a:rPr lang="en-US" smtClean="0"/>
              <a:t>31</a:t>
            </a:fld>
            <a:endParaRPr lang="en-US"/>
          </a:p>
        </p:txBody>
      </p:sp>
    </p:spTree>
    <p:extLst>
      <p:ext uri="{BB962C8B-B14F-4D97-AF65-F5344CB8AC3E}">
        <p14:creationId xmlns:p14="http://schemas.microsoft.com/office/powerpoint/2010/main" val="17640926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and debrief after they write. </a:t>
            </a:r>
          </a:p>
        </p:txBody>
      </p:sp>
      <p:sp>
        <p:nvSpPr>
          <p:cNvPr id="4" name="Slide Number Placeholder 3"/>
          <p:cNvSpPr>
            <a:spLocks noGrp="1"/>
          </p:cNvSpPr>
          <p:nvPr>
            <p:ph type="sldNum" sz="quarter" idx="5"/>
          </p:nvPr>
        </p:nvSpPr>
        <p:spPr/>
        <p:txBody>
          <a:bodyPr/>
          <a:lstStyle/>
          <a:p>
            <a:fld id="{474090D7-EA30-45C9-860E-96BC584F5939}" type="slidenum">
              <a:rPr lang="en-US" smtClean="0"/>
              <a:t>32</a:t>
            </a:fld>
            <a:endParaRPr lang="en-US"/>
          </a:p>
        </p:txBody>
      </p:sp>
    </p:spTree>
    <p:extLst>
      <p:ext uri="{BB962C8B-B14F-4D97-AF65-F5344CB8AC3E}">
        <p14:creationId xmlns:p14="http://schemas.microsoft.com/office/powerpoint/2010/main" val="75989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5A52A9-B7B4-462F-AB5A-B0529042ED7D}" type="slidenum">
              <a:rPr lang="en-US" smtClean="0"/>
              <a:t>33</a:t>
            </a:fld>
            <a:endParaRPr lang="en-US"/>
          </a:p>
        </p:txBody>
      </p:sp>
    </p:spTree>
    <p:extLst>
      <p:ext uri="{BB962C8B-B14F-4D97-AF65-F5344CB8AC3E}">
        <p14:creationId xmlns:p14="http://schemas.microsoft.com/office/powerpoint/2010/main" val="3015856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them 5 minutes to write down reflections on their Doodle Notes</a:t>
            </a:r>
          </a:p>
        </p:txBody>
      </p:sp>
      <p:sp>
        <p:nvSpPr>
          <p:cNvPr id="4" name="Slide Number Placeholder 3"/>
          <p:cNvSpPr>
            <a:spLocks noGrp="1"/>
          </p:cNvSpPr>
          <p:nvPr>
            <p:ph type="sldNum" sz="quarter" idx="5"/>
          </p:nvPr>
        </p:nvSpPr>
        <p:spPr/>
        <p:txBody>
          <a:bodyPr/>
          <a:lstStyle/>
          <a:p>
            <a:fld id="{0E34CE70-55C6-4E46-82C9-94A40AE4AD8D}" type="slidenum">
              <a:rPr lang="en-US" smtClean="0"/>
              <a:t>34</a:t>
            </a:fld>
            <a:endParaRPr lang="en-US"/>
          </a:p>
        </p:txBody>
      </p:sp>
    </p:spTree>
    <p:extLst>
      <p:ext uri="{BB962C8B-B14F-4D97-AF65-F5344CB8AC3E}">
        <p14:creationId xmlns:p14="http://schemas.microsoft.com/office/powerpoint/2010/main" val="30546434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you are going to review the reading cycle more in depth. </a:t>
            </a:r>
          </a:p>
        </p:txBody>
      </p:sp>
      <p:sp>
        <p:nvSpPr>
          <p:cNvPr id="4" name="Slide Number Placeholder 3"/>
          <p:cNvSpPr>
            <a:spLocks noGrp="1"/>
          </p:cNvSpPr>
          <p:nvPr>
            <p:ph type="sldNum" sz="quarter" idx="5"/>
          </p:nvPr>
        </p:nvSpPr>
        <p:spPr/>
        <p:txBody>
          <a:bodyPr/>
          <a:lstStyle/>
          <a:p>
            <a:fld id="{474090D7-EA30-45C9-860E-96BC584F5939}" type="slidenum">
              <a:rPr lang="en-US" smtClean="0"/>
              <a:t>36</a:t>
            </a:fld>
            <a:endParaRPr lang="en-US"/>
          </a:p>
        </p:txBody>
      </p:sp>
    </p:spTree>
    <p:extLst>
      <p:ext uri="{BB962C8B-B14F-4D97-AF65-F5344CB8AC3E}">
        <p14:creationId xmlns:p14="http://schemas.microsoft.com/office/powerpoint/2010/main" val="11512446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7DC87870-E64D-4955-B412-5847FCE363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69335" indent="-295775">
              <a:spcBef>
                <a:spcPct val="30000"/>
              </a:spcBef>
              <a:defRPr sz="1200">
                <a:solidFill>
                  <a:schemeClr val="tx1"/>
                </a:solidFill>
                <a:latin typeface="Architects Daughter" panose="02000505000000020004" pitchFamily="2" charset="0"/>
              </a:defRPr>
            </a:lvl2pPr>
            <a:lvl3pPr marL="1184712" indent="-235972">
              <a:spcBef>
                <a:spcPct val="30000"/>
              </a:spcBef>
              <a:defRPr sz="1200">
                <a:solidFill>
                  <a:schemeClr val="tx1"/>
                </a:solidFill>
                <a:latin typeface="Architects Daughter" panose="02000505000000020004" pitchFamily="2" charset="0"/>
              </a:defRPr>
            </a:lvl3pPr>
            <a:lvl4pPr marL="1659890" indent="-235972">
              <a:spcBef>
                <a:spcPct val="30000"/>
              </a:spcBef>
              <a:defRPr sz="1200">
                <a:solidFill>
                  <a:schemeClr val="tx1"/>
                </a:solidFill>
                <a:latin typeface="Architects Daughter" panose="02000505000000020004" pitchFamily="2" charset="0"/>
              </a:defRPr>
            </a:lvl4pPr>
            <a:lvl5pPr marL="2133451" indent="-235972">
              <a:spcBef>
                <a:spcPct val="30000"/>
              </a:spcBef>
              <a:defRPr sz="1200">
                <a:solidFill>
                  <a:schemeClr val="tx1"/>
                </a:solidFill>
                <a:latin typeface="Architects Daughter" panose="02000505000000020004" pitchFamily="2" charset="0"/>
              </a:defRPr>
            </a:lvl5pPr>
            <a:lvl6pPr marL="2598931" indent="-235972" eaLnBrk="0" fontAlgn="base" hangingPunct="0">
              <a:spcBef>
                <a:spcPct val="30000"/>
              </a:spcBef>
              <a:spcAft>
                <a:spcPct val="0"/>
              </a:spcAft>
              <a:defRPr sz="1200">
                <a:solidFill>
                  <a:schemeClr val="tx1"/>
                </a:solidFill>
                <a:latin typeface="Architects Daughter" panose="02000505000000020004" pitchFamily="2" charset="0"/>
              </a:defRPr>
            </a:lvl6pPr>
            <a:lvl7pPr marL="3064411" indent="-235972" eaLnBrk="0" fontAlgn="base" hangingPunct="0">
              <a:spcBef>
                <a:spcPct val="30000"/>
              </a:spcBef>
              <a:spcAft>
                <a:spcPct val="0"/>
              </a:spcAft>
              <a:defRPr sz="1200">
                <a:solidFill>
                  <a:schemeClr val="tx1"/>
                </a:solidFill>
                <a:latin typeface="Architects Daughter" panose="02000505000000020004" pitchFamily="2" charset="0"/>
              </a:defRPr>
            </a:lvl7pPr>
            <a:lvl8pPr marL="3529892" indent="-235972" eaLnBrk="0" fontAlgn="base" hangingPunct="0">
              <a:spcBef>
                <a:spcPct val="30000"/>
              </a:spcBef>
              <a:spcAft>
                <a:spcPct val="0"/>
              </a:spcAft>
              <a:defRPr sz="1200">
                <a:solidFill>
                  <a:schemeClr val="tx1"/>
                </a:solidFill>
                <a:latin typeface="Architects Daughter" panose="02000505000000020004" pitchFamily="2" charset="0"/>
              </a:defRPr>
            </a:lvl8pPr>
            <a:lvl9pPr marL="3995373" indent="-235972"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C8DAE745-F8C9-4F62-8F4A-93945FF11A07}" type="slidenum">
              <a:rPr lang="en-US" altLang="en-US"/>
              <a:pPr>
                <a:spcBef>
                  <a:spcPct val="0"/>
                </a:spcBef>
              </a:pPr>
              <a:t>37</a:t>
            </a:fld>
            <a:endParaRPr lang="en-US" altLang="en-US"/>
          </a:p>
        </p:txBody>
      </p:sp>
      <p:sp>
        <p:nvSpPr>
          <p:cNvPr id="84995" name="Rectangle 2">
            <a:extLst>
              <a:ext uri="{FF2B5EF4-FFF2-40B4-BE49-F238E27FC236}">
                <a16:creationId xmlns:a16="http://schemas.microsoft.com/office/drawing/2014/main" id="{4C8E62AF-3A6E-4327-9677-9DB5FB005128}"/>
              </a:ext>
            </a:extLst>
          </p:cNvPr>
          <p:cNvSpPr>
            <a:spLocks noGrp="1" noRot="1" noChangeAspect="1" noChangeArrowheads="1" noTextEdit="1"/>
          </p:cNvSpPr>
          <p:nvPr>
            <p:ph type="sldImg"/>
            <p:custDataLst>
              <p:tags r:id="rId1"/>
            </p:custDataLst>
          </p:nvPr>
        </p:nvSpPr>
        <p:spPr>
          <a:ln/>
        </p:spPr>
      </p:sp>
      <p:sp>
        <p:nvSpPr>
          <p:cNvPr id="84996" name="Rectangle 3">
            <a:extLst>
              <a:ext uri="{FF2B5EF4-FFF2-40B4-BE49-F238E27FC236}">
                <a16:creationId xmlns:a16="http://schemas.microsoft.com/office/drawing/2014/main" id="{A5A2586D-9BB8-4613-8DD4-BB4075AAE7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endParaRPr lang="en-US" altLang="en-US" sz="800" dirty="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These slides need to be changed to reflect what you believe about social studies instruction</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4</a:t>
            </a:fld>
            <a:endParaRPr lang="en-US"/>
          </a:p>
        </p:txBody>
      </p:sp>
    </p:spTree>
    <p:extLst>
      <p:ext uri="{BB962C8B-B14F-4D97-AF65-F5344CB8AC3E}">
        <p14:creationId xmlns:p14="http://schemas.microsoft.com/office/powerpoint/2010/main" val="325831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71F4C543-26B1-4AC9-874A-E5FB4C28DD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69335" indent="-295775">
              <a:spcBef>
                <a:spcPct val="30000"/>
              </a:spcBef>
              <a:defRPr sz="1200">
                <a:solidFill>
                  <a:schemeClr val="tx1"/>
                </a:solidFill>
                <a:latin typeface="Architects Daughter" panose="02000505000000020004" pitchFamily="2" charset="0"/>
              </a:defRPr>
            </a:lvl2pPr>
            <a:lvl3pPr marL="1184712" indent="-235972">
              <a:spcBef>
                <a:spcPct val="30000"/>
              </a:spcBef>
              <a:defRPr sz="1200">
                <a:solidFill>
                  <a:schemeClr val="tx1"/>
                </a:solidFill>
                <a:latin typeface="Architects Daughter" panose="02000505000000020004" pitchFamily="2" charset="0"/>
              </a:defRPr>
            </a:lvl3pPr>
            <a:lvl4pPr marL="1659890" indent="-235972">
              <a:spcBef>
                <a:spcPct val="30000"/>
              </a:spcBef>
              <a:defRPr sz="1200">
                <a:solidFill>
                  <a:schemeClr val="tx1"/>
                </a:solidFill>
                <a:latin typeface="Architects Daughter" panose="02000505000000020004" pitchFamily="2" charset="0"/>
              </a:defRPr>
            </a:lvl4pPr>
            <a:lvl5pPr marL="2133451" indent="-235972">
              <a:spcBef>
                <a:spcPct val="30000"/>
              </a:spcBef>
              <a:defRPr sz="1200">
                <a:solidFill>
                  <a:schemeClr val="tx1"/>
                </a:solidFill>
                <a:latin typeface="Architects Daughter" panose="02000505000000020004" pitchFamily="2" charset="0"/>
              </a:defRPr>
            </a:lvl5pPr>
            <a:lvl6pPr marL="2598931" indent="-235972" eaLnBrk="0" fontAlgn="base" hangingPunct="0">
              <a:spcBef>
                <a:spcPct val="30000"/>
              </a:spcBef>
              <a:spcAft>
                <a:spcPct val="0"/>
              </a:spcAft>
              <a:defRPr sz="1200">
                <a:solidFill>
                  <a:schemeClr val="tx1"/>
                </a:solidFill>
                <a:latin typeface="Architects Daughter" panose="02000505000000020004" pitchFamily="2" charset="0"/>
              </a:defRPr>
            </a:lvl6pPr>
            <a:lvl7pPr marL="3064411" indent="-235972" eaLnBrk="0" fontAlgn="base" hangingPunct="0">
              <a:spcBef>
                <a:spcPct val="30000"/>
              </a:spcBef>
              <a:spcAft>
                <a:spcPct val="0"/>
              </a:spcAft>
              <a:defRPr sz="1200">
                <a:solidFill>
                  <a:schemeClr val="tx1"/>
                </a:solidFill>
                <a:latin typeface="Architects Daughter" panose="02000505000000020004" pitchFamily="2" charset="0"/>
              </a:defRPr>
            </a:lvl7pPr>
            <a:lvl8pPr marL="3529892" indent="-235972" eaLnBrk="0" fontAlgn="base" hangingPunct="0">
              <a:spcBef>
                <a:spcPct val="30000"/>
              </a:spcBef>
              <a:spcAft>
                <a:spcPct val="0"/>
              </a:spcAft>
              <a:defRPr sz="1200">
                <a:solidFill>
                  <a:schemeClr val="tx1"/>
                </a:solidFill>
                <a:latin typeface="Architects Daughter" panose="02000505000000020004" pitchFamily="2" charset="0"/>
              </a:defRPr>
            </a:lvl8pPr>
            <a:lvl9pPr marL="3995373" indent="-235972"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3A8C633C-EC05-458B-9CB4-CB6F181416A2}" type="slidenum">
              <a:rPr lang="en-US" altLang="en-US"/>
              <a:pPr>
                <a:spcBef>
                  <a:spcPct val="0"/>
                </a:spcBef>
              </a:pPr>
              <a:t>38</a:t>
            </a:fld>
            <a:endParaRPr lang="en-US" altLang="en-US"/>
          </a:p>
        </p:txBody>
      </p:sp>
      <p:sp>
        <p:nvSpPr>
          <p:cNvPr id="87043" name="Rectangle 2">
            <a:extLst>
              <a:ext uri="{FF2B5EF4-FFF2-40B4-BE49-F238E27FC236}">
                <a16:creationId xmlns:a16="http://schemas.microsoft.com/office/drawing/2014/main" id="{60254A93-50EB-4D05-BA23-F3DD8A0D0CDA}"/>
              </a:ext>
            </a:extLst>
          </p:cNvPr>
          <p:cNvSpPr>
            <a:spLocks noGrp="1" noRot="1" noChangeAspect="1" noChangeArrowheads="1" noTextEdit="1"/>
          </p:cNvSpPr>
          <p:nvPr>
            <p:ph type="sldImg"/>
            <p:custDataLst>
              <p:tags r:id="rId1"/>
            </p:custDataLst>
          </p:nvPr>
        </p:nvSpPr>
        <p:spPr>
          <a:ln/>
        </p:spPr>
      </p:sp>
      <p:sp>
        <p:nvSpPr>
          <p:cNvPr id="87044" name="Rectangle 3">
            <a:extLst>
              <a:ext uri="{FF2B5EF4-FFF2-40B4-BE49-F238E27FC236}">
                <a16:creationId xmlns:a16="http://schemas.microsoft.com/office/drawing/2014/main" id="{057A33FC-8F80-4FF5-B872-F177939DB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When skillful readers pick up a new book, their minds go into "anticipation mode;" they have developed a set of strategies that help them get ready to read.  They examine such things as: the cover and its art work, the book flaps, excerpts from the reviews, the writer's biography, the number of pages and print size; often these readers will open to several points in the text to sample the style and voice of the writer. Struggling readers will often skip all of these strategies as possible ways to approach a text; therefore, if we can design activities that will help them to anticipate "the big ideas" that will be revealed, it may provide an initial "hook" that draws them into the text </a:t>
            </a:r>
          </a:p>
          <a:p>
            <a:pPr eaLnBrk="1" hangingPunct="1"/>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The Anticipation/Reaction Guide helps students activate and evaluate prior knowledge. Students make predictions based upon background knowledge and evaluate these predictions after exposure to new information. (H.L. </a:t>
            </a:r>
            <a:r>
              <a:rPr lang="en-US" altLang="en-US" dirty="0" err="1">
                <a:latin typeface="Arial" panose="020B0604020202020204" pitchFamily="34" charset="0"/>
              </a:rPr>
              <a:t>Herber</a:t>
            </a:r>
            <a:r>
              <a:rPr lang="en-US" altLang="en-US" dirty="0">
                <a:latin typeface="Arial" panose="020B0604020202020204" pitchFamily="34" charset="0"/>
              </a:rPr>
              <a:t>, 1978)</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7148219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one for the principles of government</a:t>
            </a:r>
          </a:p>
        </p:txBody>
      </p:sp>
      <p:sp>
        <p:nvSpPr>
          <p:cNvPr id="4" name="Slide Number Placeholder 3"/>
          <p:cNvSpPr>
            <a:spLocks noGrp="1"/>
          </p:cNvSpPr>
          <p:nvPr>
            <p:ph type="sldNum" sz="quarter" idx="5"/>
          </p:nvPr>
        </p:nvSpPr>
        <p:spPr/>
        <p:txBody>
          <a:bodyPr/>
          <a:lstStyle/>
          <a:p>
            <a:fld id="{474090D7-EA30-45C9-860E-96BC584F5939}" type="slidenum">
              <a:rPr lang="en-US" smtClean="0"/>
              <a:t>39</a:t>
            </a:fld>
            <a:endParaRPr lang="en-US"/>
          </a:p>
        </p:txBody>
      </p:sp>
    </p:spTree>
    <p:extLst>
      <p:ext uri="{BB962C8B-B14F-4D97-AF65-F5344CB8AC3E}">
        <p14:creationId xmlns:p14="http://schemas.microsoft.com/office/powerpoint/2010/main" val="478884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anticipation guide strategy is to provide your students a series of statements from the reading – some of which are true and some that are not.  After reading the selection of text, your students can then come back and correct the false statements. </a:t>
            </a:r>
          </a:p>
        </p:txBody>
      </p:sp>
      <p:sp>
        <p:nvSpPr>
          <p:cNvPr id="4" name="Slide Number Placeholder 3"/>
          <p:cNvSpPr>
            <a:spLocks noGrp="1"/>
          </p:cNvSpPr>
          <p:nvPr>
            <p:ph type="sldNum" sz="quarter" idx="5"/>
          </p:nvPr>
        </p:nvSpPr>
        <p:spPr/>
        <p:txBody>
          <a:bodyPr/>
          <a:lstStyle/>
          <a:p>
            <a:fld id="{474090D7-EA30-45C9-860E-96BC584F5939}" type="slidenum">
              <a:rPr lang="en-US" smtClean="0"/>
              <a:t>40</a:t>
            </a:fld>
            <a:endParaRPr lang="en-US"/>
          </a:p>
        </p:txBody>
      </p:sp>
    </p:spTree>
    <p:extLst>
      <p:ext uri="{BB962C8B-B14F-4D97-AF65-F5344CB8AC3E}">
        <p14:creationId xmlns:p14="http://schemas.microsoft.com/office/powerpoint/2010/main" val="19398445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9CF6B780-40A9-484C-BA17-2F1CDD31E2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69335" indent="-295775">
              <a:spcBef>
                <a:spcPct val="30000"/>
              </a:spcBef>
              <a:defRPr sz="1200">
                <a:solidFill>
                  <a:schemeClr val="tx1"/>
                </a:solidFill>
                <a:latin typeface="Architects Daughter" panose="02000505000000020004" pitchFamily="2" charset="0"/>
              </a:defRPr>
            </a:lvl2pPr>
            <a:lvl3pPr marL="1184712" indent="-235972">
              <a:spcBef>
                <a:spcPct val="30000"/>
              </a:spcBef>
              <a:defRPr sz="1200">
                <a:solidFill>
                  <a:schemeClr val="tx1"/>
                </a:solidFill>
                <a:latin typeface="Architects Daughter" panose="02000505000000020004" pitchFamily="2" charset="0"/>
              </a:defRPr>
            </a:lvl3pPr>
            <a:lvl4pPr marL="1659890" indent="-235972">
              <a:spcBef>
                <a:spcPct val="30000"/>
              </a:spcBef>
              <a:defRPr sz="1200">
                <a:solidFill>
                  <a:schemeClr val="tx1"/>
                </a:solidFill>
                <a:latin typeface="Architects Daughter" panose="02000505000000020004" pitchFamily="2" charset="0"/>
              </a:defRPr>
            </a:lvl4pPr>
            <a:lvl5pPr marL="2133451" indent="-235972">
              <a:spcBef>
                <a:spcPct val="30000"/>
              </a:spcBef>
              <a:defRPr sz="1200">
                <a:solidFill>
                  <a:schemeClr val="tx1"/>
                </a:solidFill>
                <a:latin typeface="Architects Daughter" panose="02000505000000020004" pitchFamily="2" charset="0"/>
              </a:defRPr>
            </a:lvl5pPr>
            <a:lvl6pPr marL="2598931" indent="-235972" eaLnBrk="0" fontAlgn="base" hangingPunct="0">
              <a:spcBef>
                <a:spcPct val="30000"/>
              </a:spcBef>
              <a:spcAft>
                <a:spcPct val="0"/>
              </a:spcAft>
              <a:defRPr sz="1200">
                <a:solidFill>
                  <a:schemeClr val="tx1"/>
                </a:solidFill>
                <a:latin typeface="Architects Daughter" panose="02000505000000020004" pitchFamily="2" charset="0"/>
              </a:defRPr>
            </a:lvl6pPr>
            <a:lvl7pPr marL="3064411" indent="-235972" eaLnBrk="0" fontAlgn="base" hangingPunct="0">
              <a:spcBef>
                <a:spcPct val="30000"/>
              </a:spcBef>
              <a:spcAft>
                <a:spcPct val="0"/>
              </a:spcAft>
              <a:defRPr sz="1200">
                <a:solidFill>
                  <a:schemeClr val="tx1"/>
                </a:solidFill>
                <a:latin typeface="Architects Daughter" panose="02000505000000020004" pitchFamily="2" charset="0"/>
              </a:defRPr>
            </a:lvl7pPr>
            <a:lvl8pPr marL="3529892" indent="-235972" eaLnBrk="0" fontAlgn="base" hangingPunct="0">
              <a:spcBef>
                <a:spcPct val="30000"/>
              </a:spcBef>
              <a:spcAft>
                <a:spcPct val="0"/>
              </a:spcAft>
              <a:defRPr sz="1200">
                <a:solidFill>
                  <a:schemeClr val="tx1"/>
                </a:solidFill>
                <a:latin typeface="Architects Daughter" panose="02000505000000020004" pitchFamily="2" charset="0"/>
              </a:defRPr>
            </a:lvl8pPr>
            <a:lvl9pPr marL="3995373" indent="-235972"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60CF98A7-5C86-4213-A0C4-8E1FA481B27D}" type="slidenum">
              <a:rPr lang="en-US" altLang="en-US"/>
              <a:pPr>
                <a:spcBef>
                  <a:spcPct val="0"/>
                </a:spcBef>
              </a:pPr>
              <a:t>42</a:t>
            </a:fld>
            <a:endParaRPr lang="en-US" altLang="en-US"/>
          </a:p>
        </p:txBody>
      </p:sp>
      <p:sp>
        <p:nvSpPr>
          <p:cNvPr id="89091" name="Rectangle 2">
            <a:extLst>
              <a:ext uri="{FF2B5EF4-FFF2-40B4-BE49-F238E27FC236}">
                <a16:creationId xmlns:a16="http://schemas.microsoft.com/office/drawing/2014/main" id="{5FBB1087-B11B-4876-9030-1D725047D56A}"/>
              </a:ext>
            </a:extLst>
          </p:cNvPr>
          <p:cNvSpPr>
            <a:spLocks noGrp="1" noRot="1" noChangeAspect="1" noChangeArrowheads="1" noTextEdit="1"/>
          </p:cNvSpPr>
          <p:nvPr>
            <p:ph type="sldImg"/>
            <p:custDataLst>
              <p:tags r:id="rId1"/>
            </p:custDataLst>
          </p:nvPr>
        </p:nvSpPr>
        <p:spPr>
          <a:ln/>
        </p:spPr>
      </p:sp>
      <p:sp>
        <p:nvSpPr>
          <p:cNvPr id="89092" name="Rectangle 3">
            <a:extLst>
              <a:ext uri="{FF2B5EF4-FFF2-40B4-BE49-F238E27FC236}">
                <a16:creationId xmlns:a16="http://schemas.microsoft.com/office/drawing/2014/main" id="{FDC9255F-4C24-4374-A5FF-FD91DF0F56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10129A12-14B9-43A2-B84E-99775C5346FD}"/>
              </a:ext>
            </a:extLst>
          </p:cNvPr>
          <p:cNvSpPr>
            <a:spLocks noGrp="1" noRot="1" noChangeAspect="1" noTextEdit="1"/>
          </p:cNvSpPr>
          <p:nvPr>
            <p:ph type="sldImg"/>
          </p:nvPr>
        </p:nvSpPr>
        <p:spPr>
          <a:ln/>
        </p:spPr>
      </p:sp>
      <p:sp>
        <p:nvSpPr>
          <p:cNvPr id="95235" name="Notes Placeholder 2">
            <a:extLst>
              <a:ext uri="{FF2B5EF4-FFF2-40B4-BE49-F238E27FC236}">
                <a16:creationId xmlns:a16="http://schemas.microsoft.com/office/drawing/2014/main" id="{4A1497D1-C52B-4F57-AD5C-557095E8B588}"/>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95236" name="Slide Number Placeholder 3">
            <a:extLst>
              <a:ext uri="{FF2B5EF4-FFF2-40B4-BE49-F238E27FC236}">
                <a16:creationId xmlns:a16="http://schemas.microsoft.com/office/drawing/2014/main" id="{E2657823-9F29-493B-8C2C-864F6EBFDAD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5DE8735D-52BB-499D-9DDA-9441533014F0}" type="slidenum">
              <a:rPr lang="en-US" altLang="en-US" b="0"/>
              <a:pPr/>
              <a:t>45</a:t>
            </a:fld>
            <a:endParaRPr lang="en-US" altLang="en-US" b="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740" indent="-232740">
              <a:buFont typeface="+mj-lt"/>
              <a:buAutoNum type="arabicPeriod"/>
            </a:pPr>
            <a:r>
              <a:rPr lang="en-US" dirty="0">
                <a:latin typeface="Janda Everyday Casual"/>
              </a:rPr>
              <a:t>Select key phrases or sentences that are significant to the text. These </a:t>
            </a:r>
            <a:r>
              <a:rPr lang="en-US" i="1" dirty="0">
                <a:latin typeface="Janda Everyday Casual"/>
              </a:rPr>
              <a:t>book bits </a:t>
            </a:r>
            <a:r>
              <a:rPr lang="en-US" dirty="0">
                <a:latin typeface="Janda Everyday Casual"/>
              </a:rPr>
              <a:t>should reveal enough to help students begin to think along the lines that support text understanding, but not so revealing that they limit thinking.</a:t>
            </a:r>
          </a:p>
          <a:p>
            <a:pPr marL="232740" indent="-232740">
              <a:buFont typeface="+mj-lt"/>
              <a:buAutoNum type="arabicPeriod"/>
            </a:pPr>
            <a:r>
              <a:rPr lang="en-US" dirty="0">
                <a:latin typeface="Janda Everyday Casual"/>
              </a:rPr>
              <a:t>Write each </a:t>
            </a:r>
            <a:r>
              <a:rPr lang="en-US" i="1" dirty="0">
                <a:latin typeface="Janda Everyday Casual"/>
              </a:rPr>
              <a:t>book bit </a:t>
            </a:r>
            <a:r>
              <a:rPr lang="en-US" dirty="0">
                <a:latin typeface="Janda Everyday Casual"/>
              </a:rPr>
              <a:t>on a strip of paper. There should be as many </a:t>
            </a:r>
            <a:r>
              <a:rPr lang="en-US" i="1" dirty="0">
                <a:latin typeface="Janda Everyday Casual"/>
              </a:rPr>
              <a:t>book bits </a:t>
            </a:r>
            <a:r>
              <a:rPr lang="en-US" dirty="0">
                <a:latin typeface="Janda Everyday Casual"/>
              </a:rPr>
              <a:t>as there are students in the group.</a:t>
            </a:r>
          </a:p>
          <a:p>
            <a:pPr marL="232740" indent="-232740">
              <a:buFont typeface="+mj-lt"/>
              <a:buAutoNum type="arabicPeriod"/>
            </a:pPr>
            <a:r>
              <a:rPr lang="en-US" dirty="0">
                <a:latin typeface="Janda Everyday Casual"/>
              </a:rPr>
              <a:t>Give each student a </a:t>
            </a:r>
            <a:r>
              <a:rPr lang="en-US" i="1" dirty="0">
                <a:latin typeface="Janda Everyday Casual"/>
              </a:rPr>
              <a:t>book bit</a:t>
            </a:r>
            <a:r>
              <a:rPr lang="en-US" dirty="0">
                <a:latin typeface="Janda Everyday Casual"/>
              </a:rPr>
              <a:t>. Ask each student to read his/her </a:t>
            </a:r>
            <a:r>
              <a:rPr lang="en-US" i="1" dirty="0">
                <a:latin typeface="Janda Everyday Casual"/>
              </a:rPr>
              <a:t>book bit </a:t>
            </a:r>
            <a:r>
              <a:rPr lang="en-US" dirty="0">
                <a:latin typeface="Janda Everyday Casual"/>
              </a:rPr>
              <a:t>and think about how it might be connected to the text.</a:t>
            </a:r>
          </a:p>
          <a:p>
            <a:pPr marL="232740" indent="-232740">
              <a:buFont typeface="+mj-lt"/>
              <a:buAutoNum type="arabicPeriod"/>
            </a:pPr>
            <a:r>
              <a:rPr lang="en-US" dirty="0">
                <a:latin typeface="Janda Everyday Casual"/>
              </a:rPr>
              <a:t>After the students have read their </a:t>
            </a:r>
            <a:r>
              <a:rPr lang="en-US" i="1" dirty="0">
                <a:latin typeface="Janda Everyday Casual"/>
              </a:rPr>
              <a:t>book bit</a:t>
            </a:r>
            <a:r>
              <a:rPr lang="en-US" dirty="0">
                <a:latin typeface="Janda Everyday Casual"/>
              </a:rPr>
              <a:t>, they move about the room and read their </a:t>
            </a:r>
            <a:r>
              <a:rPr lang="en-US" i="1" dirty="0">
                <a:latin typeface="Janda Everyday Casual"/>
              </a:rPr>
              <a:t>book bit </a:t>
            </a:r>
            <a:r>
              <a:rPr lang="en-US" dirty="0">
                <a:latin typeface="Janda Everyday Casual"/>
              </a:rPr>
              <a:t>to others. No discussion occurs during this sharing – only the reading of the </a:t>
            </a:r>
            <a:r>
              <a:rPr lang="en-US" i="1" dirty="0">
                <a:latin typeface="Janda Everyday Casual"/>
              </a:rPr>
              <a:t>book bits </a:t>
            </a:r>
            <a:r>
              <a:rPr lang="en-US" dirty="0">
                <a:latin typeface="Janda Everyday Casual"/>
              </a:rPr>
              <a:t>to one another. (Consider dividing class into two equal groups. Form two parallel lines having students facing each other. Students facing each other read the </a:t>
            </a:r>
            <a:r>
              <a:rPr lang="en-US" i="1" dirty="0">
                <a:latin typeface="Janda Everyday Casual"/>
              </a:rPr>
              <a:t>book bits </a:t>
            </a:r>
            <a:r>
              <a:rPr lang="en-US" dirty="0">
                <a:latin typeface="Janda Everyday Casual"/>
              </a:rPr>
              <a:t>to one another. Then tell one of the lines to shift down one space. The student at the end of the row goes to the beginning for a new partner. Keep shifting until all </a:t>
            </a:r>
            <a:r>
              <a:rPr lang="en-US" i="1" dirty="0">
                <a:latin typeface="Janda Everyday Casual"/>
              </a:rPr>
              <a:t>book bits </a:t>
            </a:r>
            <a:r>
              <a:rPr lang="en-US" dirty="0">
                <a:latin typeface="Janda Everyday Casual"/>
              </a:rPr>
              <a:t>have been read aloud.)</a:t>
            </a:r>
          </a:p>
          <a:p>
            <a:pPr marL="232740" indent="-232740">
              <a:buFont typeface="+mj-lt"/>
              <a:buAutoNum type="arabicPeriod"/>
            </a:pPr>
            <a:r>
              <a:rPr lang="en-US" dirty="0">
                <a:latin typeface="Janda Everyday Casual"/>
              </a:rPr>
              <a:t>Once students have had the opportunity to hear most of their peers’ </a:t>
            </a:r>
            <a:r>
              <a:rPr lang="en-US" i="1" dirty="0">
                <a:latin typeface="Janda Everyday Casual"/>
              </a:rPr>
              <a:t>book bits</a:t>
            </a:r>
            <a:r>
              <a:rPr lang="en-US" dirty="0">
                <a:latin typeface="Janda Everyday Casual"/>
              </a:rPr>
              <a:t>, they return to their seat and do a quick write about the impressions they now have about the text. They might address what they think the selection is about or what they know about the characters or topic.</a:t>
            </a:r>
          </a:p>
          <a:p>
            <a:pPr marL="232740" indent="-232740">
              <a:buFont typeface="+mj-lt"/>
              <a:buAutoNum type="arabicPeriod"/>
            </a:pPr>
            <a:r>
              <a:rPr lang="en-US" dirty="0">
                <a:latin typeface="Janda Everyday Casual"/>
              </a:rPr>
              <a:t>After completing the quick write, students discuss their ideas with one another. </a:t>
            </a:r>
          </a:p>
          <a:p>
            <a:endParaRPr lang="en-US" dirty="0"/>
          </a:p>
        </p:txBody>
      </p:sp>
      <p:sp>
        <p:nvSpPr>
          <p:cNvPr id="4" name="Slide Number Placeholder 3"/>
          <p:cNvSpPr>
            <a:spLocks noGrp="1"/>
          </p:cNvSpPr>
          <p:nvPr>
            <p:ph type="sldNum" sz="quarter" idx="5"/>
          </p:nvPr>
        </p:nvSpPr>
        <p:spPr/>
        <p:txBody>
          <a:bodyPr/>
          <a:lstStyle/>
          <a:p>
            <a:fld id="{474090D7-EA30-45C9-860E-96BC584F5939}" type="slidenum">
              <a:rPr lang="en-US" smtClean="0"/>
              <a:t>47</a:t>
            </a:fld>
            <a:endParaRPr lang="en-US"/>
          </a:p>
        </p:txBody>
      </p:sp>
    </p:spTree>
    <p:extLst>
      <p:ext uri="{BB962C8B-B14F-4D97-AF65-F5344CB8AC3E}">
        <p14:creationId xmlns:p14="http://schemas.microsoft.com/office/powerpoint/2010/main" val="36845763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4090D7-EA30-45C9-860E-96BC584F5939}" type="slidenum">
              <a:rPr lang="en-US" smtClean="0"/>
              <a:t>48</a:t>
            </a:fld>
            <a:endParaRPr lang="en-US"/>
          </a:p>
        </p:txBody>
      </p:sp>
    </p:spTree>
    <p:extLst>
      <p:ext uri="{BB962C8B-B14F-4D97-AF65-F5344CB8AC3E}">
        <p14:creationId xmlns:p14="http://schemas.microsoft.com/office/powerpoint/2010/main" val="17732988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5059223F-5F6B-45C0-BAAE-DD54F54BF3D6}"/>
              </a:ext>
            </a:extLst>
          </p:cNvPr>
          <p:cNvSpPr>
            <a:spLocks noGrp="1" noRot="1" noChangeAspect="1" noTextEdit="1"/>
          </p:cNvSpPr>
          <p:nvPr>
            <p:ph type="sldImg"/>
          </p:nvPr>
        </p:nvSpPr>
        <p:spPr>
          <a:ln/>
        </p:spPr>
      </p:sp>
      <p:sp>
        <p:nvSpPr>
          <p:cNvPr id="97283" name="Notes Placeholder 2">
            <a:extLst>
              <a:ext uri="{FF2B5EF4-FFF2-40B4-BE49-F238E27FC236}">
                <a16:creationId xmlns:a16="http://schemas.microsoft.com/office/drawing/2014/main" id="{56929BDA-4924-48E9-93CA-7FC0350C3CA9}"/>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Tie this preview into the concept of regions. People organize places into regions so they make more sense. </a:t>
            </a:r>
          </a:p>
        </p:txBody>
      </p:sp>
      <p:sp>
        <p:nvSpPr>
          <p:cNvPr id="97284" name="Slide Number Placeholder 3">
            <a:extLst>
              <a:ext uri="{FF2B5EF4-FFF2-40B4-BE49-F238E27FC236}">
                <a16:creationId xmlns:a16="http://schemas.microsoft.com/office/drawing/2014/main" id="{B159F403-DCE6-4D68-9398-611C2BBAC5E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69335" indent="-295775">
              <a:spcBef>
                <a:spcPct val="30000"/>
              </a:spcBef>
              <a:defRPr sz="1200">
                <a:solidFill>
                  <a:schemeClr val="tx1"/>
                </a:solidFill>
                <a:latin typeface="Architects Daughter" panose="02000505000000020004" pitchFamily="2" charset="0"/>
              </a:defRPr>
            </a:lvl2pPr>
            <a:lvl3pPr marL="1184712" indent="-235972">
              <a:spcBef>
                <a:spcPct val="30000"/>
              </a:spcBef>
              <a:defRPr sz="1200">
                <a:solidFill>
                  <a:schemeClr val="tx1"/>
                </a:solidFill>
                <a:latin typeface="Architects Daughter" panose="02000505000000020004" pitchFamily="2" charset="0"/>
              </a:defRPr>
            </a:lvl3pPr>
            <a:lvl4pPr marL="1659890" indent="-235972">
              <a:spcBef>
                <a:spcPct val="30000"/>
              </a:spcBef>
              <a:defRPr sz="1200">
                <a:solidFill>
                  <a:schemeClr val="tx1"/>
                </a:solidFill>
                <a:latin typeface="Architects Daughter" panose="02000505000000020004" pitchFamily="2" charset="0"/>
              </a:defRPr>
            </a:lvl4pPr>
            <a:lvl5pPr marL="2133451" indent="-235972">
              <a:spcBef>
                <a:spcPct val="30000"/>
              </a:spcBef>
              <a:defRPr sz="1200">
                <a:solidFill>
                  <a:schemeClr val="tx1"/>
                </a:solidFill>
                <a:latin typeface="Architects Daughter" panose="02000505000000020004" pitchFamily="2" charset="0"/>
              </a:defRPr>
            </a:lvl5pPr>
            <a:lvl6pPr marL="2598931" indent="-235972" eaLnBrk="0" fontAlgn="base" hangingPunct="0">
              <a:spcBef>
                <a:spcPct val="30000"/>
              </a:spcBef>
              <a:spcAft>
                <a:spcPct val="0"/>
              </a:spcAft>
              <a:defRPr sz="1200">
                <a:solidFill>
                  <a:schemeClr val="tx1"/>
                </a:solidFill>
                <a:latin typeface="Architects Daughter" panose="02000505000000020004" pitchFamily="2" charset="0"/>
              </a:defRPr>
            </a:lvl6pPr>
            <a:lvl7pPr marL="3064411" indent="-235972" eaLnBrk="0" fontAlgn="base" hangingPunct="0">
              <a:spcBef>
                <a:spcPct val="30000"/>
              </a:spcBef>
              <a:spcAft>
                <a:spcPct val="0"/>
              </a:spcAft>
              <a:defRPr sz="1200">
                <a:solidFill>
                  <a:schemeClr val="tx1"/>
                </a:solidFill>
                <a:latin typeface="Architects Daughter" panose="02000505000000020004" pitchFamily="2" charset="0"/>
              </a:defRPr>
            </a:lvl7pPr>
            <a:lvl8pPr marL="3529892" indent="-235972" eaLnBrk="0" fontAlgn="base" hangingPunct="0">
              <a:spcBef>
                <a:spcPct val="30000"/>
              </a:spcBef>
              <a:spcAft>
                <a:spcPct val="0"/>
              </a:spcAft>
              <a:defRPr sz="1200">
                <a:solidFill>
                  <a:schemeClr val="tx1"/>
                </a:solidFill>
                <a:latin typeface="Architects Daughter" panose="02000505000000020004" pitchFamily="2" charset="0"/>
              </a:defRPr>
            </a:lvl8pPr>
            <a:lvl9pPr marL="3995373" indent="-235972"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ACF04B3E-A0EA-45C8-B87A-B7D608349728}" type="slidenum">
              <a:rPr lang="en-US" altLang="en-US">
                <a:latin typeface="Arial" panose="020B0604020202020204" pitchFamily="34" charset="0"/>
              </a:rPr>
              <a:pPr>
                <a:spcBef>
                  <a:spcPct val="0"/>
                </a:spcBef>
              </a:pPr>
              <a:t>49</a:t>
            </a:fld>
            <a:endParaRPr lang="en-US" altLang="en-US">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the literacy strategy manual. </a:t>
            </a:r>
          </a:p>
        </p:txBody>
      </p:sp>
      <p:sp>
        <p:nvSpPr>
          <p:cNvPr id="4" name="Slide Number Placeholder 3"/>
          <p:cNvSpPr>
            <a:spLocks noGrp="1"/>
          </p:cNvSpPr>
          <p:nvPr>
            <p:ph type="sldNum" sz="quarter" idx="5"/>
          </p:nvPr>
        </p:nvSpPr>
        <p:spPr/>
        <p:txBody>
          <a:bodyPr/>
          <a:lstStyle/>
          <a:p>
            <a:fld id="{474090D7-EA30-45C9-860E-96BC584F5939}" type="slidenum">
              <a:rPr lang="en-US" smtClean="0"/>
              <a:t>50</a:t>
            </a:fld>
            <a:endParaRPr lang="en-US"/>
          </a:p>
        </p:txBody>
      </p:sp>
    </p:spTree>
    <p:extLst>
      <p:ext uri="{BB962C8B-B14F-4D97-AF65-F5344CB8AC3E}">
        <p14:creationId xmlns:p14="http://schemas.microsoft.com/office/powerpoint/2010/main" val="1111610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79194ACC-C336-4ED4-A93E-67E1C276B1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69335" indent="-295775">
              <a:spcBef>
                <a:spcPct val="30000"/>
              </a:spcBef>
              <a:defRPr sz="1200">
                <a:solidFill>
                  <a:schemeClr val="tx1"/>
                </a:solidFill>
                <a:latin typeface="Architects Daughter" panose="02000505000000020004" pitchFamily="2" charset="0"/>
              </a:defRPr>
            </a:lvl2pPr>
            <a:lvl3pPr marL="1184712" indent="-235972">
              <a:spcBef>
                <a:spcPct val="30000"/>
              </a:spcBef>
              <a:defRPr sz="1200">
                <a:solidFill>
                  <a:schemeClr val="tx1"/>
                </a:solidFill>
                <a:latin typeface="Architects Daughter" panose="02000505000000020004" pitchFamily="2" charset="0"/>
              </a:defRPr>
            </a:lvl3pPr>
            <a:lvl4pPr marL="1659890" indent="-235972">
              <a:spcBef>
                <a:spcPct val="30000"/>
              </a:spcBef>
              <a:defRPr sz="1200">
                <a:solidFill>
                  <a:schemeClr val="tx1"/>
                </a:solidFill>
                <a:latin typeface="Architects Daughter" panose="02000505000000020004" pitchFamily="2" charset="0"/>
              </a:defRPr>
            </a:lvl4pPr>
            <a:lvl5pPr marL="2133451" indent="-235972">
              <a:spcBef>
                <a:spcPct val="30000"/>
              </a:spcBef>
              <a:defRPr sz="1200">
                <a:solidFill>
                  <a:schemeClr val="tx1"/>
                </a:solidFill>
                <a:latin typeface="Architects Daughter" panose="02000505000000020004" pitchFamily="2" charset="0"/>
              </a:defRPr>
            </a:lvl5pPr>
            <a:lvl6pPr marL="2598931" indent="-235972" eaLnBrk="0" fontAlgn="base" hangingPunct="0">
              <a:spcBef>
                <a:spcPct val="30000"/>
              </a:spcBef>
              <a:spcAft>
                <a:spcPct val="0"/>
              </a:spcAft>
              <a:defRPr sz="1200">
                <a:solidFill>
                  <a:schemeClr val="tx1"/>
                </a:solidFill>
                <a:latin typeface="Architects Daughter" panose="02000505000000020004" pitchFamily="2" charset="0"/>
              </a:defRPr>
            </a:lvl6pPr>
            <a:lvl7pPr marL="3064411" indent="-235972" eaLnBrk="0" fontAlgn="base" hangingPunct="0">
              <a:spcBef>
                <a:spcPct val="30000"/>
              </a:spcBef>
              <a:spcAft>
                <a:spcPct val="0"/>
              </a:spcAft>
              <a:defRPr sz="1200">
                <a:solidFill>
                  <a:schemeClr val="tx1"/>
                </a:solidFill>
                <a:latin typeface="Architects Daughter" panose="02000505000000020004" pitchFamily="2" charset="0"/>
              </a:defRPr>
            </a:lvl7pPr>
            <a:lvl8pPr marL="3529892" indent="-235972" eaLnBrk="0" fontAlgn="base" hangingPunct="0">
              <a:spcBef>
                <a:spcPct val="30000"/>
              </a:spcBef>
              <a:spcAft>
                <a:spcPct val="0"/>
              </a:spcAft>
              <a:defRPr sz="1200">
                <a:solidFill>
                  <a:schemeClr val="tx1"/>
                </a:solidFill>
                <a:latin typeface="Architects Daughter" panose="02000505000000020004" pitchFamily="2" charset="0"/>
              </a:defRPr>
            </a:lvl8pPr>
            <a:lvl9pPr marL="3995373" indent="-235972"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6A14CE3A-CC4D-4B6A-BBAD-A790CC62723C}" type="slidenum">
              <a:rPr lang="en-US" altLang="en-US"/>
              <a:pPr>
                <a:spcBef>
                  <a:spcPct val="0"/>
                </a:spcBef>
              </a:pPr>
              <a:t>51</a:t>
            </a:fld>
            <a:endParaRPr lang="en-US" altLang="en-US"/>
          </a:p>
        </p:txBody>
      </p:sp>
      <p:sp>
        <p:nvSpPr>
          <p:cNvPr id="99331" name="Rectangle 2">
            <a:extLst>
              <a:ext uri="{FF2B5EF4-FFF2-40B4-BE49-F238E27FC236}">
                <a16:creationId xmlns:a16="http://schemas.microsoft.com/office/drawing/2014/main" id="{431463E7-41D4-42BC-8EBE-BF0BC5578E20}"/>
              </a:ext>
            </a:extLst>
          </p:cNvPr>
          <p:cNvSpPr>
            <a:spLocks noGrp="1" noRot="1" noChangeAspect="1" noChangeArrowheads="1" noTextEdit="1"/>
          </p:cNvSpPr>
          <p:nvPr>
            <p:ph type="sldImg"/>
            <p:custDataLst>
              <p:tags r:id="rId1"/>
            </p:custDataLst>
          </p:nvPr>
        </p:nvSpPr>
        <p:spPr>
          <a:xfrm>
            <a:off x="1196975" y="715963"/>
            <a:ext cx="4768850" cy="3576637"/>
          </a:xfrm>
          <a:ln/>
        </p:spPr>
      </p:sp>
      <p:sp>
        <p:nvSpPr>
          <p:cNvPr id="99332" name="Rectangle 3">
            <a:extLst>
              <a:ext uri="{FF2B5EF4-FFF2-40B4-BE49-F238E27FC236}">
                <a16:creationId xmlns:a16="http://schemas.microsoft.com/office/drawing/2014/main" id="{B53E5F4B-072C-412F-84B4-E7F306CB4925}"/>
              </a:ext>
            </a:extLst>
          </p:cNvPr>
          <p:cNvSpPr>
            <a:spLocks noGrp="1" noChangeArrowheads="1"/>
          </p:cNvSpPr>
          <p:nvPr>
            <p:ph type="body" idx="1"/>
          </p:nvPr>
        </p:nvSpPr>
        <p:spPr>
          <a:xfrm>
            <a:off x="954951" y="4530515"/>
            <a:ext cx="5249795" cy="42934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Pat yourself on your back, then give me 5 new things you have learned so far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5</a:t>
            </a:fld>
            <a:endParaRPr lang="en-US"/>
          </a:p>
        </p:txBody>
      </p:sp>
    </p:spTree>
    <p:extLst>
      <p:ext uri="{BB962C8B-B14F-4D97-AF65-F5344CB8AC3E}">
        <p14:creationId xmlns:p14="http://schemas.microsoft.com/office/powerpoint/2010/main" val="12494591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F2A8B8F6-67DE-4CFA-AC4A-806AF34BE4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69335" indent="-295775">
              <a:spcBef>
                <a:spcPct val="30000"/>
              </a:spcBef>
              <a:defRPr sz="1200">
                <a:solidFill>
                  <a:schemeClr val="tx1"/>
                </a:solidFill>
                <a:latin typeface="Architects Daughter" panose="02000505000000020004" pitchFamily="2" charset="0"/>
              </a:defRPr>
            </a:lvl2pPr>
            <a:lvl3pPr marL="1184712" indent="-235972">
              <a:spcBef>
                <a:spcPct val="30000"/>
              </a:spcBef>
              <a:defRPr sz="1200">
                <a:solidFill>
                  <a:schemeClr val="tx1"/>
                </a:solidFill>
                <a:latin typeface="Architects Daughter" panose="02000505000000020004" pitchFamily="2" charset="0"/>
              </a:defRPr>
            </a:lvl3pPr>
            <a:lvl4pPr marL="1659890" indent="-235972">
              <a:spcBef>
                <a:spcPct val="30000"/>
              </a:spcBef>
              <a:defRPr sz="1200">
                <a:solidFill>
                  <a:schemeClr val="tx1"/>
                </a:solidFill>
                <a:latin typeface="Architects Daughter" panose="02000505000000020004" pitchFamily="2" charset="0"/>
              </a:defRPr>
            </a:lvl4pPr>
            <a:lvl5pPr marL="2133451" indent="-235972">
              <a:spcBef>
                <a:spcPct val="30000"/>
              </a:spcBef>
              <a:defRPr sz="1200">
                <a:solidFill>
                  <a:schemeClr val="tx1"/>
                </a:solidFill>
                <a:latin typeface="Architects Daughter" panose="02000505000000020004" pitchFamily="2" charset="0"/>
              </a:defRPr>
            </a:lvl5pPr>
            <a:lvl6pPr marL="2598931" indent="-235972" eaLnBrk="0" fontAlgn="base" hangingPunct="0">
              <a:spcBef>
                <a:spcPct val="30000"/>
              </a:spcBef>
              <a:spcAft>
                <a:spcPct val="0"/>
              </a:spcAft>
              <a:defRPr sz="1200">
                <a:solidFill>
                  <a:schemeClr val="tx1"/>
                </a:solidFill>
                <a:latin typeface="Architects Daughter" panose="02000505000000020004" pitchFamily="2" charset="0"/>
              </a:defRPr>
            </a:lvl6pPr>
            <a:lvl7pPr marL="3064411" indent="-235972" eaLnBrk="0" fontAlgn="base" hangingPunct="0">
              <a:spcBef>
                <a:spcPct val="30000"/>
              </a:spcBef>
              <a:spcAft>
                <a:spcPct val="0"/>
              </a:spcAft>
              <a:defRPr sz="1200">
                <a:solidFill>
                  <a:schemeClr val="tx1"/>
                </a:solidFill>
                <a:latin typeface="Architects Daughter" panose="02000505000000020004" pitchFamily="2" charset="0"/>
              </a:defRPr>
            </a:lvl7pPr>
            <a:lvl8pPr marL="3529892" indent="-235972" eaLnBrk="0" fontAlgn="base" hangingPunct="0">
              <a:spcBef>
                <a:spcPct val="30000"/>
              </a:spcBef>
              <a:spcAft>
                <a:spcPct val="0"/>
              </a:spcAft>
              <a:defRPr sz="1200">
                <a:solidFill>
                  <a:schemeClr val="tx1"/>
                </a:solidFill>
                <a:latin typeface="Architects Daughter" panose="02000505000000020004" pitchFamily="2" charset="0"/>
              </a:defRPr>
            </a:lvl8pPr>
            <a:lvl9pPr marL="3995373" indent="-235972"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44FEDC25-8B6F-46F3-98EE-F0EFF9940C3C}" type="slidenum">
              <a:rPr lang="en-US" altLang="en-US"/>
              <a:pPr>
                <a:spcBef>
                  <a:spcPct val="0"/>
                </a:spcBef>
              </a:pPr>
              <a:t>52</a:t>
            </a:fld>
            <a:endParaRPr lang="en-US" altLang="en-US"/>
          </a:p>
        </p:txBody>
      </p:sp>
      <p:sp>
        <p:nvSpPr>
          <p:cNvPr id="101379" name="Rectangle 2">
            <a:extLst>
              <a:ext uri="{FF2B5EF4-FFF2-40B4-BE49-F238E27FC236}">
                <a16:creationId xmlns:a16="http://schemas.microsoft.com/office/drawing/2014/main" id="{17413FF9-32D5-4713-9699-14EDD6C78AF7}"/>
              </a:ext>
            </a:extLst>
          </p:cNvPr>
          <p:cNvSpPr>
            <a:spLocks noGrp="1" noRot="1" noChangeAspect="1" noChangeArrowheads="1" noTextEdit="1"/>
          </p:cNvSpPr>
          <p:nvPr>
            <p:ph type="sldImg"/>
            <p:custDataLst>
              <p:tags r:id="rId1"/>
            </p:custDataLst>
          </p:nvPr>
        </p:nvSpPr>
        <p:spPr>
          <a:ln/>
        </p:spPr>
      </p:sp>
      <p:sp>
        <p:nvSpPr>
          <p:cNvPr id="101380" name="Rectangle 3">
            <a:extLst>
              <a:ext uri="{FF2B5EF4-FFF2-40B4-BE49-F238E27FC236}">
                <a16:creationId xmlns:a16="http://schemas.microsoft.com/office/drawing/2014/main" id="{B595EEEC-26FA-4550-BF8B-A5FA040D8A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endParaRPr lang="en-US" altLang="en-US" sz="800" dirty="0">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Text coding is another strategy to help students focus on their reading while they are reading.  Hand students cards with these codes on them (you can find these in your strategy manual). Tell your students that you are going to focus on one code at a time like what they already know (checkmark). Read the first paragraph with your students and have them place a checkmark next to information they already know.  You can continue the process with the next few paragraphs.  When they are done, go back with another symbol.  You do not have to use all of the symbols all of the time. </a:t>
            </a:r>
          </a:p>
        </p:txBody>
      </p:sp>
      <p:sp>
        <p:nvSpPr>
          <p:cNvPr id="4" name="Slide Number Placeholder 3"/>
          <p:cNvSpPr>
            <a:spLocks noGrp="1"/>
          </p:cNvSpPr>
          <p:nvPr>
            <p:ph type="sldNum" sz="quarter" idx="5"/>
          </p:nvPr>
        </p:nvSpPr>
        <p:spPr/>
        <p:txBody>
          <a:bodyPr/>
          <a:lstStyle/>
          <a:p>
            <a:fld id="{474090D7-EA30-45C9-860E-96BC584F5939}" type="slidenum">
              <a:rPr lang="en-US" smtClean="0"/>
              <a:t>56</a:t>
            </a:fld>
            <a:endParaRPr lang="en-US"/>
          </a:p>
        </p:txBody>
      </p:sp>
    </p:spTree>
    <p:extLst>
      <p:ext uri="{BB962C8B-B14F-4D97-AF65-F5344CB8AC3E}">
        <p14:creationId xmlns:p14="http://schemas.microsoft.com/office/powerpoint/2010/main" val="5738599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5D82C6E8-A180-48A9-9808-F727233303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69335" indent="-295775">
              <a:spcBef>
                <a:spcPct val="30000"/>
              </a:spcBef>
              <a:defRPr sz="1200">
                <a:solidFill>
                  <a:schemeClr val="tx1"/>
                </a:solidFill>
                <a:latin typeface="Architects Daughter" panose="02000505000000020004" pitchFamily="2" charset="0"/>
              </a:defRPr>
            </a:lvl2pPr>
            <a:lvl3pPr marL="1184712" indent="-235972">
              <a:spcBef>
                <a:spcPct val="30000"/>
              </a:spcBef>
              <a:defRPr sz="1200">
                <a:solidFill>
                  <a:schemeClr val="tx1"/>
                </a:solidFill>
                <a:latin typeface="Architects Daughter" panose="02000505000000020004" pitchFamily="2" charset="0"/>
              </a:defRPr>
            </a:lvl3pPr>
            <a:lvl4pPr marL="1659890" indent="-235972">
              <a:spcBef>
                <a:spcPct val="30000"/>
              </a:spcBef>
              <a:defRPr sz="1200">
                <a:solidFill>
                  <a:schemeClr val="tx1"/>
                </a:solidFill>
                <a:latin typeface="Architects Daughter" panose="02000505000000020004" pitchFamily="2" charset="0"/>
              </a:defRPr>
            </a:lvl4pPr>
            <a:lvl5pPr marL="2133451" indent="-235972">
              <a:spcBef>
                <a:spcPct val="30000"/>
              </a:spcBef>
              <a:defRPr sz="1200">
                <a:solidFill>
                  <a:schemeClr val="tx1"/>
                </a:solidFill>
                <a:latin typeface="Architects Daughter" panose="02000505000000020004" pitchFamily="2" charset="0"/>
              </a:defRPr>
            </a:lvl5pPr>
            <a:lvl6pPr marL="2598931" indent="-235972" eaLnBrk="0" fontAlgn="base" hangingPunct="0">
              <a:spcBef>
                <a:spcPct val="30000"/>
              </a:spcBef>
              <a:spcAft>
                <a:spcPct val="0"/>
              </a:spcAft>
              <a:defRPr sz="1200">
                <a:solidFill>
                  <a:schemeClr val="tx1"/>
                </a:solidFill>
                <a:latin typeface="Architects Daughter" panose="02000505000000020004" pitchFamily="2" charset="0"/>
              </a:defRPr>
            </a:lvl6pPr>
            <a:lvl7pPr marL="3064411" indent="-235972" eaLnBrk="0" fontAlgn="base" hangingPunct="0">
              <a:spcBef>
                <a:spcPct val="30000"/>
              </a:spcBef>
              <a:spcAft>
                <a:spcPct val="0"/>
              </a:spcAft>
              <a:defRPr sz="1200">
                <a:solidFill>
                  <a:schemeClr val="tx1"/>
                </a:solidFill>
                <a:latin typeface="Architects Daughter" panose="02000505000000020004" pitchFamily="2" charset="0"/>
              </a:defRPr>
            </a:lvl7pPr>
            <a:lvl8pPr marL="3529892" indent="-235972" eaLnBrk="0" fontAlgn="base" hangingPunct="0">
              <a:spcBef>
                <a:spcPct val="30000"/>
              </a:spcBef>
              <a:spcAft>
                <a:spcPct val="0"/>
              </a:spcAft>
              <a:defRPr sz="1200">
                <a:solidFill>
                  <a:schemeClr val="tx1"/>
                </a:solidFill>
                <a:latin typeface="Architects Daughter" panose="02000505000000020004" pitchFamily="2" charset="0"/>
              </a:defRPr>
            </a:lvl8pPr>
            <a:lvl9pPr marL="3995373" indent="-235972"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DDC61C2A-B12C-4E03-8D47-A5DCB6BD932E}" type="slidenum">
              <a:rPr lang="en-US" altLang="en-US"/>
              <a:pPr>
                <a:spcBef>
                  <a:spcPct val="0"/>
                </a:spcBef>
              </a:pPr>
              <a:t>59</a:t>
            </a:fld>
            <a:endParaRPr lang="en-US" altLang="en-US"/>
          </a:p>
        </p:txBody>
      </p:sp>
      <p:sp>
        <p:nvSpPr>
          <p:cNvPr id="107523" name="Rectangle 2">
            <a:extLst>
              <a:ext uri="{FF2B5EF4-FFF2-40B4-BE49-F238E27FC236}">
                <a16:creationId xmlns:a16="http://schemas.microsoft.com/office/drawing/2014/main" id="{62562491-0ACB-462B-A541-74DAED14ED5C}"/>
              </a:ext>
            </a:extLst>
          </p:cNvPr>
          <p:cNvSpPr>
            <a:spLocks noGrp="1" noRot="1" noChangeAspect="1" noChangeArrowheads="1" noTextEdit="1"/>
          </p:cNvSpPr>
          <p:nvPr>
            <p:ph type="sldImg"/>
            <p:custDataLst>
              <p:tags r:id="rId1"/>
            </p:custDataLst>
          </p:nvPr>
        </p:nvSpPr>
        <p:spPr>
          <a:ln/>
        </p:spPr>
      </p:sp>
      <p:sp>
        <p:nvSpPr>
          <p:cNvPr id="107524" name="Rectangle 3">
            <a:extLst>
              <a:ext uri="{FF2B5EF4-FFF2-40B4-BE49-F238E27FC236}">
                <a16:creationId xmlns:a16="http://schemas.microsoft.com/office/drawing/2014/main" id="{379168BA-9728-4988-B578-15810C255B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endParaRPr lang="en-US" altLang="en-US" sz="800" dirty="0">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the variety of graphic organizers for note making you can use with your students. </a:t>
            </a:r>
          </a:p>
        </p:txBody>
      </p:sp>
      <p:sp>
        <p:nvSpPr>
          <p:cNvPr id="4" name="Slide Number Placeholder 3"/>
          <p:cNvSpPr>
            <a:spLocks noGrp="1"/>
          </p:cNvSpPr>
          <p:nvPr>
            <p:ph type="sldNum" sz="quarter" idx="5"/>
          </p:nvPr>
        </p:nvSpPr>
        <p:spPr/>
        <p:txBody>
          <a:bodyPr/>
          <a:lstStyle/>
          <a:p>
            <a:fld id="{474090D7-EA30-45C9-860E-96BC584F5939}" type="slidenum">
              <a:rPr lang="en-US" smtClean="0"/>
              <a:t>60</a:t>
            </a:fld>
            <a:endParaRPr lang="en-US"/>
          </a:p>
        </p:txBody>
      </p:sp>
    </p:spTree>
    <p:extLst>
      <p:ext uri="{BB962C8B-B14F-4D97-AF65-F5344CB8AC3E}">
        <p14:creationId xmlns:p14="http://schemas.microsoft.com/office/powerpoint/2010/main" val="21494417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my favorite note taking strategy – Doodle Notes developed by Brigid Danziger and Kate Wright. I want to take a little bit of time to discuss Doodle Notes as a method of graphic note taking for the During Reading stage. First take a look at the benefits of Doodle Notes. Read this slide and jot down 2 benefits that connect with you on your notetaking page.  </a:t>
            </a:r>
          </a:p>
        </p:txBody>
      </p:sp>
      <p:sp>
        <p:nvSpPr>
          <p:cNvPr id="4" name="Slide Number Placeholder 3"/>
          <p:cNvSpPr>
            <a:spLocks noGrp="1"/>
          </p:cNvSpPr>
          <p:nvPr>
            <p:ph type="sldNum" sz="quarter" idx="5"/>
          </p:nvPr>
        </p:nvSpPr>
        <p:spPr/>
        <p:txBody>
          <a:bodyPr/>
          <a:lstStyle/>
          <a:p>
            <a:fld id="{474090D7-EA30-45C9-860E-96BC584F5939}" type="slidenum">
              <a:rPr lang="en-US" smtClean="0"/>
              <a:t>61</a:t>
            </a:fld>
            <a:endParaRPr lang="en-US"/>
          </a:p>
        </p:txBody>
      </p:sp>
    </p:spTree>
    <p:extLst>
      <p:ext uri="{BB962C8B-B14F-4D97-AF65-F5344CB8AC3E}">
        <p14:creationId xmlns:p14="http://schemas.microsoft.com/office/powerpoint/2010/main" val="37413123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share with you the one benefit that connects with me the most - The picture superiority effect. </a:t>
            </a:r>
            <a:r>
              <a:rPr lang="en-US" b="0" i="0" dirty="0">
                <a:solidFill>
                  <a:srgbClr val="202122"/>
                </a:solidFill>
                <a:effectLst/>
                <a:latin typeface="Arial" panose="020B0604020202020204" pitchFamily="34" charset="0"/>
              </a:rPr>
              <a:t>The </a:t>
            </a:r>
            <a:r>
              <a:rPr lang="en-US" b="1" i="0" dirty="0">
                <a:solidFill>
                  <a:srgbClr val="202122"/>
                </a:solidFill>
                <a:effectLst/>
                <a:latin typeface="Arial" panose="020B0604020202020204" pitchFamily="34" charset="0"/>
              </a:rPr>
              <a:t>picture superiority effect</a:t>
            </a:r>
            <a:r>
              <a:rPr lang="en-US" b="0" i="0" dirty="0">
                <a:solidFill>
                  <a:srgbClr val="202122"/>
                </a:solidFill>
                <a:effectLst/>
                <a:latin typeface="Arial" panose="020B0604020202020204" pitchFamily="34" charset="0"/>
              </a:rPr>
              <a:t> refers to the phenomenon in which pictures and images are more likely to be remembered than words. When you close your eyes and think of a graphic organizer with pictures, you are more likely to remember the information than if you are just trying to remember fill-in-the-blank notes or an outline. </a:t>
            </a:r>
          </a:p>
          <a:p>
            <a:endParaRPr lang="en-US" b="0" i="0" dirty="0">
              <a:solidFill>
                <a:srgbClr val="202122"/>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474090D7-EA30-45C9-860E-96BC584F5939}" type="slidenum">
              <a:rPr lang="en-US" smtClean="0"/>
              <a:t>62</a:t>
            </a:fld>
            <a:endParaRPr lang="en-US"/>
          </a:p>
        </p:txBody>
      </p:sp>
    </p:spTree>
    <p:extLst>
      <p:ext uri="{BB962C8B-B14F-4D97-AF65-F5344CB8AC3E}">
        <p14:creationId xmlns:p14="http://schemas.microsoft.com/office/powerpoint/2010/main" val="39932493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types of Doodle Notes – from the simple to the more complex. But they all have similar elements. </a:t>
            </a:r>
          </a:p>
        </p:txBody>
      </p:sp>
      <p:sp>
        <p:nvSpPr>
          <p:cNvPr id="4" name="Slide Number Placeholder 3"/>
          <p:cNvSpPr>
            <a:spLocks noGrp="1"/>
          </p:cNvSpPr>
          <p:nvPr>
            <p:ph type="sldNum" sz="quarter" idx="5"/>
          </p:nvPr>
        </p:nvSpPr>
        <p:spPr/>
        <p:txBody>
          <a:bodyPr/>
          <a:lstStyle/>
          <a:p>
            <a:fld id="{474090D7-EA30-45C9-860E-96BC584F5939}" type="slidenum">
              <a:rPr lang="en-US" smtClean="0"/>
              <a:t>63</a:t>
            </a:fld>
            <a:endParaRPr lang="en-US"/>
          </a:p>
        </p:txBody>
      </p:sp>
    </p:spTree>
    <p:extLst>
      <p:ext uri="{BB962C8B-B14F-4D97-AF65-F5344CB8AC3E}">
        <p14:creationId xmlns:p14="http://schemas.microsoft.com/office/powerpoint/2010/main" val="3577247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8852BFC7-ABB7-4143-9245-68E909A5982F}"/>
              </a:ext>
            </a:extLst>
          </p:cNvPr>
          <p:cNvSpPr>
            <a:spLocks noGrp="1" noRot="1" noChangeAspect="1" noTextEdit="1"/>
          </p:cNvSpPr>
          <p:nvPr>
            <p:ph type="sldImg"/>
          </p:nvPr>
        </p:nvSpPr>
        <p:spPr>
          <a:ln/>
        </p:spPr>
      </p:sp>
      <p:sp>
        <p:nvSpPr>
          <p:cNvPr id="117763" name="Notes Placeholder 2">
            <a:extLst>
              <a:ext uri="{FF2B5EF4-FFF2-40B4-BE49-F238E27FC236}">
                <a16:creationId xmlns:a16="http://schemas.microsoft.com/office/drawing/2014/main" id="{5575EA58-2C9F-4B68-B8AA-C719DD25EAB7}"/>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More guidelines include</a:t>
            </a:r>
          </a:p>
        </p:txBody>
      </p:sp>
      <p:sp>
        <p:nvSpPr>
          <p:cNvPr id="117764" name="Slide Number Placeholder 3">
            <a:extLst>
              <a:ext uri="{FF2B5EF4-FFF2-40B4-BE49-F238E27FC236}">
                <a16:creationId xmlns:a16="http://schemas.microsoft.com/office/drawing/2014/main" id="{47EED1E6-1B92-412E-9E4F-835DF2AC45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E3FBA08B-71EA-45BF-857D-4C39F61192F6}" type="slidenum">
              <a:rPr lang="en-US" altLang="en-US" b="0"/>
              <a:pPr/>
              <a:t>64</a:t>
            </a:fld>
            <a:endParaRPr lang="en-US" altLang="en-US" b="0"/>
          </a:p>
        </p:txBody>
      </p:sp>
    </p:spTree>
    <p:extLst>
      <p:ext uri="{BB962C8B-B14F-4D97-AF65-F5344CB8AC3E}">
        <p14:creationId xmlns:p14="http://schemas.microsoft.com/office/powerpoint/2010/main" val="27721024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8852BFC7-ABB7-4143-9245-68E909A5982F}"/>
              </a:ext>
            </a:extLst>
          </p:cNvPr>
          <p:cNvSpPr>
            <a:spLocks noGrp="1" noRot="1" noChangeAspect="1" noTextEdit="1"/>
          </p:cNvSpPr>
          <p:nvPr>
            <p:ph type="sldImg"/>
          </p:nvPr>
        </p:nvSpPr>
        <p:spPr>
          <a:ln/>
        </p:spPr>
      </p:sp>
      <p:sp>
        <p:nvSpPr>
          <p:cNvPr id="117763" name="Notes Placeholder 2">
            <a:extLst>
              <a:ext uri="{FF2B5EF4-FFF2-40B4-BE49-F238E27FC236}">
                <a16:creationId xmlns:a16="http://schemas.microsoft.com/office/drawing/2014/main" id="{5575EA58-2C9F-4B68-B8AA-C719DD25EAB7}"/>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17764" name="Slide Number Placeholder 3">
            <a:extLst>
              <a:ext uri="{FF2B5EF4-FFF2-40B4-BE49-F238E27FC236}">
                <a16:creationId xmlns:a16="http://schemas.microsoft.com/office/drawing/2014/main" id="{47EED1E6-1B92-412E-9E4F-835DF2AC45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E3FBA08B-71EA-45BF-857D-4C39F61192F6}" type="slidenum">
              <a:rPr lang="en-US" altLang="en-US" b="0"/>
              <a:pPr/>
              <a:t>65</a:t>
            </a:fld>
            <a:endParaRPr lang="en-US" altLang="en-US" b="0"/>
          </a:p>
        </p:txBody>
      </p:sp>
    </p:spTree>
    <p:extLst>
      <p:ext uri="{BB962C8B-B14F-4D97-AF65-F5344CB8AC3E}">
        <p14:creationId xmlns:p14="http://schemas.microsoft.com/office/powerpoint/2010/main" val="349976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8852BFC7-ABB7-4143-9245-68E909A5982F}"/>
              </a:ext>
            </a:extLst>
          </p:cNvPr>
          <p:cNvSpPr>
            <a:spLocks noGrp="1" noRot="1" noChangeAspect="1" noTextEdit="1"/>
          </p:cNvSpPr>
          <p:nvPr>
            <p:ph type="sldImg"/>
          </p:nvPr>
        </p:nvSpPr>
        <p:spPr>
          <a:ln/>
        </p:spPr>
      </p:sp>
      <p:sp>
        <p:nvSpPr>
          <p:cNvPr id="117763" name="Notes Placeholder 2">
            <a:extLst>
              <a:ext uri="{FF2B5EF4-FFF2-40B4-BE49-F238E27FC236}">
                <a16:creationId xmlns:a16="http://schemas.microsoft.com/office/drawing/2014/main" id="{5575EA58-2C9F-4B68-B8AA-C719DD25EAB7}"/>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Other types of Graphic Notes</a:t>
            </a:r>
          </a:p>
        </p:txBody>
      </p:sp>
      <p:sp>
        <p:nvSpPr>
          <p:cNvPr id="117764" name="Slide Number Placeholder 3">
            <a:extLst>
              <a:ext uri="{FF2B5EF4-FFF2-40B4-BE49-F238E27FC236}">
                <a16:creationId xmlns:a16="http://schemas.microsoft.com/office/drawing/2014/main" id="{47EED1E6-1B92-412E-9E4F-835DF2AC45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E3FBA08B-71EA-45BF-857D-4C39F61192F6}" type="slidenum">
              <a:rPr lang="en-US" altLang="en-US" b="0"/>
              <a:pPr/>
              <a:t>66</a:t>
            </a:fld>
            <a:endParaRPr lang="en-US" altLang="en-US" b="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6</a:t>
            </a:fld>
            <a:endParaRPr lang="en-US"/>
          </a:p>
        </p:txBody>
      </p:sp>
    </p:spTree>
    <p:extLst>
      <p:ext uri="{BB962C8B-B14F-4D97-AF65-F5344CB8AC3E}">
        <p14:creationId xmlns:p14="http://schemas.microsoft.com/office/powerpoint/2010/main" val="23010438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8852BFC7-ABB7-4143-9245-68E909A5982F}"/>
              </a:ext>
            </a:extLst>
          </p:cNvPr>
          <p:cNvSpPr>
            <a:spLocks noGrp="1" noRot="1" noChangeAspect="1" noTextEdit="1"/>
          </p:cNvSpPr>
          <p:nvPr>
            <p:ph type="sldImg"/>
          </p:nvPr>
        </p:nvSpPr>
        <p:spPr>
          <a:ln/>
        </p:spPr>
      </p:sp>
      <p:sp>
        <p:nvSpPr>
          <p:cNvPr id="117763" name="Notes Placeholder 2">
            <a:extLst>
              <a:ext uri="{FF2B5EF4-FFF2-40B4-BE49-F238E27FC236}">
                <a16:creationId xmlns:a16="http://schemas.microsoft.com/office/drawing/2014/main" id="{5575EA58-2C9F-4B68-B8AA-C719DD25EAB7}"/>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Other types of Graphic Notes</a:t>
            </a:r>
          </a:p>
        </p:txBody>
      </p:sp>
      <p:sp>
        <p:nvSpPr>
          <p:cNvPr id="117764" name="Slide Number Placeholder 3">
            <a:extLst>
              <a:ext uri="{FF2B5EF4-FFF2-40B4-BE49-F238E27FC236}">
                <a16:creationId xmlns:a16="http://schemas.microsoft.com/office/drawing/2014/main" id="{47EED1E6-1B92-412E-9E4F-835DF2AC45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E3FBA08B-71EA-45BF-857D-4C39F61192F6}" type="slidenum">
              <a:rPr lang="en-US" altLang="en-US" b="0"/>
              <a:pPr/>
              <a:t>67</a:t>
            </a:fld>
            <a:endParaRPr lang="en-US" altLang="en-US" b="0"/>
          </a:p>
        </p:txBody>
      </p:sp>
    </p:spTree>
    <p:extLst>
      <p:ext uri="{BB962C8B-B14F-4D97-AF65-F5344CB8AC3E}">
        <p14:creationId xmlns:p14="http://schemas.microsoft.com/office/powerpoint/2010/main" val="32325417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8852BFC7-ABB7-4143-9245-68E909A5982F}"/>
              </a:ext>
            </a:extLst>
          </p:cNvPr>
          <p:cNvSpPr>
            <a:spLocks noGrp="1" noRot="1" noChangeAspect="1" noTextEdit="1"/>
          </p:cNvSpPr>
          <p:nvPr>
            <p:ph type="sldImg"/>
          </p:nvPr>
        </p:nvSpPr>
        <p:spPr>
          <a:ln/>
        </p:spPr>
      </p:sp>
      <p:sp>
        <p:nvSpPr>
          <p:cNvPr id="117763" name="Notes Placeholder 2">
            <a:extLst>
              <a:ext uri="{FF2B5EF4-FFF2-40B4-BE49-F238E27FC236}">
                <a16:creationId xmlns:a16="http://schemas.microsoft.com/office/drawing/2014/main" id="{5575EA58-2C9F-4B68-B8AA-C719DD25EAB7}"/>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Other types of Graphic Notes</a:t>
            </a:r>
          </a:p>
        </p:txBody>
      </p:sp>
      <p:sp>
        <p:nvSpPr>
          <p:cNvPr id="117764" name="Slide Number Placeholder 3">
            <a:extLst>
              <a:ext uri="{FF2B5EF4-FFF2-40B4-BE49-F238E27FC236}">
                <a16:creationId xmlns:a16="http://schemas.microsoft.com/office/drawing/2014/main" id="{47EED1E6-1B92-412E-9E4F-835DF2AC45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E3FBA08B-71EA-45BF-857D-4C39F61192F6}" type="slidenum">
              <a:rPr lang="en-US" altLang="en-US" b="0"/>
              <a:pPr/>
              <a:t>68</a:t>
            </a:fld>
            <a:endParaRPr lang="en-US" altLang="en-US" b="0"/>
          </a:p>
        </p:txBody>
      </p:sp>
    </p:spTree>
    <p:extLst>
      <p:ext uri="{BB962C8B-B14F-4D97-AF65-F5344CB8AC3E}">
        <p14:creationId xmlns:p14="http://schemas.microsoft.com/office/powerpoint/2010/main" val="26788097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80E56F7D-202D-4554-B130-E9EF79A29E2D}"/>
              </a:ext>
            </a:extLst>
          </p:cNvPr>
          <p:cNvSpPr>
            <a:spLocks noGrp="1" noRot="1" noChangeAspect="1" noTextEdit="1"/>
          </p:cNvSpPr>
          <p:nvPr>
            <p:ph type="sldImg"/>
          </p:nvPr>
        </p:nvSpPr>
        <p:spPr>
          <a:ln/>
        </p:spPr>
      </p:sp>
      <p:sp>
        <p:nvSpPr>
          <p:cNvPr id="119811" name="Notes Placeholder 2">
            <a:extLst>
              <a:ext uri="{FF2B5EF4-FFF2-40B4-BE49-F238E27FC236}">
                <a16:creationId xmlns:a16="http://schemas.microsoft.com/office/drawing/2014/main" id="{51F0EA18-B04D-45A8-BABD-589C649C2C7A}"/>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19812" name="Slide Number Placeholder 3">
            <a:extLst>
              <a:ext uri="{FF2B5EF4-FFF2-40B4-BE49-F238E27FC236}">
                <a16:creationId xmlns:a16="http://schemas.microsoft.com/office/drawing/2014/main" id="{7A85886D-2E38-452B-9303-58362539715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536022A9-E3F7-493F-A021-0CE3C01EBAD5}" type="slidenum">
              <a:rPr lang="en-US" altLang="en-US" b="0"/>
              <a:pPr/>
              <a:t>69</a:t>
            </a:fld>
            <a:endParaRPr lang="en-US" altLang="en-US" b="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3B6E047C-8ED9-4D4E-A39D-825D484D6523}"/>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02A297A8-81D8-4013-80C2-784D482254F0}"/>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21860" name="Slide Number Placeholder 3">
            <a:extLst>
              <a:ext uri="{FF2B5EF4-FFF2-40B4-BE49-F238E27FC236}">
                <a16:creationId xmlns:a16="http://schemas.microsoft.com/office/drawing/2014/main" id="{B92C300C-33C1-40EB-8862-674F0774D32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C7051393-8C24-420F-805B-9A1DE8B6F272}" type="slidenum">
              <a:rPr lang="en-US" altLang="en-US" b="0"/>
              <a:pPr/>
              <a:t>70</a:t>
            </a:fld>
            <a:endParaRPr lang="en-US" altLang="en-US" b="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3B6E047C-8ED9-4D4E-A39D-825D484D6523}"/>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02A297A8-81D8-4013-80C2-784D482254F0}"/>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21860" name="Slide Number Placeholder 3">
            <a:extLst>
              <a:ext uri="{FF2B5EF4-FFF2-40B4-BE49-F238E27FC236}">
                <a16:creationId xmlns:a16="http://schemas.microsoft.com/office/drawing/2014/main" id="{B92C300C-33C1-40EB-8862-674F0774D32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C7051393-8C24-420F-805B-9A1DE8B6F272}" type="slidenum">
              <a:rPr lang="en-US" altLang="en-US" b="0"/>
              <a:pPr/>
              <a:t>71</a:t>
            </a:fld>
            <a:endParaRPr lang="en-US" altLang="en-US" b="0"/>
          </a:p>
        </p:txBody>
      </p:sp>
    </p:spTree>
    <p:extLst>
      <p:ext uri="{BB962C8B-B14F-4D97-AF65-F5344CB8AC3E}">
        <p14:creationId xmlns:p14="http://schemas.microsoft.com/office/powerpoint/2010/main" val="29578467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8852BFC7-ABB7-4143-9245-68E909A5982F}"/>
              </a:ext>
            </a:extLst>
          </p:cNvPr>
          <p:cNvSpPr>
            <a:spLocks noGrp="1" noRot="1" noChangeAspect="1" noTextEdit="1"/>
          </p:cNvSpPr>
          <p:nvPr>
            <p:ph type="sldImg"/>
          </p:nvPr>
        </p:nvSpPr>
        <p:spPr>
          <a:ln/>
        </p:spPr>
      </p:sp>
      <p:sp>
        <p:nvSpPr>
          <p:cNvPr id="117763" name="Notes Placeholder 2">
            <a:extLst>
              <a:ext uri="{FF2B5EF4-FFF2-40B4-BE49-F238E27FC236}">
                <a16:creationId xmlns:a16="http://schemas.microsoft.com/office/drawing/2014/main" id="{5575EA58-2C9F-4B68-B8AA-C719DD25EAB7}"/>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0750">
              <a:defRPr/>
            </a:pPr>
            <a:r>
              <a:rPr lang="en-US" altLang="en-US" dirty="0">
                <a:latin typeface="Arial" panose="020B0604020202020204" pitchFamily="34" charset="0"/>
              </a:rPr>
              <a:t>Other types of Graphic Notes is called Sketch Notes. These too are graphic and help students summarize the key information in a reading. </a:t>
            </a:r>
            <a:r>
              <a:rPr lang="en-US" dirty="0">
                <a:solidFill>
                  <a:srgbClr val="FF0000"/>
                </a:solidFill>
              </a:rPr>
              <a:t>Have them read the sketch notes examples.</a:t>
            </a: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117764" name="Slide Number Placeholder 3">
            <a:extLst>
              <a:ext uri="{FF2B5EF4-FFF2-40B4-BE49-F238E27FC236}">
                <a16:creationId xmlns:a16="http://schemas.microsoft.com/office/drawing/2014/main" id="{47EED1E6-1B92-412E-9E4F-835DF2AC45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E3FBA08B-71EA-45BF-857D-4C39F61192F6}" type="slidenum">
              <a:rPr lang="en-US" altLang="en-US" b="0"/>
              <a:pPr/>
              <a:t>72</a:t>
            </a:fld>
            <a:endParaRPr lang="en-US" altLang="en-US" b="0"/>
          </a:p>
        </p:txBody>
      </p:sp>
    </p:spTree>
    <p:extLst>
      <p:ext uri="{BB962C8B-B14F-4D97-AF65-F5344CB8AC3E}">
        <p14:creationId xmlns:p14="http://schemas.microsoft.com/office/powerpoint/2010/main" val="30511195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 on one foot and summarize what you have learned so far</a:t>
            </a:r>
          </a:p>
        </p:txBody>
      </p:sp>
      <p:sp>
        <p:nvSpPr>
          <p:cNvPr id="4" name="Slide Number Placeholder 3"/>
          <p:cNvSpPr>
            <a:spLocks noGrp="1"/>
          </p:cNvSpPr>
          <p:nvPr>
            <p:ph type="sldNum" sz="quarter" idx="5"/>
          </p:nvPr>
        </p:nvSpPr>
        <p:spPr/>
        <p:txBody>
          <a:bodyPr/>
          <a:lstStyle/>
          <a:p>
            <a:fld id="{F94772A4-3E62-4DB2-81D2-6C4D5EC334C6}" type="slidenum">
              <a:rPr lang="en-US" smtClean="0"/>
              <a:t>73</a:t>
            </a:fld>
            <a:endParaRPr lang="en-US"/>
          </a:p>
        </p:txBody>
      </p:sp>
    </p:spTree>
    <p:extLst>
      <p:ext uri="{BB962C8B-B14F-4D97-AF65-F5344CB8AC3E}">
        <p14:creationId xmlns:p14="http://schemas.microsoft.com/office/powerpoint/2010/main" val="28896069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FEFFF3D8-7506-421C-9723-8EC9683744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69335" indent="-295775">
              <a:spcBef>
                <a:spcPct val="30000"/>
              </a:spcBef>
              <a:defRPr sz="1200">
                <a:solidFill>
                  <a:schemeClr val="tx1"/>
                </a:solidFill>
                <a:latin typeface="Architects Daughter" panose="02000505000000020004" pitchFamily="2" charset="0"/>
              </a:defRPr>
            </a:lvl2pPr>
            <a:lvl3pPr marL="1184712" indent="-235972">
              <a:spcBef>
                <a:spcPct val="30000"/>
              </a:spcBef>
              <a:defRPr sz="1200">
                <a:solidFill>
                  <a:schemeClr val="tx1"/>
                </a:solidFill>
                <a:latin typeface="Architects Daughter" panose="02000505000000020004" pitchFamily="2" charset="0"/>
              </a:defRPr>
            </a:lvl3pPr>
            <a:lvl4pPr marL="1659890" indent="-235972">
              <a:spcBef>
                <a:spcPct val="30000"/>
              </a:spcBef>
              <a:defRPr sz="1200">
                <a:solidFill>
                  <a:schemeClr val="tx1"/>
                </a:solidFill>
                <a:latin typeface="Architects Daughter" panose="02000505000000020004" pitchFamily="2" charset="0"/>
              </a:defRPr>
            </a:lvl4pPr>
            <a:lvl5pPr marL="2133451" indent="-235972">
              <a:spcBef>
                <a:spcPct val="30000"/>
              </a:spcBef>
              <a:defRPr sz="1200">
                <a:solidFill>
                  <a:schemeClr val="tx1"/>
                </a:solidFill>
                <a:latin typeface="Architects Daughter" panose="02000505000000020004" pitchFamily="2" charset="0"/>
              </a:defRPr>
            </a:lvl5pPr>
            <a:lvl6pPr marL="2598931" indent="-235972" eaLnBrk="0" fontAlgn="base" hangingPunct="0">
              <a:spcBef>
                <a:spcPct val="30000"/>
              </a:spcBef>
              <a:spcAft>
                <a:spcPct val="0"/>
              </a:spcAft>
              <a:defRPr sz="1200">
                <a:solidFill>
                  <a:schemeClr val="tx1"/>
                </a:solidFill>
                <a:latin typeface="Architects Daughter" panose="02000505000000020004" pitchFamily="2" charset="0"/>
              </a:defRPr>
            </a:lvl6pPr>
            <a:lvl7pPr marL="3064411" indent="-235972" eaLnBrk="0" fontAlgn="base" hangingPunct="0">
              <a:spcBef>
                <a:spcPct val="30000"/>
              </a:spcBef>
              <a:spcAft>
                <a:spcPct val="0"/>
              </a:spcAft>
              <a:defRPr sz="1200">
                <a:solidFill>
                  <a:schemeClr val="tx1"/>
                </a:solidFill>
                <a:latin typeface="Architects Daughter" panose="02000505000000020004" pitchFamily="2" charset="0"/>
              </a:defRPr>
            </a:lvl7pPr>
            <a:lvl8pPr marL="3529892" indent="-235972" eaLnBrk="0" fontAlgn="base" hangingPunct="0">
              <a:spcBef>
                <a:spcPct val="30000"/>
              </a:spcBef>
              <a:spcAft>
                <a:spcPct val="0"/>
              </a:spcAft>
              <a:defRPr sz="1200">
                <a:solidFill>
                  <a:schemeClr val="tx1"/>
                </a:solidFill>
                <a:latin typeface="Architects Daughter" panose="02000505000000020004" pitchFamily="2" charset="0"/>
              </a:defRPr>
            </a:lvl8pPr>
            <a:lvl9pPr marL="3995373" indent="-235972"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ABF0FB07-4DA5-4296-A79A-EA3107AC31BB}" type="slidenum">
              <a:rPr lang="en-US" altLang="en-US"/>
              <a:pPr>
                <a:spcBef>
                  <a:spcPct val="0"/>
                </a:spcBef>
              </a:pPr>
              <a:t>74</a:t>
            </a:fld>
            <a:endParaRPr lang="en-US" altLang="en-US"/>
          </a:p>
        </p:txBody>
      </p:sp>
      <p:sp>
        <p:nvSpPr>
          <p:cNvPr id="124931" name="Rectangle 2">
            <a:extLst>
              <a:ext uri="{FF2B5EF4-FFF2-40B4-BE49-F238E27FC236}">
                <a16:creationId xmlns:a16="http://schemas.microsoft.com/office/drawing/2014/main" id="{92C15DE3-708A-41DB-A35B-56B6BBA75C3A}"/>
              </a:ext>
            </a:extLst>
          </p:cNvPr>
          <p:cNvSpPr>
            <a:spLocks noGrp="1" noRot="1" noChangeAspect="1" noChangeArrowheads="1" noTextEdit="1"/>
          </p:cNvSpPr>
          <p:nvPr>
            <p:ph type="sldImg"/>
            <p:custDataLst>
              <p:tags r:id="rId1"/>
            </p:custDataLst>
          </p:nvPr>
        </p:nvSpPr>
        <p:spPr>
          <a:ln/>
        </p:spPr>
      </p:sp>
      <p:sp>
        <p:nvSpPr>
          <p:cNvPr id="124932" name="Rectangle 3">
            <a:extLst>
              <a:ext uri="{FF2B5EF4-FFF2-40B4-BE49-F238E27FC236}">
                <a16:creationId xmlns:a16="http://schemas.microsoft.com/office/drawing/2014/main" id="{A633E1F7-AB61-4C8B-8013-45FA044EDA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endParaRPr lang="en-US" altLang="en-US" sz="800" dirty="0">
              <a:latin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4C38D1DF-EC6B-4937-B754-66778A2D19D6}"/>
              </a:ext>
            </a:extLst>
          </p:cNvPr>
          <p:cNvSpPr>
            <a:spLocks noGrp="1" noRot="1" noChangeAspect="1" noTextEdit="1"/>
          </p:cNvSpPr>
          <p:nvPr>
            <p:ph type="sldImg"/>
          </p:nvPr>
        </p:nvSpPr>
        <p:spPr>
          <a:ln/>
        </p:spPr>
      </p:sp>
      <p:sp>
        <p:nvSpPr>
          <p:cNvPr id="126979" name="Notes Placeholder 2">
            <a:extLst>
              <a:ext uri="{FF2B5EF4-FFF2-40B4-BE49-F238E27FC236}">
                <a16:creationId xmlns:a16="http://schemas.microsoft.com/office/drawing/2014/main" id="{086C0C3D-3FC5-42A7-BC76-29D7A49F71FD}"/>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26980" name="Slide Number Placeholder 3">
            <a:extLst>
              <a:ext uri="{FF2B5EF4-FFF2-40B4-BE49-F238E27FC236}">
                <a16:creationId xmlns:a16="http://schemas.microsoft.com/office/drawing/2014/main" id="{B691D040-CEEE-4E73-BB40-95C37AAB0EE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77A3F912-0F0C-4E91-B854-27094D93AC00}" type="slidenum">
              <a:rPr lang="en-US" altLang="en-US" b="0"/>
              <a:pPr/>
              <a:t>75</a:t>
            </a:fld>
            <a:endParaRPr lang="en-US" altLang="en-US" b="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4C38D1DF-EC6B-4937-B754-66778A2D19D6}"/>
              </a:ext>
            </a:extLst>
          </p:cNvPr>
          <p:cNvSpPr>
            <a:spLocks noGrp="1" noRot="1" noChangeAspect="1" noTextEdit="1"/>
          </p:cNvSpPr>
          <p:nvPr>
            <p:ph type="sldImg"/>
          </p:nvPr>
        </p:nvSpPr>
        <p:spPr>
          <a:ln/>
        </p:spPr>
      </p:sp>
      <p:sp>
        <p:nvSpPr>
          <p:cNvPr id="126979" name="Notes Placeholder 2">
            <a:extLst>
              <a:ext uri="{FF2B5EF4-FFF2-40B4-BE49-F238E27FC236}">
                <a16:creationId xmlns:a16="http://schemas.microsoft.com/office/drawing/2014/main" id="{086C0C3D-3FC5-42A7-BC76-29D7A49F71FD}"/>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26980" name="Slide Number Placeholder 3">
            <a:extLst>
              <a:ext uri="{FF2B5EF4-FFF2-40B4-BE49-F238E27FC236}">
                <a16:creationId xmlns:a16="http://schemas.microsoft.com/office/drawing/2014/main" id="{B691D040-CEEE-4E73-BB40-95C37AAB0EE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77A3F912-0F0C-4E91-B854-27094D93AC00}" type="slidenum">
              <a:rPr lang="en-US" altLang="en-US" b="0"/>
              <a:pPr/>
              <a:t>76</a:t>
            </a:fld>
            <a:endParaRPr lang="en-US" altLang="en-US" b="0"/>
          </a:p>
        </p:txBody>
      </p:sp>
    </p:spTree>
    <p:extLst>
      <p:ext uri="{BB962C8B-B14F-4D97-AF65-F5344CB8AC3E}">
        <p14:creationId xmlns:p14="http://schemas.microsoft.com/office/powerpoint/2010/main" val="3173254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7</a:t>
            </a:fld>
            <a:endParaRPr lang="en-US"/>
          </a:p>
        </p:txBody>
      </p:sp>
    </p:spTree>
    <p:extLst>
      <p:ext uri="{BB962C8B-B14F-4D97-AF65-F5344CB8AC3E}">
        <p14:creationId xmlns:p14="http://schemas.microsoft.com/office/powerpoint/2010/main" val="36642450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4C38D1DF-EC6B-4937-B754-66778A2D19D6}"/>
              </a:ext>
            </a:extLst>
          </p:cNvPr>
          <p:cNvSpPr>
            <a:spLocks noGrp="1" noRot="1" noChangeAspect="1" noTextEdit="1"/>
          </p:cNvSpPr>
          <p:nvPr>
            <p:ph type="sldImg"/>
          </p:nvPr>
        </p:nvSpPr>
        <p:spPr>
          <a:ln/>
        </p:spPr>
      </p:sp>
      <p:sp>
        <p:nvSpPr>
          <p:cNvPr id="126979" name="Notes Placeholder 2">
            <a:extLst>
              <a:ext uri="{FF2B5EF4-FFF2-40B4-BE49-F238E27FC236}">
                <a16:creationId xmlns:a16="http://schemas.microsoft.com/office/drawing/2014/main" id="{086C0C3D-3FC5-42A7-BC76-29D7A49F71FD}"/>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26980" name="Slide Number Placeholder 3">
            <a:extLst>
              <a:ext uri="{FF2B5EF4-FFF2-40B4-BE49-F238E27FC236}">
                <a16:creationId xmlns:a16="http://schemas.microsoft.com/office/drawing/2014/main" id="{B691D040-CEEE-4E73-BB40-95C37AAB0EE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77A3F912-0F0C-4E91-B854-27094D93AC00}" type="slidenum">
              <a:rPr lang="en-US" altLang="en-US" b="0"/>
              <a:pPr/>
              <a:t>77</a:t>
            </a:fld>
            <a:endParaRPr lang="en-US" altLang="en-US" b="0"/>
          </a:p>
        </p:txBody>
      </p:sp>
    </p:spTree>
    <p:extLst>
      <p:ext uri="{BB962C8B-B14F-4D97-AF65-F5344CB8AC3E}">
        <p14:creationId xmlns:p14="http://schemas.microsoft.com/office/powerpoint/2010/main" val="21982303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96184529-B071-4B8C-8B81-98C67E11BF7B}"/>
              </a:ext>
            </a:extLst>
          </p:cNvPr>
          <p:cNvSpPr>
            <a:spLocks noGrp="1" noRot="1" noChangeAspect="1" noTextEdit="1"/>
          </p:cNvSpPr>
          <p:nvPr>
            <p:ph type="sldImg"/>
          </p:nvPr>
        </p:nvSpPr>
        <p:spPr>
          <a:ln/>
        </p:spPr>
      </p:sp>
      <p:sp>
        <p:nvSpPr>
          <p:cNvPr id="129027" name="Notes Placeholder 2">
            <a:extLst>
              <a:ext uri="{FF2B5EF4-FFF2-40B4-BE49-F238E27FC236}">
                <a16:creationId xmlns:a16="http://schemas.microsoft.com/office/drawing/2014/main" id="{9DCD4744-533C-46F1-A898-5E93A13FF8BC}"/>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29028" name="Slide Number Placeholder 3">
            <a:extLst>
              <a:ext uri="{FF2B5EF4-FFF2-40B4-BE49-F238E27FC236}">
                <a16:creationId xmlns:a16="http://schemas.microsoft.com/office/drawing/2014/main" id="{3E6AA323-CD15-4F5D-B267-2284520FBD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9526228B-9035-4FE5-8C16-7F97C88B79C8}" type="slidenum">
              <a:rPr lang="en-US" altLang="en-US" b="0"/>
              <a:pPr/>
              <a:t>78</a:t>
            </a:fld>
            <a:endParaRPr lang="en-US" altLang="en-US" b="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96184529-B071-4B8C-8B81-98C67E11BF7B}"/>
              </a:ext>
            </a:extLst>
          </p:cNvPr>
          <p:cNvSpPr>
            <a:spLocks noGrp="1" noRot="1" noChangeAspect="1" noTextEdit="1"/>
          </p:cNvSpPr>
          <p:nvPr>
            <p:ph type="sldImg"/>
          </p:nvPr>
        </p:nvSpPr>
        <p:spPr>
          <a:ln/>
        </p:spPr>
      </p:sp>
      <p:sp>
        <p:nvSpPr>
          <p:cNvPr id="129027" name="Notes Placeholder 2">
            <a:extLst>
              <a:ext uri="{FF2B5EF4-FFF2-40B4-BE49-F238E27FC236}">
                <a16:creationId xmlns:a16="http://schemas.microsoft.com/office/drawing/2014/main" id="{9DCD4744-533C-46F1-A898-5E93A13FF8BC}"/>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29028" name="Slide Number Placeholder 3">
            <a:extLst>
              <a:ext uri="{FF2B5EF4-FFF2-40B4-BE49-F238E27FC236}">
                <a16:creationId xmlns:a16="http://schemas.microsoft.com/office/drawing/2014/main" id="{3E6AA323-CD15-4F5D-B267-2284520FBD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9526228B-9035-4FE5-8C16-7F97C88B79C8}" type="slidenum">
              <a:rPr lang="en-US" altLang="en-US" b="0"/>
              <a:pPr/>
              <a:t>79</a:t>
            </a:fld>
            <a:endParaRPr lang="en-US" altLang="en-US" b="0"/>
          </a:p>
        </p:txBody>
      </p:sp>
    </p:spTree>
    <p:extLst>
      <p:ext uri="{BB962C8B-B14F-4D97-AF65-F5344CB8AC3E}">
        <p14:creationId xmlns:p14="http://schemas.microsoft.com/office/powerpoint/2010/main" val="18117458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96184529-B071-4B8C-8B81-98C67E11BF7B}"/>
              </a:ext>
            </a:extLst>
          </p:cNvPr>
          <p:cNvSpPr>
            <a:spLocks noGrp="1" noRot="1" noChangeAspect="1" noTextEdit="1"/>
          </p:cNvSpPr>
          <p:nvPr>
            <p:ph type="sldImg"/>
          </p:nvPr>
        </p:nvSpPr>
        <p:spPr>
          <a:ln/>
        </p:spPr>
      </p:sp>
      <p:sp>
        <p:nvSpPr>
          <p:cNvPr id="129027" name="Notes Placeholder 2">
            <a:extLst>
              <a:ext uri="{FF2B5EF4-FFF2-40B4-BE49-F238E27FC236}">
                <a16:creationId xmlns:a16="http://schemas.microsoft.com/office/drawing/2014/main" id="{9DCD4744-533C-46F1-A898-5E93A13FF8BC}"/>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29028" name="Slide Number Placeholder 3">
            <a:extLst>
              <a:ext uri="{FF2B5EF4-FFF2-40B4-BE49-F238E27FC236}">
                <a16:creationId xmlns:a16="http://schemas.microsoft.com/office/drawing/2014/main" id="{3E6AA323-CD15-4F5D-B267-2284520FBD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9526228B-9035-4FE5-8C16-7F97C88B79C8}" type="slidenum">
              <a:rPr lang="en-US" altLang="en-US" b="0"/>
              <a:pPr/>
              <a:t>80</a:t>
            </a:fld>
            <a:endParaRPr lang="en-US" altLang="en-US" b="0"/>
          </a:p>
        </p:txBody>
      </p:sp>
    </p:spTree>
    <p:extLst>
      <p:ext uri="{BB962C8B-B14F-4D97-AF65-F5344CB8AC3E}">
        <p14:creationId xmlns:p14="http://schemas.microsoft.com/office/powerpoint/2010/main" val="20654751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96184529-B071-4B8C-8B81-98C67E11BF7B}"/>
              </a:ext>
            </a:extLst>
          </p:cNvPr>
          <p:cNvSpPr>
            <a:spLocks noGrp="1" noRot="1" noChangeAspect="1" noTextEdit="1"/>
          </p:cNvSpPr>
          <p:nvPr>
            <p:ph type="sldImg"/>
          </p:nvPr>
        </p:nvSpPr>
        <p:spPr>
          <a:ln/>
        </p:spPr>
      </p:sp>
      <p:sp>
        <p:nvSpPr>
          <p:cNvPr id="129027" name="Notes Placeholder 2">
            <a:extLst>
              <a:ext uri="{FF2B5EF4-FFF2-40B4-BE49-F238E27FC236}">
                <a16:creationId xmlns:a16="http://schemas.microsoft.com/office/drawing/2014/main" id="{9DCD4744-533C-46F1-A898-5E93A13FF8BC}"/>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29028" name="Slide Number Placeholder 3">
            <a:extLst>
              <a:ext uri="{FF2B5EF4-FFF2-40B4-BE49-F238E27FC236}">
                <a16:creationId xmlns:a16="http://schemas.microsoft.com/office/drawing/2014/main" id="{3E6AA323-CD15-4F5D-B267-2284520FBD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9526228B-9035-4FE5-8C16-7F97C88B79C8}" type="slidenum">
              <a:rPr lang="en-US" altLang="en-US" b="0"/>
              <a:pPr/>
              <a:t>81</a:t>
            </a:fld>
            <a:endParaRPr lang="en-US" altLang="en-US" b="0"/>
          </a:p>
        </p:txBody>
      </p:sp>
    </p:spTree>
    <p:extLst>
      <p:ext uri="{BB962C8B-B14F-4D97-AF65-F5344CB8AC3E}">
        <p14:creationId xmlns:p14="http://schemas.microsoft.com/office/powerpoint/2010/main" val="33680930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1443F925-4321-43FC-8F72-9EC966334C46}"/>
              </a:ext>
            </a:extLst>
          </p:cNvPr>
          <p:cNvSpPr>
            <a:spLocks noGrp="1" noRot="1" noChangeAspect="1" noTextEdit="1"/>
          </p:cNvSpPr>
          <p:nvPr>
            <p:ph type="sldImg"/>
          </p:nvPr>
        </p:nvSpPr>
        <p:spPr>
          <a:ln/>
        </p:spPr>
      </p:sp>
      <p:sp>
        <p:nvSpPr>
          <p:cNvPr id="131075" name="Notes Placeholder 2">
            <a:extLst>
              <a:ext uri="{FF2B5EF4-FFF2-40B4-BE49-F238E27FC236}">
                <a16:creationId xmlns:a16="http://schemas.microsoft.com/office/drawing/2014/main" id="{9CEBECA6-AA58-469F-AC75-B6CBC0115470}"/>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31076" name="Slide Number Placeholder 3">
            <a:extLst>
              <a:ext uri="{FF2B5EF4-FFF2-40B4-BE49-F238E27FC236}">
                <a16:creationId xmlns:a16="http://schemas.microsoft.com/office/drawing/2014/main" id="{E2EE3981-6EE4-4DD3-8036-84DA76D4E70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EA69E306-68D1-4E2D-BD22-BB1982760388}" type="slidenum">
              <a:rPr lang="en-US" altLang="en-US" b="0"/>
              <a:pPr/>
              <a:t>82</a:t>
            </a:fld>
            <a:endParaRPr lang="en-US" altLang="en-US" b="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1443F925-4321-43FC-8F72-9EC966334C46}"/>
              </a:ext>
            </a:extLst>
          </p:cNvPr>
          <p:cNvSpPr>
            <a:spLocks noGrp="1" noRot="1" noChangeAspect="1" noTextEdit="1"/>
          </p:cNvSpPr>
          <p:nvPr>
            <p:ph type="sldImg"/>
          </p:nvPr>
        </p:nvSpPr>
        <p:spPr>
          <a:ln/>
        </p:spPr>
      </p:sp>
      <p:sp>
        <p:nvSpPr>
          <p:cNvPr id="131075" name="Notes Placeholder 2">
            <a:extLst>
              <a:ext uri="{FF2B5EF4-FFF2-40B4-BE49-F238E27FC236}">
                <a16:creationId xmlns:a16="http://schemas.microsoft.com/office/drawing/2014/main" id="{9CEBECA6-AA58-469F-AC75-B6CBC0115470}"/>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Students write or draw what they would see beyond the picture frame. </a:t>
            </a:r>
          </a:p>
        </p:txBody>
      </p:sp>
      <p:sp>
        <p:nvSpPr>
          <p:cNvPr id="131076" name="Slide Number Placeholder 3">
            <a:extLst>
              <a:ext uri="{FF2B5EF4-FFF2-40B4-BE49-F238E27FC236}">
                <a16:creationId xmlns:a16="http://schemas.microsoft.com/office/drawing/2014/main" id="{E2EE3981-6EE4-4DD3-8036-84DA76D4E70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EA69E306-68D1-4E2D-BD22-BB1982760388}" type="slidenum">
              <a:rPr lang="en-US" altLang="en-US" b="0"/>
              <a:pPr/>
              <a:t>83</a:t>
            </a:fld>
            <a:endParaRPr lang="en-US" altLang="en-US" b="0"/>
          </a:p>
        </p:txBody>
      </p:sp>
    </p:spTree>
    <p:extLst>
      <p:ext uri="{BB962C8B-B14F-4D97-AF65-F5344CB8AC3E}">
        <p14:creationId xmlns:p14="http://schemas.microsoft.com/office/powerpoint/2010/main" val="11915895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1443F925-4321-43FC-8F72-9EC966334C46}"/>
              </a:ext>
            </a:extLst>
          </p:cNvPr>
          <p:cNvSpPr>
            <a:spLocks noGrp="1" noRot="1" noChangeAspect="1" noTextEdit="1"/>
          </p:cNvSpPr>
          <p:nvPr>
            <p:ph type="sldImg"/>
          </p:nvPr>
        </p:nvSpPr>
        <p:spPr>
          <a:ln/>
        </p:spPr>
      </p:sp>
      <p:sp>
        <p:nvSpPr>
          <p:cNvPr id="131075" name="Notes Placeholder 2">
            <a:extLst>
              <a:ext uri="{FF2B5EF4-FFF2-40B4-BE49-F238E27FC236}">
                <a16:creationId xmlns:a16="http://schemas.microsoft.com/office/drawing/2014/main" id="{9CEBECA6-AA58-469F-AC75-B6CBC0115470}"/>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31076" name="Slide Number Placeholder 3">
            <a:extLst>
              <a:ext uri="{FF2B5EF4-FFF2-40B4-BE49-F238E27FC236}">
                <a16:creationId xmlns:a16="http://schemas.microsoft.com/office/drawing/2014/main" id="{E2EE3981-6EE4-4DD3-8036-84DA76D4E70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EA69E306-68D1-4E2D-BD22-BB1982760388}" type="slidenum">
              <a:rPr lang="en-US" altLang="en-US" b="0"/>
              <a:pPr/>
              <a:t>84</a:t>
            </a:fld>
            <a:endParaRPr lang="en-US" altLang="en-US" b="0"/>
          </a:p>
        </p:txBody>
      </p:sp>
    </p:spTree>
    <p:extLst>
      <p:ext uri="{BB962C8B-B14F-4D97-AF65-F5344CB8AC3E}">
        <p14:creationId xmlns:p14="http://schemas.microsoft.com/office/powerpoint/2010/main" val="3060082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 practicing some of these strategies – be sure to have a pen and paper handy. </a:t>
            </a:r>
          </a:p>
        </p:txBody>
      </p:sp>
      <p:sp>
        <p:nvSpPr>
          <p:cNvPr id="4" name="Slide Number Placeholder 3"/>
          <p:cNvSpPr>
            <a:spLocks noGrp="1"/>
          </p:cNvSpPr>
          <p:nvPr>
            <p:ph type="sldNum" sz="quarter" idx="5"/>
          </p:nvPr>
        </p:nvSpPr>
        <p:spPr/>
        <p:txBody>
          <a:bodyPr/>
          <a:lstStyle/>
          <a:p>
            <a:fld id="{F94772A4-3E62-4DB2-81D2-6C4D5EC334C6}" type="slidenum">
              <a:rPr lang="en-US" smtClean="0"/>
              <a:t>88</a:t>
            </a:fld>
            <a:endParaRPr lang="en-US"/>
          </a:p>
        </p:txBody>
      </p:sp>
    </p:spTree>
    <p:extLst>
      <p:ext uri="{BB962C8B-B14F-4D97-AF65-F5344CB8AC3E}">
        <p14:creationId xmlns:p14="http://schemas.microsoft.com/office/powerpoint/2010/main" val="34671990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what you think about writing in the classroom with this 4 –Corner strategy. Take a look at these different statements regarding writing – which one do you agree with the most and why? Raise your hand to show with your fingers the answer. </a:t>
            </a:r>
          </a:p>
        </p:txBody>
      </p:sp>
      <p:sp>
        <p:nvSpPr>
          <p:cNvPr id="4" name="Slide Number Placeholder 3"/>
          <p:cNvSpPr>
            <a:spLocks noGrp="1"/>
          </p:cNvSpPr>
          <p:nvPr>
            <p:ph type="sldNum" sz="quarter" idx="5"/>
          </p:nvPr>
        </p:nvSpPr>
        <p:spPr/>
        <p:txBody>
          <a:bodyPr/>
          <a:lstStyle/>
          <a:p>
            <a:fld id="{F94772A4-3E62-4DB2-81D2-6C4D5EC334C6}" type="slidenum">
              <a:rPr lang="en-US" smtClean="0"/>
              <a:t>89</a:t>
            </a:fld>
            <a:endParaRPr lang="en-US"/>
          </a:p>
        </p:txBody>
      </p:sp>
    </p:spTree>
    <p:extLst>
      <p:ext uri="{BB962C8B-B14F-4D97-AF65-F5344CB8AC3E}">
        <p14:creationId xmlns:p14="http://schemas.microsoft.com/office/powerpoint/2010/main" val="4105653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8</a:t>
            </a:fld>
            <a:endParaRPr lang="en-US"/>
          </a:p>
        </p:txBody>
      </p:sp>
    </p:spTree>
    <p:extLst>
      <p:ext uri="{BB962C8B-B14F-4D97-AF65-F5344CB8AC3E}">
        <p14:creationId xmlns:p14="http://schemas.microsoft.com/office/powerpoint/2010/main" val="6978668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F3333"/>
                </a:solidFill>
                <a:effectLst/>
                <a:latin typeface="OpenSans Regular"/>
              </a:rPr>
              <a:t>Why is writing important? The Program for the International Assessment of Adult Competencies (PIACC) does a widespread study of literacy every ten years, with updates to the data coming in more frequently. The </a:t>
            </a:r>
            <a:r>
              <a:rPr lang="en-US" b="0" i="0" u="none" strike="noStrike" dirty="0">
                <a:solidFill>
                  <a:srgbClr val="337AB7"/>
                </a:solidFill>
                <a:effectLst/>
                <a:latin typeface="OpenSans Regular"/>
                <a:hlinkClick r:id="rId3"/>
              </a:rPr>
              <a:t>most recent data</a:t>
            </a:r>
            <a:r>
              <a:rPr lang="en-US" b="0" i="0" dirty="0">
                <a:solidFill>
                  <a:srgbClr val="2F3333"/>
                </a:solidFill>
                <a:effectLst/>
                <a:latin typeface="OpenSans Regular"/>
              </a:rPr>
              <a:t> come from 2014. The results are staggering.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F3333"/>
              </a:solidFill>
              <a:effectLst/>
              <a:latin typeface="OpenSans Regular"/>
            </a:endParaRPr>
          </a:p>
          <a:p>
            <a:pPr algn="l"/>
            <a:r>
              <a:rPr lang="en-US" b="0" i="0" dirty="0">
                <a:solidFill>
                  <a:srgbClr val="2F3333"/>
                </a:solidFill>
                <a:effectLst/>
                <a:latin typeface="OpenSans Regular"/>
              </a:rPr>
              <a:t>More than </a:t>
            </a:r>
            <a:r>
              <a:rPr lang="en-US" b="1" i="0" dirty="0">
                <a:solidFill>
                  <a:srgbClr val="2F3333"/>
                </a:solidFill>
                <a:effectLst/>
                <a:latin typeface="OpenSans Regular"/>
              </a:rPr>
              <a:t>50%</a:t>
            </a:r>
            <a:r>
              <a:rPr lang="en-US" b="0" i="0" dirty="0">
                <a:solidFill>
                  <a:srgbClr val="2F3333"/>
                </a:solidFill>
                <a:effectLst/>
                <a:latin typeface="OpenSans Regular"/>
              </a:rPr>
              <a:t> of American adults read and write at or below a fourth/fifth-grade level. A shocking </a:t>
            </a:r>
            <a:r>
              <a:rPr lang="en-US" b="1" i="0" dirty="0">
                <a:solidFill>
                  <a:srgbClr val="2F3333"/>
                </a:solidFill>
                <a:effectLst/>
                <a:latin typeface="OpenSans Regular"/>
              </a:rPr>
              <a:t>17%</a:t>
            </a:r>
            <a:r>
              <a:rPr lang="en-US" b="0" i="0" dirty="0">
                <a:solidFill>
                  <a:srgbClr val="2F3333"/>
                </a:solidFill>
                <a:effectLst/>
                <a:latin typeface="OpenSans Regular"/>
              </a:rPr>
              <a:t> read and write at below a third-grade level. Only </a:t>
            </a:r>
            <a:r>
              <a:rPr lang="en-US" b="1" i="0" dirty="0">
                <a:solidFill>
                  <a:srgbClr val="2F3333"/>
                </a:solidFill>
                <a:effectLst/>
                <a:latin typeface="OpenSans Regular"/>
              </a:rPr>
              <a:t>13%</a:t>
            </a:r>
            <a:r>
              <a:rPr lang="en-US" b="0" i="0" dirty="0">
                <a:solidFill>
                  <a:srgbClr val="2F3333"/>
                </a:solidFill>
                <a:effectLst/>
                <a:latin typeface="OpenSans Regular"/>
              </a:rPr>
              <a:t> of American adults can read and write at a high school level or higher.</a:t>
            </a:r>
          </a:p>
          <a:p>
            <a:pPr algn="l"/>
            <a:r>
              <a:rPr lang="en-US" b="0" i="0" dirty="0">
                <a:solidFill>
                  <a:srgbClr val="2F3333"/>
                </a:solidFill>
                <a:effectLst/>
                <a:latin typeface="OpenSans Regular"/>
              </a:rPr>
              <a:t>Perhaps the most sobering statistic is that </a:t>
            </a:r>
            <a:r>
              <a:rPr lang="en-US" b="1" i="0" dirty="0">
                <a:solidFill>
                  <a:srgbClr val="2F3333"/>
                </a:solidFill>
                <a:effectLst/>
                <a:latin typeface="OpenSans Regular"/>
              </a:rPr>
              <a:t>4%</a:t>
            </a:r>
            <a:r>
              <a:rPr lang="en-US" b="0" i="0" dirty="0">
                <a:solidFill>
                  <a:srgbClr val="2F3333"/>
                </a:solidFill>
                <a:effectLst/>
                <a:latin typeface="OpenSans Regular"/>
              </a:rPr>
              <a:t> do not have enough literacy to function in our society. If that seems low, think of it like this: in a room of 100 random people, </a:t>
            </a:r>
            <a:r>
              <a:rPr lang="en-US" b="1" i="0" dirty="0">
                <a:solidFill>
                  <a:srgbClr val="2F3333"/>
                </a:solidFill>
                <a:effectLst/>
                <a:latin typeface="OpenSans Regular"/>
              </a:rPr>
              <a:t>four</a:t>
            </a:r>
            <a:r>
              <a:rPr lang="en-US" b="0" i="0" dirty="0">
                <a:solidFill>
                  <a:srgbClr val="2F3333"/>
                </a:solidFill>
                <a:effectLst/>
                <a:latin typeface="OpenSans Regular"/>
              </a:rPr>
              <a:t> could not read and write well enough to perform basic tasks in our society.  We are putting our students at a disadvantage if we do not write in our classroom.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94772A4-3E62-4DB2-81D2-6C4D5EC334C6}" type="slidenum">
              <a:rPr lang="en-US" smtClean="0"/>
              <a:t>90</a:t>
            </a:fld>
            <a:endParaRPr lang="en-US"/>
          </a:p>
        </p:txBody>
      </p:sp>
    </p:spTree>
    <p:extLst>
      <p:ext uri="{BB962C8B-B14F-4D97-AF65-F5344CB8AC3E}">
        <p14:creationId xmlns:p14="http://schemas.microsoft.com/office/powerpoint/2010/main" val="32914794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7DCAE907-00A8-4583-95E2-5B8919F8DB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66772" indent="-294415">
              <a:spcBef>
                <a:spcPct val="30000"/>
              </a:spcBef>
              <a:defRPr sz="1200">
                <a:solidFill>
                  <a:schemeClr val="tx1"/>
                </a:solidFill>
                <a:latin typeface="Architects Daughter" panose="02000505000000020004" pitchFamily="2" charset="0"/>
              </a:defRPr>
            </a:lvl2pPr>
            <a:lvl3pPr marL="1179276" indent="-234562">
              <a:spcBef>
                <a:spcPct val="30000"/>
              </a:spcBef>
              <a:defRPr sz="1200">
                <a:solidFill>
                  <a:schemeClr val="tx1"/>
                </a:solidFill>
                <a:latin typeface="Architects Daughter" panose="02000505000000020004" pitchFamily="2" charset="0"/>
              </a:defRPr>
            </a:lvl3pPr>
            <a:lvl4pPr marL="1651634" indent="-234562">
              <a:spcBef>
                <a:spcPct val="30000"/>
              </a:spcBef>
              <a:defRPr sz="1200">
                <a:solidFill>
                  <a:schemeClr val="tx1"/>
                </a:solidFill>
                <a:latin typeface="Architects Daughter" panose="02000505000000020004" pitchFamily="2" charset="0"/>
              </a:defRPr>
            </a:lvl4pPr>
            <a:lvl5pPr marL="2123991" indent="-234562">
              <a:spcBef>
                <a:spcPct val="30000"/>
              </a:spcBef>
              <a:defRPr sz="1200">
                <a:solidFill>
                  <a:schemeClr val="tx1"/>
                </a:solidFill>
                <a:latin typeface="Architects Daughter" panose="02000505000000020004" pitchFamily="2" charset="0"/>
              </a:defRPr>
            </a:lvl5pPr>
            <a:lvl6pPr marL="2589878" indent="-234562" eaLnBrk="0" fontAlgn="base" hangingPunct="0">
              <a:spcBef>
                <a:spcPct val="30000"/>
              </a:spcBef>
              <a:spcAft>
                <a:spcPct val="0"/>
              </a:spcAft>
              <a:defRPr sz="1200">
                <a:solidFill>
                  <a:schemeClr val="tx1"/>
                </a:solidFill>
                <a:latin typeface="Architects Daughter" panose="02000505000000020004" pitchFamily="2" charset="0"/>
              </a:defRPr>
            </a:lvl6pPr>
            <a:lvl7pPr marL="3055765" indent="-234562" eaLnBrk="0" fontAlgn="base" hangingPunct="0">
              <a:spcBef>
                <a:spcPct val="30000"/>
              </a:spcBef>
              <a:spcAft>
                <a:spcPct val="0"/>
              </a:spcAft>
              <a:defRPr sz="1200">
                <a:solidFill>
                  <a:schemeClr val="tx1"/>
                </a:solidFill>
                <a:latin typeface="Architects Daughter" panose="02000505000000020004" pitchFamily="2" charset="0"/>
              </a:defRPr>
            </a:lvl7pPr>
            <a:lvl8pPr marL="3521652" indent="-234562" eaLnBrk="0" fontAlgn="base" hangingPunct="0">
              <a:spcBef>
                <a:spcPct val="30000"/>
              </a:spcBef>
              <a:spcAft>
                <a:spcPct val="0"/>
              </a:spcAft>
              <a:defRPr sz="1200">
                <a:solidFill>
                  <a:schemeClr val="tx1"/>
                </a:solidFill>
                <a:latin typeface="Architects Daughter" panose="02000505000000020004" pitchFamily="2" charset="0"/>
              </a:defRPr>
            </a:lvl8pPr>
            <a:lvl9pPr marL="3987539" indent="-234562"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17AF6B6E-E359-4636-A6AB-E8D0C038E627}" type="slidenum">
              <a:rPr lang="en-US" altLang="en-US" smtClean="0"/>
              <a:pPr>
                <a:spcBef>
                  <a:spcPct val="0"/>
                </a:spcBef>
              </a:pPr>
              <a:t>91</a:t>
            </a:fld>
            <a:endParaRPr lang="en-US" altLang="en-US"/>
          </a:p>
        </p:txBody>
      </p:sp>
      <p:sp>
        <p:nvSpPr>
          <p:cNvPr id="18435" name="Rectangle 1">
            <a:extLst>
              <a:ext uri="{FF2B5EF4-FFF2-40B4-BE49-F238E27FC236}">
                <a16:creationId xmlns:a16="http://schemas.microsoft.com/office/drawing/2014/main" id="{CE783215-23A1-46CA-9501-CBE89E16960D}"/>
              </a:ext>
            </a:extLst>
          </p:cNvPr>
          <p:cNvSpPr>
            <a:spLocks noGrp="1" noRot="1" noChangeAspect="1" noChangeArrowheads="1" noTextEdit="1"/>
          </p:cNvSpPr>
          <p:nvPr>
            <p:ph type="sldImg"/>
          </p:nvPr>
        </p:nvSpPr>
        <p:spPr>
          <a:solidFill>
            <a:srgbClr val="FFFFFF"/>
          </a:solidFill>
          <a:ln/>
        </p:spPr>
      </p:sp>
      <p:sp>
        <p:nvSpPr>
          <p:cNvPr id="18436" name="Rectangle 2">
            <a:extLst>
              <a:ext uri="{FF2B5EF4-FFF2-40B4-BE49-F238E27FC236}">
                <a16:creationId xmlns:a16="http://schemas.microsoft.com/office/drawing/2014/main" id="{B26E0371-1974-4A13-ADC7-817A30991A76}"/>
              </a:ext>
            </a:extLst>
          </p:cNvPr>
          <p:cNvSpPr>
            <a:spLocks noGrp="1" noChangeArrowheads="1"/>
          </p:cNvSpPr>
          <p:nvPr>
            <p:ph type="body" idx="1"/>
          </p:nvPr>
        </p:nvSpPr>
        <p:spPr>
          <a:xfrm>
            <a:off x="717268" y="4490033"/>
            <a:ext cx="5731651" cy="42511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auto" latinLnBrk="0" hangingPunct="1">
              <a:lnSpc>
                <a:spcPct val="100000"/>
              </a:lnSpc>
              <a:spcBef>
                <a:spcPts val="459"/>
              </a:spcBef>
              <a:spcAft>
                <a:spcPts val="0"/>
              </a:spcAft>
              <a:buClrTx/>
              <a:buSzTx/>
              <a:buFontTx/>
              <a:buNone/>
              <a:tabLst>
                <a:tab pos="0" algn="l"/>
                <a:tab pos="943098" algn="l"/>
                <a:tab pos="1887813" algn="l"/>
                <a:tab pos="2830909" algn="l"/>
                <a:tab pos="3775624" algn="l"/>
                <a:tab pos="4720339" algn="l"/>
                <a:tab pos="5663437" algn="l"/>
                <a:tab pos="6608152" algn="l"/>
                <a:tab pos="7551249" algn="l"/>
                <a:tab pos="8495963" algn="l"/>
                <a:tab pos="9440678" algn="l"/>
                <a:tab pos="10383776" algn="l"/>
              </a:tabLst>
              <a:defRPr/>
            </a:pPr>
            <a:r>
              <a:rPr lang="en-US" altLang="en-US" dirty="0">
                <a:ea typeface="Arial Unicode MS" panose="020B0604020202020204" pitchFamily="34" charset="-128"/>
                <a:cs typeface="Arial Unicode MS" panose="020B0604020202020204" pitchFamily="34" charset="-128"/>
              </a:rPr>
              <a:t>Let me show you an example – as a teacher I would assign writing as an assessment – usually on a test. </a:t>
            </a:r>
          </a:p>
          <a:p>
            <a:pPr>
              <a:spcBef>
                <a:spcPts val="459"/>
              </a:spcBef>
              <a:tabLst>
                <a:tab pos="0" algn="l"/>
                <a:tab pos="943098" algn="l"/>
                <a:tab pos="1887813" algn="l"/>
                <a:tab pos="2830909" algn="l"/>
                <a:tab pos="3775624" algn="l"/>
                <a:tab pos="4720339" algn="l"/>
                <a:tab pos="5663437" algn="l"/>
                <a:tab pos="6608152" algn="l"/>
                <a:tab pos="7551249" algn="l"/>
                <a:tab pos="8495963" algn="l"/>
                <a:tab pos="9440678" algn="l"/>
                <a:tab pos="10383776" algn="l"/>
              </a:tabLst>
            </a:pPr>
            <a:endParaRPr lang="en-US" altLang="en-US" dirty="0">
              <a:ea typeface="Arial Unicode MS" panose="020B0604020202020204" pitchFamily="34" charset="-128"/>
              <a:cs typeface="Arial Unicode MS" panose="020B0604020202020204" pitchFamily="34" charset="-128"/>
            </a:endParaRPr>
          </a:p>
        </p:txBody>
      </p:sp>
      <p:sp>
        <p:nvSpPr>
          <p:cNvPr id="18437" name="Text Box 3">
            <a:extLst>
              <a:ext uri="{FF2B5EF4-FFF2-40B4-BE49-F238E27FC236}">
                <a16:creationId xmlns:a16="http://schemas.microsoft.com/office/drawing/2014/main" id="{AA643458-1E25-4F2F-9726-B669DC4609EB}"/>
              </a:ext>
            </a:extLst>
          </p:cNvPr>
          <p:cNvSpPr txBox="1">
            <a:spLocks noChangeArrowheads="1"/>
          </p:cNvSpPr>
          <p:nvPr/>
        </p:nvSpPr>
        <p:spPr bwMode="auto">
          <a:xfrm>
            <a:off x="4058568" y="8975223"/>
            <a:ext cx="3105997" cy="47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2921" tIns="48319" rIns="92921" bIns="48319" anchor="b"/>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9pPr>
          </a:lstStyle>
          <a:p>
            <a:pPr algn="r" eaLnBrk="1" hangingPunct="1">
              <a:spcBef>
                <a:spcPct val="0"/>
              </a:spcBef>
            </a:pPr>
            <a:fld id="{A6E430B6-928D-45B5-95A4-A91B34A4FF59}" type="slidenum">
              <a:rPr lang="en-US" altLang="en-US">
                <a:solidFill>
                  <a:srgbClr val="000000"/>
                </a:solidFill>
              </a:rPr>
              <a:pPr algn="r" eaLnBrk="1" hangingPunct="1">
                <a:spcBef>
                  <a:spcPct val="0"/>
                </a:spcBef>
              </a:pPr>
              <a:t>91</a:t>
            </a:fld>
            <a:endParaRPr lang="en-US" altLang="en-US">
              <a:solidFill>
                <a:srgbClr val="000000"/>
              </a:solidFill>
            </a:endParaRPr>
          </a:p>
        </p:txBody>
      </p:sp>
      <p:sp>
        <p:nvSpPr>
          <p:cNvPr id="18438" name="TextBox 1">
            <a:extLst>
              <a:ext uri="{FF2B5EF4-FFF2-40B4-BE49-F238E27FC236}">
                <a16:creationId xmlns:a16="http://schemas.microsoft.com/office/drawing/2014/main" id="{00538F8A-E71A-4A9D-8422-E73AEB366F56}"/>
              </a:ext>
            </a:extLst>
          </p:cNvPr>
          <p:cNvSpPr txBox="1">
            <a:spLocks noChangeArrowheads="1"/>
          </p:cNvSpPr>
          <p:nvPr>
            <p:custDataLst>
              <p:tags r:id="rId1"/>
            </p:custDataLst>
          </p:nvPr>
        </p:nvSpPr>
        <p:spPr bwMode="auto">
          <a:xfrm>
            <a:off x="0" y="0"/>
            <a:ext cx="3980674" cy="379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07" tIns="47204" rIns="94407" bIns="47204">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endParaRPr lang="en-US" altLang="en-US">
              <a:latin typeface="Architects Daughter" panose="02000505000000020004" pitchFamily="2"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7DCAE907-00A8-4583-95E2-5B8919F8DB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66772" indent="-294415">
              <a:spcBef>
                <a:spcPct val="30000"/>
              </a:spcBef>
              <a:defRPr sz="1200">
                <a:solidFill>
                  <a:schemeClr val="tx1"/>
                </a:solidFill>
                <a:latin typeface="Architects Daughter" panose="02000505000000020004" pitchFamily="2" charset="0"/>
              </a:defRPr>
            </a:lvl2pPr>
            <a:lvl3pPr marL="1179276" indent="-234562">
              <a:spcBef>
                <a:spcPct val="30000"/>
              </a:spcBef>
              <a:defRPr sz="1200">
                <a:solidFill>
                  <a:schemeClr val="tx1"/>
                </a:solidFill>
                <a:latin typeface="Architects Daughter" panose="02000505000000020004" pitchFamily="2" charset="0"/>
              </a:defRPr>
            </a:lvl3pPr>
            <a:lvl4pPr marL="1651634" indent="-234562">
              <a:spcBef>
                <a:spcPct val="30000"/>
              </a:spcBef>
              <a:defRPr sz="1200">
                <a:solidFill>
                  <a:schemeClr val="tx1"/>
                </a:solidFill>
                <a:latin typeface="Architects Daughter" panose="02000505000000020004" pitchFamily="2" charset="0"/>
              </a:defRPr>
            </a:lvl4pPr>
            <a:lvl5pPr marL="2123991" indent="-234562">
              <a:spcBef>
                <a:spcPct val="30000"/>
              </a:spcBef>
              <a:defRPr sz="1200">
                <a:solidFill>
                  <a:schemeClr val="tx1"/>
                </a:solidFill>
                <a:latin typeface="Architects Daughter" panose="02000505000000020004" pitchFamily="2" charset="0"/>
              </a:defRPr>
            </a:lvl5pPr>
            <a:lvl6pPr marL="2589878" indent="-234562" eaLnBrk="0" fontAlgn="base" hangingPunct="0">
              <a:spcBef>
                <a:spcPct val="30000"/>
              </a:spcBef>
              <a:spcAft>
                <a:spcPct val="0"/>
              </a:spcAft>
              <a:defRPr sz="1200">
                <a:solidFill>
                  <a:schemeClr val="tx1"/>
                </a:solidFill>
                <a:latin typeface="Architects Daughter" panose="02000505000000020004" pitchFamily="2" charset="0"/>
              </a:defRPr>
            </a:lvl6pPr>
            <a:lvl7pPr marL="3055765" indent="-234562" eaLnBrk="0" fontAlgn="base" hangingPunct="0">
              <a:spcBef>
                <a:spcPct val="30000"/>
              </a:spcBef>
              <a:spcAft>
                <a:spcPct val="0"/>
              </a:spcAft>
              <a:defRPr sz="1200">
                <a:solidFill>
                  <a:schemeClr val="tx1"/>
                </a:solidFill>
                <a:latin typeface="Architects Daughter" panose="02000505000000020004" pitchFamily="2" charset="0"/>
              </a:defRPr>
            </a:lvl7pPr>
            <a:lvl8pPr marL="3521652" indent="-234562" eaLnBrk="0" fontAlgn="base" hangingPunct="0">
              <a:spcBef>
                <a:spcPct val="30000"/>
              </a:spcBef>
              <a:spcAft>
                <a:spcPct val="0"/>
              </a:spcAft>
              <a:defRPr sz="1200">
                <a:solidFill>
                  <a:schemeClr val="tx1"/>
                </a:solidFill>
                <a:latin typeface="Architects Daughter" panose="02000505000000020004" pitchFamily="2" charset="0"/>
              </a:defRPr>
            </a:lvl8pPr>
            <a:lvl9pPr marL="3987539" indent="-234562"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17AF6B6E-E359-4636-A6AB-E8D0C038E627}" type="slidenum">
              <a:rPr lang="en-US" altLang="en-US" smtClean="0"/>
              <a:pPr>
                <a:spcBef>
                  <a:spcPct val="0"/>
                </a:spcBef>
              </a:pPr>
              <a:t>92</a:t>
            </a:fld>
            <a:endParaRPr lang="en-US" altLang="en-US"/>
          </a:p>
        </p:txBody>
      </p:sp>
      <p:sp>
        <p:nvSpPr>
          <p:cNvPr id="18435" name="Rectangle 1">
            <a:extLst>
              <a:ext uri="{FF2B5EF4-FFF2-40B4-BE49-F238E27FC236}">
                <a16:creationId xmlns:a16="http://schemas.microsoft.com/office/drawing/2014/main" id="{CE783215-23A1-46CA-9501-CBE89E16960D}"/>
              </a:ext>
            </a:extLst>
          </p:cNvPr>
          <p:cNvSpPr>
            <a:spLocks noGrp="1" noRot="1" noChangeAspect="1" noChangeArrowheads="1" noTextEdit="1"/>
          </p:cNvSpPr>
          <p:nvPr>
            <p:ph type="sldImg"/>
          </p:nvPr>
        </p:nvSpPr>
        <p:spPr>
          <a:solidFill>
            <a:srgbClr val="FFFFFF"/>
          </a:solidFill>
          <a:ln/>
        </p:spPr>
      </p:sp>
      <p:sp>
        <p:nvSpPr>
          <p:cNvPr id="18436" name="Rectangle 2">
            <a:extLst>
              <a:ext uri="{FF2B5EF4-FFF2-40B4-BE49-F238E27FC236}">
                <a16:creationId xmlns:a16="http://schemas.microsoft.com/office/drawing/2014/main" id="{B26E0371-1974-4A13-ADC7-817A30991A76}"/>
              </a:ext>
            </a:extLst>
          </p:cNvPr>
          <p:cNvSpPr>
            <a:spLocks noGrp="1" noChangeArrowheads="1"/>
          </p:cNvSpPr>
          <p:nvPr>
            <p:ph type="body" idx="1"/>
          </p:nvPr>
        </p:nvSpPr>
        <p:spPr>
          <a:xfrm>
            <a:off x="717268" y="4490033"/>
            <a:ext cx="5731651" cy="42511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ts val="459"/>
              </a:spcBef>
              <a:tabLst>
                <a:tab pos="0" algn="l"/>
                <a:tab pos="943098" algn="l"/>
                <a:tab pos="1887813" algn="l"/>
                <a:tab pos="2830909" algn="l"/>
                <a:tab pos="3775624" algn="l"/>
                <a:tab pos="4720339" algn="l"/>
                <a:tab pos="5663437" algn="l"/>
                <a:tab pos="6608152" algn="l"/>
                <a:tab pos="7551249" algn="l"/>
                <a:tab pos="8495963" algn="l"/>
                <a:tab pos="9440678" algn="l"/>
                <a:tab pos="10383776" algn="l"/>
              </a:tabLst>
            </a:pPr>
            <a:r>
              <a:rPr lang="en-US" altLang="en-US" dirty="0">
                <a:ea typeface="Arial Unicode MS" panose="020B0604020202020204" pitchFamily="34" charset="-128"/>
                <a:cs typeface="Arial Unicode MS" panose="020B0604020202020204" pitchFamily="34" charset="-128"/>
              </a:rPr>
              <a:t>And this is the results I would get! Do your students turn in writing similar to this example? I lacked a methodology and strategies for teaching writing – I want you to avoid the same fate as me. </a:t>
            </a:r>
          </a:p>
          <a:p>
            <a:pPr>
              <a:spcBef>
                <a:spcPts val="459"/>
              </a:spcBef>
              <a:tabLst>
                <a:tab pos="0" algn="l"/>
                <a:tab pos="943098" algn="l"/>
                <a:tab pos="1887813" algn="l"/>
                <a:tab pos="2830909" algn="l"/>
                <a:tab pos="3775624" algn="l"/>
                <a:tab pos="4720339" algn="l"/>
                <a:tab pos="5663437" algn="l"/>
                <a:tab pos="6608152" algn="l"/>
                <a:tab pos="7551249" algn="l"/>
                <a:tab pos="8495963" algn="l"/>
                <a:tab pos="9440678" algn="l"/>
                <a:tab pos="10383776" algn="l"/>
              </a:tabLst>
            </a:pPr>
            <a:endParaRPr lang="en-US" altLang="en-US" dirty="0">
              <a:ea typeface="Arial Unicode MS" panose="020B0604020202020204" pitchFamily="34" charset="-128"/>
              <a:cs typeface="Arial Unicode MS" panose="020B0604020202020204" pitchFamily="34" charset="-128"/>
            </a:endParaRPr>
          </a:p>
        </p:txBody>
      </p:sp>
      <p:sp>
        <p:nvSpPr>
          <p:cNvPr id="18437" name="Text Box 3">
            <a:extLst>
              <a:ext uri="{FF2B5EF4-FFF2-40B4-BE49-F238E27FC236}">
                <a16:creationId xmlns:a16="http://schemas.microsoft.com/office/drawing/2014/main" id="{AA643458-1E25-4F2F-9726-B669DC4609EB}"/>
              </a:ext>
            </a:extLst>
          </p:cNvPr>
          <p:cNvSpPr txBox="1">
            <a:spLocks noChangeArrowheads="1"/>
          </p:cNvSpPr>
          <p:nvPr/>
        </p:nvSpPr>
        <p:spPr bwMode="auto">
          <a:xfrm>
            <a:off x="4058568" y="8975223"/>
            <a:ext cx="3105997" cy="47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2921" tIns="48319" rIns="92921" bIns="48319" anchor="b"/>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9pPr>
          </a:lstStyle>
          <a:p>
            <a:pPr algn="r" eaLnBrk="1" hangingPunct="1">
              <a:spcBef>
                <a:spcPct val="0"/>
              </a:spcBef>
            </a:pPr>
            <a:fld id="{A6E430B6-928D-45B5-95A4-A91B34A4FF59}" type="slidenum">
              <a:rPr lang="en-US" altLang="en-US">
                <a:solidFill>
                  <a:srgbClr val="000000"/>
                </a:solidFill>
              </a:rPr>
              <a:pPr algn="r" eaLnBrk="1" hangingPunct="1">
                <a:spcBef>
                  <a:spcPct val="0"/>
                </a:spcBef>
              </a:pPr>
              <a:t>92</a:t>
            </a:fld>
            <a:endParaRPr lang="en-US" altLang="en-US">
              <a:solidFill>
                <a:srgbClr val="000000"/>
              </a:solidFill>
            </a:endParaRPr>
          </a:p>
        </p:txBody>
      </p:sp>
      <p:sp>
        <p:nvSpPr>
          <p:cNvPr id="18438" name="TextBox 1">
            <a:extLst>
              <a:ext uri="{FF2B5EF4-FFF2-40B4-BE49-F238E27FC236}">
                <a16:creationId xmlns:a16="http://schemas.microsoft.com/office/drawing/2014/main" id="{00538F8A-E71A-4A9D-8422-E73AEB366F56}"/>
              </a:ext>
            </a:extLst>
          </p:cNvPr>
          <p:cNvSpPr txBox="1">
            <a:spLocks noChangeArrowheads="1"/>
          </p:cNvSpPr>
          <p:nvPr>
            <p:custDataLst>
              <p:tags r:id="rId1"/>
            </p:custDataLst>
          </p:nvPr>
        </p:nvSpPr>
        <p:spPr bwMode="auto">
          <a:xfrm>
            <a:off x="0" y="0"/>
            <a:ext cx="3980674" cy="379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07" tIns="47204" rIns="94407" bIns="47204">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endParaRPr lang="en-US" altLang="en-US">
              <a:latin typeface="Architects Daughter" panose="02000505000000020004" pitchFamily="2" charset="0"/>
            </a:endParaRPr>
          </a:p>
        </p:txBody>
      </p:sp>
    </p:spTree>
    <p:extLst>
      <p:ext uri="{BB962C8B-B14F-4D97-AF65-F5344CB8AC3E}">
        <p14:creationId xmlns:p14="http://schemas.microsoft.com/office/powerpoint/2010/main" val="130996403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one expert has said - </a:t>
            </a:r>
            <a:r>
              <a:rPr lang="en-US" b="0" i="0" u="none" strike="noStrike" dirty="0">
                <a:solidFill>
                  <a:srgbClr val="00A7E1"/>
                </a:solidFill>
                <a:effectLst/>
                <a:latin typeface="canada-type-gibson"/>
                <a:hlinkClick r:id="rId3"/>
              </a:rPr>
              <a:t>David </a:t>
            </a:r>
            <a:r>
              <a:rPr lang="en-US" b="0" i="0" u="none" strike="noStrike" dirty="0" err="1">
                <a:solidFill>
                  <a:srgbClr val="00A7E1"/>
                </a:solidFill>
                <a:effectLst/>
                <a:latin typeface="canada-type-gibson"/>
                <a:hlinkClick r:id="rId3"/>
              </a:rPr>
              <a:t>Labaree</a:t>
            </a:r>
            <a:r>
              <a:rPr lang="en-US" b="0" i="0" dirty="0">
                <a:solidFill>
                  <a:srgbClr val="333333"/>
                </a:solidFill>
                <a:effectLst/>
                <a:latin typeface="canada-type-gibson"/>
              </a:rPr>
              <a:t>: “Learning to write is extraordinarily difficult, and teaching people how to write is just as hard.</a:t>
            </a:r>
            <a:endParaRPr lang="en-US" dirty="0"/>
          </a:p>
          <a:p>
            <a:endParaRPr lang="en-US" dirty="0"/>
          </a:p>
        </p:txBody>
      </p:sp>
      <p:sp>
        <p:nvSpPr>
          <p:cNvPr id="4" name="Slide Number Placeholder 3"/>
          <p:cNvSpPr>
            <a:spLocks noGrp="1"/>
          </p:cNvSpPr>
          <p:nvPr>
            <p:ph type="sldNum" sz="quarter" idx="5"/>
          </p:nvPr>
        </p:nvSpPr>
        <p:spPr/>
        <p:txBody>
          <a:bodyPr/>
          <a:lstStyle/>
          <a:p>
            <a:fld id="{F94772A4-3E62-4DB2-81D2-6C4D5EC334C6}" type="slidenum">
              <a:rPr lang="en-US" smtClean="0"/>
              <a:t>93</a:t>
            </a:fld>
            <a:endParaRPr lang="en-US"/>
          </a:p>
        </p:txBody>
      </p:sp>
    </p:spTree>
    <p:extLst>
      <p:ext uri="{BB962C8B-B14F-4D97-AF65-F5344CB8AC3E}">
        <p14:creationId xmlns:p14="http://schemas.microsoft.com/office/powerpoint/2010/main" val="42523733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this session is to share different strategies on writing in Social Studies – so we will look at ways you can help your students learn to write in a social Studies course as well as ways to cement learning through writing in your class. We are going to start with the difference between learning to write strategies and writing to learn strategies. </a:t>
            </a:r>
          </a:p>
        </p:txBody>
      </p:sp>
      <p:sp>
        <p:nvSpPr>
          <p:cNvPr id="4" name="Slide Number Placeholder 3"/>
          <p:cNvSpPr>
            <a:spLocks noGrp="1"/>
          </p:cNvSpPr>
          <p:nvPr>
            <p:ph type="sldNum" sz="quarter" idx="5"/>
          </p:nvPr>
        </p:nvSpPr>
        <p:spPr/>
        <p:txBody>
          <a:bodyPr/>
          <a:lstStyle/>
          <a:p>
            <a:fld id="{F94772A4-3E62-4DB2-81D2-6C4D5EC334C6}" type="slidenum">
              <a:rPr lang="en-US" smtClean="0"/>
              <a:t>94</a:t>
            </a:fld>
            <a:endParaRPr lang="en-US"/>
          </a:p>
        </p:txBody>
      </p:sp>
    </p:spTree>
    <p:extLst>
      <p:ext uri="{BB962C8B-B14F-4D97-AF65-F5344CB8AC3E}">
        <p14:creationId xmlns:p14="http://schemas.microsoft.com/office/powerpoint/2010/main" val="6346238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67F7B30A-01E0-4DF8-A3D9-37D8B480C903}"/>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29EBFB98-7109-4104-BA2C-916A4A23FD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66666"/>
                </a:solidFill>
                <a:effectLst/>
                <a:latin typeface="Source Sans Pro" panose="020B0503030403020204" pitchFamily="34" charset="0"/>
              </a:rPr>
              <a:t>There are three basic steps of writing - prewriting, composing, and revising. These steps </a:t>
            </a:r>
            <a:r>
              <a:rPr lang="en-US" b="1" i="0" dirty="0">
                <a:solidFill>
                  <a:srgbClr val="666666"/>
                </a:solidFill>
                <a:effectLst/>
                <a:latin typeface="Source Sans Pro" panose="020B0503030403020204" pitchFamily="34" charset="0"/>
              </a:rPr>
              <a:t>have to be taught explicitly</a:t>
            </a:r>
            <a:r>
              <a:rPr lang="en-US" b="0" i="0" dirty="0">
                <a:solidFill>
                  <a:srgbClr val="666666"/>
                </a:solidFill>
                <a:effectLst/>
                <a:latin typeface="Source Sans Pro" panose="020B0503030403020204" pitchFamily="34" charset="0"/>
              </a:rPr>
              <a:t>. </a:t>
            </a:r>
            <a:r>
              <a:rPr lang="en-US" b="0" i="0" dirty="0">
                <a:solidFill>
                  <a:srgbClr val="FF0000"/>
                </a:solidFill>
                <a:effectLst/>
                <a:latin typeface="Source Sans Pro" panose="020B0503030403020204" pitchFamily="34" charset="0"/>
              </a:rPr>
              <a:t>Students need to know that while writing involves these steps, </a:t>
            </a:r>
            <a:r>
              <a:rPr lang="en-US" b="1" i="0" dirty="0">
                <a:solidFill>
                  <a:srgbClr val="FF0000"/>
                </a:solidFill>
                <a:effectLst/>
                <a:latin typeface="Source Sans Pro" panose="020B0503030403020204" pitchFamily="34" charset="0"/>
              </a:rPr>
              <a:t>the process of writing is also circular</a:t>
            </a:r>
            <a:r>
              <a:rPr lang="en-US" b="0" i="0" dirty="0">
                <a:solidFill>
                  <a:srgbClr val="FF0000"/>
                </a:solidFill>
                <a:effectLst/>
                <a:latin typeface="Source Sans Pro" panose="020B0503030403020204" pitchFamily="34" charset="0"/>
              </a:rPr>
              <a:t>. As students start writing, they may need to loop back and gather more information and do more work at each of the steps. </a:t>
            </a:r>
            <a:r>
              <a:rPr lang="en-US" b="0" i="0" dirty="0">
                <a:solidFill>
                  <a:srgbClr val="666666"/>
                </a:solidFill>
                <a:effectLst/>
                <a:latin typeface="Source Sans Pro" panose="020B0503030403020204" pitchFamily="34" charset="0"/>
              </a:rPr>
              <a:t>We are going to examine strategies to help in each of these stages of writing. </a:t>
            </a:r>
            <a:endParaRPr lang="en-US" altLang="en-US" dirty="0"/>
          </a:p>
        </p:txBody>
      </p:sp>
    </p:spTree>
    <p:extLst>
      <p:ext uri="{BB962C8B-B14F-4D97-AF65-F5344CB8AC3E}">
        <p14:creationId xmlns:p14="http://schemas.microsoft.com/office/powerpoint/2010/main" val="13552342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prewriting is what you do before writing – what strategies do you have in place right now that actually help students prepare for writing?  Answer in the chat box of what you do in your class to help your students prepare to write. </a:t>
            </a:r>
          </a:p>
        </p:txBody>
      </p:sp>
      <p:sp>
        <p:nvSpPr>
          <p:cNvPr id="4" name="Slide Number Placeholder 3"/>
          <p:cNvSpPr>
            <a:spLocks noGrp="1"/>
          </p:cNvSpPr>
          <p:nvPr>
            <p:ph type="sldNum" sz="quarter" idx="5"/>
          </p:nvPr>
        </p:nvSpPr>
        <p:spPr/>
        <p:txBody>
          <a:bodyPr/>
          <a:lstStyle/>
          <a:p>
            <a:fld id="{F94772A4-3E62-4DB2-81D2-6C4D5EC334C6}" type="slidenum">
              <a:rPr lang="en-US" smtClean="0"/>
              <a:t>96</a:t>
            </a:fld>
            <a:endParaRPr lang="en-US"/>
          </a:p>
        </p:txBody>
      </p:sp>
    </p:spTree>
    <p:extLst>
      <p:ext uri="{BB962C8B-B14F-4D97-AF65-F5344CB8AC3E}">
        <p14:creationId xmlns:p14="http://schemas.microsoft.com/office/powerpoint/2010/main" val="9655604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start with different strategies for writing instruction, I want to acknowledge the importance of vocabulary.  Just like solid vocabulary instruction improves reading, so too does vocabulary instruction improve writing. You can support students use of vocabulary by providing word banks or lists of terms you would want included in a writing assignment. And don’t just think word lists need to include academic vocabulary.  Transition terms can be just as helpful to your students who are writing in your classroom. </a:t>
            </a:r>
          </a:p>
          <a:p>
            <a:endParaRPr lang="en-US" dirty="0"/>
          </a:p>
        </p:txBody>
      </p:sp>
      <p:sp>
        <p:nvSpPr>
          <p:cNvPr id="4" name="Slide Number Placeholder 3"/>
          <p:cNvSpPr>
            <a:spLocks noGrp="1"/>
          </p:cNvSpPr>
          <p:nvPr>
            <p:ph type="sldNum" sz="quarter" idx="5"/>
          </p:nvPr>
        </p:nvSpPr>
        <p:spPr/>
        <p:txBody>
          <a:bodyPr/>
          <a:lstStyle/>
          <a:p>
            <a:fld id="{F94772A4-3E62-4DB2-81D2-6C4D5EC334C6}" type="slidenum">
              <a:rPr lang="en-US" smtClean="0"/>
              <a:t>97</a:t>
            </a:fld>
            <a:endParaRPr lang="en-US"/>
          </a:p>
        </p:txBody>
      </p:sp>
    </p:spTree>
    <p:extLst>
      <p:ext uri="{BB962C8B-B14F-4D97-AF65-F5344CB8AC3E}">
        <p14:creationId xmlns:p14="http://schemas.microsoft.com/office/powerpoint/2010/main" val="189846015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stage of the writing process involves prewriting. Prewriting can include many different stages – brainstorming ideas of what students will need to write, organizing ideas students have generated, and even providing structures to support writing and working together to complete them. Let’s take a look at some effective prewriting strategies. </a:t>
            </a:r>
          </a:p>
          <a:p>
            <a:endParaRPr lang="en-US" dirty="0"/>
          </a:p>
        </p:txBody>
      </p:sp>
      <p:sp>
        <p:nvSpPr>
          <p:cNvPr id="4" name="Slide Number Placeholder 3"/>
          <p:cNvSpPr>
            <a:spLocks noGrp="1"/>
          </p:cNvSpPr>
          <p:nvPr>
            <p:ph type="sldNum" sz="quarter" idx="5"/>
          </p:nvPr>
        </p:nvSpPr>
        <p:spPr/>
        <p:txBody>
          <a:bodyPr/>
          <a:lstStyle/>
          <a:p>
            <a:fld id="{F94772A4-3E62-4DB2-81D2-6C4D5EC334C6}" type="slidenum">
              <a:rPr lang="en-US" smtClean="0"/>
              <a:t>98</a:t>
            </a:fld>
            <a:endParaRPr lang="en-US"/>
          </a:p>
        </p:txBody>
      </p:sp>
    </p:spTree>
    <p:extLst>
      <p:ext uri="{BB962C8B-B14F-4D97-AF65-F5344CB8AC3E}">
        <p14:creationId xmlns:p14="http://schemas.microsoft.com/office/powerpoint/2010/main" val="263312055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strategy I want to share with you is Character Quotes – Character quotes are great to get students thinking about a biographical figure.</a:t>
            </a:r>
          </a:p>
          <a:p>
            <a:endParaRPr lang="en-US" dirty="0"/>
          </a:p>
          <a:p>
            <a:r>
              <a:rPr lang="en-US" dirty="0"/>
              <a:t>Explain how character quotes work</a:t>
            </a:r>
          </a:p>
        </p:txBody>
      </p:sp>
      <p:sp>
        <p:nvSpPr>
          <p:cNvPr id="4" name="Slide Number Placeholder 3"/>
          <p:cNvSpPr>
            <a:spLocks noGrp="1"/>
          </p:cNvSpPr>
          <p:nvPr>
            <p:ph type="sldNum" sz="quarter" idx="5"/>
          </p:nvPr>
        </p:nvSpPr>
        <p:spPr/>
        <p:txBody>
          <a:bodyPr/>
          <a:lstStyle/>
          <a:p>
            <a:fld id="{F94772A4-3E62-4DB2-81D2-6C4D5EC334C6}" type="slidenum">
              <a:rPr lang="en-US" smtClean="0"/>
              <a:t>99</a:t>
            </a:fld>
            <a:endParaRPr lang="en-US"/>
          </a:p>
        </p:txBody>
      </p:sp>
    </p:spTree>
    <p:extLst>
      <p:ext uri="{BB962C8B-B14F-4D97-AF65-F5344CB8AC3E}">
        <p14:creationId xmlns:p14="http://schemas.microsoft.com/office/powerpoint/2010/main" val="2085640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9</a:t>
            </a:fld>
            <a:endParaRPr lang="en-US"/>
          </a:p>
        </p:txBody>
      </p:sp>
    </p:spTree>
    <p:extLst>
      <p:ext uri="{BB962C8B-B14F-4D97-AF65-F5344CB8AC3E}">
        <p14:creationId xmlns:p14="http://schemas.microsoft.com/office/powerpoint/2010/main" val="35835234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Character quotes can lead into a paragraph about a person. </a:t>
            </a:r>
          </a:p>
          <a:p>
            <a:endParaRPr lang="en-US" dirty="0"/>
          </a:p>
        </p:txBody>
      </p:sp>
      <p:sp>
        <p:nvSpPr>
          <p:cNvPr id="4" name="Slide Number Placeholder 3"/>
          <p:cNvSpPr>
            <a:spLocks noGrp="1"/>
          </p:cNvSpPr>
          <p:nvPr>
            <p:ph type="sldNum" sz="quarter" idx="5"/>
          </p:nvPr>
        </p:nvSpPr>
        <p:spPr/>
        <p:txBody>
          <a:bodyPr/>
          <a:lstStyle/>
          <a:p>
            <a:fld id="{F94772A4-3E62-4DB2-81D2-6C4D5EC334C6}" type="slidenum">
              <a:rPr lang="en-US" smtClean="0"/>
              <a:t>100</a:t>
            </a:fld>
            <a:endParaRPr lang="en-US"/>
          </a:p>
        </p:txBody>
      </p:sp>
    </p:spTree>
    <p:extLst>
      <p:ext uri="{BB962C8B-B14F-4D97-AF65-F5344CB8AC3E}">
        <p14:creationId xmlns:p14="http://schemas.microsoft.com/office/powerpoint/2010/main" val="372784275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Rapid writing is another prewriting strategy – it can be used to activate information about a topic. </a:t>
            </a:r>
          </a:p>
          <a:p>
            <a:endParaRPr lang="en-US" dirty="0"/>
          </a:p>
          <a:p>
            <a:r>
              <a:rPr lang="en-US" dirty="0"/>
              <a:t>(Read directions)</a:t>
            </a:r>
          </a:p>
        </p:txBody>
      </p:sp>
      <p:sp>
        <p:nvSpPr>
          <p:cNvPr id="4" name="Slide Number Placeholder 3"/>
          <p:cNvSpPr>
            <a:spLocks noGrp="1"/>
          </p:cNvSpPr>
          <p:nvPr>
            <p:ph type="sldNum" sz="quarter" idx="5"/>
          </p:nvPr>
        </p:nvSpPr>
        <p:spPr/>
        <p:txBody>
          <a:bodyPr/>
          <a:lstStyle/>
          <a:p>
            <a:fld id="{F94772A4-3E62-4DB2-81D2-6C4D5EC334C6}" type="slidenum">
              <a:rPr lang="en-US" smtClean="0"/>
              <a:t>101</a:t>
            </a:fld>
            <a:endParaRPr lang="en-US"/>
          </a:p>
        </p:txBody>
      </p:sp>
    </p:spTree>
    <p:extLst>
      <p:ext uri="{BB962C8B-B14F-4D97-AF65-F5344CB8AC3E}">
        <p14:creationId xmlns:p14="http://schemas.microsoft.com/office/powerpoint/2010/main" val="23514752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Ideas like this can lead to a deeper understanding of the topic. </a:t>
            </a:r>
          </a:p>
        </p:txBody>
      </p:sp>
      <p:sp>
        <p:nvSpPr>
          <p:cNvPr id="4" name="Slide Number Placeholder 3"/>
          <p:cNvSpPr>
            <a:spLocks noGrp="1"/>
          </p:cNvSpPr>
          <p:nvPr>
            <p:ph type="sldNum" sz="quarter" idx="5"/>
          </p:nvPr>
        </p:nvSpPr>
        <p:spPr/>
        <p:txBody>
          <a:bodyPr/>
          <a:lstStyle/>
          <a:p>
            <a:fld id="{F94772A4-3E62-4DB2-81D2-6C4D5EC334C6}" type="slidenum">
              <a:rPr lang="en-US" smtClean="0"/>
              <a:t>102</a:t>
            </a:fld>
            <a:endParaRPr lang="en-US"/>
          </a:p>
        </p:txBody>
      </p:sp>
    </p:spTree>
    <p:extLst>
      <p:ext uri="{BB962C8B-B14F-4D97-AF65-F5344CB8AC3E}">
        <p14:creationId xmlns:p14="http://schemas.microsoft.com/office/powerpoint/2010/main" val="34409955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teachers share the answers to this with each other. </a:t>
            </a:r>
          </a:p>
        </p:txBody>
      </p:sp>
      <p:sp>
        <p:nvSpPr>
          <p:cNvPr id="4" name="Slide Number Placeholder 3"/>
          <p:cNvSpPr>
            <a:spLocks noGrp="1"/>
          </p:cNvSpPr>
          <p:nvPr>
            <p:ph type="sldNum" sz="quarter" idx="5"/>
          </p:nvPr>
        </p:nvSpPr>
        <p:spPr/>
        <p:txBody>
          <a:bodyPr/>
          <a:lstStyle/>
          <a:p>
            <a:fld id="{F94772A4-3E62-4DB2-81D2-6C4D5EC334C6}" type="slidenum">
              <a:rPr lang="en-US" smtClean="0"/>
              <a:t>103</a:t>
            </a:fld>
            <a:endParaRPr lang="en-US"/>
          </a:p>
        </p:txBody>
      </p:sp>
    </p:spTree>
    <p:extLst>
      <p:ext uri="{BB962C8B-B14F-4D97-AF65-F5344CB8AC3E}">
        <p14:creationId xmlns:p14="http://schemas.microsoft.com/office/powerpoint/2010/main" val="109912788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step in the writing process is composing the writing.  There are several different ways we can support students in this step. </a:t>
            </a:r>
          </a:p>
          <a:p>
            <a:endParaRPr lang="en-US" dirty="0"/>
          </a:p>
        </p:txBody>
      </p:sp>
      <p:sp>
        <p:nvSpPr>
          <p:cNvPr id="4" name="Slide Number Placeholder 3"/>
          <p:cNvSpPr>
            <a:spLocks noGrp="1"/>
          </p:cNvSpPr>
          <p:nvPr>
            <p:ph type="sldNum" sz="quarter" idx="5"/>
          </p:nvPr>
        </p:nvSpPr>
        <p:spPr/>
        <p:txBody>
          <a:bodyPr/>
          <a:lstStyle/>
          <a:p>
            <a:fld id="{F94772A4-3E62-4DB2-81D2-6C4D5EC334C6}" type="slidenum">
              <a:rPr lang="en-US" smtClean="0"/>
              <a:t>104</a:t>
            </a:fld>
            <a:endParaRPr lang="en-US"/>
          </a:p>
        </p:txBody>
      </p:sp>
    </p:spTree>
    <p:extLst>
      <p:ext uri="{BB962C8B-B14F-4D97-AF65-F5344CB8AC3E}">
        <p14:creationId xmlns:p14="http://schemas.microsoft.com/office/powerpoint/2010/main" val="395370905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A3A3A"/>
                </a:solidFill>
                <a:effectLst/>
                <a:latin typeface="Raleway"/>
              </a:rPr>
              <a:t>The first strategy seems simple, but it takes quite a bit of preparation and reflection on your part – you need to model writing for your students.  If you are going to introduce a writing assignment, think through the different steps it would require for the students to complete the assignment… and then model how to do it. Model writing can also include providing writing samples that you would want your students to emulate. </a:t>
            </a:r>
          </a:p>
        </p:txBody>
      </p:sp>
      <p:sp>
        <p:nvSpPr>
          <p:cNvPr id="4" name="Slide Number Placeholder 3"/>
          <p:cNvSpPr>
            <a:spLocks noGrp="1"/>
          </p:cNvSpPr>
          <p:nvPr>
            <p:ph type="sldNum" sz="quarter" idx="5"/>
          </p:nvPr>
        </p:nvSpPr>
        <p:spPr/>
        <p:txBody>
          <a:bodyPr/>
          <a:lstStyle/>
          <a:p>
            <a:fld id="{F94772A4-3E62-4DB2-81D2-6C4D5EC334C6}" type="slidenum">
              <a:rPr lang="en-US" smtClean="0"/>
              <a:t>105</a:t>
            </a:fld>
            <a:endParaRPr lang="en-US"/>
          </a:p>
        </p:txBody>
      </p:sp>
    </p:spTree>
    <p:extLst>
      <p:ext uri="{BB962C8B-B14F-4D97-AF65-F5344CB8AC3E}">
        <p14:creationId xmlns:p14="http://schemas.microsoft.com/office/powerpoint/2010/main" val="85474001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common strategy for helping students compose their writing is to provide acronyms to help students structure their writing. </a:t>
            </a:r>
            <a:r>
              <a:rPr lang="en-US" b="0" i="0" dirty="0">
                <a:solidFill>
                  <a:srgbClr val="666666"/>
                </a:solidFill>
                <a:effectLst/>
                <a:latin typeface="Source Sans Pro" panose="020B0503030403020204" pitchFamily="34" charset="0"/>
              </a:rPr>
              <a:t>Acronyms teach your students to use </a:t>
            </a:r>
            <a:r>
              <a:rPr lang="en-US" b="1" i="0" dirty="0">
                <a:solidFill>
                  <a:srgbClr val="666666"/>
                </a:solidFill>
                <a:effectLst/>
                <a:latin typeface="Source Sans Pro" panose="020B0503030403020204" pitchFamily="34" charset="0"/>
              </a:rPr>
              <a:t>self-monitoring checklists while they write</a:t>
            </a:r>
            <a:r>
              <a:rPr lang="en-US" b="0" i="0" dirty="0">
                <a:solidFill>
                  <a:srgbClr val="666666"/>
                </a:solidFill>
                <a:effectLst/>
                <a:latin typeface="Source Sans Pro" panose="020B0503030403020204" pitchFamily="34" charset="0"/>
              </a:rPr>
              <a:t>. The self-monitoring checklists might be mnemonic devices in which the first letter of each word spells out a memorable catch-phrase. </a:t>
            </a:r>
            <a:endParaRPr lang="en-US" dirty="0"/>
          </a:p>
        </p:txBody>
      </p:sp>
      <p:sp>
        <p:nvSpPr>
          <p:cNvPr id="4" name="Slide Number Placeholder 3"/>
          <p:cNvSpPr>
            <a:spLocks noGrp="1"/>
          </p:cNvSpPr>
          <p:nvPr>
            <p:ph type="sldNum" sz="quarter" idx="5"/>
          </p:nvPr>
        </p:nvSpPr>
        <p:spPr/>
        <p:txBody>
          <a:bodyPr/>
          <a:lstStyle/>
          <a:p>
            <a:fld id="{F94772A4-3E62-4DB2-81D2-6C4D5EC334C6}" type="slidenum">
              <a:rPr lang="en-US" smtClean="0"/>
              <a:t>106</a:t>
            </a:fld>
            <a:endParaRPr lang="en-US"/>
          </a:p>
        </p:txBody>
      </p:sp>
    </p:spTree>
    <p:extLst>
      <p:ext uri="{BB962C8B-B14F-4D97-AF65-F5344CB8AC3E}">
        <p14:creationId xmlns:p14="http://schemas.microsoft.com/office/powerpoint/2010/main" val="165729121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66666"/>
                </a:solidFill>
                <a:effectLst/>
                <a:latin typeface="Source Sans Pro" panose="020B0503030403020204" pitchFamily="34" charset="0"/>
              </a:rPr>
              <a:t>TREE to: (a) develop a Topic sentence; (b) list Reasons to support; (c) Examine the quality of reasons; and (d) provide an Ending </a:t>
            </a:r>
            <a:endParaRPr lang="en-US" dirty="0"/>
          </a:p>
          <a:p>
            <a:endParaRPr lang="en-US" dirty="0"/>
          </a:p>
        </p:txBody>
      </p:sp>
      <p:sp>
        <p:nvSpPr>
          <p:cNvPr id="4" name="Slide Number Placeholder 3"/>
          <p:cNvSpPr>
            <a:spLocks noGrp="1"/>
          </p:cNvSpPr>
          <p:nvPr>
            <p:ph type="sldNum" sz="quarter" idx="5"/>
          </p:nvPr>
        </p:nvSpPr>
        <p:spPr/>
        <p:txBody>
          <a:bodyPr/>
          <a:lstStyle/>
          <a:p>
            <a:fld id="{F94772A4-3E62-4DB2-81D2-6C4D5EC334C6}" type="slidenum">
              <a:rPr lang="en-US" smtClean="0"/>
              <a:t>107</a:t>
            </a:fld>
            <a:endParaRPr lang="en-US"/>
          </a:p>
        </p:txBody>
      </p:sp>
    </p:spTree>
    <p:extLst>
      <p:ext uri="{BB962C8B-B14F-4D97-AF65-F5344CB8AC3E}">
        <p14:creationId xmlns:p14="http://schemas.microsoft.com/office/powerpoint/2010/main" val="222969633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94772A4-3E62-4DB2-81D2-6C4D5EC334C6}" type="slidenum">
              <a:rPr lang="en-US" smtClean="0"/>
              <a:t>108</a:t>
            </a:fld>
            <a:endParaRPr lang="en-US"/>
          </a:p>
        </p:txBody>
      </p:sp>
    </p:spTree>
    <p:extLst>
      <p:ext uri="{BB962C8B-B14F-4D97-AF65-F5344CB8AC3E}">
        <p14:creationId xmlns:p14="http://schemas.microsoft.com/office/powerpoint/2010/main" val="313647979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b="0" i="0" dirty="0">
                <a:solidFill>
                  <a:srgbClr val="656565"/>
                </a:solidFill>
                <a:effectLst/>
                <a:latin typeface="Roboto"/>
              </a:rPr>
              <a:t>explain</a:t>
            </a:r>
          </a:p>
          <a:p>
            <a:endParaRPr lang="it-IT" b="0" i="0" dirty="0">
              <a:solidFill>
                <a:srgbClr val="656565"/>
              </a:solidFill>
              <a:effectLst/>
              <a:latin typeface="Roboto"/>
            </a:endParaRPr>
          </a:p>
          <a:p>
            <a:endParaRPr lang="it-IT" b="0" i="0" dirty="0">
              <a:solidFill>
                <a:srgbClr val="656565"/>
              </a:solidFill>
              <a:effectLst/>
              <a:latin typeface="Roboto"/>
            </a:endParaRPr>
          </a:p>
        </p:txBody>
      </p:sp>
      <p:sp>
        <p:nvSpPr>
          <p:cNvPr id="4" name="Slide Number Placeholder 3"/>
          <p:cNvSpPr>
            <a:spLocks noGrp="1"/>
          </p:cNvSpPr>
          <p:nvPr>
            <p:ph type="sldNum" sz="quarter" idx="5"/>
          </p:nvPr>
        </p:nvSpPr>
        <p:spPr/>
        <p:txBody>
          <a:bodyPr/>
          <a:lstStyle/>
          <a:p>
            <a:fld id="{F94772A4-3E62-4DB2-81D2-6C4D5EC334C6}" type="slidenum">
              <a:rPr lang="en-US" smtClean="0"/>
              <a:t>109</a:t>
            </a:fld>
            <a:endParaRPr lang="en-US"/>
          </a:p>
        </p:txBody>
      </p:sp>
    </p:spTree>
    <p:extLst>
      <p:ext uri="{BB962C8B-B14F-4D97-AF65-F5344CB8AC3E}">
        <p14:creationId xmlns:p14="http://schemas.microsoft.com/office/powerpoint/2010/main" val="2004481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10</a:t>
            </a:fld>
            <a:endParaRPr lang="en-US"/>
          </a:p>
        </p:txBody>
      </p:sp>
    </p:spTree>
    <p:extLst>
      <p:ext uri="{BB962C8B-B14F-4D97-AF65-F5344CB8AC3E}">
        <p14:creationId xmlns:p14="http://schemas.microsoft.com/office/powerpoint/2010/main" val="195434350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5A52A9-B7B4-462F-AB5A-B0529042ED7D}" type="slidenum">
              <a:rPr lang="en-US" smtClean="0"/>
              <a:t>110</a:t>
            </a:fld>
            <a:endParaRPr lang="en-US"/>
          </a:p>
        </p:txBody>
      </p:sp>
    </p:spTree>
    <p:extLst>
      <p:ext uri="{BB962C8B-B14F-4D97-AF65-F5344CB8AC3E}">
        <p14:creationId xmlns:p14="http://schemas.microsoft.com/office/powerpoint/2010/main" val="353672010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strategy is to use templates to provide structure for writing. </a:t>
            </a:r>
          </a:p>
        </p:txBody>
      </p:sp>
      <p:sp>
        <p:nvSpPr>
          <p:cNvPr id="4" name="Slide Number Placeholder 3"/>
          <p:cNvSpPr>
            <a:spLocks noGrp="1"/>
          </p:cNvSpPr>
          <p:nvPr>
            <p:ph type="sldNum" sz="quarter" idx="5"/>
          </p:nvPr>
        </p:nvSpPr>
        <p:spPr/>
        <p:txBody>
          <a:bodyPr/>
          <a:lstStyle/>
          <a:p>
            <a:fld id="{F94772A4-3E62-4DB2-81D2-6C4D5EC334C6}" type="slidenum">
              <a:rPr lang="en-US" smtClean="0"/>
              <a:t>111</a:t>
            </a:fld>
            <a:endParaRPr lang="en-US"/>
          </a:p>
        </p:txBody>
      </p:sp>
    </p:spTree>
    <p:extLst>
      <p:ext uri="{BB962C8B-B14F-4D97-AF65-F5344CB8AC3E}">
        <p14:creationId xmlns:p14="http://schemas.microsoft.com/office/powerpoint/2010/main" val="237598603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templates can include ideas like a double bubble to compare and contrast two different ideas -</a:t>
            </a:r>
          </a:p>
        </p:txBody>
      </p:sp>
      <p:sp>
        <p:nvSpPr>
          <p:cNvPr id="4" name="Slide Number Placeholder 3"/>
          <p:cNvSpPr>
            <a:spLocks noGrp="1"/>
          </p:cNvSpPr>
          <p:nvPr>
            <p:ph type="sldNum" sz="quarter" idx="5"/>
          </p:nvPr>
        </p:nvSpPr>
        <p:spPr/>
        <p:txBody>
          <a:bodyPr/>
          <a:lstStyle/>
          <a:p>
            <a:fld id="{F94772A4-3E62-4DB2-81D2-6C4D5EC334C6}" type="slidenum">
              <a:rPr lang="en-US" smtClean="0"/>
              <a:t>112</a:t>
            </a:fld>
            <a:endParaRPr lang="en-US"/>
          </a:p>
        </p:txBody>
      </p:sp>
    </p:spTree>
    <p:extLst>
      <p:ext uri="{BB962C8B-B14F-4D97-AF65-F5344CB8AC3E}">
        <p14:creationId xmlns:p14="http://schemas.microsoft.com/office/powerpoint/2010/main" val="237429194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problem solution, to help students structure a writing assignment like – How do countries in Southwest Asia solve their water crises?</a:t>
            </a:r>
          </a:p>
        </p:txBody>
      </p:sp>
      <p:sp>
        <p:nvSpPr>
          <p:cNvPr id="4" name="Slide Number Placeholder 3"/>
          <p:cNvSpPr>
            <a:spLocks noGrp="1"/>
          </p:cNvSpPr>
          <p:nvPr>
            <p:ph type="sldNum" sz="quarter" idx="5"/>
          </p:nvPr>
        </p:nvSpPr>
        <p:spPr/>
        <p:txBody>
          <a:bodyPr/>
          <a:lstStyle/>
          <a:p>
            <a:fld id="{F94772A4-3E62-4DB2-81D2-6C4D5EC334C6}" type="slidenum">
              <a:rPr lang="en-US" smtClean="0"/>
              <a:t>113</a:t>
            </a:fld>
            <a:endParaRPr lang="en-US"/>
          </a:p>
        </p:txBody>
      </p:sp>
    </p:spTree>
    <p:extLst>
      <p:ext uri="{BB962C8B-B14F-4D97-AF65-F5344CB8AC3E}">
        <p14:creationId xmlns:p14="http://schemas.microsoft.com/office/powerpoint/2010/main" val="76361845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Somebody Wanted is a great template to help students summarize the main ideas of an issue in Social Studies. </a:t>
            </a:r>
          </a:p>
        </p:txBody>
      </p:sp>
      <p:sp>
        <p:nvSpPr>
          <p:cNvPr id="4" name="Slide Number Placeholder 3"/>
          <p:cNvSpPr>
            <a:spLocks noGrp="1"/>
          </p:cNvSpPr>
          <p:nvPr>
            <p:ph type="sldNum" sz="quarter" idx="5"/>
          </p:nvPr>
        </p:nvSpPr>
        <p:spPr/>
        <p:txBody>
          <a:bodyPr/>
          <a:lstStyle/>
          <a:p>
            <a:fld id="{F94772A4-3E62-4DB2-81D2-6C4D5EC334C6}" type="slidenum">
              <a:rPr lang="en-US" smtClean="0"/>
              <a:t>114</a:t>
            </a:fld>
            <a:endParaRPr lang="en-US"/>
          </a:p>
        </p:txBody>
      </p:sp>
    </p:spTree>
    <p:extLst>
      <p:ext uri="{BB962C8B-B14F-4D97-AF65-F5344CB8AC3E}">
        <p14:creationId xmlns:p14="http://schemas.microsoft.com/office/powerpoint/2010/main" val="216444392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656565"/>
              </a:solidFill>
              <a:effectLst/>
              <a:latin typeface="Roboto"/>
            </a:endParaRPr>
          </a:p>
          <a:p>
            <a:endParaRPr lang="en-US" b="0" i="0" dirty="0">
              <a:solidFill>
                <a:srgbClr val="656565"/>
              </a:solidFill>
              <a:effectLst/>
              <a:latin typeface="Roboto"/>
            </a:endParaRPr>
          </a:p>
        </p:txBody>
      </p:sp>
      <p:sp>
        <p:nvSpPr>
          <p:cNvPr id="4" name="Slide Number Placeholder 3"/>
          <p:cNvSpPr>
            <a:spLocks noGrp="1"/>
          </p:cNvSpPr>
          <p:nvPr>
            <p:ph type="sldNum" sz="quarter" idx="5"/>
          </p:nvPr>
        </p:nvSpPr>
        <p:spPr/>
        <p:txBody>
          <a:bodyPr/>
          <a:lstStyle/>
          <a:p>
            <a:fld id="{F94772A4-3E62-4DB2-81D2-6C4D5EC334C6}" type="slidenum">
              <a:rPr lang="en-US" smtClean="0"/>
              <a:t>115</a:t>
            </a:fld>
            <a:endParaRPr lang="en-US"/>
          </a:p>
        </p:txBody>
      </p:sp>
    </p:spTree>
    <p:extLst>
      <p:ext uri="{BB962C8B-B14F-4D97-AF65-F5344CB8AC3E}">
        <p14:creationId xmlns:p14="http://schemas.microsoft.com/office/powerpoint/2010/main" val="15025435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stage in the writing process is revision – this is an essential step for students to grow from the writing process. </a:t>
            </a:r>
          </a:p>
        </p:txBody>
      </p:sp>
      <p:sp>
        <p:nvSpPr>
          <p:cNvPr id="4" name="Slide Number Placeholder 3"/>
          <p:cNvSpPr>
            <a:spLocks noGrp="1"/>
          </p:cNvSpPr>
          <p:nvPr>
            <p:ph type="sldNum" sz="quarter" idx="5"/>
          </p:nvPr>
        </p:nvSpPr>
        <p:spPr/>
        <p:txBody>
          <a:bodyPr/>
          <a:lstStyle/>
          <a:p>
            <a:fld id="{F94772A4-3E62-4DB2-81D2-6C4D5EC334C6}" type="slidenum">
              <a:rPr lang="en-US" smtClean="0"/>
              <a:t>116</a:t>
            </a:fld>
            <a:endParaRPr lang="en-US"/>
          </a:p>
        </p:txBody>
      </p:sp>
    </p:spTree>
    <p:extLst>
      <p:ext uri="{BB962C8B-B14F-4D97-AF65-F5344CB8AC3E}">
        <p14:creationId xmlns:p14="http://schemas.microsoft.com/office/powerpoint/2010/main" val="13596731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canada-type-gibson"/>
              </a:rPr>
              <a:t>Feedback is essential for students! It would be easy to circle errors in red pen, write a few comments, and return papers with a letter grade, but most teachers don’t do that—the amount of time we spend on grading student writing is staggering. And much of this feedback is not improving their writing.</a:t>
            </a:r>
          </a:p>
          <a:p>
            <a:pPr algn="l"/>
            <a:r>
              <a:rPr lang="en-US" dirty="0">
                <a:solidFill>
                  <a:srgbClr val="333333"/>
                </a:solidFill>
                <a:latin typeface="canada-type-gibson"/>
              </a:rPr>
              <a:t>D</a:t>
            </a:r>
            <a:r>
              <a:rPr lang="en-US" b="0" i="0" dirty="0">
                <a:solidFill>
                  <a:srgbClr val="333333"/>
                </a:solidFill>
                <a:effectLst/>
                <a:latin typeface="canada-type-gibson"/>
              </a:rPr>
              <a:t>edicate time to </a:t>
            </a:r>
            <a:r>
              <a:rPr lang="en-US" b="0" i="0" u="none" strike="noStrike" dirty="0">
                <a:solidFill>
                  <a:srgbClr val="00A7E1"/>
                </a:solidFill>
                <a:effectLst/>
                <a:latin typeface="canada-type-gibson"/>
                <a:hlinkClick r:id="rId3"/>
              </a:rPr>
              <a:t>conference with each student</a:t>
            </a:r>
            <a:r>
              <a:rPr lang="en-US" b="0" i="0" dirty="0">
                <a:solidFill>
                  <a:srgbClr val="333333"/>
                </a:solidFill>
                <a:effectLst/>
                <a:latin typeface="canada-type-gibson"/>
              </a:rPr>
              <a:t> to offer them personalized feedback they can immediately use. Checklists can also support students in this stage. </a:t>
            </a:r>
            <a:endParaRPr lang="en-US" dirty="0"/>
          </a:p>
        </p:txBody>
      </p:sp>
      <p:sp>
        <p:nvSpPr>
          <p:cNvPr id="4" name="Slide Number Placeholder 3"/>
          <p:cNvSpPr>
            <a:spLocks noGrp="1"/>
          </p:cNvSpPr>
          <p:nvPr>
            <p:ph type="sldNum" sz="quarter" idx="5"/>
          </p:nvPr>
        </p:nvSpPr>
        <p:spPr/>
        <p:txBody>
          <a:bodyPr/>
          <a:lstStyle/>
          <a:p>
            <a:fld id="{F94772A4-3E62-4DB2-81D2-6C4D5EC334C6}" type="slidenum">
              <a:rPr lang="en-US" smtClean="0"/>
              <a:t>117</a:t>
            </a:fld>
            <a:endParaRPr lang="en-US"/>
          </a:p>
        </p:txBody>
      </p:sp>
    </p:spTree>
    <p:extLst>
      <p:ext uri="{BB962C8B-B14F-4D97-AF65-F5344CB8AC3E}">
        <p14:creationId xmlns:p14="http://schemas.microsoft.com/office/powerpoint/2010/main" val="232168484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656565"/>
                </a:solidFill>
                <a:effectLst/>
                <a:latin typeface="Roboto"/>
              </a:rPr>
              <a:t>One strategy you can use for providing peer feedback is rainbow revisions. (explain)</a:t>
            </a:r>
          </a:p>
          <a:p>
            <a:pPr algn="l"/>
            <a:endParaRPr lang="en-US" b="0" i="0" dirty="0">
              <a:solidFill>
                <a:srgbClr val="656565"/>
              </a:solidFill>
              <a:effectLst/>
              <a:latin typeface="Roboto"/>
            </a:endParaRPr>
          </a:p>
          <a:p>
            <a:endParaRPr lang="en-US" dirty="0"/>
          </a:p>
        </p:txBody>
      </p:sp>
      <p:sp>
        <p:nvSpPr>
          <p:cNvPr id="4" name="Slide Number Placeholder 3"/>
          <p:cNvSpPr>
            <a:spLocks noGrp="1"/>
          </p:cNvSpPr>
          <p:nvPr>
            <p:ph type="sldNum" sz="quarter" idx="5"/>
          </p:nvPr>
        </p:nvSpPr>
        <p:spPr/>
        <p:txBody>
          <a:bodyPr/>
          <a:lstStyle/>
          <a:p>
            <a:fld id="{F94772A4-3E62-4DB2-81D2-6C4D5EC334C6}" type="slidenum">
              <a:rPr lang="en-US" smtClean="0"/>
              <a:t>118</a:t>
            </a:fld>
            <a:endParaRPr lang="en-US"/>
          </a:p>
        </p:txBody>
      </p:sp>
    </p:spTree>
    <p:extLst>
      <p:ext uri="{BB962C8B-B14F-4D97-AF65-F5344CB8AC3E}">
        <p14:creationId xmlns:p14="http://schemas.microsoft.com/office/powerpoint/2010/main" val="84872920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5A52A9-B7B4-462F-AB5A-B0529042ED7D}" type="slidenum">
              <a:rPr lang="en-US" smtClean="0"/>
              <a:t>119</a:t>
            </a:fld>
            <a:endParaRPr lang="en-US"/>
          </a:p>
        </p:txBody>
      </p:sp>
    </p:spTree>
    <p:extLst>
      <p:ext uri="{BB962C8B-B14F-4D97-AF65-F5344CB8AC3E}">
        <p14:creationId xmlns:p14="http://schemas.microsoft.com/office/powerpoint/2010/main" val="301585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599E84-21DA-478A-B2E0-D322934E978A}"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8376E-3B52-42F2-B197-28E381061DC8}" type="slidenum">
              <a:rPr lang="en-US" smtClean="0"/>
              <a:t>‹#›</a:t>
            </a:fld>
            <a:endParaRPr lang="en-US"/>
          </a:p>
        </p:txBody>
      </p:sp>
    </p:spTree>
    <p:extLst>
      <p:ext uri="{BB962C8B-B14F-4D97-AF65-F5344CB8AC3E}">
        <p14:creationId xmlns:p14="http://schemas.microsoft.com/office/powerpoint/2010/main" val="3342168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599E84-21DA-478A-B2E0-D322934E978A}"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8376E-3B52-42F2-B197-28E381061DC8}" type="slidenum">
              <a:rPr lang="en-US" smtClean="0"/>
              <a:t>‹#›</a:t>
            </a:fld>
            <a:endParaRPr lang="en-US"/>
          </a:p>
        </p:txBody>
      </p:sp>
    </p:spTree>
    <p:extLst>
      <p:ext uri="{BB962C8B-B14F-4D97-AF65-F5344CB8AC3E}">
        <p14:creationId xmlns:p14="http://schemas.microsoft.com/office/powerpoint/2010/main" val="1260823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599E84-21DA-478A-B2E0-D322934E978A}"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8376E-3B52-42F2-B197-28E381061DC8}" type="slidenum">
              <a:rPr lang="en-US" smtClean="0"/>
              <a:t>‹#›</a:t>
            </a:fld>
            <a:endParaRPr lang="en-US"/>
          </a:p>
        </p:txBody>
      </p:sp>
    </p:spTree>
    <p:extLst>
      <p:ext uri="{BB962C8B-B14F-4D97-AF65-F5344CB8AC3E}">
        <p14:creationId xmlns:p14="http://schemas.microsoft.com/office/powerpoint/2010/main" val="3397381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4714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599E84-21DA-478A-B2E0-D322934E978A}"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8376E-3B52-42F2-B197-28E381061DC8}" type="slidenum">
              <a:rPr lang="en-US" smtClean="0"/>
              <a:t>‹#›</a:t>
            </a:fld>
            <a:endParaRPr lang="en-US"/>
          </a:p>
        </p:txBody>
      </p:sp>
    </p:spTree>
    <p:extLst>
      <p:ext uri="{BB962C8B-B14F-4D97-AF65-F5344CB8AC3E}">
        <p14:creationId xmlns:p14="http://schemas.microsoft.com/office/powerpoint/2010/main" val="2523085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599E84-21DA-478A-B2E0-D322934E978A}"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8376E-3B52-42F2-B197-28E381061DC8}" type="slidenum">
              <a:rPr lang="en-US" smtClean="0"/>
              <a:t>‹#›</a:t>
            </a:fld>
            <a:endParaRPr lang="en-US"/>
          </a:p>
        </p:txBody>
      </p:sp>
    </p:spTree>
    <p:extLst>
      <p:ext uri="{BB962C8B-B14F-4D97-AF65-F5344CB8AC3E}">
        <p14:creationId xmlns:p14="http://schemas.microsoft.com/office/powerpoint/2010/main" val="3686696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599E84-21DA-478A-B2E0-D322934E978A}" type="datetimeFigureOut">
              <a:rPr lang="en-US" smtClean="0"/>
              <a:t>6/10/2022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88376E-3B52-42F2-B197-28E381061DC8}" type="slidenum">
              <a:rPr lang="en-US" smtClean="0"/>
              <a:t>‹#›</a:t>
            </a:fld>
            <a:endParaRPr lang="en-US"/>
          </a:p>
        </p:txBody>
      </p:sp>
    </p:spTree>
    <p:extLst>
      <p:ext uri="{BB962C8B-B14F-4D97-AF65-F5344CB8AC3E}">
        <p14:creationId xmlns:p14="http://schemas.microsoft.com/office/powerpoint/2010/main" val="50939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599E84-21DA-478A-B2E0-D322934E978A}" type="datetimeFigureOut">
              <a:rPr lang="en-US" smtClean="0"/>
              <a:t>6/10/2022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88376E-3B52-42F2-B197-28E381061DC8}" type="slidenum">
              <a:rPr lang="en-US" smtClean="0"/>
              <a:t>‹#›</a:t>
            </a:fld>
            <a:endParaRPr lang="en-US"/>
          </a:p>
        </p:txBody>
      </p:sp>
    </p:spTree>
    <p:extLst>
      <p:ext uri="{BB962C8B-B14F-4D97-AF65-F5344CB8AC3E}">
        <p14:creationId xmlns:p14="http://schemas.microsoft.com/office/powerpoint/2010/main" val="3008855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599E84-21DA-478A-B2E0-D322934E978A}" type="datetimeFigureOut">
              <a:rPr lang="en-US" smtClean="0"/>
              <a:t>6/10/2022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88376E-3B52-42F2-B197-28E381061DC8}" type="slidenum">
              <a:rPr lang="en-US" smtClean="0"/>
              <a:t>‹#›</a:t>
            </a:fld>
            <a:endParaRPr lang="en-US"/>
          </a:p>
        </p:txBody>
      </p:sp>
    </p:spTree>
    <p:extLst>
      <p:ext uri="{BB962C8B-B14F-4D97-AF65-F5344CB8AC3E}">
        <p14:creationId xmlns:p14="http://schemas.microsoft.com/office/powerpoint/2010/main" val="4202227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599E84-21DA-478A-B2E0-D322934E978A}" type="datetimeFigureOut">
              <a:rPr lang="en-US" smtClean="0"/>
              <a:t>6/10/2022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88376E-3B52-42F2-B197-28E381061DC8}" type="slidenum">
              <a:rPr lang="en-US" smtClean="0"/>
              <a:t>‹#›</a:t>
            </a:fld>
            <a:endParaRPr lang="en-US"/>
          </a:p>
        </p:txBody>
      </p:sp>
    </p:spTree>
    <p:extLst>
      <p:ext uri="{BB962C8B-B14F-4D97-AF65-F5344CB8AC3E}">
        <p14:creationId xmlns:p14="http://schemas.microsoft.com/office/powerpoint/2010/main" val="2938985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599E84-21DA-478A-B2E0-D322934E978A}" type="datetimeFigureOut">
              <a:rPr lang="en-US" smtClean="0"/>
              <a:t>6/10/2022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88376E-3B52-42F2-B197-28E381061DC8}" type="slidenum">
              <a:rPr lang="en-US" smtClean="0"/>
              <a:t>‹#›</a:t>
            </a:fld>
            <a:endParaRPr lang="en-US"/>
          </a:p>
        </p:txBody>
      </p:sp>
    </p:spTree>
    <p:extLst>
      <p:ext uri="{BB962C8B-B14F-4D97-AF65-F5344CB8AC3E}">
        <p14:creationId xmlns:p14="http://schemas.microsoft.com/office/powerpoint/2010/main" val="4110470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599E84-21DA-478A-B2E0-D322934E978A}" type="datetimeFigureOut">
              <a:rPr lang="en-US" smtClean="0"/>
              <a:t>6/10/2022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88376E-3B52-42F2-B197-28E381061DC8}" type="slidenum">
              <a:rPr lang="en-US" smtClean="0"/>
              <a:t>‹#›</a:t>
            </a:fld>
            <a:endParaRPr lang="en-US"/>
          </a:p>
        </p:txBody>
      </p:sp>
    </p:spTree>
    <p:extLst>
      <p:ext uri="{BB962C8B-B14F-4D97-AF65-F5344CB8AC3E}">
        <p14:creationId xmlns:p14="http://schemas.microsoft.com/office/powerpoint/2010/main" val="604909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599E84-21DA-478A-B2E0-D322934E978A}" type="datetimeFigureOut">
              <a:rPr lang="en-US" smtClean="0"/>
              <a:t>6/10/2022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88376E-3B52-42F2-B197-28E381061DC8}" type="slidenum">
              <a:rPr lang="en-US" smtClean="0"/>
              <a:t>‹#›</a:t>
            </a:fld>
            <a:endParaRPr lang="en-US"/>
          </a:p>
        </p:txBody>
      </p:sp>
    </p:spTree>
    <p:extLst>
      <p:ext uri="{BB962C8B-B14F-4D97-AF65-F5344CB8AC3E}">
        <p14:creationId xmlns:p14="http://schemas.microsoft.com/office/powerpoint/2010/main" val="3847546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112.xml"/><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4162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70685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59806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84362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18452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8814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6104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57324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21473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84225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45147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4891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950809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06698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289475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05536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75674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07578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73759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128954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47679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3204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7291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5333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7878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77928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99442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38497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888920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876115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491275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45204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923402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163996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888260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64135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43848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355805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649972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05453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165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5362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0586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185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1347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080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7898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765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126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5078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1334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1735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10907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7103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57784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2012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66459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390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5300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86634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9980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177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2521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8138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6490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99757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15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0870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8055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4024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6014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88534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171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1547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8513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4195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0799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869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34492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0182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1468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9439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9544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0898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69750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47605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5565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3757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0848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6727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39278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9268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1549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89839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27673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3082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9835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1025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915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5582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83071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1098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5739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548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2285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37718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3404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6998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8396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438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6347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57223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0119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0209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9621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9489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90787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9887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1557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3897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0456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2673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1758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633671"/>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93142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0457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85715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036547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287461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7098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7037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28833</TotalTime>
  <Words>3352</Words>
  <Application>Microsoft Office PowerPoint</Application>
  <PresentationFormat>On-screen Show (4:3)</PresentationFormat>
  <Paragraphs>257</Paragraphs>
  <Slides>138</Slides>
  <Notes>117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138</vt:i4>
      </vt:variant>
    </vt:vector>
  </HeadingPairs>
  <TitlesOfParts>
    <vt:vector size="150" baseType="lpstr">
      <vt:lpstr>Architects Daughter</vt:lpstr>
      <vt:lpstr>Arial</vt:lpstr>
      <vt:lpstr>Calibri</vt:lpstr>
      <vt:lpstr>Calibri Light</vt:lpstr>
      <vt:lpstr>canada-type-gibson</vt:lpstr>
      <vt:lpstr>Georgia</vt:lpstr>
      <vt:lpstr>Janda Everyday Casual</vt:lpstr>
      <vt:lpstr>OpenSans Regular</vt:lpstr>
      <vt:lpstr>Raleway</vt:lpstr>
      <vt:lpstr>Roboto</vt:lpstr>
      <vt:lpstr>Source Sans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Dawn</dc:creator>
  <cp:lastModifiedBy>Dawn Vinas</cp:lastModifiedBy>
  <cp:revision>103</cp:revision>
  <cp:lastPrinted>2021-10-07T14:40:50Z</cp:lastPrinted>
  <dcterms:created xsi:type="dcterms:W3CDTF">2020-07-10T18:28:46Z</dcterms:created>
  <dcterms:modified xsi:type="dcterms:W3CDTF">2022-06-10T18:27:13Z</dcterms:modified>
</cp:coreProperties>
</file>