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xml" ContentType="application/vnd.openxmlformats-officedocument.presentationml.tags+xml"/>
  <Override PartName="/ppt/notesSlides/notesSlide49.xml" ContentType="application/vnd.openxmlformats-officedocument.presentationml.notesSlide+xml"/>
  <Override PartName="/ppt/tags/tag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256" r:id="rId2"/>
    <p:sldId id="1237" r:id="rId3"/>
    <p:sldId id="380" r:id="rId4"/>
    <p:sldId id="410" r:id="rId5"/>
    <p:sldId id="1344" r:id="rId6"/>
    <p:sldId id="396" r:id="rId7"/>
    <p:sldId id="1265" r:id="rId8"/>
    <p:sldId id="385" r:id="rId9"/>
    <p:sldId id="386" r:id="rId10"/>
    <p:sldId id="387" r:id="rId11"/>
    <p:sldId id="1266" r:id="rId12"/>
    <p:sldId id="389" r:id="rId13"/>
    <p:sldId id="390" r:id="rId14"/>
    <p:sldId id="391" r:id="rId15"/>
    <p:sldId id="392" r:id="rId16"/>
    <p:sldId id="393" r:id="rId17"/>
    <p:sldId id="395" r:id="rId18"/>
    <p:sldId id="419" r:id="rId19"/>
    <p:sldId id="273" r:id="rId20"/>
    <p:sldId id="1936" r:id="rId21"/>
    <p:sldId id="274" r:id="rId22"/>
    <p:sldId id="446" r:id="rId23"/>
    <p:sldId id="1667" r:id="rId24"/>
    <p:sldId id="813" r:id="rId25"/>
    <p:sldId id="1345" r:id="rId26"/>
    <p:sldId id="1512" r:id="rId27"/>
    <p:sldId id="679" r:id="rId28"/>
    <p:sldId id="628" r:id="rId29"/>
    <p:sldId id="1348" r:id="rId30"/>
    <p:sldId id="257" r:id="rId31"/>
    <p:sldId id="262" r:id="rId32"/>
    <p:sldId id="1349" r:id="rId33"/>
    <p:sldId id="264" r:id="rId34"/>
    <p:sldId id="1873" r:id="rId35"/>
    <p:sldId id="266" r:id="rId36"/>
    <p:sldId id="267" r:id="rId37"/>
    <p:sldId id="268" r:id="rId38"/>
    <p:sldId id="791" r:id="rId39"/>
    <p:sldId id="1508" r:id="rId40"/>
    <p:sldId id="1120" r:id="rId41"/>
    <p:sldId id="287" r:id="rId42"/>
    <p:sldId id="1122" r:id="rId43"/>
    <p:sldId id="1123" r:id="rId44"/>
    <p:sldId id="292" r:id="rId45"/>
    <p:sldId id="1898" r:id="rId46"/>
    <p:sldId id="1789" r:id="rId47"/>
    <p:sldId id="445" r:id="rId48"/>
    <p:sldId id="1501" r:id="rId49"/>
    <p:sldId id="1523" r:id="rId50"/>
    <p:sldId id="1899" r:id="rId51"/>
    <p:sldId id="1900" r:id="rId52"/>
    <p:sldId id="1923" r:id="rId53"/>
    <p:sldId id="1901" r:id="rId54"/>
    <p:sldId id="1333" r:id="rId55"/>
    <p:sldId id="1902" r:id="rId56"/>
    <p:sldId id="1937" r:id="rId57"/>
    <p:sldId id="636" r:id="rId58"/>
    <p:sldId id="1903" r:id="rId59"/>
    <p:sldId id="1904" r:id="rId60"/>
    <p:sldId id="1905" r:id="rId61"/>
    <p:sldId id="1906" r:id="rId62"/>
    <p:sldId id="1907" r:id="rId63"/>
    <p:sldId id="1908" r:id="rId64"/>
    <p:sldId id="1909" r:id="rId65"/>
    <p:sldId id="1910" r:id="rId66"/>
    <p:sldId id="1911" r:id="rId67"/>
    <p:sldId id="1252" r:id="rId68"/>
    <p:sldId id="1912" r:id="rId69"/>
    <p:sldId id="1913" r:id="rId70"/>
    <p:sldId id="1527" r:id="rId71"/>
    <p:sldId id="1645" r:id="rId72"/>
    <p:sldId id="1607" r:id="rId73"/>
    <p:sldId id="1608" r:id="rId74"/>
    <p:sldId id="1914" r:id="rId75"/>
    <p:sldId id="1915" r:id="rId76"/>
    <p:sldId id="1916" r:id="rId77"/>
    <p:sldId id="352"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Vinas" initials="DV" lastIdx="1" clrIdx="0">
    <p:extLst>
      <p:ext uri="{19B8F6BF-5375-455C-9EA6-DF929625EA0E}">
        <p15:presenceInfo xmlns:p15="http://schemas.microsoft.com/office/powerpoint/2012/main" userId="f38e12e2bed0e5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812" autoAdjust="0"/>
  </p:normalViewPr>
  <p:slideViewPr>
    <p:cSldViewPr snapToGrid="0" showGuides="1">
      <p:cViewPr varScale="1">
        <p:scale>
          <a:sx n="44" d="100"/>
          <a:sy n="44" d="100"/>
        </p:scale>
        <p:origin x="20" y="20"/>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DFFACCF-AFD3-4C8F-82F9-1FCFC3AE6881}" type="datetimeFigureOut">
              <a:rPr lang="en-US" smtClean="0"/>
              <a:t>6/16/2023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344363D-5820-45ED-A1CF-B362ED1A0816}" type="slidenum">
              <a:rPr lang="en-US" smtClean="0"/>
              <a:t>‹#›</a:t>
            </a:fld>
            <a:endParaRPr lang="en-US"/>
          </a:p>
        </p:txBody>
      </p:sp>
    </p:spTree>
    <p:extLst>
      <p:ext uri="{BB962C8B-B14F-4D97-AF65-F5344CB8AC3E}">
        <p14:creationId xmlns:p14="http://schemas.microsoft.com/office/powerpoint/2010/main" val="3536875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2A63CEE-F2DF-4C13-BA78-F9ADED70C6BC}" type="datetimeFigureOut">
              <a:rPr lang="en-US" smtClean="0"/>
              <a:t>6/16/2023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E34CE70-55C6-4E46-82C9-94A40AE4AD8D}" type="slidenum">
              <a:rPr lang="en-US" smtClean="0"/>
              <a:t>‹#›</a:t>
            </a:fld>
            <a:endParaRPr lang="en-US"/>
          </a:p>
        </p:txBody>
      </p:sp>
    </p:spTree>
    <p:extLst>
      <p:ext uri="{BB962C8B-B14F-4D97-AF65-F5344CB8AC3E}">
        <p14:creationId xmlns:p14="http://schemas.microsoft.com/office/powerpoint/2010/main" val="335726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presenter checklist to prepare your room and supply list. </a:t>
            </a:r>
          </a:p>
        </p:txBody>
      </p:sp>
      <p:sp>
        <p:nvSpPr>
          <p:cNvPr id="4" name="Slide Number Placeholder 3"/>
          <p:cNvSpPr>
            <a:spLocks noGrp="1"/>
          </p:cNvSpPr>
          <p:nvPr>
            <p:ph type="sldNum" sz="quarter" idx="10"/>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include hanging products in the hallway, display in the library, other classes come observe, share with other classes. </a:t>
            </a:r>
          </a:p>
        </p:txBody>
      </p:sp>
      <p:sp>
        <p:nvSpPr>
          <p:cNvPr id="4" name="Slide Number Placeholder 3"/>
          <p:cNvSpPr>
            <a:spLocks noGrp="1"/>
          </p:cNvSpPr>
          <p:nvPr>
            <p:ph type="sldNum" sz="quarter" idx="10"/>
          </p:nvPr>
        </p:nvSpPr>
        <p:spPr/>
        <p:txBody>
          <a:bodyPr/>
          <a:lstStyle/>
          <a:p>
            <a:fld id="{C9D13ADE-F1C8-451D-9C97-BA9FC71A1C14}" type="slidenum">
              <a:rPr lang="en-US" smtClean="0"/>
              <a:t>12</a:t>
            </a:fld>
            <a:endParaRPr lang="en-US"/>
          </a:p>
        </p:txBody>
      </p:sp>
    </p:spTree>
    <p:extLst>
      <p:ext uri="{BB962C8B-B14F-4D97-AF65-F5344CB8AC3E}">
        <p14:creationId xmlns:p14="http://schemas.microsoft.com/office/powerpoint/2010/main" val="336726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PERCEPTION OF CHOICE is the key – it doesn’t just mean a choice board.  Any choice students have increases engagement. </a:t>
            </a:r>
          </a:p>
        </p:txBody>
      </p:sp>
      <p:sp>
        <p:nvSpPr>
          <p:cNvPr id="4" name="Slide Number Placeholder 3"/>
          <p:cNvSpPr>
            <a:spLocks noGrp="1"/>
          </p:cNvSpPr>
          <p:nvPr>
            <p:ph type="sldNum" sz="quarter" idx="10"/>
          </p:nvPr>
        </p:nvSpPr>
        <p:spPr/>
        <p:txBody>
          <a:bodyPr/>
          <a:lstStyle/>
          <a:p>
            <a:fld id="{C9D13ADE-F1C8-451D-9C97-BA9FC71A1C14}" type="slidenum">
              <a:rPr lang="en-US" smtClean="0"/>
              <a:t>13</a:t>
            </a:fld>
            <a:endParaRPr lang="en-US"/>
          </a:p>
        </p:txBody>
      </p:sp>
    </p:spTree>
    <p:extLst>
      <p:ext uri="{BB962C8B-B14F-4D97-AF65-F5344CB8AC3E}">
        <p14:creationId xmlns:p14="http://schemas.microsoft.com/office/powerpoint/2010/main" val="64192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and different.  What is new at the beginning of the year, is not new at the end.  What is different (like Kahoot) is no longer different if everyone in every class is doing it. </a:t>
            </a:r>
          </a:p>
        </p:txBody>
      </p:sp>
      <p:sp>
        <p:nvSpPr>
          <p:cNvPr id="4" name="Slide Number Placeholder 3"/>
          <p:cNvSpPr>
            <a:spLocks noGrp="1"/>
          </p:cNvSpPr>
          <p:nvPr>
            <p:ph type="sldNum" sz="quarter" idx="10"/>
          </p:nvPr>
        </p:nvSpPr>
        <p:spPr/>
        <p:txBody>
          <a:bodyPr/>
          <a:lstStyle/>
          <a:p>
            <a:fld id="{C9D13ADE-F1C8-451D-9C97-BA9FC71A1C14}" type="slidenum">
              <a:rPr lang="en-US" smtClean="0"/>
              <a:t>14</a:t>
            </a:fld>
            <a:endParaRPr lang="en-US"/>
          </a:p>
        </p:txBody>
      </p:sp>
    </p:spTree>
    <p:extLst>
      <p:ext uri="{BB962C8B-B14F-4D97-AF65-F5344CB8AC3E}">
        <p14:creationId xmlns:p14="http://schemas.microsoft.com/office/powerpoint/2010/main" val="66580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have real world connections or a project that has a real world application. </a:t>
            </a:r>
          </a:p>
        </p:txBody>
      </p:sp>
      <p:sp>
        <p:nvSpPr>
          <p:cNvPr id="4" name="Slide Number Placeholder 3"/>
          <p:cNvSpPr>
            <a:spLocks noGrp="1"/>
          </p:cNvSpPr>
          <p:nvPr>
            <p:ph type="sldNum" sz="quarter" idx="10"/>
          </p:nvPr>
        </p:nvSpPr>
        <p:spPr/>
        <p:txBody>
          <a:bodyPr/>
          <a:lstStyle/>
          <a:p>
            <a:fld id="{C9D13ADE-F1C8-451D-9C97-BA9FC71A1C14}" type="slidenum">
              <a:rPr lang="en-US" smtClean="0"/>
              <a:t>15</a:t>
            </a:fld>
            <a:endParaRPr lang="en-US"/>
          </a:p>
        </p:txBody>
      </p:sp>
    </p:spTree>
    <p:extLst>
      <p:ext uri="{BB962C8B-B14F-4D97-AF65-F5344CB8AC3E}">
        <p14:creationId xmlns:p14="http://schemas.microsoft.com/office/powerpoint/2010/main" val="180268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Now have them use the official terms from the design qualities of engagement.  Create new category titles based on the design qualities of </a:t>
            </a:r>
            <a:r>
              <a:rPr lang="en-US" dirty="0" err="1"/>
              <a:t>engagment</a:t>
            </a:r>
            <a:r>
              <a:rPr lang="en-US" dirty="0"/>
              <a:t> and move their post it notes into the new categories.  The purpose of this is to show them they already know a lot about engagement, this workshop is to help them come up with new ideas and focus for engagement in Social Studies. </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4BCE70-8FD0-4FA6-BADB-3B8AA7067244}" type="slidenum">
              <a:rPr lang="en-US" altLang="en-US" smtClean="0"/>
              <a:pPr/>
              <a:t>16</a:t>
            </a:fld>
            <a:endParaRPr lang="en-US" altLang="en-US"/>
          </a:p>
        </p:txBody>
      </p:sp>
    </p:spTree>
    <p:extLst>
      <p:ext uri="{BB962C8B-B14F-4D97-AF65-F5344CB8AC3E}">
        <p14:creationId xmlns:p14="http://schemas.microsoft.com/office/powerpoint/2010/main" val="104562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did they just see you model? What design qualities – example: affiliation (working in a group)</a:t>
            </a:r>
          </a:p>
          <a:p>
            <a:endParaRPr lang="en-US" altLang="en-US" dirty="0"/>
          </a:p>
          <a:p>
            <a:r>
              <a:rPr lang="en-US" altLang="en-US" dirty="0"/>
              <a:t>Use popsicle people to randomly call on teachers.</a:t>
            </a:r>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3337240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7066" indent="-291179">
              <a:spcBef>
                <a:spcPct val="30000"/>
              </a:spcBef>
              <a:defRPr sz="1200">
                <a:solidFill>
                  <a:schemeClr val="tx1"/>
                </a:solidFill>
                <a:latin typeface="Architects Daughter" panose="02000505000000020004" pitchFamily="2" charset="0"/>
              </a:defRPr>
            </a:lvl2pPr>
            <a:lvl3pPr marL="1164717" indent="-232943">
              <a:spcBef>
                <a:spcPct val="30000"/>
              </a:spcBef>
              <a:defRPr sz="1200">
                <a:solidFill>
                  <a:schemeClr val="tx1"/>
                </a:solidFill>
                <a:latin typeface="Architects Daughter" panose="02000505000000020004" pitchFamily="2" charset="0"/>
              </a:defRPr>
            </a:lvl3pPr>
            <a:lvl4pPr marL="1630604" indent="-232943">
              <a:spcBef>
                <a:spcPct val="30000"/>
              </a:spcBef>
              <a:defRPr sz="1200">
                <a:solidFill>
                  <a:schemeClr val="tx1"/>
                </a:solidFill>
                <a:latin typeface="Architects Daughter" panose="02000505000000020004" pitchFamily="2" charset="0"/>
              </a:defRPr>
            </a:lvl4pPr>
            <a:lvl5pPr marL="2096491" indent="-232943">
              <a:spcBef>
                <a:spcPct val="30000"/>
              </a:spcBef>
              <a:defRPr sz="1200">
                <a:solidFill>
                  <a:schemeClr val="tx1"/>
                </a:solidFill>
                <a:latin typeface="Architects Daughter" panose="02000505000000020004" pitchFamily="2" charset="0"/>
              </a:defRPr>
            </a:lvl5pPr>
            <a:lvl6pPr marL="2562377" indent="-232943" eaLnBrk="0" fontAlgn="base" hangingPunct="0">
              <a:spcBef>
                <a:spcPct val="30000"/>
              </a:spcBef>
              <a:spcAft>
                <a:spcPct val="0"/>
              </a:spcAft>
              <a:defRPr sz="1200">
                <a:solidFill>
                  <a:schemeClr val="tx1"/>
                </a:solidFill>
                <a:latin typeface="Architects Daughter" panose="02000505000000020004" pitchFamily="2" charset="0"/>
              </a:defRPr>
            </a:lvl6pPr>
            <a:lvl7pPr marL="3028264" indent="-232943" eaLnBrk="0" fontAlgn="base" hangingPunct="0">
              <a:spcBef>
                <a:spcPct val="30000"/>
              </a:spcBef>
              <a:spcAft>
                <a:spcPct val="0"/>
              </a:spcAft>
              <a:defRPr sz="1200">
                <a:solidFill>
                  <a:schemeClr val="tx1"/>
                </a:solidFill>
                <a:latin typeface="Architects Daughter" panose="02000505000000020004" pitchFamily="2" charset="0"/>
              </a:defRPr>
            </a:lvl7pPr>
            <a:lvl8pPr marL="3494151" indent="-232943" eaLnBrk="0" fontAlgn="base" hangingPunct="0">
              <a:spcBef>
                <a:spcPct val="30000"/>
              </a:spcBef>
              <a:spcAft>
                <a:spcPct val="0"/>
              </a:spcAft>
              <a:defRPr sz="1200">
                <a:solidFill>
                  <a:schemeClr val="tx1"/>
                </a:solidFill>
                <a:latin typeface="Architects Daughter" panose="02000505000000020004" pitchFamily="2" charset="0"/>
              </a:defRPr>
            </a:lvl8pPr>
            <a:lvl9pPr marL="3960038" indent="-232943"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18</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1040" y="4460981"/>
            <a:ext cx="5608320" cy="42237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a:p>
            <a:pPr marL="0" marR="0" lvl="0" indent="0" algn="l" defTabSz="914400" rtl="0" eaLnBrk="1" fontAlgn="auto" latinLnBrk="0" hangingPunct="1">
              <a:lnSpc>
                <a:spcPct val="100000"/>
              </a:lnSpc>
              <a:spcBef>
                <a:spcPts val="688"/>
              </a:spcBef>
              <a:spcAft>
                <a:spcPts val="0"/>
              </a:spcAft>
              <a:buClrTx/>
              <a:buSzTx/>
              <a:buFontTx/>
              <a:buNone/>
              <a:tabLst>
                <a:tab pos="0" algn="l"/>
                <a:tab pos="931774" algn="l"/>
                <a:tab pos="1863547" algn="l"/>
                <a:tab pos="2795321" algn="l"/>
                <a:tab pos="3727094" algn="l"/>
                <a:tab pos="4658868" algn="l"/>
                <a:tab pos="5590642" algn="l"/>
                <a:tab pos="6522415" algn="l"/>
                <a:tab pos="7454189" algn="l"/>
                <a:tab pos="8385962" algn="l"/>
                <a:tab pos="9317736" algn="l"/>
                <a:tab pos="10249510" algn="l"/>
              </a:tabLst>
              <a:defRPr/>
            </a:pPr>
            <a:r>
              <a:rPr lang="en-US" altLang="en-US" sz="1800" dirty="0"/>
              <a:t>Use popsicle people to randomly call on teachers</a:t>
            </a:r>
          </a:p>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70938" y="8917120"/>
            <a:ext cx="3037840" cy="4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710" tIns="47689" rIns="91710" bIns="4768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18</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94667" cy="3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96378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teacher participants write their name on two different post-it notes. </a:t>
            </a:r>
          </a:p>
        </p:txBody>
      </p:sp>
      <p:sp>
        <p:nvSpPr>
          <p:cNvPr id="4" name="Slide Number Placeholder 3"/>
          <p:cNvSpPr>
            <a:spLocks noGrp="1"/>
          </p:cNvSpPr>
          <p:nvPr>
            <p:ph type="sldNum" sz="quarter" idx="5"/>
          </p:nvPr>
        </p:nvSpPr>
        <p:spPr/>
        <p:txBody>
          <a:bodyPr/>
          <a:lstStyle/>
          <a:p>
            <a:fld id="{0E34CE70-55C6-4E46-82C9-94A40AE4AD8D}" type="slidenum">
              <a:rPr lang="en-US" smtClean="0"/>
              <a:t>20</a:t>
            </a:fld>
            <a:endParaRPr lang="en-US"/>
          </a:p>
        </p:txBody>
      </p:sp>
    </p:spTree>
    <p:extLst>
      <p:ext uri="{BB962C8B-B14F-4D97-AF65-F5344CB8AC3E}">
        <p14:creationId xmlns:p14="http://schemas.microsoft.com/office/powerpoint/2010/main" val="2653826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which design quality of engagement they themselves need to work on.  They will put their name post-it note on the anchor chart next to 2 different design qualities of engagement. This will be their focus for the day.  You can then ask them throughout the day – “Johnny, where did you see x” by pulling his name off the chart. </a:t>
            </a:r>
          </a:p>
        </p:txBody>
      </p:sp>
      <p:sp>
        <p:nvSpPr>
          <p:cNvPr id="4" name="Slide Number Placeholder 3"/>
          <p:cNvSpPr>
            <a:spLocks noGrp="1"/>
          </p:cNvSpPr>
          <p:nvPr>
            <p:ph type="sldNum" sz="quarter" idx="5"/>
          </p:nvPr>
        </p:nvSpPr>
        <p:spPr/>
        <p:txBody>
          <a:bodyPr/>
          <a:lstStyle/>
          <a:p>
            <a:fld id="{0E34CE70-55C6-4E46-82C9-94A40AE4AD8D}" type="slidenum">
              <a:rPr lang="en-US" smtClean="0"/>
              <a:t>21</a:t>
            </a:fld>
            <a:endParaRPr lang="en-US"/>
          </a:p>
        </p:txBody>
      </p:sp>
    </p:spTree>
    <p:extLst>
      <p:ext uri="{BB962C8B-B14F-4D97-AF65-F5344CB8AC3E}">
        <p14:creationId xmlns:p14="http://schemas.microsoft.com/office/powerpoint/2010/main" val="42325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model a lesson focusing on a different design quality of engagement – authenticity.  But be on the lookout for more!</a:t>
            </a:r>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28292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write their goals on a post it note and share with their table mates. </a:t>
            </a:r>
          </a:p>
          <a:p>
            <a:pPr eaLnBrk="1" hangingPunct="1">
              <a:spcBef>
                <a:spcPct val="0"/>
              </a:spcBef>
            </a:pPr>
            <a:r>
              <a:rPr lang="en-US" altLang="en-US" dirty="0"/>
              <a:t>Review our goals in the next slide</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4225" indent="-300038">
              <a:defRPr>
                <a:solidFill>
                  <a:schemeClr val="tx1"/>
                </a:solidFill>
                <a:latin typeface="Arial" panose="020B0604020202020204" pitchFamily="34" charset="0"/>
              </a:defRPr>
            </a:lvl2pPr>
            <a:lvl3pPr marL="1206500" indent="-238125">
              <a:defRPr>
                <a:solidFill>
                  <a:schemeClr val="tx1"/>
                </a:solidFill>
                <a:latin typeface="Arial" panose="020B0604020202020204" pitchFamily="34" charset="0"/>
              </a:defRPr>
            </a:lvl3pPr>
            <a:lvl4pPr marL="1690688" indent="-238125">
              <a:defRPr>
                <a:solidFill>
                  <a:schemeClr val="tx1"/>
                </a:solidFill>
                <a:latin typeface="Arial" panose="020B0604020202020204" pitchFamily="34" charset="0"/>
              </a:defRPr>
            </a:lvl4pPr>
            <a:lvl5pPr marL="2174875" indent="-238125">
              <a:defRPr>
                <a:solidFill>
                  <a:schemeClr val="tx1"/>
                </a:solidFill>
                <a:latin typeface="Arial" panose="020B0604020202020204" pitchFamily="34" charset="0"/>
              </a:defRPr>
            </a:lvl5pPr>
            <a:lvl6pPr marL="2632075" indent="-238125" eaLnBrk="0" fontAlgn="base" hangingPunct="0">
              <a:spcBef>
                <a:spcPct val="0"/>
              </a:spcBef>
              <a:spcAft>
                <a:spcPct val="0"/>
              </a:spcAft>
              <a:defRPr>
                <a:solidFill>
                  <a:schemeClr val="tx1"/>
                </a:solidFill>
                <a:latin typeface="Arial" panose="020B0604020202020204" pitchFamily="34" charset="0"/>
              </a:defRPr>
            </a:lvl6pPr>
            <a:lvl7pPr marL="3089275" indent="-238125" eaLnBrk="0" fontAlgn="base" hangingPunct="0">
              <a:spcBef>
                <a:spcPct val="0"/>
              </a:spcBef>
              <a:spcAft>
                <a:spcPct val="0"/>
              </a:spcAft>
              <a:defRPr>
                <a:solidFill>
                  <a:schemeClr val="tx1"/>
                </a:solidFill>
                <a:latin typeface="Arial" panose="020B0604020202020204" pitchFamily="34" charset="0"/>
              </a:defRPr>
            </a:lvl7pPr>
            <a:lvl8pPr marL="3546475" indent="-238125" eaLnBrk="0" fontAlgn="base" hangingPunct="0">
              <a:spcBef>
                <a:spcPct val="0"/>
              </a:spcBef>
              <a:spcAft>
                <a:spcPct val="0"/>
              </a:spcAft>
              <a:defRPr>
                <a:solidFill>
                  <a:schemeClr val="tx1"/>
                </a:solidFill>
                <a:latin typeface="Arial" panose="020B0604020202020204" pitchFamily="34" charset="0"/>
              </a:defRPr>
            </a:lvl8pPr>
            <a:lvl9pPr marL="4003675" indent="-23812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3</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lesson for the beginning of the year! Use within the first week if possible. </a:t>
            </a:r>
          </a:p>
        </p:txBody>
      </p:sp>
      <p:sp>
        <p:nvSpPr>
          <p:cNvPr id="4" name="Slide Number Placeholder 3"/>
          <p:cNvSpPr>
            <a:spLocks noGrp="1"/>
          </p:cNvSpPr>
          <p:nvPr>
            <p:ph type="sldNum" sz="quarter" idx="5"/>
          </p:nvPr>
        </p:nvSpPr>
        <p:spPr/>
        <p:txBody>
          <a:bodyPr/>
          <a:lstStyle/>
          <a:p>
            <a:fld id="{0E34CE70-55C6-4E46-82C9-94A40AE4AD8D}" type="slidenum">
              <a:rPr lang="en-US" smtClean="0"/>
              <a:t>24</a:t>
            </a:fld>
            <a:endParaRPr lang="en-US"/>
          </a:p>
        </p:txBody>
      </p:sp>
    </p:spTree>
    <p:extLst>
      <p:ext uri="{BB962C8B-B14F-4D97-AF65-F5344CB8AC3E}">
        <p14:creationId xmlns:p14="http://schemas.microsoft.com/office/powerpoint/2010/main" val="971644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a dog and pony show as you will be modeling as many different strategies as you can.  The lesson in their own classroom will be much simpler. </a:t>
            </a:r>
          </a:p>
        </p:txBody>
      </p:sp>
      <p:sp>
        <p:nvSpPr>
          <p:cNvPr id="4" name="Slide Number Placeholder 3"/>
          <p:cNvSpPr>
            <a:spLocks noGrp="1"/>
          </p:cNvSpPr>
          <p:nvPr>
            <p:ph type="sldNum" sz="quarter" idx="5"/>
          </p:nvPr>
        </p:nvSpPr>
        <p:spPr/>
        <p:txBody>
          <a:bodyPr/>
          <a:lstStyle/>
          <a:p>
            <a:fld id="{0E34CE70-55C6-4E46-82C9-94A40AE4AD8D}" type="slidenum">
              <a:rPr lang="en-US" smtClean="0"/>
              <a:t>25</a:t>
            </a:fld>
            <a:endParaRPr lang="en-US"/>
          </a:p>
        </p:txBody>
      </p:sp>
    </p:spTree>
    <p:extLst>
      <p:ext uri="{BB962C8B-B14F-4D97-AF65-F5344CB8AC3E}">
        <p14:creationId xmlns:p14="http://schemas.microsoft.com/office/powerpoint/2010/main" val="2344402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26</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essential question. They will need to be thinking about why we study history.</a:t>
            </a:r>
          </a:p>
        </p:txBody>
      </p:sp>
      <p:sp>
        <p:nvSpPr>
          <p:cNvPr id="4" name="Slide Number Placeholder 3"/>
          <p:cNvSpPr>
            <a:spLocks noGrp="1"/>
          </p:cNvSpPr>
          <p:nvPr>
            <p:ph type="sldNum" sz="quarter" idx="5"/>
          </p:nvPr>
        </p:nvSpPr>
        <p:spPr/>
        <p:txBody>
          <a:bodyPr/>
          <a:lstStyle/>
          <a:p>
            <a:fld id="{0E34CE70-55C6-4E46-82C9-94A40AE4AD8D}" type="slidenum">
              <a:rPr lang="en-US" smtClean="0"/>
              <a:t>27</a:t>
            </a:fld>
            <a:endParaRPr lang="en-US"/>
          </a:p>
        </p:txBody>
      </p:sp>
    </p:spTree>
    <p:extLst>
      <p:ext uri="{BB962C8B-B14F-4D97-AF65-F5344CB8AC3E}">
        <p14:creationId xmlns:p14="http://schemas.microsoft.com/office/powerpoint/2010/main" val="3569221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Four Corner Activity</a:t>
            </a:r>
          </a:p>
          <a:p>
            <a:r>
              <a:rPr lang="en-US" dirty="0"/>
              <a:t>Ask the teachers to think about the answer and then stand in each one of the 4 corners that represent their response.  Once they are in their corner, talk with each other to see why they all have similar response, then share out. </a:t>
            </a:r>
          </a:p>
        </p:txBody>
      </p:sp>
      <p:sp>
        <p:nvSpPr>
          <p:cNvPr id="4" name="Slide Number Placeholder 3"/>
          <p:cNvSpPr>
            <a:spLocks noGrp="1"/>
          </p:cNvSpPr>
          <p:nvPr>
            <p:ph type="sldNum" sz="quarter" idx="10"/>
          </p:nvPr>
        </p:nvSpPr>
        <p:spPr/>
        <p:txBody>
          <a:bodyPr/>
          <a:lstStyle/>
          <a:p>
            <a:fld id="{BD7151E9-E434-4549-BB4C-83AF1CFEA73F}" type="slidenum">
              <a:rPr lang="en-US" smtClean="0"/>
              <a:t>28</a:t>
            </a:fld>
            <a:endParaRPr lang="en-US"/>
          </a:p>
        </p:txBody>
      </p:sp>
    </p:spTree>
    <p:extLst>
      <p:ext uri="{BB962C8B-B14F-4D97-AF65-F5344CB8AC3E}">
        <p14:creationId xmlns:p14="http://schemas.microsoft.com/office/powerpoint/2010/main" val="172570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vocabulary terms we are going to learn. Point to each term on the word wall and pronounce them for the teachers. </a:t>
            </a:r>
          </a:p>
        </p:txBody>
      </p:sp>
      <p:sp>
        <p:nvSpPr>
          <p:cNvPr id="4" name="Slide Number Placeholder 3"/>
          <p:cNvSpPr>
            <a:spLocks noGrp="1"/>
          </p:cNvSpPr>
          <p:nvPr>
            <p:ph type="sldNum" sz="quarter" idx="5"/>
          </p:nvPr>
        </p:nvSpPr>
        <p:spPr/>
        <p:txBody>
          <a:bodyPr/>
          <a:lstStyle/>
          <a:p>
            <a:fld id="{0E34CE70-55C6-4E46-82C9-94A40AE4AD8D}" type="slidenum">
              <a:rPr lang="en-US" smtClean="0"/>
              <a:t>29</a:t>
            </a:fld>
            <a:endParaRPr lang="en-US"/>
          </a:p>
        </p:txBody>
      </p:sp>
    </p:spTree>
    <p:extLst>
      <p:ext uri="{BB962C8B-B14F-4D97-AF65-F5344CB8AC3E}">
        <p14:creationId xmlns:p14="http://schemas.microsoft.com/office/powerpoint/2010/main" val="2250814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Pass out Predict This</a:t>
            </a:r>
          </a:p>
          <a:p>
            <a:r>
              <a:rPr lang="en-US" dirty="0"/>
              <a:t>Give each teacher one of these and place them with a partner.  Have them all come up to the word wall and discuss with their partner to see what they think the correct answer is.  Debrief.</a:t>
            </a:r>
          </a:p>
        </p:txBody>
      </p:sp>
      <p:sp>
        <p:nvSpPr>
          <p:cNvPr id="4" name="Slide Number Placeholder 3"/>
          <p:cNvSpPr>
            <a:spLocks noGrp="1"/>
          </p:cNvSpPr>
          <p:nvPr>
            <p:ph type="sldNum" sz="quarter" idx="10"/>
          </p:nvPr>
        </p:nvSpPr>
        <p:spPr/>
        <p:txBody>
          <a:bodyPr/>
          <a:lstStyle/>
          <a:p>
            <a:fld id="{3E3308B3-0338-4F41-8CC7-9816BDB7F743}" type="slidenum">
              <a:rPr lang="en-US" smtClean="0"/>
              <a:t>30</a:t>
            </a:fld>
            <a:endParaRPr lang="en-US"/>
          </a:p>
        </p:txBody>
      </p:sp>
    </p:spTree>
    <p:extLst>
      <p:ext uri="{BB962C8B-B14F-4D97-AF65-F5344CB8AC3E}">
        <p14:creationId xmlns:p14="http://schemas.microsoft.com/office/powerpoint/2010/main" val="1395382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following slides to debrief the answers</a:t>
            </a:r>
          </a:p>
        </p:txBody>
      </p:sp>
      <p:sp>
        <p:nvSpPr>
          <p:cNvPr id="4" name="Slide Number Placeholder 3"/>
          <p:cNvSpPr>
            <a:spLocks noGrp="1"/>
          </p:cNvSpPr>
          <p:nvPr>
            <p:ph type="sldNum" sz="quarter" idx="5"/>
          </p:nvPr>
        </p:nvSpPr>
        <p:spPr/>
        <p:txBody>
          <a:bodyPr/>
          <a:lstStyle/>
          <a:p>
            <a:fld id="{0E34CE70-55C6-4E46-82C9-94A40AE4AD8D}" type="slidenum">
              <a:rPr lang="en-US" smtClean="0"/>
              <a:t>31</a:t>
            </a:fld>
            <a:endParaRPr lang="en-US"/>
          </a:p>
        </p:txBody>
      </p:sp>
    </p:spTree>
    <p:extLst>
      <p:ext uri="{BB962C8B-B14F-4D97-AF65-F5344CB8AC3E}">
        <p14:creationId xmlns:p14="http://schemas.microsoft.com/office/powerpoint/2010/main" val="382946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pass out your own artifacts in an envelope. Do not tell the teachers that these are your own personal artifacts.  In their groups, have them examine the artifacts to see if they can answer any of these questions. </a:t>
            </a:r>
          </a:p>
        </p:txBody>
      </p:sp>
      <p:sp>
        <p:nvSpPr>
          <p:cNvPr id="4" name="Slide Number Placeholder 3"/>
          <p:cNvSpPr>
            <a:spLocks noGrp="1"/>
          </p:cNvSpPr>
          <p:nvPr>
            <p:ph type="sldNum" sz="quarter" idx="5"/>
          </p:nvPr>
        </p:nvSpPr>
        <p:spPr/>
        <p:txBody>
          <a:bodyPr/>
          <a:lstStyle/>
          <a:p>
            <a:fld id="{0E34CE70-55C6-4E46-82C9-94A40AE4AD8D}" type="slidenum">
              <a:rPr lang="en-US" smtClean="0"/>
              <a:t>39</a:t>
            </a:fld>
            <a:endParaRPr lang="en-US"/>
          </a:p>
        </p:txBody>
      </p:sp>
    </p:spTree>
    <p:extLst>
      <p:ext uri="{BB962C8B-B14F-4D97-AF65-F5344CB8AC3E}">
        <p14:creationId xmlns:p14="http://schemas.microsoft.com/office/powerpoint/2010/main" val="1874378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to group and discuss the question.</a:t>
            </a:r>
          </a:p>
        </p:txBody>
      </p:sp>
      <p:sp>
        <p:nvSpPr>
          <p:cNvPr id="4" name="Slide Number Placeholder 3"/>
          <p:cNvSpPr>
            <a:spLocks noGrp="1"/>
          </p:cNvSpPr>
          <p:nvPr>
            <p:ph type="sldNum" sz="quarter" idx="5"/>
          </p:nvPr>
        </p:nvSpPr>
        <p:spPr/>
        <p:txBody>
          <a:bodyPr/>
          <a:lstStyle/>
          <a:p>
            <a:fld id="{0E34CE70-55C6-4E46-82C9-94A40AE4AD8D}" type="slidenum">
              <a:rPr lang="en-US" smtClean="0"/>
              <a:t>40</a:t>
            </a:fld>
            <a:endParaRPr lang="en-US"/>
          </a:p>
        </p:txBody>
      </p:sp>
    </p:spTree>
    <p:extLst>
      <p:ext uri="{BB962C8B-B14F-4D97-AF65-F5344CB8AC3E}">
        <p14:creationId xmlns:p14="http://schemas.microsoft.com/office/powerpoint/2010/main" val="318720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28600" indent="-228600">
              <a:buAutoNum type="arabicPeriod"/>
            </a:pPr>
            <a:r>
              <a:rPr lang="en-US" dirty="0"/>
              <a:t>They have never been on my feet</a:t>
            </a:r>
          </a:p>
          <a:p>
            <a:pPr marL="228600" indent="-228600">
              <a:buAutoNum type="arabicPeriod"/>
            </a:pPr>
            <a:r>
              <a:rPr lang="en-US" dirty="0"/>
              <a:t>They are not a souvenir of the workshop</a:t>
            </a:r>
          </a:p>
          <a:p>
            <a:pPr marL="228600" indent="-228600">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first page of the reading.  Follow directions on the slide. </a:t>
            </a:r>
          </a:p>
        </p:txBody>
      </p:sp>
      <p:sp>
        <p:nvSpPr>
          <p:cNvPr id="4" name="Slide Number Placeholder 3"/>
          <p:cNvSpPr>
            <a:spLocks noGrp="1"/>
          </p:cNvSpPr>
          <p:nvPr>
            <p:ph type="sldNum" sz="quarter" idx="5"/>
          </p:nvPr>
        </p:nvSpPr>
        <p:spPr/>
        <p:txBody>
          <a:bodyPr/>
          <a:lstStyle/>
          <a:p>
            <a:fld id="{0E34CE70-55C6-4E46-82C9-94A40AE4AD8D}" type="slidenum">
              <a:rPr lang="en-US" smtClean="0"/>
              <a:t>41</a:t>
            </a:fld>
            <a:endParaRPr lang="en-US"/>
          </a:p>
        </p:txBody>
      </p:sp>
    </p:spTree>
    <p:extLst>
      <p:ext uri="{BB962C8B-B14F-4D97-AF65-F5344CB8AC3E}">
        <p14:creationId xmlns:p14="http://schemas.microsoft.com/office/powerpoint/2010/main" val="3022149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second reading and model how to read with pick a card.  After they have read, give them one of the pick a cards to use as a sentence starter with the whole group. </a:t>
            </a:r>
          </a:p>
        </p:txBody>
      </p:sp>
      <p:sp>
        <p:nvSpPr>
          <p:cNvPr id="4" name="Slide Number Placeholder 3"/>
          <p:cNvSpPr>
            <a:spLocks noGrp="1"/>
          </p:cNvSpPr>
          <p:nvPr>
            <p:ph type="sldNum" sz="quarter" idx="5"/>
          </p:nvPr>
        </p:nvSpPr>
        <p:spPr/>
        <p:txBody>
          <a:bodyPr/>
          <a:lstStyle/>
          <a:p>
            <a:fld id="{0E34CE70-55C6-4E46-82C9-94A40AE4AD8D}" type="slidenum">
              <a:rPr lang="en-US" smtClean="0"/>
              <a:t>42</a:t>
            </a:fld>
            <a:endParaRPr lang="en-US"/>
          </a:p>
        </p:txBody>
      </p:sp>
    </p:spTree>
    <p:extLst>
      <p:ext uri="{BB962C8B-B14F-4D97-AF65-F5344CB8AC3E}">
        <p14:creationId xmlns:p14="http://schemas.microsoft.com/office/powerpoint/2010/main" val="281322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Doodle Notes and just do for about 5 minutes</a:t>
            </a:r>
          </a:p>
        </p:txBody>
      </p:sp>
      <p:sp>
        <p:nvSpPr>
          <p:cNvPr id="4" name="Slide Number Placeholder 3"/>
          <p:cNvSpPr>
            <a:spLocks noGrp="1"/>
          </p:cNvSpPr>
          <p:nvPr>
            <p:ph type="sldNum" sz="quarter" idx="5"/>
          </p:nvPr>
        </p:nvSpPr>
        <p:spPr/>
        <p:txBody>
          <a:bodyPr/>
          <a:lstStyle/>
          <a:p>
            <a:fld id="{0E34CE70-55C6-4E46-82C9-94A40AE4AD8D}" type="slidenum">
              <a:rPr lang="en-US" smtClean="0"/>
              <a:t>43</a:t>
            </a:fld>
            <a:endParaRPr lang="en-US"/>
          </a:p>
        </p:txBody>
      </p:sp>
    </p:spTree>
    <p:extLst>
      <p:ext uri="{BB962C8B-B14F-4D97-AF65-F5344CB8AC3E}">
        <p14:creationId xmlns:p14="http://schemas.microsoft.com/office/powerpoint/2010/main" val="4031925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spectrum and have them read and discuss. </a:t>
            </a:r>
          </a:p>
        </p:txBody>
      </p:sp>
      <p:sp>
        <p:nvSpPr>
          <p:cNvPr id="4" name="Slide Number Placeholder 3"/>
          <p:cNvSpPr>
            <a:spLocks noGrp="1"/>
          </p:cNvSpPr>
          <p:nvPr>
            <p:ph type="sldNum" sz="quarter" idx="5"/>
          </p:nvPr>
        </p:nvSpPr>
        <p:spPr/>
        <p:txBody>
          <a:bodyPr/>
          <a:lstStyle/>
          <a:p>
            <a:fld id="{0E34CE70-55C6-4E46-82C9-94A40AE4AD8D}" type="slidenum">
              <a:rPr lang="en-US" smtClean="0"/>
              <a:t>44</a:t>
            </a:fld>
            <a:endParaRPr lang="en-US"/>
          </a:p>
        </p:txBody>
      </p:sp>
    </p:spTree>
    <p:extLst>
      <p:ext uri="{BB962C8B-B14F-4D97-AF65-F5344CB8AC3E}">
        <p14:creationId xmlns:p14="http://schemas.microsoft.com/office/powerpoint/2010/main" val="1542098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Debrief the lesson by asking them to use specific design qualities of engagement terminology to identify different parts of the lesson that increase engagement. </a:t>
            </a:r>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3515852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46</a:t>
            </a:fld>
            <a:endParaRPr lang="en-US"/>
          </a:p>
        </p:txBody>
      </p:sp>
    </p:spTree>
    <p:extLst>
      <p:ext uri="{BB962C8B-B14F-4D97-AF65-F5344CB8AC3E}">
        <p14:creationId xmlns:p14="http://schemas.microsoft.com/office/powerpoint/2010/main" val="1483716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47</a:t>
            </a:fld>
            <a:endParaRPr lang="en-US"/>
          </a:p>
        </p:txBody>
      </p:sp>
    </p:spTree>
    <p:extLst>
      <p:ext uri="{BB962C8B-B14F-4D97-AF65-F5344CB8AC3E}">
        <p14:creationId xmlns:p14="http://schemas.microsoft.com/office/powerpoint/2010/main" val="703098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 for the next lesson model during the break:</a:t>
            </a:r>
          </a:p>
          <a:p>
            <a:endParaRPr lang="en-US" dirty="0"/>
          </a:p>
          <a:p>
            <a:r>
              <a:rPr lang="en-US" dirty="0"/>
              <a:t>Hang up the word wall vocabulary terms for colonization</a:t>
            </a:r>
          </a:p>
        </p:txBody>
      </p:sp>
      <p:sp>
        <p:nvSpPr>
          <p:cNvPr id="4" name="Slide Number Placeholder 3"/>
          <p:cNvSpPr>
            <a:spLocks noGrp="1"/>
          </p:cNvSpPr>
          <p:nvPr>
            <p:ph type="sldNum" sz="quarter" idx="5"/>
          </p:nvPr>
        </p:nvSpPr>
        <p:spPr/>
        <p:txBody>
          <a:bodyPr/>
          <a:lstStyle/>
          <a:p>
            <a:fld id="{0E34CE70-55C6-4E46-82C9-94A40AE4AD8D}" type="slidenum">
              <a:rPr lang="en-US" smtClean="0"/>
              <a:t>48</a:t>
            </a:fld>
            <a:endParaRPr lang="en-US"/>
          </a:p>
        </p:txBody>
      </p:sp>
    </p:spTree>
    <p:extLst>
      <p:ext uri="{BB962C8B-B14F-4D97-AF65-F5344CB8AC3E}">
        <p14:creationId xmlns:p14="http://schemas.microsoft.com/office/powerpoint/2010/main" val="3053986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 any questions from the first part of the session before you begin. If no questions, have them tell their partner 1 thing they learned. </a:t>
            </a:r>
          </a:p>
        </p:txBody>
      </p:sp>
      <p:sp>
        <p:nvSpPr>
          <p:cNvPr id="4" name="Slide Number Placeholder 3"/>
          <p:cNvSpPr>
            <a:spLocks noGrp="1"/>
          </p:cNvSpPr>
          <p:nvPr>
            <p:ph type="sldNum" sz="quarter" idx="5"/>
          </p:nvPr>
        </p:nvSpPr>
        <p:spPr/>
        <p:txBody>
          <a:bodyPr/>
          <a:lstStyle/>
          <a:p>
            <a:fld id="{0E34CE70-55C6-4E46-82C9-94A40AE4AD8D}" type="slidenum">
              <a:rPr lang="en-US" smtClean="0"/>
              <a:t>49</a:t>
            </a:fld>
            <a:endParaRPr lang="en-US"/>
          </a:p>
        </p:txBody>
      </p:sp>
    </p:spTree>
    <p:extLst>
      <p:ext uri="{BB962C8B-B14F-4D97-AF65-F5344CB8AC3E}">
        <p14:creationId xmlns:p14="http://schemas.microsoft.com/office/powerpoint/2010/main" val="3017385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lesson you are going to model is for World History. </a:t>
            </a:r>
          </a:p>
        </p:txBody>
      </p:sp>
      <p:sp>
        <p:nvSpPr>
          <p:cNvPr id="4" name="Slide Number Placeholder 3"/>
          <p:cNvSpPr>
            <a:spLocks noGrp="1"/>
          </p:cNvSpPr>
          <p:nvPr>
            <p:ph type="sldNum" sz="quarter" idx="5"/>
          </p:nvPr>
        </p:nvSpPr>
        <p:spPr/>
        <p:txBody>
          <a:bodyPr/>
          <a:lstStyle/>
          <a:p>
            <a:fld id="{0E34CE70-55C6-4E46-82C9-94A40AE4AD8D}" type="slidenum">
              <a:rPr lang="en-US" smtClean="0"/>
              <a:t>50</a:t>
            </a:fld>
            <a:endParaRPr lang="en-US"/>
          </a:p>
        </p:txBody>
      </p:sp>
    </p:spTree>
    <p:extLst>
      <p:ext uri="{BB962C8B-B14F-4D97-AF65-F5344CB8AC3E}">
        <p14:creationId xmlns:p14="http://schemas.microsoft.com/office/powerpoint/2010/main" val="236062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Pass out Engagement Doodle Notes</a:t>
            </a:r>
          </a:p>
          <a:p>
            <a:endParaRPr lang="en-US" dirty="0"/>
          </a:p>
          <a:p>
            <a:r>
              <a:rPr lang="en-US" dirty="0"/>
              <a:t>Ask this question and have them respond on the Engagement Doodle Notes handout – list 3 reasons. When they have finished, have them share their responses with their tablemates. </a:t>
            </a:r>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3278367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51</a:t>
            </a:fld>
            <a:endParaRPr lang="en-US"/>
          </a:p>
        </p:txBody>
      </p:sp>
    </p:spTree>
    <p:extLst>
      <p:ext uri="{BB962C8B-B14F-4D97-AF65-F5344CB8AC3E}">
        <p14:creationId xmlns:p14="http://schemas.microsoft.com/office/powerpoint/2010/main" val="578316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teachers with a new partner. </a:t>
            </a:r>
          </a:p>
        </p:txBody>
      </p:sp>
      <p:sp>
        <p:nvSpPr>
          <p:cNvPr id="4" name="Slide Number Placeholder 3"/>
          <p:cNvSpPr>
            <a:spLocks noGrp="1"/>
          </p:cNvSpPr>
          <p:nvPr>
            <p:ph type="sldNum" sz="quarter" idx="5"/>
          </p:nvPr>
        </p:nvSpPr>
        <p:spPr/>
        <p:txBody>
          <a:bodyPr/>
          <a:lstStyle/>
          <a:p>
            <a:fld id="{0E34CE70-55C6-4E46-82C9-94A40AE4AD8D}" type="slidenum">
              <a:rPr lang="en-US" smtClean="0"/>
              <a:t>52</a:t>
            </a:fld>
            <a:endParaRPr lang="en-US"/>
          </a:p>
        </p:txBody>
      </p:sp>
    </p:spTree>
    <p:extLst>
      <p:ext uri="{BB962C8B-B14F-4D97-AF65-F5344CB8AC3E}">
        <p14:creationId xmlns:p14="http://schemas.microsoft.com/office/powerpoint/2010/main" val="2406095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to the word wall and read each of the terms – tell the teachers we are going to do a 3, 2, 1 definition to learn the terms. They will need post-it notes for the activity.</a:t>
            </a:r>
          </a:p>
        </p:txBody>
      </p:sp>
      <p:sp>
        <p:nvSpPr>
          <p:cNvPr id="4" name="Slide Number Placeholder 3"/>
          <p:cNvSpPr>
            <a:spLocks noGrp="1"/>
          </p:cNvSpPr>
          <p:nvPr>
            <p:ph type="sldNum" sz="quarter" idx="5"/>
          </p:nvPr>
        </p:nvSpPr>
        <p:spPr/>
        <p:txBody>
          <a:bodyPr/>
          <a:lstStyle/>
          <a:p>
            <a:fld id="{0E34CE70-55C6-4E46-82C9-94A40AE4AD8D}" type="slidenum">
              <a:rPr lang="en-US" smtClean="0"/>
              <a:t>53</a:t>
            </a:fld>
            <a:endParaRPr lang="en-US"/>
          </a:p>
        </p:txBody>
      </p:sp>
    </p:spTree>
    <p:extLst>
      <p:ext uri="{BB962C8B-B14F-4D97-AF65-F5344CB8AC3E}">
        <p14:creationId xmlns:p14="http://schemas.microsoft.com/office/powerpoint/2010/main" val="3747509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to teach vocabulary with images is the 3, 2, 1 Definitions – Allow students time to analyze an image to build their understanding of an image. </a:t>
            </a:r>
          </a:p>
          <a:p>
            <a:endParaRPr lang="en-US" dirty="0"/>
          </a:p>
          <a:p>
            <a:r>
              <a:rPr lang="en-US" dirty="0"/>
              <a:t>Model this with the word Columbian Exchange</a:t>
            </a:r>
          </a:p>
          <a:p>
            <a:endParaRPr lang="en-US" dirty="0"/>
          </a:p>
          <a:p>
            <a:r>
              <a:rPr lang="en-US" dirty="0"/>
              <a:t>Allow them to pick a term with a partner and complete the 3, 2, 1 definition. I always bring the teachers close to word wall to get them out of their seats. </a:t>
            </a:r>
          </a:p>
        </p:txBody>
      </p:sp>
      <p:sp>
        <p:nvSpPr>
          <p:cNvPr id="4" name="Slide Number Placeholder 3"/>
          <p:cNvSpPr>
            <a:spLocks noGrp="1"/>
          </p:cNvSpPr>
          <p:nvPr>
            <p:ph type="sldNum" sz="quarter" idx="5"/>
          </p:nvPr>
        </p:nvSpPr>
        <p:spPr/>
        <p:txBody>
          <a:bodyPr/>
          <a:lstStyle/>
          <a:p>
            <a:fld id="{EB2CA709-669E-4DA9-9ABF-8EB8F8D0BB17}" type="slidenum">
              <a:rPr lang="en-US" smtClean="0"/>
              <a:t>54</a:t>
            </a:fld>
            <a:endParaRPr lang="en-US"/>
          </a:p>
        </p:txBody>
      </p:sp>
    </p:spTree>
    <p:extLst>
      <p:ext uri="{BB962C8B-B14F-4D97-AF65-F5344CB8AC3E}">
        <p14:creationId xmlns:p14="http://schemas.microsoft.com/office/powerpoint/2010/main" val="2633618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anticipation guide  - do for just a few minutes. </a:t>
            </a:r>
          </a:p>
        </p:txBody>
      </p:sp>
      <p:sp>
        <p:nvSpPr>
          <p:cNvPr id="4" name="Slide Number Placeholder 3"/>
          <p:cNvSpPr>
            <a:spLocks noGrp="1"/>
          </p:cNvSpPr>
          <p:nvPr>
            <p:ph type="sldNum" sz="quarter" idx="5"/>
          </p:nvPr>
        </p:nvSpPr>
        <p:spPr/>
        <p:txBody>
          <a:bodyPr/>
          <a:lstStyle/>
          <a:p>
            <a:fld id="{0E34CE70-55C6-4E46-82C9-94A40AE4AD8D}" type="slidenum">
              <a:rPr lang="en-US" smtClean="0"/>
              <a:t>55</a:t>
            </a:fld>
            <a:endParaRPr lang="en-US"/>
          </a:p>
        </p:txBody>
      </p:sp>
    </p:spTree>
    <p:extLst>
      <p:ext uri="{BB962C8B-B14F-4D97-AF65-F5344CB8AC3E}">
        <p14:creationId xmlns:p14="http://schemas.microsoft.com/office/powerpoint/2010/main" val="1707078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thumbs up/thumbs down debrief.  Put your thumbs up if the answer is true, thumbs down if they answer is false. </a:t>
            </a:r>
          </a:p>
        </p:txBody>
      </p:sp>
      <p:sp>
        <p:nvSpPr>
          <p:cNvPr id="4" name="Slide Number Placeholder 3"/>
          <p:cNvSpPr>
            <a:spLocks noGrp="1"/>
          </p:cNvSpPr>
          <p:nvPr>
            <p:ph type="sldNum" sz="quarter" idx="5"/>
          </p:nvPr>
        </p:nvSpPr>
        <p:spPr/>
        <p:txBody>
          <a:bodyPr/>
          <a:lstStyle/>
          <a:p>
            <a:fld id="{0E34CE70-55C6-4E46-82C9-94A40AE4AD8D}" type="slidenum">
              <a:rPr lang="en-US" smtClean="0"/>
              <a:t>56</a:t>
            </a:fld>
            <a:endParaRPr lang="en-US"/>
          </a:p>
        </p:txBody>
      </p:sp>
    </p:spTree>
    <p:extLst>
      <p:ext uri="{BB962C8B-B14F-4D97-AF65-F5344CB8AC3E}">
        <p14:creationId xmlns:p14="http://schemas.microsoft.com/office/powerpoint/2010/main" val="484402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871731-CA9F-4B4F-82DC-076152B30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BE72C08-A600-48CA-9D93-AB3A7AE3A02B}"/>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Pass out the crop-it tools and the Columbus images. Use the handout with questions to ask questions for the teachers to answer using the tool. </a:t>
            </a:r>
          </a:p>
        </p:txBody>
      </p:sp>
      <p:sp>
        <p:nvSpPr>
          <p:cNvPr id="21508" name="Slide Number Placeholder 3">
            <a:extLst>
              <a:ext uri="{FF2B5EF4-FFF2-40B4-BE49-F238E27FC236}">
                <a16:creationId xmlns:a16="http://schemas.microsoft.com/office/drawing/2014/main" id="{C1BDE85F-4732-468D-8F75-C4C2E7182A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BC717816-69BD-4BF4-AF28-94BF12A3CD57}" type="slidenum">
              <a:rPr lang="en-US" altLang="en-US" smtClean="0"/>
              <a:pPr/>
              <a:t>57</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Give each group a copy of the first page of the reading (</a:t>
            </a:r>
            <a:r>
              <a:rPr lang="en-US" sz="1200" b="1" dirty="0">
                <a:latin typeface="Chief Blueprint" panose="020B0500000000000000" pitchFamily="34" charset="0"/>
              </a:rPr>
              <a:t>Spanish Exploration</a:t>
            </a:r>
            <a:r>
              <a:rPr lang="en-US" sz="1200" dirty="0">
                <a:latin typeface="Chief Blueprint" panose="020B0500000000000000" pitchFamily="34" charset="0"/>
              </a:rPr>
              <a:t>) and conduct the reading. </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58</a:t>
            </a:fld>
            <a:endParaRPr lang="en-US"/>
          </a:p>
        </p:txBody>
      </p:sp>
    </p:spTree>
    <p:extLst>
      <p:ext uri="{BB962C8B-B14F-4D97-AF65-F5344CB8AC3E}">
        <p14:creationId xmlns:p14="http://schemas.microsoft.com/office/powerpoint/2010/main" val="815686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Doodle Notes and have them complete what they can with the first page of reading – not all of the info comes from the first page. </a:t>
            </a:r>
          </a:p>
        </p:txBody>
      </p:sp>
      <p:sp>
        <p:nvSpPr>
          <p:cNvPr id="4" name="Slide Number Placeholder 3"/>
          <p:cNvSpPr>
            <a:spLocks noGrp="1"/>
          </p:cNvSpPr>
          <p:nvPr>
            <p:ph type="sldNum" sz="quarter" idx="5"/>
          </p:nvPr>
        </p:nvSpPr>
        <p:spPr/>
        <p:txBody>
          <a:bodyPr/>
          <a:lstStyle/>
          <a:p>
            <a:fld id="{0E34CE70-55C6-4E46-82C9-94A40AE4AD8D}" type="slidenum">
              <a:rPr lang="en-US" smtClean="0"/>
              <a:t>59</a:t>
            </a:fld>
            <a:endParaRPr lang="en-US"/>
          </a:p>
        </p:txBody>
      </p:sp>
    </p:spTree>
    <p:extLst>
      <p:ext uri="{BB962C8B-B14F-4D97-AF65-F5344CB8AC3E}">
        <p14:creationId xmlns:p14="http://schemas.microsoft.com/office/powerpoint/2010/main" val="3890912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Pass out the first round of the hexagons. Make connections between the hexagon shapes.  For every connection they make, they earn 1 point. For example, the indigenous people shape is connected on 5 sides, exploration, Columbus, Spanish, person figure and Taino. A student should be able to explain how all of these are connected. If they can, they earn 5 points. You can ask them to annotate their connections with post it notes</a:t>
            </a:r>
          </a:p>
          <a:p>
            <a:endParaRPr lang="en-US" dirty="0"/>
          </a:p>
          <a:p>
            <a:endParaRPr lang="en-US" dirty="0"/>
          </a:p>
          <a:p>
            <a:r>
              <a:rPr lang="en-US" dirty="0"/>
              <a:t>Once you have finished the directions, go to the next slide before you start – you don’t want them to just copy your example. </a:t>
            </a:r>
          </a:p>
        </p:txBody>
      </p:sp>
      <p:sp>
        <p:nvSpPr>
          <p:cNvPr id="4" name="Slide Number Placeholder 3"/>
          <p:cNvSpPr>
            <a:spLocks noGrp="1"/>
          </p:cNvSpPr>
          <p:nvPr>
            <p:ph type="sldNum" sz="quarter" idx="5"/>
          </p:nvPr>
        </p:nvSpPr>
        <p:spPr/>
        <p:txBody>
          <a:bodyPr/>
          <a:lstStyle/>
          <a:p>
            <a:fld id="{0E34CE70-55C6-4E46-82C9-94A40AE4AD8D}" type="slidenum">
              <a:rPr lang="en-US" smtClean="0"/>
              <a:t>60</a:t>
            </a:fld>
            <a:endParaRPr lang="en-US"/>
          </a:p>
        </p:txBody>
      </p:sp>
    </p:spTree>
    <p:extLst>
      <p:ext uri="{BB962C8B-B14F-4D97-AF65-F5344CB8AC3E}">
        <p14:creationId xmlns:p14="http://schemas.microsoft.com/office/powerpoint/2010/main" val="283388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Now put them with a partner or a small group of 3 and have them come up with 10 ideas – each idea on its own post it note (give them one color of post it note for this portion). Their goal is to have 10 separate post-it notes with engaging ideas written on them. </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831595-87BB-49C9-B096-F2A1D3AF23B9}" type="slidenum">
              <a:rPr lang="en-US" altLang="en-US" smtClean="0"/>
              <a:pPr/>
              <a:t>7</a:t>
            </a:fld>
            <a:endParaRPr lang="en-US" altLang="en-US"/>
          </a:p>
        </p:txBody>
      </p:sp>
    </p:spTree>
    <p:extLst>
      <p:ext uri="{BB962C8B-B14F-4D97-AF65-F5344CB8AC3E}">
        <p14:creationId xmlns:p14="http://schemas.microsoft.com/office/powerpoint/2010/main" val="805158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time to make connections with the hexagons. Do not clean up the hexagons, they need to stay out for the next round. </a:t>
            </a:r>
          </a:p>
        </p:txBody>
      </p:sp>
      <p:sp>
        <p:nvSpPr>
          <p:cNvPr id="4" name="Slide Number Placeholder 3"/>
          <p:cNvSpPr>
            <a:spLocks noGrp="1"/>
          </p:cNvSpPr>
          <p:nvPr>
            <p:ph type="sldNum" sz="quarter" idx="5"/>
          </p:nvPr>
        </p:nvSpPr>
        <p:spPr/>
        <p:txBody>
          <a:bodyPr/>
          <a:lstStyle/>
          <a:p>
            <a:fld id="{0E34CE70-55C6-4E46-82C9-94A40AE4AD8D}" type="slidenum">
              <a:rPr lang="en-US" smtClean="0"/>
              <a:t>61</a:t>
            </a:fld>
            <a:endParaRPr lang="en-US"/>
          </a:p>
        </p:txBody>
      </p:sp>
    </p:spTree>
    <p:extLst>
      <p:ext uri="{BB962C8B-B14F-4D97-AF65-F5344CB8AC3E}">
        <p14:creationId xmlns:p14="http://schemas.microsoft.com/office/powerpoint/2010/main" val="3794490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You may not want to do round two or three, depends on your time.  You can just tell them what they would do next, how they add hexagons </a:t>
            </a:r>
            <a:r>
              <a:rPr lang="en-US" sz="1200" dirty="0" err="1">
                <a:latin typeface="Chief Blueprint" panose="020B0500000000000000" pitchFamily="34" charset="0"/>
              </a:rPr>
              <a:t>everytime</a:t>
            </a:r>
            <a:r>
              <a:rPr lang="en-US" sz="1200" dirty="0">
                <a:latin typeface="Chief Blueprint" panose="020B0500000000000000" pitchFamily="34" charset="0"/>
              </a:rPr>
              <a:t> so that it grows.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62</a:t>
            </a:fld>
            <a:endParaRPr lang="en-US"/>
          </a:p>
        </p:txBody>
      </p:sp>
    </p:spTree>
    <p:extLst>
      <p:ext uri="{BB962C8B-B14F-4D97-AF65-F5344CB8AC3E}">
        <p14:creationId xmlns:p14="http://schemas.microsoft.com/office/powerpoint/2010/main" val="3264193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Doodle Notes and have them complete what they can with the second page of reading</a:t>
            </a:r>
          </a:p>
        </p:txBody>
      </p:sp>
      <p:sp>
        <p:nvSpPr>
          <p:cNvPr id="4" name="Slide Number Placeholder 3"/>
          <p:cNvSpPr>
            <a:spLocks noGrp="1"/>
          </p:cNvSpPr>
          <p:nvPr>
            <p:ph type="sldNum" sz="quarter" idx="5"/>
          </p:nvPr>
        </p:nvSpPr>
        <p:spPr/>
        <p:txBody>
          <a:bodyPr/>
          <a:lstStyle/>
          <a:p>
            <a:fld id="{0E34CE70-55C6-4E46-82C9-94A40AE4AD8D}" type="slidenum">
              <a:rPr lang="en-US" smtClean="0"/>
              <a:t>63</a:t>
            </a:fld>
            <a:endParaRPr lang="en-US"/>
          </a:p>
        </p:txBody>
      </p:sp>
    </p:spTree>
    <p:extLst>
      <p:ext uri="{BB962C8B-B14F-4D97-AF65-F5344CB8AC3E}">
        <p14:creationId xmlns:p14="http://schemas.microsoft.com/office/powerpoint/2010/main" val="2632502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next set of hexagons, they will then add to their first set. </a:t>
            </a:r>
          </a:p>
        </p:txBody>
      </p:sp>
      <p:sp>
        <p:nvSpPr>
          <p:cNvPr id="4" name="Slide Number Placeholder 3"/>
          <p:cNvSpPr>
            <a:spLocks noGrp="1"/>
          </p:cNvSpPr>
          <p:nvPr>
            <p:ph type="sldNum" sz="quarter" idx="5"/>
          </p:nvPr>
        </p:nvSpPr>
        <p:spPr/>
        <p:txBody>
          <a:bodyPr/>
          <a:lstStyle/>
          <a:p>
            <a:fld id="{0E34CE70-55C6-4E46-82C9-94A40AE4AD8D}" type="slidenum">
              <a:rPr lang="en-US" smtClean="0"/>
              <a:t>64</a:t>
            </a:fld>
            <a:endParaRPr lang="en-US"/>
          </a:p>
        </p:txBody>
      </p:sp>
    </p:spTree>
    <p:extLst>
      <p:ext uri="{BB962C8B-B14F-4D97-AF65-F5344CB8AC3E}">
        <p14:creationId xmlns:p14="http://schemas.microsoft.com/office/powerpoint/2010/main" val="2041084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Debrief the lesson by asking them to use specific design qualities of engagement terminology to identify different parts of the lesson that increase engagement. </a:t>
            </a:r>
          </a:p>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66</a:t>
            </a:fld>
            <a:endParaRPr lang="en-US" altLang="en-US">
              <a:latin typeface="Calibri" panose="020F0502020204030204" pitchFamily="34" charset="0"/>
            </a:endParaRPr>
          </a:p>
        </p:txBody>
      </p:sp>
    </p:spTree>
    <p:extLst>
      <p:ext uri="{BB962C8B-B14F-4D97-AF65-F5344CB8AC3E}">
        <p14:creationId xmlns:p14="http://schemas.microsoft.com/office/powerpoint/2010/main" val="2125189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5A82776-9165-4FA1-9F12-6C7176DC094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C197192-1CC3-4DCC-BA53-EAFF5EED4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Share with a partner. </a:t>
            </a:r>
          </a:p>
        </p:txBody>
      </p:sp>
      <p:sp>
        <p:nvSpPr>
          <p:cNvPr id="49156" name="Slide Number Placeholder 3">
            <a:extLst>
              <a:ext uri="{FF2B5EF4-FFF2-40B4-BE49-F238E27FC236}">
                <a16:creationId xmlns:a16="http://schemas.microsoft.com/office/drawing/2014/main" id="{6B0AA817-CBC4-4F66-B79C-8C408D2DC5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AB4AFB3E-5E0B-4472-80CC-F1D6FBD1ABD8}" type="slidenum">
              <a:rPr lang="en-US" altLang="en-US" b="0" smtClean="0">
                <a:latin typeface="Architects Daughter" panose="02000505000000020004" pitchFamily="2" charset="0"/>
              </a:rPr>
              <a:pPr/>
              <a:t>67</a:t>
            </a:fld>
            <a:endParaRPr lang="en-US" altLang="en-US" b="0">
              <a:latin typeface="Architects Daughter" panose="02000505000000020004" pitchFamily="2"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68</a:t>
            </a:fld>
            <a:endParaRPr lang="en-US"/>
          </a:p>
        </p:txBody>
      </p:sp>
    </p:spTree>
    <p:extLst>
      <p:ext uri="{BB962C8B-B14F-4D97-AF65-F5344CB8AC3E}">
        <p14:creationId xmlns:p14="http://schemas.microsoft.com/office/powerpoint/2010/main" val="2014777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69</a:t>
            </a:fld>
            <a:endParaRPr lang="en-US"/>
          </a:p>
        </p:txBody>
      </p:sp>
    </p:spTree>
    <p:extLst>
      <p:ext uri="{BB962C8B-B14F-4D97-AF65-F5344CB8AC3E}">
        <p14:creationId xmlns:p14="http://schemas.microsoft.com/office/powerpoint/2010/main" val="3054643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look at how to build engagement during review sessions. </a:t>
            </a:r>
          </a:p>
        </p:txBody>
      </p:sp>
      <p:sp>
        <p:nvSpPr>
          <p:cNvPr id="4" name="Slide Number Placeholder 3"/>
          <p:cNvSpPr>
            <a:spLocks noGrp="1"/>
          </p:cNvSpPr>
          <p:nvPr>
            <p:ph type="sldNum" sz="quarter" idx="5"/>
          </p:nvPr>
        </p:nvSpPr>
        <p:spPr/>
        <p:txBody>
          <a:bodyPr/>
          <a:lstStyle/>
          <a:p>
            <a:fld id="{0E34CE70-55C6-4E46-82C9-94A40AE4AD8D}" type="slidenum">
              <a:rPr lang="en-US" smtClean="0"/>
              <a:t>70</a:t>
            </a:fld>
            <a:endParaRPr lang="en-US"/>
          </a:p>
        </p:txBody>
      </p:sp>
    </p:spTree>
    <p:extLst>
      <p:ext uri="{BB962C8B-B14F-4D97-AF65-F5344CB8AC3E}">
        <p14:creationId xmlns:p14="http://schemas.microsoft.com/office/powerpoint/2010/main" val="2958565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34CE70-55C6-4E46-82C9-94A40AE4AD8D}" type="slidenum">
              <a:rPr lang="en-US" smtClean="0"/>
              <a:t>71</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Have them rearrange their post-it notes to create categories (example technology if they mention </a:t>
            </a:r>
            <a:r>
              <a:rPr lang="en-US" dirty="0" err="1"/>
              <a:t>kahoot</a:t>
            </a:r>
            <a:r>
              <a:rPr lang="en-US" dirty="0"/>
              <a:t>, </a:t>
            </a:r>
            <a:r>
              <a:rPr lang="en-US" dirty="0" err="1"/>
              <a:t>quizlet</a:t>
            </a:r>
            <a:r>
              <a:rPr lang="en-US" dirty="0"/>
              <a:t>, etc.) Give them a different color post it note for the title of their categories.</a:t>
            </a:r>
          </a:p>
          <a:p>
            <a:pPr>
              <a:defRPr/>
            </a:pPr>
            <a:endParaRPr lang="en-US" dirty="0"/>
          </a:p>
          <a:p>
            <a:pPr>
              <a:defRPr/>
            </a:pPr>
            <a:r>
              <a:rPr lang="en-US" dirty="0"/>
              <a:t>Once they have created their categories – get them up to do a forced march around each others post it notes.  What did they see that was similar? What was different?</a:t>
            </a:r>
          </a:p>
          <a:p>
            <a:pPr>
              <a:defRPr/>
            </a:pPr>
            <a:endParaRPr lang="en-US" dirty="0"/>
          </a:p>
          <a:p>
            <a:pPr>
              <a:defRPr/>
            </a:pPr>
            <a:r>
              <a:rPr lang="en-US" dirty="0"/>
              <a:t>Debrief</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4BCE70-8FD0-4FA6-BADB-3B8AA7067244}" type="slidenum">
              <a:rPr lang="en-US" altLang="en-US" smtClean="0"/>
              <a:pPr/>
              <a:t>8</a:t>
            </a:fld>
            <a:endParaRPr lang="en-US" altLang="en-US"/>
          </a:p>
        </p:txBody>
      </p:sp>
    </p:spTree>
    <p:extLst>
      <p:ext uri="{BB962C8B-B14F-4D97-AF65-F5344CB8AC3E}">
        <p14:creationId xmlns:p14="http://schemas.microsoft.com/office/powerpoint/2010/main" val="3588204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army soldiers – each person gets about 10 soldiers. Directions are on the next slide. </a:t>
            </a:r>
          </a:p>
        </p:txBody>
      </p:sp>
      <p:sp>
        <p:nvSpPr>
          <p:cNvPr id="4" name="Slide Number Placeholder 3"/>
          <p:cNvSpPr>
            <a:spLocks noGrp="1"/>
          </p:cNvSpPr>
          <p:nvPr>
            <p:ph type="sldNum" sz="quarter" idx="5"/>
          </p:nvPr>
        </p:nvSpPr>
        <p:spPr/>
        <p:txBody>
          <a:bodyPr/>
          <a:lstStyle/>
          <a:p>
            <a:fld id="{0E34CE70-55C6-4E46-82C9-94A40AE4AD8D}" type="slidenum">
              <a:rPr lang="en-US" smtClean="0"/>
              <a:t>72</a:t>
            </a:fld>
            <a:endParaRPr lang="en-US"/>
          </a:p>
        </p:txBody>
      </p:sp>
    </p:spTree>
    <p:extLst>
      <p:ext uri="{BB962C8B-B14F-4D97-AF65-F5344CB8AC3E}">
        <p14:creationId xmlns:p14="http://schemas.microsoft.com/office/powerpoint/2010/main" val="4113182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73</a:t>
            </a:fld>
            <a:endParaRPr lang="en-US"/>
          </a:p>
        </p:txBody>
      </p:sp>
    </p:spTree>
    <p:extLst>
      <p:ext uri="{BB962C8B-B14F-4D97-AF65-F5344CB8AC3E}">
        <p14:creationId xmlns:p14="http://schemas.microsoft.com/office/powerpoint/2010/main" val="1115775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Add a few of the kaboom cards to each set. Play like UNO.</a:t>
            </a: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4275" indent="-234950">
              <a:defRPr>
                <a:solidFill>
                  <a:schemeClr val="tx1"/>
                </a:solidFill>
                <a:latin typeface="Arial" panose="020B0604020202020204" pitchFamily="34" charset="0"/>
              </a:defRPr>
            </a:lvl3pPr>
            <a:lvl4pPr marL="1660525" indent="-234950">
              <a:defRPr>
                <a:solidFill>
                  <a:schemeClr val="tx1"/>
                </a:solidFill>
                <a:latin typeface="Arial" panose="020B0604020202020204" pitchFamily="34" charset="0"/>
              </a:defRPr>
            </a:lvl4pPr>
            <a:lvl5pPr marL="2135188" indent="-234950">
              <a:defRPr>
                <a:solidFill>
                  <a:schemeClr val="tx1"/>
                </a:solidFill>
                <a:latin typeface="Arial" panose="020B0604020202020204" pitchFamily="34" charset="0"/>
              </a:defRPr>
            </a:lvl5pPr>
            <a:lvl6pPr marL="2592388" indent="-234950" eaLnBrk="0" fontAlgn="base" hangingPunct="0">
              <a:spcBef>
                <a:spcPct val="0"/>
              </a:spcBef>
              <a:spcAft>
                <a:spcPct val="0"/>
              </a:spcAft>
              <a:defRPr>
                <a:solidFill>
                  <a:schemeClr val="tx1"/>
                </a:solidFill>
                <a:latin typeface="Arial" panose="020B0604020202020204" pitchFamily="34" charset="0"/>
              </a:defRPr>
            </a:lvl6pPr>
            <a:lvl7pPr marL="3049588" indent="-234950" eaLnBrk="0" fontAlgn="base" hangingPunct="0">
              <a:spcBef>
                <a:spcPct val="0"/>
              </a:spcBef>
              <a:spcAft>
                <a:spcPct val="0"/>
              </a:spcAft>
              <a:defRPr>
                <a:solidFill>
                  <a:schemeClr val="tx1"/>
                </a:solidFill>
                <a:latin typeface="Arial" panose="020B0604020202020204" pitchFamily="34" charset="0"/>
              </a:defRPr>
            </a:lvl7pPr>
            <a:lvl8pPr marL="3506788" indent="-234950" eaLnBrk="0" fontAlgn="base" hangingPunct="0">
              <a:spcBef>
                <a:spcPct val="0"/>
              </a:spcBef>
              <a:spcAft>
                <a:spcPct val="0"/>
              </a:spcAft>
              <a:defRPr>
                <a:solidFill>
                  <a:schemeClr val="tx1"/>
                </a:solidFill>
                <a:latin typeface="Arial" panose="020B0604020202020204" pitchFamily="34" charset="0"/>
              </a:defRPr>
            </a:lvl8pPr>
            <a:lvl9pPr marL="3963988" indent="-234950" eaLnBrk="0" fontAlgn="base" hangingPunct="0">
              <a:spcBef>
                <a:spcPct val="0"/>
              </a:spcBef>
              <a:spcAft>
                <a:spcPct val="0"/>
              </a:spcAft>
              <a:defRPr>
                <a:solidFill>
                  <a:schemeClr val="tx1"/>
                </a:solidFill>
                <a:latin typeface="Arial" panose="020B0604020202020204" pitchFamily="34" charset="0"/>
              </a:defRPr>
            </a:lvl9pPr>
          </a:lstStyle>
          <a:p>
            <a:fld id="{952DD8E3-BB5A-4FBF-84DA-58BCE2272F32}" type="slidenum">
              <a:rPr lang="en-US" altLang="en-US" smtClean="0">
                <a:latin typeface="Calibri" panose="020F0502020204030204" pitchFamily="34" charset="0"/>
              </a:rPr>
              <a:pPr/>
              <a:t>74</a:t>
            </a:fld>
            <a:endParaRPr lang="en-US" altLang="en-US">
              <a:latin typeface="Calibri" panose="020F0502020204030204" pitchFamily="34" charset="0"/>
            </a:endParaRPr>
          </a:p>
        </p:txBody>
      </p:sp>
    </p:spTree>
    <p:extLst>
      <p:ext uri="{BB962C8B-B14F-4D97-AF65-F5344CB8AC3E}">
        <p14:creationId xmlns:p14="http://schemas.microsoft.com/office/powerpoint/2010/main" val="4025111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extLst>
      <p:ext uri="{BB962C8B-B14F-4D97-AF65-F5344CB8AC3E}">
        <p14:creationId xmlns:p14="http://schemas.microsoft.com/office/powerpoint/2010/main" val="2473664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76</a:t>
            </a:fld>
            <a:endParaRPr lang="en-US"/>
          </a:p>
        </p:txBody>
      </p:sp>
    </p:spTree>
    <p:extLst>
      <p:ext uri="{BB962C8B-B14F-4D97-AF65-F5344CB8AC3E}">
        <p14:creationId xmlns:p14="http://schemas.microsoft.com/office/powerpoint/2010/main" val="3668605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77</a:t>
            </a:fld>
            <a:endParaRPr lang="en-US"/>
          </a:p>
        </p:txBody>
      </p:sp>
    </p:spTree>
    <p:extLst>
      <p:ext uri="{BB962C8B-B14F-4D97-AF65-F5344CB8AC3E}">
        <p14:creationId xmlns:p14="http://schemas.microsoft.com/office/powerpoint/2010/main" val="253314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share the official research from Philip </a:t>
            </a:r>
            <a:r>
              <a:rPr lang="en-US" dirty="0" err="1"/>
              <a:t>Schlechty</a:t>
            </a:r>
            <a:r>
              <a:rPr lang="en-US" dirty="0"/>
              <a:t> and his book – </a:t>
            </a:r>
            <a:r>
              <a:rPr lang="en-US" u="sng" dirty="0"/>
              <a:t>Working on the Work</a:t>
            </a:r>
            <a:r>
              <a:rPr lang="en-US" dirty="0"/>
              <a:t>.  </a:t>
            </a:r>
            <a:r>
              <a:rPr lang="en-US" b="1" dirty="0"/>
              <a:t>Just read the next few slides to the teachers</a:t>
            </a:r>
            <a:r>
              <a:rPr lang="en-US" dirty="0"/>
              <a:t>. </a:t>
            </a:r>
            <a:r>
              <a:rPr lang="en-US" b="1" dirty="0"/>
              <a:t>Add any personal examples of things you have done for each slide. </a:t>
            </a:r>
            <a:r>
              <a:rPr lang="en-US" dirty="0"/>
              <a:t>Allow them to take notes if they wish on their Engagement Doodle Notes.</a:t>
            </a:r>
          </a:p>
          <a:p>
            <a:endParaRPr lang="en-US" dirty="0"/>
          </a:p>
          <a:p>
            <a:r>
              <a:rPr lang="en-US" dirty="0"/>
              <a:t>Product focus – students are making a product or a project. </a:t>
            </a:r>
          </a:p>
          <a:p>
            <a:endParaRPr lang="en-US" dirty="0"/>
          </a:p>
          <a:p>
            <a:r>
              <a:rPr lang="en-US" sz="1200" dirty="0" err="1">
                <a:solidFill>
                  <a:srgbClr val="000000"/>
                </a:solidFill>
                <a:latin typeface="Chief Blueprint" panose="020B0500000000000000" pitchFamily="34" charset="0"/>
              </a:rPr>
              <a:t>Schlechty’s</a:t>
            </a:r>
            <a:r>
              <a:rPr lang="en-US" sz="1200" dirty="0">
                <a:solidFill>
                  <a:srgbClr val="000000"/>
                </a:solidFill>
                <a:latin typeface="Chief Blueprint" panose="020B0500000000000000" pitchFamily="34" charset="0"/>
              </a:rPr>
              <a:t> </a:t>
            </a:r>
            <a:r>
              <a:rPr lang="en-US" sz="1200" i="1" dirty="0">
                <a:solidFill>
                  <a:srgbClr val="000000"/>
                </a:solidFill>
                <a:latin typeface="Chief Blueprint" panose="020B0500000000000000" pitchFamily="34" charset="0"/>
              </a:rPr>
              <a:t>Design Qualities of Engagement</a:t>
            </a:r>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9</a:t>
            </a:fld>
            <a:endParaRPr lang="en-US"/>
          </a:p>
        </p:txBody>
      </p:sp>
    </p:spTree>
    <p:extLst>
      <p:ext uri="{BB962C8B-B14F-4D97-AF65-F5344CB8AC3E}">
        <p14:creationId xmlns:p14="http://schemas.microsoft.com/office/powerpoint/2010/main" val="314800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10</a:t>
            </a:fld>
            <a:endParaRPr lang="en-US"/>
          </a:p>
        </p:txBody>
      </p:sp>
    </p:spTree>
    <p:extLst>
      <p:ext uri="{BB962C8B-B14F-4D97-AF65-F5344CB8AC3E}">
        <p14:creationId xmlns:p14="http://schemas.microsoft.com/office/powerpoint/2010/main" val="2374567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Affiliation – students are working together to complete a task, not just splitting an assignment in ½ and each doing a portion, but cooperatively engaged with each other. </a:t>
            </a:r>
          </a:p>
        </p:txBody>
      </p:sp>
      <p:sp>
        <p:nvSpPr>
          <p:cNvPr id="4" name="Slide Number Placeholder 3"/>
          <p:cNvSpPr>
            <a:spLocks noGrp="1"/>
          </p:cNvSpPr>
          <p:nvPr>
            <p:ph type="sldNum" sz="quarter" idx="10"/>
          </p:nvPr>
        </p:nvSpPr>
        <p:spPr/>
        <p:txBody>
          <a:bodyPr/>
          <a:lstStyle/>
          <a:p>
            <a:fld id="{C9D13ADE-F1C8-451D-9C97-BA9FC71A1C14}" type="slidenum">
              <a:rPr lang="en-US" smtClean="0"/>
              <a:t>11</a:t>
            </a:fld>
            <a:endParaRPr lang="en-US"/>
          </a:p>
        </p:txBody>
      </p:sp>
    </p:spTree>
    <p:extLst>
      <p:ext uri="{BB962C8B-B14F-4D97-AF65-F5344CB8AC3E}">
        <p14:creationId xmlns:p14="http://schemas.microsoft.com/office/powerpoint/2010/main" val="159620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293333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362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94380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411151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0279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40C02F-0009-42FA-ADEB-7315073EF5F5}"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89233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0C02F-0009-42FA-ADEB-7315073EF5F5}" type="datetimeFigureOut">
              <a:rPr lang="en-US" smtClean="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962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40C02F-0009-42FA-ADEB-7315073EF5F5}" type="datetimeFigureOut">
              <a:rPr lang="en-US" smtClean="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57278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0C02F-0009-42FA-ADEB-7315073EF5F5}" type="datetimeFigureOut">
              <a:rPr lang="en-US" smtClean="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2527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7737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784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0C02F-0009-42FA-ADEB-7315073EF5F5}" type="datetimeFigureOut">
              <a:rPr lang="en-US" smtClean="0"/>
              <a:t>6/16/2023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4BECC-96A2-4B56-9BE1-A6A75F738DDD}" type="slidenum">
              <a:rPr lang="en-US" smtClean="0"/>
              <a:t>‹#›</a:t>
            </a:fld>
            <a:endParaRPr lang="en-US"/>
          </a:p>
        </p:txBody>
      </p:sp>
    </p:spTree>
    <p:extLst>
      <p:ext uri="{BB962C8B-B14F-4D97-AF65-F5344CB8AC3E}">
        <p14:creationId xmlns:p14="http://schemas.microsoft.com/office/powerpoint/2010/main" val="157545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0.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1.JPG"/></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3.JPG"/></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5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23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024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94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96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18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31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10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43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146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62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7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4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334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41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81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47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597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5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43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182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446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3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64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02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6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325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35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420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206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276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814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411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703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51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2245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5824757" y="978160"/>
            <a:ext cx="3258918" cy="3477875"/>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spTree>
    <p:extLst>
      <p:ext uri="{BB962C8B-B14F-4D97-AF65-F5344CB8AC3E}">
        <p14:creationId xmlns:p14="http://schemas.microsoft.com/office/powerpoint/2010/main" val="3168063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2877084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9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398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5824757" y="978160"/>
            <a:ext cx="3258918" cy="3477875"/>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spTree>
    <p:extLst>
      <p:ext uri="{BB962C8B-B14F-4D97-AF65-F5344CB8AC3E}">
        <p14:creationId xmlns:p14="http://schemas.microsoft.com/office/powerpoint/2010/main" val="2809940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2332970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201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241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7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129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89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231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647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88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05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494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360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6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4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8468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47595</TotalTime>
  <Words>1734</Words>
  <Application>Microsoft Office PowerPoint</Application>
  <PresentationFormat>On-screen Show (4:3)</PresentationFormat>
  <Paragraphs>158</Paragraphs>
  <Slides>77</Slides>
  <Notes>65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Architects Daughter</vt:lpstr>
      <vt:lpstr>Arial</vt:lpstr>
      <vt:lpstr>Bloomishly</vt:lpstr>
      <vt:lpstr>Calibri</vt:lpstr>
      <vt:lpstr>Calibri Light</vt:lpstr>
      <vt:lpstr>Chief Blueprint</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Social Studies Success</dc:creator>
  <cp:lastModifiedBy>Dawn Vinas</cp:lastModifiedBy>
  <cp:revision>248</cp:revision>
  <cp:lastPrinted>2019-07-12T19:19:58Z</cp:lastPrinted>
  <dcterms:created xsi:type="dcterms:W3CDTF">2016-10-29T12:26:50Z</dcterms:created>
  <dcterms:modified xsi:type="dcterms:W3CDTF">2023-06-16T18:23:32Z</dcterms:modified>
</cp:coreProperties>
</file>