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xml" ContentType="application/vnd.openxmlformats-officedocument.presentationml.tags+xml"/>
  <Override PartName="/ppt/notesSlides/notesSlide49.xml" ContentType="application/vnd.openxmlformats-officedocument.presentationml.notesSlide+xml"/>
  <Override PartName="/ppt/tags/tag3.xml" ContentType="application/vnd.openxmlformats-officedocument.presentationml.tags+xml"/>
  <Override PartName="/ppt/notesSlides/notesSlide50.xml" ContentType="application/vnd.openxmlformats-officedocument.presentationml.notesSlide+xml"/>
  <Override PartName="/ppt/tags/tag4.xml" ContentType="application/vnd.openxmlformats-officedocument.presentationml.tags+xml"/>
  <Override PartName="/ppt/notesSlides/notesSlide51.xml" ContentType="application/vnd.openxmlformats-officedocument.presentationml.notesSlide+xml"/>
  <Override PartName="/ppt/tags/tag5.xml" ContentType="application/vnd.openxmlformats-officedocument.presentationml.tags+xml"/>
  <Override PartName="/ppt/notesSlides/notesSlide52.xml" ContentType="application/vnd.openxmlformats-officedocument.presentationml.notesSlide+xml"/>
  <Override PartName="/ppt/tags/tag6.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7.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8.xml" ContentType="application/vnd.openxmlformats-officedocument.presentationml.tags+xml"/>
  <Override PartName="/ppt/notesSlides/notesSlide79.xml" ContentType="application/vnd.openxmlformats-officedocument.presentationml.notesSlide+xml"/>
  <Override PartName="/ppt/tags/tag9.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10.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1.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12.xml" ContentType="application/vnd.openxmlformats-officedocument.presentationml.tags+xml"/>
  <Override PartName="/ppt/notesSlides/notesSlide92.xml" ContentType="application/vnd.openxmlformats-officedocument.presentationml.notesSlide+xml"/>
  <Override PartName="/ppt/tags/tag13.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14.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15.xml" ContentType="application/vnd.openxmlformats-officedocument.presentationml.tags+xml"/>
  <Override PartName="/ppt/notesSlides/notesSlide98.xml" ContentType="application/vnd.openxmlformats-officedocument.presentationml.notesSlide+xml"/>
  <Override PartName="/ppt/tags/tag16.xml" ContentType="application/vnd.openxmlformats-officedocument.presentationml.tags+xml"/>
  <Override PartName="/ppt/notesSlides/notesSlide99.xml" ContentType="application/vnd.openxmlformats-officedocument.presentationml.notesSlide+xml"/>
  <Override PartName="/ppt/tags/tag17.xml" ContentType="application/vnd.openxmlformats-officedocument.presentationml.tags+xml"/>
  <Override PartName="/ppt/notesSlides/notesSlide100.xml" ContentType="application/vnd.openxmlformats-officedocument.presentationml.notesSlide+xml"/>
  <Override PartName="/ppt/tags/tag18.xml" ContentType="application/vnd.openxmlformats-officedocument.presentationml.tags+xml"/>
  <Override PartName="/ppt/notesSlides/notesSlide101.xml" ContentType="application/vnd.openxmlformats-officedocument.presentationml.notesSlide+xml"/>
  <Override PartName="/ppt/tags/tag19.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20.xml" ContentType="application/vnd.openxmlformats-officedocument.presentationml.tags+xml"/>
  <Override PartName="/ppt/notesSlides/notesSlide105.xml" ContentType="application/vnd.openxmlformats-officedocument.presentationml.notesSlide+xml"/>
  <Override PartName="/ppt/tags/tag21.xml" ContentType="application/vnd.openxmlformats-officedocument.presentationml.tags+xml"/>
  <Override PartName="/ppt/notesSlides/notesSlide106.xml" ContentType="application/vnd.openxmlformats-officedocument.presentationml.notesSlide+xml"/>
  <Override PartName="/ppt/tags/tag22.xml" ContentType="application/vnd.openxmlformats-officedocument.presentationml.tags+xml"/>
  <Override PartName="/ppt/notesSlides/notesSlide107.xml" ContentType="application/vnd.openxmlformats-officedocument.presentationml.notesSlide+xml"/>
  <Override PartName="/ppt/tags/tag23.xml" ContentType="application/vnd.openxmlformats-officedocument.presentationml.tags+xml"/>
  <Override PartName="/ppt/notesSlides/notesSlide108.xml" ContentType="application/vnd.openxmlformats-officedocument.presentationml.notesSlide+xml"/>
  <Override PartName="/ppt/tags/tag24.xml" ContentType="application/vnd.openxmlformats-officedocument.presentationml.tags+xml"/>
  <Override PartName="/ppt/notesSlides/notesSlide109.xml" ContentType="application/vnd.openxmlformats-officedocument.presentationml.notesSlide+xml"/>
  <Override PartName="/ppt/tags/tag25.xml" ContentType="application/vnd.openxmlformats-officedocument.presentationml.tags+xml"/>
  <Override PartName="/ppt/notesSlides/notesSlide110.xml" ContentType="application/vnd.openxmlformats-officedocument.presentationml.notesSlide+xml"/>
  <Override PartName="/ppt/tags/tag26.xml" ContentType="application/vnd.openxmlformats-officedocument.presentationml.tags+xml"/>
  <Override PartName="/ppt/notesSlides/notesSlide111.xml" ContentType="application/vnd.openxmlformats-officedocument.presentationml.notesSlide+xml"/>
  <Override PartName="/ppt/tags/tag27.xml" ContentType="application/vnd.openxmlformats-officedocument.presentationml.tags+xml"/>
  <Override PartName="/ppt/notesSlides/notesSlide112.xml" ContentType="application/vnd.openxmlformats-officedocument.presentationml.notesSlide+xml"/>
  <Override PartName="/ppt/tags/tag28.xml" ContentType="application/vnd.openxmlformats-officedocument.presentationml.tags+xml"/>
  <Override PartName="/ppt/notesSlides/notesSlide113.xml" ContentType="application/vnd.openxmlformats-officedocument.presentationml.notesSlide+xml"/>
  <Override PartName="/ppt/tags/tag29.xml" ContentType="application/vnd.openxmlformats-officedocument.presentationml.tags+xml"/>
  <Override PartName="/ppt/notesSlides/notesSlide114.xml" ContentType="application/vnd.openxmlformats-officedocument.presentationml.notesSlide+xml"/>
  <Override PartName="/ppt/tags/tag30.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31.xml" ContentType="application/vnd.openxmlformats-officedocument.presentationml.tags+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3"/>
  </p:notesMasterIdLst>
  <p:sldIdLst>
    <p:sldId id="257" r:id="rId2"/>
    <p:sldId id="1237" r:id="rId3"/>
    <p:sldId id="1448" r:id="rId4"/>
    <p:sldId id="1473" r:id="rId5"/>
    <p:sldId id="1474" r:id="rId6"/>
    <p:sldId id="1475" r:id="rId7"/>
    <p:sldId id="1476" r:id="rId8"/>
    <p:sldId id="1477" r:id="rId9"/>
    <p:sldId id="1478" r:id="rId10"/>
    <p:sldId id="1479" r:id="rId11"/>
    <p:sldId id="1480" r:id="rId12"/>
    <p:sldId id="1481" r:id="rId13"/>
    <p:sldId id="1503" r:id="rId14"/>
    <p:sldId id="1502" r:id="rId15"/>
    <p:sldId id="1446" r:id="rId16"/>
    <p:sldId id="410" r:id="rId17"/>
    <p:sldId id="1344" r:id="rId18"/>
    <p:sldId id="1966" r:id="rId19"/>
    <p:sldId id="690" r:id="rId20"/>
    <p:sldId id="1356" r:id="rId21"/>
    <p:sldId id="1452" r:id="rId22"/>
    <p:sldId id="1453" r:id="rId23"/>
    <p:sldId id="1793" r:id="rId24"/>
    <p:sldId id="1938" r:id="rId25"/>
    <p:sldId id="1936" r:id="rId26"/>
    <p:sldId id="1794" r:id="rId27"/>
    <p:sldId id="256" r:id="rId28"/>
    <p:sldId id="1455" r:id="rId29"/>
    <p:sldId id="931" r:id="rId30"/>
    <p:sldId id="1333" r:id="rId31"/>
    <p:sldId id="1953" r:id="rId32"/>
    <p:sldId id="2055" r:id="rId33"/>
    <p:sldId id="1796" r:id="rId34"/>
    <p:sldId id="1956" r:id="rId35"/>
    <p:sldId id="1957" r:id="rId36"/>
    <p:sldId id="1383" r:id="rId37"/>
    <p:sldId id="2056" r:id="rId38"/>
    <p:sldId id="2057" r:id="rId39"/>
    <p:sldId id="1955" r:id="rId40"/>
    <p:sldId id="2058" r:id="rId41"/>
    <p:sldId id="1461" r:id="rId42"/>
    <p:sldId id="1460" r:id="rId43"/>
    <p:sldId id="1458" r:id="rId44"/>
    <p:sldId id="1797" r:id="rId45"/>
    <p:sldId id="1958" r:id="rId46"/>
    <p:sldId id="1827" r:id="rId47"/>
    <p:sldId id="1466" r:id="rId48"/>
    <p:sldId id="1371" r:id="rId49"/>
    <p:sldId id="468" r:id="rId50"/>
    <p:sldId id="2059" r:id="rId51"/>
    <p:sldId id="1951" r:id="rId52"/>
    <p:sldId id="1470" r:id="rId53"/>
    <p:sldId id="1364" r:id="rId54"/>
    <p:sldId id="2024" r:id="rId55"/>
    <p:sldId id="1363" r:id="rId56"/>
    <p:sldId id="1801" r:id="rId57"/>
    <p:sldId id="1802" r:id="rId58"/>
    <p:sldId id="1852" r:id="rId59"/>
    <p:sldId id="1782" r:id="rId60"/>
    <p:sldId id="1471" r:id="rId61"/>
    <p:sldId id="1370" r:id="rId62"/>
    <p:sldId id="1795" r:id="rId63"/>
    <p:sldId id="1472" r:id="rId64"/>
    <p:sldId id="1683" r:id="rId65"/>
    <p:sldId id="1591" r:id="rId66"/>
    <p:sldId id="1701" r:id="rId67"/>
    <p:sldId id="2027" r:id="rId68"/>
    <p:sldId id="1663" r:id="rId69"/>
    <p:sldId id="1689" r:id="rId70"/>
    <p:sldId id="1512" r:id="rId71"/>
    <p:sldId id="2062" r:id="rId72"/>
    <p:sldId id="2063" r:id="rId73"/>
    <p:sldId id="1907" r:id="rId74"/>
    <p:sldId id="2065" r:id="rId75"/>
    <p:sldId id="2029" r:id="rId76"/>
    <p:sldId id="2066" r:id="rId77"/>
    <p:sldId id="1569" r:id="rId78"/>
    <p:sldId id="1664" r:id="rId79"/>
    <p:sldId id="335" r:id="rId80"/>
    <p:sldId id="1665" r:id="rId81"/>
    <p:sldId id="380" r:id="rId82"/>
    <p:sldId id="1824" r:id="rId83"/>
    <p:sldId id="412" r:id="rId84"/>
    <p:sldId id="2051" r:id="rId85"/>
    <p:sldId id="337" r:id="rId86"/>
    <p:sldId id="381" r:id="rId87"/>
    <p:sldId id="382" r:id="rId88"/>
    <p:sldId id="340" r:id="rId89"/>
    <p:sldId id="2030" r:id="rId90"/>
    <p:sldId id="383" r:id="rId91"/>
    <p:sldId id="1933" r:id="rId92"/>
    <p:sldId id="342" r:id="rId93"/>
    <p:sldId id="343" r:id="rId94"/>
    <p:sldId id="2067" r:id="rId95"/>
    <p:sldId id="2033" r:id="rId96"/>
    <p:sldId id="346" r:id="rId97"/>
    <p:sldId id="419" r:id="rId98"/>
    <p:sldId id="351" r:id="rId99"/>
    <p:sldId id="416" r:id="rId100"/>
    <p:sldId id="394" r:id="rId101"/>
    <p:sldId id="352" r:id="rId102"/>
    <p:sldId id="353" r:id="rId103"/>
    <p:sldId id="2069" r:id="rId104"/>
    <p:sldId id="1564" r:id="rId105"/>
    <p:sldId id="2070" r:id="rId106"/>
    <p:sldId id="355" r:id="rId107"/>
    <p:sldId id="356" r:id="rId108"/>
    <p:sldId id="421" r:id="rId109"/>
    <p:sldId id="399" r:id="rId110"/>
    <p:sldId id="357" r:id="rId111"/>
    <p:sldId id="423" r:id="rId112"/>
    <p:sldId id="400" r:id="rId113"/>
    <p:sldId id="424" r:id="rId114"/>
    <p:sldId id="358" r:id="rId115"/>
    <p:sldId id="425" r:id="rId116"/>
    <p:sldId id="401" r:id="rId117"/>
    <p:sldId id="1835" r:id="rId118"/>
    <p:sldId id="2053" r:id="rId119"/>
    <p:sldId id="393" r:id="rId120"/>
    <p:sldId id="1578" r:id="rId121"/>
    <p:sldId id="2068" r:id="rId122"/>
  </p:sldIdLst>
  <p:sldSz cx="9144000" cy="6858000" type="screen4x3"/>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3" autoAdjust="0"/>
    <p:restoredTop sz="66097" autoAdjust="0"/>
  </p:normalViewPr>
  <p:slideViewPr>
    <p:cSldViewPr snapToGrid="0" showGuides="1">
      <p:cViewPr varScale="1">
        <p:scale>
          <a:sx n="36" d="100"/>
          <a:sy n="36" d="100"/>
        </p:scale>
        <p:origin x="16" y="44"/>
      </p:cViewPr>
      <p:guideLst>
        <p:guide orient="horz" pos="2112"/>
        <p:guide pos="2880"/>
      </p:guideLst>
    </p:cSldViewPr>
  </p:slideViewPr>
  <p:notesTextViewPr>
    <p:cViewPr>
      <p:scale>
        <a:sx n="1" d="1"/>
        <a:sy n="1" d="1"/>
      </p:scale>
      <p:origin x="0" y="0"/>
    </p:cViewPr>
  </p:notesTextViewPr>
  <p:sorterViewPr>
    <p:cViewPr>
      <p:scale>
        <a:sx n="100" d="100"/>
        <a:sy n="100" d="100"/>
      </p:scale>
      <p:origin x="0" y="-350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088" cy="466115"/>
          </a:xfrm>
          <a:prstGeom prst="rect">
            <a:avLst/>
          </a:prstGeom>
        </p:spPr>
        <p:txBody>
          <a:bodyPr vert="horz" lIns="93096" tIns="46549" rIns="93096" bIns="46549" rtlCol="0"/>
          <a:lstStyle>
            <a:lvl1pPr algn="l">
              <a:defRPr sz="1200"/>
            </a:lvl1pPr>
          </a:lstStyle>
          <a:p>
            <a:endParaRPr lang="en-US"/>
          </a:p>
        </p:txBody>
      </p:sp>
      <p:sp>
        <p:nvSpPr>
          <p:cNvPr id="3" name="Date Placeholder 2"/>
          <p:cNvSpPr>
            <a:spLocks noGrp="1"/>
          </p:cNvSpPr>
          <p:nvPr>
            <p:ph type="dt" idx="1"/>
          </p:nvPr>
        </p:nvSpPr>
        <p:spPr>
          <a:xfrm>
            <a:off x="3967341" y="1"/>
            <a:ext cx="3035088" cy="466115"/>
          </a:xfrm>
          <a:prstGeom prst="rect">
            <a:avLst/>
          </a:prstGeom>
        </p:spPr>
        <p:txBody>
          <a:bodyPr vert="horz" lIns="93096" tIns="46549" rIns="93096" bIns="46549" rtlCol="0"/>
          <a:lstStyle>
            <a:lvl1pPr algn="r">
              <a:defRPr sz="1200"/>
            </a:lvl1pPr>
          </a:lstStyle>
          <a:p>
            <a:fld id="{C5E7CB91-5C6D-4815-94CF-C202E5CE440C}" type="datetimeFigureOut">
              <a:rPr lang="en-US" smtClean="0"/>
              <a:t>6/16/2023</a:t>
            </a:fld>
            <a:endParaRPr lang="en-US"/>
          </a:p>
        </p:txBody>
      </p:sp>
      <p:sp>
        <p:nvSpPr>
          <p:cNvPr id="4" name="Slide Image Placeholder 3"/>
          <p:cNvSpPr>
            <a:spLocks noGrp="1" noRot="1" noChangeAspect="1"/>
          </p:cNvSpPr>
          <p:nvPr>
            <p:ph type="sldImg" idx="2"/>
          </p:nvPr>
        </p:nvSpPr>
        <p:spPr>
          <a:xfrm>
            <a:off x="1412875" y="1160463"/>
            <a:ext cx="4178300" cy="3135312"/>
          </a:xfrm>
          <a:prstGeom prst="rect">
            <a:avLst/>
          </a:prstGeom>
          <a:noFill/>
          <a:ln w="12700">
            <a:solidFill>
              <a:prstClr val="black"/>
            </a:solidFill>
          </a:ln>
        </p:spPr>
        <p:txBody>
          <a:bodyPr vert="horz" lIns="93096" tIns="46549" rIns="93096" bIns="46549" rtlCol="0" anchor="ctr"/>
          <a:lstStyle/>
          <a:p>
            <a:endParaRPr lang="en-US"/>
          </a:p>
        </p:txBody>
      </p:sp>
      <p:sp>
        <p:nvSpPr>
          <p:cNvPr id="5" name="Notes Placeholder 4"/>
          <p:cNvSpPr>
            <a:spLocks noGrp="1"/>
          </p:cNvSpPr>
          <p:nvPr>
            <p:ph type="body" sz="quarter" idx="3"/>
          </p:nvPr>
        </p:nvSpPr>
        <p:spPr>
          <a:xfrm>
            <a:off x="700405" y="4470836"/>
            <a:ext cx="5603240" cy="3657958"/>
          </a:xfrm>
          <a:prstGeom prst="rect">
            <a:avLst/>
          </a:prstGeom>
        </p:spPr>
        <p:txBody>
          <a:bodyPr vert="horz" lIns="93096" tIns="46549" rIns="93096" bIns="465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096" tIns="46549" rIns="93096" bIns="46549"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096" tIns="46549" rIns="93096" bIns="46549" rtlCol="0" anchor="b"/>
          <a:lstStyle>
            <a:lvl1pPr algn="r">
              <a:defRPr sz="1200"/>
            </a:lvl1pPr>
          </a:lstStyle>
          <a:p>
            <a:fld id="{474090D7-EA30-45C9-860E-96BC584F5939}" type="slidenum">
              <a:rPr lang="en-US" smtClean="0"/>
              <a:t>‹#›</a:t>
            </a:fld>
            <a:endParaRPr lang="en-US"/>
          </a:p>
        </p:txBody>
      </p:sp>
    </p:spTree>
    <p:extLst>
      <p:ext uri="{BB962C8B-B14F-4D97-AF65-F5344CB8AC3E}">
        <p14:creationId xmlns:p14="http://schemas.microsoft.com/office/powerpoint/2010/main" val="113088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0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slide" Target="../slides/slide106.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105.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06.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09.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08.xml.rels><?xml version="1.0" encoding="UTF-8" standalone="yes"?>
<Relationships xmlns="http://schemas.openxmlformats.org/package/2006/relationships"><Relationship Id="rId3" Type="http://schemas.openxmlformats.org/officeDocument/2006/relationships/slide" Target="../slides/slide110.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109.xml.rels><?xml version="1.0" encoding="UTF-8" standalone="yes"?>
<Relationships xmlns="http://schemas.openxmlformats.org/package/2006/relationships"><Relationship Id="rId3" Type="http://schemas.openxmlformats.org/officeDocument/2006/relationships/slide" Target="../slides/slide111.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slide" Target="../slides/slide112.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111.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12.xml.rels><?xml version="1.0" encoding="UTF-8" standalone="yes"?>
<Relationships xmlns="http://schemas.openxmlformats.org/package/2006/relationships"><Relationship Id="rId3" Type="http://schemas.openxmlformats.org/officeDocument/2006/relationships/slide" Target="../slides/slide114.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113.xml.rels><?xml version="1.0" encoding="UTF-8" standalone="yes"?>
<Relationships xmlns="http://schemas.openxmlformats.org/package/2006/relationships"><Relationship Id="rId3" Type="http://schemas.openxmlformats.org/officeDocument/2006/relationships/slide" Target="../slides/slide115.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14.xml.rels><?xml version="1.0" encoding="UTF-8" standalone="yes"?>
<Relationships xmlns="http://schemas.openxmlformats.org/package/2006/relationships"><Relationship Id="rId3" Type="http://schemas.openxmlformats.org/officeDocument/2006/relationships/slide" Target="../slides/slide116.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slide" Target="../slides/slide12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session checklist to prepare materials. </a:t>
            </a:r>
          </a:p>
        </p:txBody>
      </p:sp>
      <p:sp>
        <p:nvSpPr>
          <p:cNvPr id="4" name="Slide Number Placeholder 3"/>
          <p:cNvSpPr>
            <a:spLocks noGrp="1"/>
          </p:cNvSpPr>
          <p:nvPr>
            <p:ph type="sldNum" sz="quarter" idx="5"/>
          </p:nvPr>
        </p:nvSpPr>
        <p:spPr/>
        <p:txBody>
          <a:bodyPr/>
          <a:lstStyle/>
          <a:p>
            <a:fld id="{F94772A4-3E62-4DB2-81D2-6C4D5EC334C6}" type="slidenum">
              <a:rPr lang="en-US" smtClean="0"/>
              <a:t>1</a:t>
            </a:fld>
            <a:endParaRPr lang="en-US"/>
          </a:p>
        </p:txBody>
      </p:sp>
    </p:spTree>
    <p:extLst>
      <p:ext uri="{BB962C8B-B14F-4D97-AF65-F5344CB8AC3E}">
        <p14:creationId xmlns:p14="http://schemas.microsoft.com/office/powerpoint/2010/main" val="310710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10</a:t>
            </a:fld>
            <a:endParaRPr lang="en-US"/>
          </a:p>
        </p:txBody>
      </p:sp>
    </p:spTree>
    <p:extLst>
      <p:ext uri="{BB962C8B-B14F-4D97-AF65-F5344CB8AC3E}">
        <p14:creationId xmlns:p14="http://schemas.microsoft.com/office/powerpoint/2010/main" val="19543435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80E56F7D-202D-4554-B130-E9EF79A29E2D}"/>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51F0EA18-B04D-45A8-BABD-589C649C2C7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9812" name="Slide Number Placeholder 3">
            <a:extLst>
              <a:ext uri="{FF2B5EF4-FFF2-40B4-BE49-F238E27FC236}">
                <a16:creationId xmlns:a16="http://schemas.microsoft.com/office/drawing/2014/main" id="{7A85886D-2E38-452B-9303-5836253971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536022A9-E3F7-493F-A021-0CE3C01EBAD5}" type="slidenum">
              <a:rPr lang="en-US" altLang="en-US" b="0"/>
              <a:pPr/>
              <a:t>101</a:t>
            </a:fld>
            <a:endParaRPr lang="en-US" altLang="en-US" b="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3B6E047C-8ED9-4D4E-A39D-825D484D6523}"/>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02A297A8-81D8-4013-80C2-784D482254F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1860" name="Slide Number Placeholder 3">
            <a:extLst>
              <a:ext uri="{FF2B5EF4-FFF2-40B4-BE49-F238E27FC236}">
                <a16:creationId xmlns:a16="http://schemas.microsoft.com/office/drawing/2014/main" id="{B92C300C-33C1-40EB-8862-674F0774D3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C7051393-8C24-420F-805B-9A1DE8B6F272}" type="slidenum">
              <a:rPr lang="en-US" altLang="en-US" b="0"/>
              <a:pPr/>
              <a:t>102</a:t>
            </a:fld>
            <a:endParaRPr lang="en-US" altLang="en-US" b="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Lap books can also be used as graphic organizers. </a:t>
            </a:r>
          </a:p>
        </p:txBody>
      </p:sp>
      <p:sp>
        <p:nvSpPr>
          <p:cNvPr id="4" name="Slide Number Placeholder 3"/>
          <p:cNvSpPr>
            <a:spLocks noGrp="1"/>
          </p:cNvSpPr>
          <p:nvPr>
            <p:ph type="sldNum" sz="quarter" idx="5"/>
          </p:nvPr>
        </p:nvSpPr>
        <p:spPr/>
        <p:txBody>
          <a:bodyPr/>
          <a:lstStyle/>
          <a:p>
            <a:fld id="{474090D7-EA30-45C9-860E-96BC584F5939}" type="slidenum">
              <a:rPr lang="en-US" smtClean="0"/>
              <a:t>103</a:t>
            </a:fld>
            <a:endParaRPr lang="en-US"/>
          </a:p>
        </p:txBody>
      </p:sp>
    </p:spTree>
    <p:extLst>
      <p:ext uri="{BB962C8B-B14F-4D97-AF65-F5344CB8AC3E}">
        <p14:creationId xmlns:p14="http://schemas.microsoft.com/office/powerpoint/2010/main" val="22479812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graphic organizers are to move note taking from a passive to an active process by combining Social Studies skills with content in the note making process. </a:t>
            </a:r>
          </a:p>
          <a:p>
            <a:endParaRPr lang="en-US" dirty="0"/>
          </a:p>
        </p:txBody>
      </p:sp>
      <p:sp>
        <p:nvSpPr>
          <p:cNvPr id="4" name="Slide Number Placeholder 3"/>
          <p:cNvSpPr>
            <a:spLocks noGrp="1"/>
          </p:cNvSpPr>
          <p:nvPr>
            <p:ph type="sldNum" sz="quarter" idx="5"/>
          </p:nvPr>
        </p:nvSpPr>
        <p:spPr/>
        <p:txBody>
          <a:bodyPr/>
          <a:lstStyle/>
          <a:p>
            <a:fld id="{F0FFDF5F-1B5E-4B09-B7F9-418E9680B1DF}" type="slidenum">
              <a:rPr lang="en-US" smtClean="0"/>
              <a:t>104</a:t>
            </a:fld>
            <a:endParaRPr lang="en-US"/>
          </a:p>
        </p:txBody>
      </p:sp>
    </p:spTree>
    <p:extLst>
      <p:ext uri="{BB962C8B-B14F-4D97-AF65-F5344CB8AC3E}">
        <p14:creationId xmlns:p14="http://schemas.microsoft.com/office/powerpoint/2010/main" val="32500717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FEFFF3D8-7506-421C-9723-8EC9683744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ABF0FB07-4DA5-4296-A79A-EA3107AC31BB}" type="slidenum">
              <a:rPr lang="en-US" altLang="en-US"/>
              <a:pPr>
                <a:spcBef>
                  <a:spcPct val="0"/>
                </a:spcBef>
              </a:pPr>
              <a:t>106</a:t>
            </a:fld>
            <a:endParaRPr lang="en-US" altLang="en-US"/>
          </a:p>
        </p:txBody>
      </p:sp>
      <p:sp>
        <p:nvSpPr>
          <p:cNvPr id="124931" name="Rectangle 2">
            <a:extLst>
              <a:ext uri="{FF2B5EF4-FFF2-40B4-BE49-F238E27FC236}">
                <a16:creationId xmlns:a16="http://schemas.microsoft.com/office/drawing/2014/main" id="{92C15DE3-708A-41DB-A35B-56B6BBA75C3A}"/>
              </a:ext>
            </a:extLst>
          </p:cNvPr>
          <p:cNvSpPr>
            <a:spLocks noGrp="1" noRot="1" noChangeAspect="1" noChangeArrowheads="1" noTextEdit="1"/>
          </p:cNvSpPr>
          <p:nvPr>
            <p:ph type="sldImg"/>
            <p:custDataLst>
              <p:tags r:id="rId1"/>
            </p:custDataLst>
          </p:nvPr>
        </p:nvSpPr>
        <p:spPr>
          <a:ln/>
        </p:spPr>
      </p:sp>
      <p:sp>
        <p:nvSpPr>
          <p:cNvPr id="124932" name="Rectangle 3">
            <a:extLst>
              <a:ext uri="{FF2B5EF4-FFF2-40B4-BE49-F238E27FC236}">
                <a16:creationId xmlns:a16="http://schemas.microsoft.com/office/drawing/2014/main" id="{A633E1F7-AB61-4C8B-8013-45FA044EDA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dirty="0">
                <a:latin typeface="Arial" panose="020B0604020202020204" pitchFamily="34" charset="0"/>
              </a:rPr>
              <a:t>After reading allows students to process what they have learned. </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Character collages allow students to process information about historical figures by adding images and quotes.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107</a:t>
            </a:fld>
            <a:endParaRPr lang="en-US" altLang="en-US" b="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Sensory figures process by inferencing senses.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108</a:t>
            </a:fld>
            <a:endParaRPr lang="en-US" altLang="en-US" b="0"/>
          </a:p>
        </p:txBody>
      </p:sp>
    </p:spTree>
    <p:extLst>
      <p:ext uri="{BB962C8B-B14F-4D97-AF65-F5344CB8AC3E}">
        <p14:creationId xmlns:p14="http://schemas.microsoft.com/office/powerpoint/2010/main" val="31732541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4C38D1DF-EC6B-4937-B754-66778A2D19D6}"/>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086C0C3D-3FC5-42A7-BC76-29D7A49F71FD}"/>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Flow charts show the movement of an idea. </a:t>
            </a:r>
          </a:p>
        </p:txBody>
      </p:sp>
      <p:sp>
        <p:nvSpPr>
          <p:cNvPr id="126980" name="Slide Number Placeholder 3">
            <a:extLst>
              <a:ext uri="{FF2B5EF4-FFF2-40B4-BE49-F238E27FC236}">
                <a16:creationId xmlns:a16="http://schemas.microsoft.com/office/drawing/2014/main" id="{B691D040-CEEE-4E73-BB40-95C37AAB0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77A3F912-0F0C-4E91-B854-27094D93AC00}" type="slidenum">
              <a:rPr lang="en-US" altLang="en-US" b="0"/>
              <a:pPr/>
              <a:t>109</a:t>
            </a:fld>
            <a:endParaRPr lang="en-US" altLang="en-US" b="0"/>
          </a:p>
        </p:txBody>
      </p:sp>
    </p:spTree>
    <p:extLst>
      <p:ext uri="{BB962C8B-B14F-4D97-AF65-F5344CB8AC3E}">
        <p14:creationId xmlns:p14="http://schemas.microsoft.com/office/powerpoint/2010/main" val="21982303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Point of view stories are great for inferencing as well.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110</a:t>
            </a:fld>
            <a:endParaRPr lang="en-US" altLang="en-US" b="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bring to life images by adding text.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111</a:t>
            </a:fld>
            <a:endParaRPr lang="en-US" altLang="en-US" b="0"/>
          </a:p>
        </p:txBody>
      </p:sp>
    </p:spTree>
    <p:extLst>
      <p:ext uri="{BB962C8B-B14F-4D97-AF65-F5344CB8AC3E}">
        <p14:creationId xmlns:p14="http://schemas.microsoft.com/office/powerpoint/2010/main" val="1811745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11</a:t>
            </a:fld>
            <a:endParaRPr lang="en-US"/>
          </a:p>
        </p:txBody>
      </p:sp>
    </p:spTree>
    <p:extLst>
      <p:ext uri="{BB962C8B-B14F-4D97-AF65-F5344CB8AC3E}">
        <p14:creationId xmlns:p14="http://schemas.microsoft.com/office/powerpoint/2010/main" val="40786247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 mosaic is great for showing the parts of a topic.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112</a:t>
            </a:fld>
            <a:endParaRPr lang="en-US" altLang="en-US" b="0"/>
          </a:p>
        </p:txBody>
      </p:sp>
    </p:spTree>
    <p:extLst>
      <p:ext uri="{BB962C8B-B14F-4D97-AF65-F5344CB8AC3E}">
        <p14:creationId xmlns:p14="http://schemas.microsoft.com/office/powerpoint/2010/main" val="20654751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6184529-B071-4B8C-8B81-98C67E11BF7B}"/>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9DCD4744-533C-46F1-A898-5E93A13FF8BC}"/>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Challenge students to create summaries for the topic with Alpha Boxes. </a:t>
            </a:r>
          </a:p>
        </p:txBody>
      </p:sp>
      <p:sp>
        <p:nvSpPr>
          <p:cNvPr id="129028" name="Slide Number Placeholder 3">
            <a:extLst>
              <a:ext uri="{FF2B5EF4-FFF2-40B4-BE49-F238E27FC236}">
                <a16:creationId xmlns:a16="http://schemas.microsoft.com/office/drawing/2014/main" id="{3E6AA323-CD15-4F5D-B267-2284520FBD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9526228B-9035-4FE5-8C16-7F97C88B79C8}" type="slidenum">
              <a:rPr lang="en-US" altLang="en-US" b="0"/>
              <a:pPr/>
              <a:t>113</a:t>
            </a:fld>
            <a:endParaRPr lang="en-US" altLang="en-US" b="0"/>
          </a:p>
        </p:txBody>
      </p:sp>
    </p:spTree>
    <p:extLst>
      <p:ext uri="{BB962C8B-B14F-4D97-AF65-F5344CB8AC3E}">
        <p14:creationId xmlns:p14="http://schemas.microsoft.com/office/powerpoint/2010/main" val="33680930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Explain an acrostic poem.</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114</a:t>
            </a:fld>
            <a:endParaRPr lang="en-US" altLang="en-US" b="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write or draw what they would see beyond the picture frame. </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115</a:t>
            </a:fld>
            <a:endParaRPr lang="en-US" altLang="en-US" b="0"/>
          </a:p>
        </p:txBody>
      </p:sp>
    </p:spTree>
    <p:extLst>
      <p:ext uri="{BB962C8B-B14F-4D97-AF65-F5344CB8AC3E}">
        <p14:creationId xmlns:p14="http://schemas.microsoft.com/office/powerpoint/2010/main" val="11915895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1443F925-4321-43FC-8F72-9EC966334C46}"/>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9CEBECA6-AA58-469F-AC75-B6CBC011547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Students rank the importance of certain events. </a:t>
            </a:r>
          </a:p>
        </p:txBody>
      </p:sp>
      <p:sp>
        <p:nvSpPr>
          <p:cNvPr id="131076" name="Slide Number Placeholder 3">
            <a:extLst>
              <a:ext uri="{FF2B5EF4-FFF2-40B4-BE49-F238E27FC236}">
                <a16:creationId xmlns:a16="http://schemas.microsoft.com/office/drawing/2014/main" id="{E2EE3981-6EE4-4DD3-8036-84DA76D4E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EA69E306-68D1-4E2D-BD22-BB1982760388}" type="slidenum">
              <a:rPr lang="en-US" altLang="en-US" b="0"/>
              <a:pPr/>
              <a:t>116</a:t>
            </a:fld>
            <a:endParaRPr lang="en-US" altLang="en-US" b="0"/>
          </a:p>
        </p:txBody>
      </p:sp>
    </p:spTree>
    <p:extLst>
      <p:ext uri="{BB962C8B-B14F-4D97-AF65-F5344CB8AC3E}">
        <p14:creationId xmlns:p14="http://schemas.microsoft.com/office/powerpoint/2010/main" val="3060082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the groups to review the different strategies and choose one for the Persian War. </a:t>
            </a:r>
          </a:p>
        </p:txBody>
      </p:sp>
      <p:sp>
        <p:nvSpPr>
          <p:cNvPr id="4" name="Slide Number Placeholder 3"/>
          <p:cNvSpPr>
            <a:spLocks noGrp="1"/>
          </p:cNvSpPr>
          <p:nvPr>
            <p:ph type="sldNum" sz="quarter" idx="5"/>
          </p:nvPr>
        </p:nvSpPr>
        <p:spPr/>
        <p:txBody>
          <a:bodyPr/>
          <a:lstStyle/>
          <a:p>
            <a:fld id="{474090D7-EA30-45C9-860E-96BC584F5939}" type="slidenum">
              <a:rPr lang="en-US" smtClean="0"/>
              <a:t>117</a:t>
            </a:fld>
            <a:endParaRPr lang="en-US"/>
          </a:p>
        </p:txBody>
      </p:sp>
    </p:spTree>
    <p:extLst>
      <p:ext uri="{BB962C8B-B14F-4D97-AF65-F5344CB8AC3E}">
        <p14:creationId xmlns:p14="http://schemas.microsoft.com/office/powerpoint/2010/main" val="17938090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time filler debrief if you need it – if not, use the next slide. </a:t>
            </a:r>
          </a:p>
        </p:txBody>
      </p:sp>
      <p:sp>
        <p:nvSpPr>
          <p:cNvPr id="4" name="Slide Number Placeholder 3"/>
          <p:cNvSpPr>
            <a:spLocks noGrp="1"/>
          </p:cNvSpPr>
          <p:nvPr>
            <p:ph type="sldNum" sz="quarter" idx="5"/>
          </p:nvPr>
        </p:nvSpPr>
        <p:spPr/>
        <p:txBody>
          <a:bodyPr/>
          <a:lstStyle/>
          <a:p>
            <a:fld id="{474090D7-EA30-45C9-860E-96BC584F5939}" type="slidenum">
              <a:rPr lang="en-US" smtClean="0"/>
              <a:t>118</a:t>
            </a:fld>
            <a:endParaRPr lang="en-US"/>
          </a:p>
        </p:txBody>
      </p:sp>
    </p:spTree>
    <p:extLst>
      <p:ext uri="{BB962C8B-B14F-4D97-AF65-F5344CB8AC3E}">
        <p14:creationId xmlns:p14="http://schemas.microsoft.com/office/powerpoint/2010/main" val="3898909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write this on an index card. </a:t>
            </a:r>
          </a:p>
        </p:txBody>
      </p:sp>
      <p:sp>
        <p:nvSpPr>
          <p:cNvPr id="4" name="Slide Number Placeholder 3"/>
          <p:cNvSpPr>
            <a:spLocks noGrp="1"/>
          </p:cNvSpPr>
          <p:nvPr>
            <p:ph type="sldNum" sz="quarter" idx="5"/>
          </p:nvPr>
        </p:nvSpPr>
        <p:spPr/>
        <p:txBody>
          <a:bodyPr/>
          <a:lstStyle/>
          <a:p>
            <a:fld id="{474090D7-EA30-45C9-860E-96BC584F5939}" type="slidenum">
              <a:rPr lang="en-US" smtClean="0"/>
              <a:t>119</a:t>
            </a:fld>
            <a:endParaRPr lang="en-US"/>
          </a:p>
        </p:txBody>
      </p:sp>
    </p:spTree>
    <p:extLst>
      <p:ext uri="{BB962C8B-B14F-4D97-AF65-F5344CB8AC3E}">
        <p14:creationId xmlns:p14="http://schemas.microsoft.com/office/powerpoint/2010/main" val="27791330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7066" indent="-291179">
              <a:spcBef>
                <a:spcPct val="30000"/>
              </a:spcBef>
              <a:defRPr sz="1200">
                <a:solidFill>
                  <a:schemeClr val="tx1"/>
                </a:solidFill>
                <a:latin typeface="Architects Daughter" panose="02000505000000020004" pitchFamily="2" charset="0"/>
              </a:defRPr>
            </a:lvl2pPr>
            <a:lvl3pPr marL="1164717" indent="-232943">
              <a:spcBef>
                <a:spcPct val="30000"/>
              </a:spcBef>
              <a:defRPr sz="1200">
                <a:solidFill>
                  <a:schemeClr val="tx1"/>
                </a:solidFill>
                <a:latin typeface="Architects Daughter" panose="02000505000000020004" pitchFamily="2" charset="0"/>
              </a:defRPr>
            </a:lvl3pPr>
            <a:lvl4pPr marL="1630604" indent="-232943">
              <a:spcBef>
                <a:spcPct val="30000"/>
              </a:spcBef>
              <a:defRPr sz="1200">
                <a:solidFill>
                  <a:schemeClr val="tx1"/>
                </a:solidFill>
                <a:latin typeface="Architects Daughter" panose="02000505000000020004" pitchFamily="2" charset="0"/>
              </a:defRPr>
            </a:lvl4pPr>
            <a:lvl5pPr marL="2096491" indent="-232943">
              <a:spcBef>
                <a:spcPct val="30000"/>
              </a:spcBef>
              <a:defRPr sz="1200">
                <a:solidFill>
                  <a:schemeClr val="tx1"/>
                </a:solidFill>
                <a:latin typeface="Architects Daughter" panose="02000505000000020004" pitchFamily="2" charset="0"/>
              </a:defRPr>
            </a:lvl5pPr>
            <a:lvl6pPr marL="2562377" indent="-232943" eaLnBrk="0" fontAlgn="base" hangingPunct="0">
              <a:spcBef>
                <a:spcPct val="30000"/>
              </a:spcBef>
              <a:spcAft>
                <a:spcPct val="0"/>
              </a:spcAft>
              <a:defRPr sz="1200">
                <a:solidFill>
                  <a:schemeClr val="tx1"/>
                </a:solidFill>
                <a:latin typeface="Architects Daughter" panose="02000505000000020004" pitchFamily="2" charset="0"/>
              </a:defRPr>
            </a:lvl6pPr>
            <a:lvl7pPr marL="3028264" indent="-232943" eaLnBrk="0" fontAlgn="base" hangingPunct="0">
              <a:spcBef>
                <a:spcPct val="30000"/>
              </a:spcBef>
              <a:spcAft>
                <a:spcPct val="0"/>
              </a:spcAft>
              <a:defRPr sz="1200">
                <a:solidFill>
                  <a:schemeClr val="tx1"/>
                </a:solidFill>
                <a:latin typeface="Architects Daughter" panose="02000505000000020004" pitchFamily="2" charset="0"/>
              </a:defRPr>
            </a:lvl7pPr>
            <a:lvl8pPr marL="3494151" indent="-232943" eaLnBrk="0" fontAlgn="base" hangingPunct="0">
              <a:spcBef>
                <a:spcPct val="30000"/>
              </a:spcBef>
              <a:spcAft>
                <a:spcPct val="0"/>
              </a:spcAft>
              <a:defRPr sz="1200">
                <a:solidFill>
                  <a:schemeClr val="tx1"/>
                </a:solidFill>
                <a:latin typeface="Architects Daughter" panose="02000505000000020004" pitchFamily="2" charset="0"/>
              </a:defRPr>
            </a:lvl8pPr>
            <a:lvl9pPr marL="3960038" indent="-232943"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120</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01040" y="4460981"/>
            <a:ext cx="5608320" cy="42237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970938" y="8917120"/>
            <a:ext cx="3037840" cy="46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710" tIns="47689" rIns="91710" bIns="4768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120</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0" y="0"/>
            <a:ext cx="3894667" cy="37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42524676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121</a:t>
            </a:fld>
            <a:endParaRPr lang="en-US"/>
          </a:p>
        </p:txBody>
      </p:sp>
    </p:spTree>
    <p:extLst>
      <p:ext uri="{BB962C8B-B14F-4D97-AF65-F5344CB8AC3E}">
        <p14:creationId xmlns:p14="http://schemas.microsoft.com/office/powerpoint/2010/main" val="3147486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12</a:t>
            </a:fld>
            <a:endParaRPr lang="en-US"/>
          </a:p>
        </p:txBody>
      </p:sp>
    </p:spTree>
    <p:extLst>
      <p:ext uri="{BB962C8B-B14F-4D97-AF65-F5344CB8AC3E}">
        <p14:creationId xmlns:p14="http://schemas.microsoft.com/office/powerpoint/2010/main" val="253011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13</a:t>
            </a:fld>
            <a:endParaRPr lang="en-US"/>
          </a:p>
        </p:txBody>
      </p:sp>
    </p:spTree>
    <p:extLst>
      <p:ext uri="{BB962C8B-B14F-4D97-AF65-F5344CB8AC3E}">
        <p14:creationId xmlns:p14="http://schemas.microsoft.com/office/powerpoint/2010/main" val="2453577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14</a:t>
            </a:fld>
            <a:endParaRPr lang="en-US"/>
          </a:p>
        </p:txBody>
      </p:sp>
    </p:spTree>
    <p:extLst>
      <p:ext uri="{BB962C8B-B14F-4D97-AF65-F5344CB8AC3E}">
        <p14:creationId xmlns:p14="http://schemas.microsoft.com/office/powerpoint/2010/main" val="66035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I have reviewed the different research – I ask the teachers, which one they agree with and why – have them talk to their table or partner. </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be focusing on literacy in this session – mainly reading and how we can structure our lesson to support reading. </a:t>
            </a:r>
          </a:p>
        </p:txBody>
      </p:sp>
      <p:sp>
        <p:nvSpPr>
          <p:cNvPr id="4" name="Slide Number Placeholder 3"/>
          <p:cNvSpPr>
            <a:spLocks noGrp="1"/>
          </p:cNvSpPr>
          <p:nvPr>
            <p:ph type="sldNum" sz="quarter" idx="5"/>
          </p:nvPr>
        </p:nvSpPr>
        <p:spPr/>
        <p:txBody>
          <a:bodyPr/>
          <a:lstStyle/>
          <a:p>
            <a:fld id="{474090D7-EA30-45C9-860E-96BC584F5939}" type="slidenum">
              <a:rPr lang="en-US" smtClean="0"/>
              <a:t>16</a:t>
            </a:fld>
            <a:endParaRPr lang="en-US"/>
          </a:p>
        </p:txBody>
      </p:sp>
    </p:spTree>
    <p:extLst>
      <p:ext uri="{BB962C8B-B14F-4D97-AF65-F5344CB8AC3E}">
        <p14:creationId xmlns:p14="http://schemas.microsoft.com/office/powerpoint/2010/main" val="788345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my rule of the socks:</a:t>
            </a:r>
          </a:p>
          <a:p>
            <a:endParaRPr lang="en-US" dirty="0"/>
          </a:p>
          <a:p>
            <a:pPr marL="232574" indent="-232574">
              <a:buAutoNum type="arabicPeriod"/>
            </a:pPr>
            <a:r>
              <a:rPr lang="en-US" dirty="0"/>
              <a:t>They have never been on my feet</a:t>
            </a:r>
          </a:p>
          <a:p>
            <a:pPr marL="232574" indent="-232574">
              <a:buAutoNum type="arabicPeriod"/>
            </a:pPr>
            <a:r>
              <a:rPr lang="en-US" dirty="0"/>
              <a:t>They are not a souvenir of the workshop</a:t>
            </a:r>
          </a:p>
          <a:p>
            <a:pPr marL="232574" indent="-232574">
              <a:buAutoNum type="arabicPeriod"/>
            </a:pPr>
            <a:r>
              <a:rPr lang="en-US" dirty="0"/>
              <a:t>Put your cellphones away in the sock (model with your own)</a:t>
            </a:r>
          </a:p>
        </p:txBody>
      </p:sp>
      <p:sp>
        <p:nvSpPr>
          <p:cNvPr id="4" name="Slide Number Placeholder 3"/>
          <p:cNvSpPr>
            <a:spLocks noGrp="1"/>
          </p:cNvSpPr>
          <p:nvPr>
            <p:ph type="sldNum" sz="quarter" idx="5"/>
          </p:nvPr>
        </p:nvSpPr>
        <p:spPr/>
        <p:txBody>
          <a:bodyPr/>
          <a:lstStyle/>
          <a:p>
            <a:fld id="{0E34CE70-55C6-4E46-82C9-94A40AE4AD8D}" type="slidenum">
              <a:rPr lang="en-US" smtClean="0"/>
              <a:t>17</a:t>
            </a:fld>
            <a:endParaRPr lang="en-US"/>
          </a:p>
        </p:txBody>
      </p:sp>
    </p:spTree>
    <p:extLst>
      <p:ext uri="{BB962C8B-B14F-4D97-AF65-F5344CB8AC3E}">
        <p14:creationId xmlns:p14="http://schemas.microsoft.com/office/powerpoint/2010/main" val="1371860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spectrum to break up the teacher cliques – they line up from most experienced to brand new, then fold the spectrum to put them with a partner. This allows me to identify who my novice teachers are, and I can provide them more assistance as needed. </a:t>
            </a:r>
          </a:p>
        </p:txBody>
      </p:sp>
      <p:sp>
        <p:nvSpPr>
          <p:cNvPr id="4" name="Slide Number Placeholder 3"/>
          <p:cNvSpPr>
            <a:spLocks noGrp="1"/>
          </p:cNvSpPr>
          <p:nvPr>
            <p:ph type="sldNum" sz="quarter" idx="5"/>
          </p:nvPr>
        </p:nvSpPr>
        <p:spPr/>
        <p:txBody>
          <a:bodyPr/>
          <a:lstStyle/>
          <a:p>
            <a:fld id="{474090D7-EA30-45C9-860E-96BC584F5939}" type="slidenum">
              <a:rPr lang="en-US" smtClean="0"/>
              <a:t>18</a:t>
            </a:fld>
            <a:endParaRPr lang="en-US"/>
          </a:p>
        </p:txBody>
      </p:sp>
    </p:spTree>
    <p:extLst>
      <p:ext uri="{BB962C8B-B14F-4D97-AF65-F5344CB8AC3E}">
        <p14:creationId xmlns:p14="http://schemas.microsoft.com/office/powerpoint/2010/main" val="243606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must start with the research.  There are multiple books and articles written on how to teach vocabulary – but here are the key parts…</a:t>
            </a:r>
          </a:p>
        </p:txBody>
      </p:sp>
      <p:sp>
        <p:nvSpPr>
          <p:cNvPr id="4" name="Slide Number Placeholder 3"/>
          <p:cNvSpPr>
            <a:spLocks noGrp="1"/>
          </p:cNvSpPr>
          <p:nvPr>
            <p:ph type="sldNum" sz="quarter" idx="5"/>
          </p:nvPr>
        </p:nvSpPr>
        <p:spPr/>
        <p:txBody>
          <a:bodyPr/>
          <a:lstStyle/>
          <a:p>
            <a:fld id="{EB2CA709-669E-4DA9-9ABF-8EB8F8D0BB17}" type="slidenum">
              <a:rPr lang="en-US" smtClean="0"/>
              <a:t>19</a:t>
            </a:fld>
            <a:endParaRPr lang="en-US"/>
          </a:p>
        </p:txBody>
      </p:sp>
    </p:spTree>
    <p:extLst>
      <p:ext uri="{BB962C8B-B14F-4D97-AF65-F5344CB8AC3E}">
        <p14:creationId xmlns:p14="http://schemas.microsoft.com/office/powerpoint/2010/main" val="243047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2</a:t>
            </a:fld>
            <a:endParaRPr lang="en-US"/>
          </a:p>
        </p:txBody>
      </p:sp>
    </p:spTree>
    <p:extLst>
      <p:ext uri="{BB962C8B-B14F-4D97-AF65-F5344CB8AC3E}">
        <p14:creationId xmlns:p14="http://schemas.microsoft.com/office/powerpoint/2010/main" val="1795213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taken the research and created my own 6 steps for practical vocabulary instruction.  We will examine each of these steps in this workshop. Steps one and two need to be done in order, but the rest of the steps can be done at any point in the unit. </a:t>
            </a:r>
          </a:p>
          <a:p>
            <a:endParaRPr lang="en-US" dirty="0"/>
          </a:p>
          <a:p>
            <a:r>
              <a:rPr lang="en-US" dirty="0">
                <a:latin typeface="Janda Everyday Casual" panose="02000503000000020004" pitchFamily="2" charset="0"/>
              </a:rPr>
              <a:t>Some key points to remember: </a:t>
            </a:r>
          </a:p>
          <a:p>
            <a:pPr marL="168146" indent="-168146">
              <a:buFont typeface="Arial" panose="020B0604020202020204" pitchFamily="34" charset="0"/>
              <a:buChar char="•"/>
            </a:pPr>
            <a:r>
              <a:rPr lang="en-US" dirty="0">
                <a:latin typeface="Janda Everyday Casual" panose="02000503000000020004" pitchFamily="2" charset="0"/>
              </a:rPr>
              <a:t>Vocabulary instruction must be intentional, not just the initial instruction on the definition of the term but included deliberately in subsequent lesson plans throughout the unit.</a:t>
            </a:r>
          </a:p>
          <a:p>
            <a:endParaRPr lang="en-US" dirty="0">
              <a:latin typeface="Janda Everyday Casual" panose="02000503000000020004" pitchFamily="2" charset="0"/>
            </a:endParaRPr>
          </a:p>
          <a:p>
            <a:pPr marL="168146" indent="-168146">
              <a:buFont typeface="Arial" panose="020B0604020202020204" pitchFamily="34" charset="0"/>
              <a:buChar char="•"/>
            </a:pPr>
            <a:r>
              <a:rPr lang="en-US" dirty="0">
                <a:latin typeface="Janda Everyday Casual" panose="02000503000000020004" pitchFamily="2" charset="0"/>
              </a:rPr>
              <a:t>Vocabulary must be taught directly – students need to see the term, hear the term, and say the term in order to build their understanding of key content vocabulary.  </a:t>
            </a:r>
          </a:p>
          <a:p>
            <a:pPr marL="168146" indent="-168146">
              <a:buFont typeface="Arial" panose="020B0604020202020204" pitchFamily="34" charset="0"/>
              <a:buChar char="•"/>
            </a:pPr>
            <a:endParaRPr lang="en-US" dirty="0">
              <a:latin typeface="Janda Everyday Casual" panose="02000503000000020004" pitchFamily="2" charset="0"/>
            </a:endParaRPr>
          </a:p>
          <a:p>
            <a:pPr marL="168146" indent="-168146">
              <a:buFont typeface="Arial" panose="020B0604020202020204" pitchFamily="34" charset="0"/>
              <a:buChar char="•"/>
            </a:pPr>
            <a:r>
              <a:rPr lang="en-US" dirty="0">
                <a:latin typeface="Janda Everyday Casual" panose="02000503000000020004" pitchFamily="2" charset="0"/>
              </a:rPr>
              <a:t>Students need to encounter the vocabulary term in a meaningful way at least six times throughout the unit before it can be understood and applied. </a:t>
            </a:r>
          </a:p>
          <a:p>
            <a:pPr marL="168146" indent="-168146">
              <a:buFont typeface="Arial" panose="020B0604020202020204" pitchFamily="34" charset="0"/>
              <a:buChar char="•"/>
            </a:pPr>
            <a:endParaRPr lang="en-US" dirty="0">
              <a:latin typeface="Janda Everyday Casual" panose="02000503000000020004" pitchFamily="2" charset="0"/>
            </a:endParaRPr>
          </a:p>
          <a:p>
            <a:pPr marL="168146" indent="-168146">
              <a:buFont typeface="Arial" panose="020B0604020202020204" pitchFamily="34" charset="0"/>
              <a:buChar char="•"/>
            </a:pPr>
            <a:r>
              <a:rPr lang="en-US" dirty="0">
                <a:latin typeface="Janda Everyday Casual" panose="02000503000000020004" pitchFamily="2" charset="0"/>
              </a:rPr>
              <a:t>One of the best ways for students to learn vocabulary is to associate an image with the term. </a:t>
            </a:r>
          </a:p>
          <a:p>
            <a:pPr marL="168146" indent="-168146">
              <a:buFont typeface="Arial" panose="020B0604020202020204" pitchFamily="34" charset="0"/>
              <a:buChar char="•"/>
            </a:pPr>
            <a:endParaRPr lang="en-US" dirty="0">
              <a:latin typeface="Janda Everyday Casual" panose="02000503000000020004" pitchFamily="2" charset="0"/>
            </a:endParaRPr>
          </a:p>
          <a:p>
            <a:pPr marL="168146" indent="-168146">
              <a:buFont typeface="Arial" panose="020B0604020202020204" pitchFamily="34" charset="0"/>
              <a:buChar char="•"/>
            </a:pPr>
            <a:r>
              <a:rPr lang="en-US" dirty="0">
                <a:latin typeface="Janda Everyday Casual" panose="02000503000000020004" pitchFamily="2" charset="0"/>
              </a:rPr>
              <a:t>Students must participate in engaging activities for long term retention.  </a:t>
            </a:r>
          </a:p>
          <a:p>
            <a:endParaRPr lang="en-US" dirty="0"/>
          </a:p>
        </p:txBody>
      </p:sp>
      <p:sp>
        <p:nvSpPr>
          <p:cNvPr id="4" name="Slide Number Placeholder 3"/>
          <p:cNvSpPr>
            <a:spLocks noGrp="1"/>
          </p:cNvSpPr>
          <p:nvPr>
            <p:ph type="sldNum" sz="quarter" idx="5"/>
          </p:nvPr>
        </p:nvSpPr>
        <p:spPr/>
        <p:txBody>
          <a:bodyPr/>
          <a:lstStyle/>
          <a:p>
            <a:fld id="{EB2CA709-669E-4DA9-9ABF-8EB8F8D0BB17}" type="slidenum">
              <a:rPr lang="en-US" smtClean="0"/>
              <a:t>20</a:t>
            </a:fld>
            <a:endParaRPr lang="en-US"/>
          </a:p>
        </p:txBody>
      </p:sp>
    </p:spTree>
    <p:extLst>
      <p:ext uri="{BB962C8B-B14F-4D97-AF65-F5344CB8AC3E}">
        <p14:creationId xmlns:p14="http://schemas.microsoft.com/office/powerpoint/2010/main" val="1805426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One actually seems obvious – you need to know the terms that you will be teaching.  In the discipline of Social Studies there are more than 26,000 terms – more than math, Language Arts, and Science combined.  Social Studies vocabulary is actually the vocabulary needed most in college.  </a:t>
            </a:r>
          </a:p>
          <a:p>
            <a:endParaRPr lang="en-US" dirty="0"/>
          </a:p>
          <a:p>
            <a:r>
              <a:rPr lang="en-US" dirty="0"/>
              <a:t>But there is actually more to just teaching a list of terms out of the textbook.  What are the specific vocabulary terms students will need to master your daily lesson? The unit? You cannot teach too many vocabulary terms in one setting and expect immediate mastery.  You need to carefully examine the terms you are given, or you find for each unit and decide – is this a term that is essential for this lesson? For this unit? Can this term be introduced and master at a later point? Or does it need mastery now? Is this a term that has already been taught and just needs a refresher?  Thoughtful planning needs to happen before instruction. </a:t>
            </a:r>
          </a:p>
        </p:txBody>
      </p:sp>
      <p:sp>
        <p:nvSpPr>
          <p:cNvPr id="4" name="Slide Number Placeholder 3"/>
          <p:cNvSpPr>
            <a:spLocks noGrp="1"/>
          </p:cNvSpPr>
          <p:nvPr>
            <p:ph type="sldNum" sz="quarter" idx="5"/>
          </p:nvPr>
        </p:nvSpPr>
        <p:spPr/>
        <p:txBody>
          <a:bodyPr/>
          <a:lstStyle/>
          <a:p>
            <a:fld id="{EB2CA709-669E-4DA9-9ABF-8EB8F8D0BB17}" type="slidenum">
              <a:rPr lang="en-US" smtClean="0"/>
              <a:t>21</a:t>
            </a:fld>
            <a:endParaRPr lang="en-US"/>
          </a:p>
        </p:txBody>
      </p:sp>
    </p:spTree>
    <p:extLst>
      <p:ext uri="{BB962C8B-B14F-4D97-AF65-F5344CB8AC3E}">
        <p14:creationId xmlns:p14="http://schemas.microsoft.com/office/powerpoint/2010/main" val="1400679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handout on Tips for Selecting Vocabulary Terms.  When you have finished reading the Tips – share your thoughts with your partner. </a:t>
            </a:r>
          </a:p>
        </p:txBody>
      </p:sp>
      <p:sp>
        <p:nvSpPr>
          <p:cNvPr id="4" name="Slide Number Placeholder 3"/>
          <p:cNvSpPr>
            <a:spLocks noGrp="1"/>
          </p:cNvSpPr>
          <p:nvPr>
            <p:ph type="sldNum" sz="quarter" idx="5"/>
          </p:nvPr>
        </p:nvSpPr>
        <p:spPr/>
        <p:txBody>
          <a:bodyPr/>
          <a:lstStyle/>
          <a:p>
            <a:fld id="{EB2CA709-669E-4DA9-9ABF-8EB8F8D0BB17}" type="slidenum">
              <a:rPr lang="en-US" smtClean="0"/>
              <a:t>22</a:t>
            </a:fld>
            <a:endParaRPr lang="en-US"/>
          </a:p>
        </p:txBody>
      </p:sp>
    </p:spTree>
    <p:extLst>
      <p:ext uri="{BB962C8B-B14F-4D97-AF65-F5344CB8AC3E}">
        <p14:creationId xmlns:p14="http://schemas.microsoft.com/office/powerpoint/2010/main" val="1831921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Vocabulary instruction is active, it is not a passive activity to fill time.  Assigning vocabulary out of the back of the book and having students copy the definition does not work.  Just like you would plan for a lesson on teaching content, you need to plan how you will teach vocabulary.  </a:t>
            </a:r>
          </a:p>
          <a:p>
            <a:endParaRPr lang="en-US" dirty="0"/>
          </a:p>
          <a:p>
            <a:r>
              <a:rPr lang="en-US" dirty="0"/>
              <a:t>The 2</a:t>
            </a:r>
            <a:r>
              <a:rPr lang="en-US" baseline="30000" dirty="0"/>
              <a:t>nd</a:t>
            </a:r>
            <a:r>
              <a:rPr lang="en-US" dirty="0"/>
              <a:t> step </a:t>
            </a:r>
            <a:r>
              <a:rPr lang="en-US" b="1" dirty="0"/>
              <a:t>involves explicit instruction</a:t>
            </a:r>
            <a:r>
              <a:rPr lang="en-US" dirty="0"/>
              <a:t>.  Pronounce the vocabulary terms to your students. Students must hear the word out loud to help build their understanding of the term. Many time students will understand a term more if they hear it first.  Think of the term militia – the way it is pronounced and the way it is spelled can be confusing to your students.  But if you pronounce the term first, they may already know the word, just not have experienced it in text. </a:t>
            </a:r>
          </a:p>
          <a:p>
            <a:endParaRPr lang="en-US" dirty="0"/>
          </a:p>
          <a:p>
            <a:r>
              <a:rPr lang="en-US" dirty="0"/>
              <a:t>The rest of the vocabulary instruction can differ depending on the term, but these activities are recommended when you are teaching vocabulary. </a:t>
            </a:r>
          </a:p>
          <a:p>
            <a:endParaRPr lang="en-US" dirty="0"/>
          </a:p>
          <a:p>
            <a:r>
              <a:rPr lang="en-US" dirty="0"/>
              <a:t>Define it, or help your students define the term. There is nothing more dangerous than asking kids to just “google” the definition.  They will usually just choose the first definition rather than correct one. </a:t>
            </a:r>
          </a:p>
          <a:p>
            <a:endParaRPr lang="en-US" dirty="0"/>
          </a:p>
          <a:p>
            <a:r>
              <a:rPr lang="en-US" dirty="0"/>
              <a:t>Help students make connections to any root terms.  This is important for transfer of knowledge – if they understand the root, they can understand the term.</a:t>
            </a:r>
          </a:p>
          <a:p>
            <a:endParaRPr lang="en-US" dirty="0"/>
          </a:p>
          <a:p>
            <a:r>
              <a:rPr lang="en-US" dirty="0"/>
              <a:t>Help students make connections with synonyms – many times, vocabulary on an assessment is actually a synonym of a term they were taught. </a:t>
            </a:r>
          </a:p>
          <a:p>
            <a:endParaRPr lang="en-US" dirty="0"/>
          </a:p>
          <a:p>
            <a:r>
              <a:rPr lang="en-US" dirty="0"/>
              <a:t>And finally, give concrete SOCIAL STUDIES examples of the term.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B2CA709-669E-4DA9-9ABF-8EB8F8D0BB17}" type="slidenum">
              <a:rPr lang="en-US" smtClean="0"/>
              <a:t>23</a:t>
            </a:fld>
            <a:endParaRPr lang="en-US"/>
          </a:p>
        </p:txBody>
      </p:sp>
    </p:spTree>
    <p:extLst>
      <p:ext uri="{BB962C8B-B14F-4D97-AF65-F5344CB8AC3E}">
        <p14:creationId xmlns:p14="http://schemas.microsoft.com/office/powerpoint/2010/main" val="1535548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your visual clue to go to the word wall you posted and read the terms to the teachers.  Have them repeat the terms when they have finished. </a:t>
            </a:r>
          </a:p>
        </p:txBody>
      </p:sp>
      <p:sp>
        <p:nvSpPr>
          <p:cNvPr id="4" name="Slide Number Placeholder 3"/>
          <p:cNvSpPr>
            <a:spLocks noGrp="1"/>
          </p:cNvSpPr>
          <p:nvPr>
            <p:ph type="sldNum" sz="quarter" idx="5"/>
          </p:nvPr>
        </p:nvSpPr>
        <p:spPr/>
        <p:txBody>
          <a:bodyPr/>
          <a:lstStyle/>
          <a:p>
            <a:fld id="{474090D7-EA30-45C9-860E-96BC584F5939}" type="slidenum">
              <a:rPr lang="en-US" smtClean="0"/>
              <a:t>24</a:t>
            </a:fld>
            <a:endParaRPr lang="en-US"/>
          </a:p>
        </p:txBody>
      </p:sp>
    </p:spTree>
    <p:extLst>
      <p:ext uri="{BB962C8B-B14F-4D97-AF65-F5344CB8AC3E}">
        <p14:creationId xmlns:p14="http://schemas.microsoft.com/office/powerpoint/2010/main" val="1301092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have to do anything here except tell the teachers they could pass out a worksheet and have their students complete the sentence.  The key is to not waste time looking up terms in a dictionary or on Google. </a:t>
            </a:r>
          </a:p>
          <a:p>
            <a:endParaRPr lang="en-US" dirty="0"/>
          </a:p>
          <a:p>
            <a:r>
              <a:rPr lang="en-US" dirty="0"/>
              <a:t>Depending on time, you can model this resource or just talk about it. </a:t>
            </a:r>
          </a:p>
        </p:txBody>
      </p:sp>
      <p:sp>
        <p:nvSpPr>
          <p:cNvPr id="4" name="Slide Number Placeholder 3"/>
          <p:cNvSpPr>
            <a:spLocks noGrp="1"/>
          </p:cNvSpPr>
          <p:nvPr>
            <p:ph type="sldNum" sz="quarter" idx="5"/>
          </p:nvPr>
        </p:nvSpPr>
        <p:spPr/>
        <p:txBody>
          <a:bodyPr/>
          <a:lstStyle/>
          <a:p>
            <a:fld id="{474090D7-EA30-45C9-860E-96BC584F5939}" type="slidenum">
              <a:rPr lang="en-US" smtClean="0"/>
              <a:t>25</a:t>
            </a:fld>
            <a:endParaRPr lang="en-US"/>
          </a:p>
        </p:txBody>
      </p:sp>
    </p:spTree>
    <p:extLst>
      <p:ext uri="{BB962C8B-B14F-4D97-AF65-F5344CB8AC3E}">
        <p14:creationId xmlns:p14="http://schemas.microsoft.com/office/powerpoint/2010/main" val="2948809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research, visuals support learning vocabulary instruction.  We are now going to look at a variety of strategies to focus on using visuals. </a:t>
            </a:r>
          </a:p>
        </p:txBody>
      </p:sp>
      <p:sp>
        <p:nvSpPr>
          <p:cNvPr id="4" name="Slide Number Placeholder 3"/>
          <p:cNvSpPr>
            <a:spLocks noGrp="1"/>
          </p:cNvSpPr>
          <p:nvPr>
            <p:ph type="sldNum" sz="quarter" idx="5"/>
          </p:nvPr>
        </p:nvSpPr>
        <p:spPr/>
        <p:txBody>
          <a:bodyPr/>
          <a:lstStyle/>
          <a:p>
            <a:fld id="{474090D7-EA30-45C9-860E-96BC584F5939}" type="slidenum">
              <a:rPr lang="en-US" smtClean="0"/>
              <a:t>26</a:t>
            </a:fld>
            <a:endParaRPr lang="en-US"/>
          </a:p>
        </p:txBody>
      </p:sp>
    </p:spTree>
    <p:extLst>
      <p:ext uri="{BB962C8B-B14F-4D97-AF65-F5344CB8AC3E}">
        <p14:creationId xmlns:p14="http://schemas.microsoft.com/office/powerpoint/2010/main" val="1051888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color – coded vocabulary activity</a:t>
            </a:r>
          </a:p>
          <a:p>
            <a:endParaRPr lang="en-US" dirty="0"/>
          </a:p>
          <a:p>
            <a:r>
              <a:rPr lang="en-US" dirty="0"/>
              <a:t>Pass out the handout and red-, green-, and yellow-colored pencils.  Give teachers time to look at the word wall and complete the activity.  </a:t>
            </a:r>
          </a:p>
          <a:p>
            <a:endParaRPr lang="en-US" dirty="0"/>
          </a:p>
          <a:p>
            <a:r>
              <a:rPr lang="en-US" dirty="0"/>
              <a:t>Model walking around and checking students answers while they are color-coding.  When the teachers are finished, share that you can look at the colors as a type of formative assessment prior to more instruction on vocabulary. </a:t>
            </a:r>
          </a:p>
        </p:txBody>
      </p:sp>
      <p:sp>
        <p:nvSpPr>
          <p:cNvPr id="4" name="Slide Number Placeholder 3"/>
          <p:cNvSpPr>
            <a:spLocks noGrp="1"/>
          </p:cNvSpPr>
          <p:nvPr>
            <p:ph type="sldNum" sz="quarter" idx="5"/>
          </p:nvPr>
        </p:nvSpPr>
        <p:spPr/>
        <p:txBody>
          <a:bodyPr/>
          <a:lstStyle/>
          <a:p>
            <a:fld id="{474090D7-EA30-45C9-860E-96BC584F5939}" type="slidenum">
              <a:rPr lang="en-US" smtClean="0"/>
              <a:t>27</a:t>
            </a:fld>
            <a:endParaRPr lang="en-US"/>
          </a:p>
        </p:txBody>
      </p:sp>
    </p:spTree>
    <p:extLst>
      <p:ext uri="{BB962C8B-B14F-4D97-AF65-F5344CB8AC3E}">
        <p14:creationId xmlns:p14="http://schemas.microsoft.com/office/powerpoint/2010/main" val="1548514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strategy for explicit instruction involves using planned visuals of the definition.  </a:t>
            </a:r>
          </a:p>
        </p:txBody>
      </p:sp>
      <p:sp>
        <p:nvSpPr>
          <p:cNvPr id="4" name="Slide Number Placeholder 3"/>
          <p:cNvSpPr>
            <a:spLocks noGrp="1"/>
          </p:cNvSpPr>
          <p:nvPr>
            <p:ph type="sldNum" sz="quarter" idx="5"/>
          </p:nvPr>
        </p:nvSpPr>
        <p:spPr/>
        <p:txBody>
          <a:bodyPr/>
          <a:lstStyle/>
          <a:p>
            <a:fld id="{EB2CA709-669E-4DA9-9ABF-8EB8F8D0BB17}" type="slidenum">
              <a:rPr lang="en-US" smtClean="0"/>
              <a:t>28</a:t>
            </a:fld>
            <a:endParaRPr lang="en-US"/>
          </a:p>
        </p:txBody>
      </p:sp>
    </p:spTree>
    <p:extLst>
      <p:ext uri="{BB962C8B-B14F-4D97-AF65-F5344CB8AC3E}">
        <p14:creationId xmlns:p14="http://schemas.microsoft.com/office/powerpoint/2010/main" val="3734906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quick look at this image - </a:t>
            </a:r>
          </a:p>
        </p:txBody>
      </p:sp>
      <p:sp>
        <p:nvSpPr>
          <p:cNvPr id="4" name="Slide Number Placeholder 3"/>
          <p:cNvSpPr>
            <a:spLocks noGrp="1"/>
          </p:cNvSpPr>
          <p:nvPr>
            <p:ph type="sldNum" sz="quarter" idx="5"/>
          </p:nvPr>
        </p:nvSpPr>
        <p:spPr/>
        <p:txBody>
          <a:bodyPr/>
          <a:lstStyle/>
          <a:p>
            <a:fld id="{EB2CA709-669E-4DA9-9ABF-8EB8F8D0BB17}" type="slidenum">
              <a:rPr lang="en-US" smtClean="0"/>
              <a:t>29</a:t>
            </a:fld>
            <a:endParaRPr lang="en-US"/>
          </a:p>
        </p:txBody>
      </p:sp>
    </p:spTree>
    <p:extLst>
      <p:ext uri="{BB962C8B-B14F-4D97-AF65-F5344CB8AC3E}">
        <p14:creationId xmlns:p14="http://schemas.microsoft.com/office/powerpoint/2010/main" val="235983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Add your own information to this slide to introduce yourself.</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47258" indent="-325211">
              <a:defRPr>
                <a:solidFill>
                  <a:schemeClr val="tx1"/>
                </a:solidFill>
                <a:latin typeface="Arial" panose="020B0604020202020204" pitchFamily="34" charset="0"/>
              </a:defRPr>
            </a:lvl2pPr>
            <a:lvl3pPr marL="1302553" indent="-260169">
              <a:defRPr>
                <a:solidFill>
                  <a:schemeClr val="tx1"/>
                </a:solidFill>
                <a:latin typeface="Arial" panose="020B0604020202020204" pitchFamily="34" charset="0"/>
              </a:defRPr>
            </a:lvl3pPr>
            <a:lvl4pPr marL="1824600" indent="-260169">
              <a:defRPr>
                <a:solidFill>
                  <a:schemeClr val="tx1"/>
                </a:solidFill>
                <a:latin typeface="Arial" panose="020B0604020202020204" pitchFamily="34" charset="0"/>
              </a:defRPr>
            </a:lvl4pPr>
            <a:lvl5pPr marL="2346649" indent="-260169">
              <a:defRPr>
                <a:solidFill>
                  <a:schemeClr val="tx1"/>
                </a:solidFill>
                <a:latin typeface="Arial" panose="020B0604020202020204" pitchFamily="34" charset="0"/>
              </a:defRPr>
            </a:lvl5pPr>
            <a:lvl6pPr marL="2839598" indent="-260169" eaLnBrk="0" fontAlgn="base" hangingPunct="0">
              <a:spcBef>
                <a:spcPct val="0"/>
              </a:spcBef>
              <a:spcAft>
                <a:spcPct val="0"/>
              </a:spcAft>
              <a:defRPr>
                <a:solidFill>
                  <a:schemeClr val="tx1"/>
                </a:solidFill>
                <a:latin typeface="Arial" panose="020B0604020202020204" pitchFamily="34" charset="0"/>
              </a:defRPr>
            </a:lvl6pPr>
            <a:lvl7pPr marL="3332548" indent="-260169" eaLnBrk="0" fontAlgn="base" hangingPunct="0">
              <a:spcBef>
                <a:spcPct val="0"/>
              </a:spcBef>
              <a:spcAft>
                <a:spcPct val="0"/>
              </a:spcAft>
              <a:defRPr>
                <a:solidFill>
                  <a:schemeClr val="tx1"/>
                </a:solidFill>
                <a:latin typeface="Arial" panose="020B0604020202020204" pitchFamily="34" charset="0"/>
              </a:defRPr>
            </a:lvl7pPr>
            <a:lvl8pPr marL="3825498" indent="-260169" eaLnBrk="0" fontAlgn="base" hangingPunct="0">
              <a:spcBef>
                <a:spcPct val="0"/>
              </a:spcBef>
              <a:spcAft>
                <a:spcPct val="0"/>
              </a:spcAft>
              <a:defRPr>
                <a:solidFill>
                  <a:schemeClr val="tx1"/>
                </a:solidFill>
                <a:latin typeface="Arial" panose="020B0604020202020204" pitchFamily="34" charset="0"/>
              </a:defRPr>
            </a:lvl8pPr>
            <a:lvl9pPr marL="4318449" indent="-260169"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1216958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to teach vocabulary with images is the 3, 2, 1 Definitions – Allow students time to analyze an image to build their understanding of an image. </a:t>
            </a:r>
          </a:p>
        </p:txBody>
      </p:sp>
      <p:sp>
        <p:nvSpPr>
          <p:cNvPr id="4" name="Slide Number Placeholder 3"/>
          <p:cNvSpPr>
            <a:spLocks noGrp="1"/>
          </p:cNvSpPr>
          <p:nvPr>
            <p:ph type="sldNum" sz="quarter" idx="5"/>
          </p:nvPr>
        </p:nvSpPr>
        <p:spPr/>
        <p:txBody>
          <a:bodyPr/>
          <a:lstStyle/>
          <a:p>
            <a:fld id="{EB2CA709-669E-4DA9-9ABF-8EB8F8D0BB17}" type="slidenum">
              <a:rPr lang="en-US" smtClean="0"/>
              <a:t>30</a:t>
            </a:fld>
            <a:endParaRPr lang="en-US"/>
          </a:p>
        </p:txBody>
      </p:sp>
    </p:spTree>
    <p:extLst>
      <p:ext uri="{BB962C8B-B14F-4D97-AF65-F5344CB8AC3E}">
        <p14:creationId xmlns:p14="http://schemas.microsoft.com/office/powerpoint/2010/main" val="2633618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to teach vocabulary with images is the 3, 2, 1 Definitions – Allow students time to analyze an image to build their understanding of an image. </a:t>
            </a:r>
          </a:p>
        </p:txBody>
      </p:sp>
      <p:sp>
        <p:nvSpPr>
          <p:cNvPr id="4" name="Slide Number Placeholder 3"/>
          <p:cNvSpPr>
            <a:spLocks noGrp="1"/>
          </p:cNvSpPr>
          <p:nvPr>
            <p:ph type="sldNum" sz="quarter" idx="5"/>
          </p:nvPr>
        </p:nvSpPr>
        <p:spPr/>
        <p:txBody>
          <a:bodyPr/>
          <a:lstStyle/>
          <a:p>
            <a:fld id="{EB2CA709-669E-4DA9-9ABF-8EB8F8D0BB17}" type="slidenum">
              <a:rPr lang="en-US" smtClean="0"/>
              <a:t>31</a:t>
            </a:fld>
            <a:endParaRPr lang="en-US"/>
          </a:p>
        </p:txBody>
      </p:sp>
    </p:spTree>
    <p:extLst>
      <p:ext uri="{BB962C8B-B14F-4D97-AF65-F5344CB8AC3E}">
        <p14:creationId xmlns:p14="http://schemas.microsoft.com/office/powerpoint/2010/main" val="2034009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them create a 3, 2, 1 definition on this image</a:t>
            </a:r>
          </a:p>
          <a:p>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32</a:t>
            </a:fld>
            <a:endParaRPr lang="en-US"/>
          </a:p>
        </p:txBody>
      </p:sp>
    </p:spTree>
    <p:extLst>
      <p:ext uri="{BB962C8B-B14F-4D97-AF65-F5344CB8AC3E}">
        <p14:creationId xmlns:p14="http://schemas.microsoft.com/office/powerpoint/2010/main" val="1926037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discuss the following two questions with a partner</a:t>
            </a:r>
          </a:p>
        </p:txBody>
      </p:sp>
      <p:sp>
        <p:nvSpPr>
          <p:cNvPr id="4" name="Slide Number Placeholder 3"/>
          <p:cNvSpPr>
            <a:spLocks noGrp="1"/>
          </p:cNvSpPr>
          <p:nvPr>
            <p:ph type="sldNum" sz="quarter" idx="5"/>
          </p:nvPr>
        </p:nvSpPr>
        <p:spPr/>
        <p:txBody>
          <a:bodyPr/>
          <a:lstStyle/>
          <a:p>
            <a:fld id="{EB2CA709-669E-4DA9-9ABF-8EB8F8D0BB17}" type="slidenum">
              <a:rPr lang="en-US" smtClean="0"/>
              <a:t>33</a:t>
            </a:fld>
            <a:endParaRPr lang="en-US"/>
          </a:p>
        </p:txBody>
      </p:sp>
    </p:spTree>
    <p:extLst>
      <p:ext uri="{BB962C8B-B14F-4D97-AF65-F5344CB8AC3E}">
        <p14:creationId xmlns:p14="http://schemas.microsoft.com/office/powerpoint/2010/main" val="784801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a partner</a:t>
            </a:r>
          </a:p>
        </p:txBody>
      </p:sp>
      <p:sp>
        <p:nvSpPr>
          <p:cNvPr id="4" name="Slide Number Placeholder 3"/>
          <p:cNvSpPr>
            <a:spLocks noGrp="1"/>
          </p:cNvSpPr>
          <p:nvPr>
            <p:ph type="sldNum" sz="quarter" idx="5"/>
          </p:nvPr>
        </p:nvSpPr>
        <p:spPr/>
        <p:txBody>
          <a:bodyPr/>
          <a:lstStyle/>
          <a:p>
            <a:fld id="{474090D7-EA30-45C9-860E-96BC584F5939}" type="slidenum">
              <a:rPr lang="en-US" smtClean="0"/>
              <a:t>34</a:t>
            </a:fld>
            <a:endParaRPr lang="en-US"/>
          </a:p>
        </p:txBody>
      </p:sp>
    </p:spTree>
    <p:extLst>
      <p:ext uri="{BB962C8B-B14F-4D97-AF65-F5344CB8AC3E}">
        <p14:creationId xmlns:p14="http://schemas.microsoft.com/office/powerpoint/2010/main" val="4131450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out when teachers are done</a:t>
            </a:r>
          </a:p>
        </p:txBody>
      </p:sp>
      <p:sp>
        <p:nvSpPr>
          <p:cNvPr id="4" name="Slide Number Placeholder 3"/>
          <p:cNvSpPr>
            <a:spLocks noGrp="1"/>
          </p:cNvSpPr>
          <p:nvPr>
            <p:ph type="sldNum" sz="quarter" idx="5"/>
          </p:nvPr>
        </p:nvSpPr>
        <p:spPr/>
        <p:txBody>
          <a:bodyPr/>
          <a:lstStyle/>
          <a:p>
            <a:fld id="{474090D7-EA30-45C9-860E-96BC584F5939}" type="slidenum">
              <a:rPr lang="en-US" smtClean="0"/>
              <a:t>35</a:t>
            </a:fld>
            <a:endParaRPr lang="en-US"/>
          </a:p>
        </p:txBody>
      </p:sp>
    </p:spTree>
    <p:extLst>
      <p:ext uri="{BB962C8B-B14F-4D97-AF65-F5344CB8AC3E}">
        <p14:creationId xmlns:p14="http://schemas.microsoft.com/office/powerpoint/2010/main" val="3989718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had instruction on how to use Word Walls, or was it just a district initiative you were told to follow? Let’s take a look on why word walls work. </a:t>
            </a:r>
          </a:p>
        </p:txBody>
      </p:sp>
      <p:sp>
        <p:nvSpPr>
          <p:cNvPr id="4" name="Slide Number Placeholder 3"/>
          <p:cNvSpPr>
            <a:spLocks noGrp="1"/>
          </p:cNvSpPr>
          <p:nvPr>
            <p:ph type="sldNum" sz="quarter" idx="5"/>
          </p:nvPr>
        </p:nvSpPr>
        <p:spPr/>
        <p:txBody>
          <a:bodyPr/>
          <a:lstStyle/>
          <a:p>
            <a:fld id="{EB2CA709-669E-4DA9-9ABF-8EB8F8D0BB17}" type="slidenum">
              <a:rPr lang="en-US" smtClean="0"/>
              <a:t>36</a:t>
            </a:fld>
            <a:endParaRPr lang="en-US"/>
          </a:p>
        </p:txBody>
      </p:sp>
    </p:spTree>
    <p:extLst>
      <p:ext uri="{BB962C8B-B14F-4D97-AF65-F5344CB8AC3E}">
        <p14:creationId xmlns:p14="http://schemas.microsoft.com/office/powerpoint/2010/main" val="1024781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Walls work because of several different reasons – the first of which is episodic memory.  Students begin to associate a certain space in your room with vocabulary terms, and if you have taken the time to teach the terms, they will associate the space with learning.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that you put your current word wall in the focal point of your room – near where you teach. </a:t>
            </a:r>
          </a:p>
          <a:p>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37</a:t>
            </a:fld>
            <a:endParaRPr lang="en-US"/>
          </a:p>
        </p:txBody>
      </p:sp>
    </p:spTree>
    <p:extLst>
      <p:ext uri="{BB962C8B-B14F-4D97-AF65-F5344CB8AC3E}">
        <p14:creationId xmlns:p14="http://schemas.microsoft.com/office/powerpoint/2010/main" val="2134070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Word walls reinforce sight-word acquisition. When students recognize the terms on sight, their fluency increases.  When their fluency increases, their comprehension increases. The goal is to build content literacy across grades and disciplines.</a:t>
            </a:r>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38</a:t>
            </a:fld>
            <a:endParaRPr lang="en-US"/>
          </a:p>
        </p:txBody>
      </p:sp>
    </p:spTree>
    <p:extLst>
      <p:ext uri="{BB962C8B-B14F-4D97-AF65-F5344CB8AC3E}">
        <p14:creationId xmlns:p14="http://schemas.microsoft.com/office/powerpoint/2010/main" val="397477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this handout and have them read it. Discuss what they circled or underlined with their partner.  </a:t>
            </a:r>
          </a:p>
        </p:txBody>
      </p:sp>
      <p:sp>
        <p:nvSpPr>
          <p:cNvPr id="4" name="Slide Number Placeholder 3"/>
          <p:cNvSpPr>
            <a:spLocks noGrp="1"/>
          </p:cNvSpPr>
          <p:nvPr>
            <p:ph type="sldNum" sz="quarter" idx="5"/>
          </p:nvPr>
        </p:nvSpPr>
        <p:spPr/>
        <p:txBody>
          <a:bodyPr/>
          <a:lstStyle/>
          <a:p>
            <a:fld id="{474090D7-EA30-45C9-860E-96BC584F5939}" type="slidenum">
              <a:rPr lang="en-US" smtClean="0"/>
              <a:t>39</a:t>
            </a:fld>
            <a:endParaRPr lang="en-US"/>
          </a:p>
        </p:txBody>
      </p:sp>
    </p:spTree>
    <p:extLst>
      <p:ext uri="{BB962C8B-B14F-4D97-AF65-F5344CB8AC3E}">
        <p14:creationId xmlns:p14="http://schemas.microsoft.com/office/powerpoint/2010/main" val="26918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list the research that goes into my workshops.  I quickly share all of the research, and on the last slide I ask, “Which of these do you agree with?” and share the answer with a partner. </a:t>
            </a:r>
          </a:p>
        </p:txBody>
      </p:sp>
      <p:sp>
        <p:nvSpPr>
          <p:cNvPr id="4" name="Slide Number Placeholder 3"/>
          <p:cNvSpPr>
            <a:spLocks noGrp="1"/>
          </p:cNvSpPr>
          <p:nvPr>
            <p:ph type="sldNum" sz="quarter" idx="5"/>
          </p:nvPr>
        </p:nvSpPr>
        <p:spPr/>
        <p:txBody>
          <a:bodyPr/>
          <a:lstStyle/>
          <a:p>
            <a:fld id="{0E34CE70-55C6-4E46-82C9-94A40AE4AD8D}" type="slidenum">
              <a:rPr lang="en-US" smtClean="0"/>
              <a:t>4</a:t>
            </a:fld>
            <a:endParaRPr lang="en-US"/>
          </a:p>
        </p:txBody>
      </p:sp>
    </p:spTree>
    <p:extLst>
      <p:ext uri="{BB962C8B-B14F-4D97-AF65-F5344CB8AC3E}">
        <p14:creationId xmlns:p14="http://schemas.microsoft.com/office/powerpoint/2010/main" val="325831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are going to share tips for making word walls work in the classroom. </a:t>
            </a:r>
          </a:p>
        </p:txBody>
      </p:sp>
      <p:sp>
        <p:nvSpPr>
          <p:cNvPr id="4" name="Slide Number Placeholder 3"/>
          <p:cNvSpPr>
            <a:spLocks noGrp="1"/>
          </p:cNvSpPr>
          <p:nvPr>
            <p:ph type="sldNum" sz="quarter" idx="5"/>
          </p:nvPr>
        </p:nvSpPr>
        <p:spPr/>
        <p:txBody>
          <a:bodyPr/>
          <a:lstStyle/>
          <a:p>
            <a:fld id="{474090D7-EA30-45C9-860E-96BC584F5939}" type="slidenum">
              <a:rPr lang="en-US" smtClean="0"/>
              <a:t>40</a:t>
            </a:fld>
            <a:endParaRPr lang="en-US"/>
          </a:p>
        </p:txBody>
      </p:sp>
    </p:spTree>
    <p:extLst>
      <p:ext uri="{BB962C8B-B14F-4D97-AF65-F5344CB8AC3E}">
        <p14:creationId xmlns:p14="http://schemas.microsoft.com/office/powerpoint/2010/main" val="3458560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above</a:t>
            </a:r>
          </a:p>
        </p:txBody>
      </p:sp>
      <p:sp>
        <p:nvSpPr>
          <p:cNvPr id="4" name="Slide Number Placeholder 3"/>
          <p:cNvSpPr>
            <a:spLocks noGrp="1"/>
          </p:cNvSpPr>
          <p:nvPr>
            <p:ph type="sldNum" sz="quarter" idx="5"/>
          </p:nvPr>
        </p:nvSpPr>
        <p:spPr/>
        <p:txBody>
          <a:bodyPr/>
          <a:lstStyle/>
          <a:p>
            <a:fld id="{EB2CA709-669E-4DA9-9ABF-8EB8F8D0BB17}" type="slidenum">
              <a:rPr lang="en-US" smtClean="0"/>
              <a:t>41</a:t>
            </a:fld>
            <a:endParaRPr lang="en-US"/>
          </a:p>
        </p:txBody>
      </p:sp>
    </p:spTree>
    <p:extLst>
      <p:ext uri="{BB962C8B-B14F-4D97-AF65-F5344CB8AC3E}">
        <p14:creationId xmlns:p14="http://schemas.microsoft.com/office/powerpoint/2010/main" val="2791100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above</a:t>
            </a:r>
          </a:p>
        </p:txBody>
      </p:sp>
      <p:sp>
        <p:nvSpPr>
          <p:cNvPr id="4" name="Slide Number Placeholder 3"/>
          <p:cNvSpPr>
            <a:spLocks noGrp="1"/>
          </p:cNvSpPr>
          <p:nvPr>
            <p:ph type="sldNum" sz="quarter" idx="5"/>
          </p:nvPr>
        </p:nvSpPr>
        <p:spPr/>
        <p:txBody>
          <a:bodyPr/>
          <a:lstStyle/>
          <a:p>
            <a:fld id="{EB2CA709-669E-4DA9-9ABF-8EB8F8D0BB17}" type="slidenum">
              <a:rPr lang="en-US" smtClean="0"/>
              <a:t>42</a:t>
            </a:fld>
            <a:endParaRPr lang="en-US"/>
          </a:p>
        </p:txBody>
      </p:sp>
    </p:spTree>
    <p:extLst>
      <p:ext uri="{BB962C8B-B14F-4D97-AF65-F5344CB8AC3E}">
        <p14:creationId xmlns:p14="http://schemas.microsoft.com/office/powerpoint/2010/main" val="2886471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post-it notes to interact with the word walls.</a:t>
            </a:r>
          </a:p>
        </p:txBody>
      </p:sp>
      <p:sp>
        <p:nvSpPr>
          <p:cNvPr id="4" name="Slide Number Placeholder 3"/>
          <p:cNvSpPr>
            <a:spLocks noGrp="1"/>
          </p:cNvSpPr>
          <p:nvPr>
            <p:ph type="sldNum" sz="quarter" idx="5"/>
          </p:nvPr>
        </p:nvSpPr>
        <p:spPr/>
        <p:txBody>
          <a:bodyPr/>
          <a:lstStyle/>
          <a:p>
            <a:fld id="{EB2CA709-669E-4DA9-9ABF-8EB8F8D0BB17}" type="slidenum">
              <a:rPr lang="en-US" smtClean="0"/>
              <a:t>43</a:t>
            </a:fld>
            <a:endParaRPr lang="en-US"/>
          </a:p>
        </p:txBody>
      </p:sp>
    </p:spTree>
    <p:extLst>
      <p:ext uri="{BB962C8B-B14F-4D97-AF65-F5344CB8AC3E}">
        <p14:creationId xmlns:p14="http://schemas.microsoft.com/office/powerpoint/2010/main" val="2553188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finish with a unit, you can always take your word wall terms and put them in the back of the room. I recommend this for tested content areas. </a:t>
            </a:r>
          </a:p>
        </p:txBody>
      </p:sp>
      <p:sp>
        <p:nvSpPr>
          <p:cNvPr id="4" name="Slide Number Placeholder 3"/>
          <p:cNvSpPr>
            <a:spLocks noGrp="1"/>
          </p:cNvSpPr>
          <p:nvPr>
            <p:ph type="sldNum" sz="quarter" idx="5"/>
          </p:nvPr>
        </p:nvSpPr>
        <p:spPr/>
        <p:txBody>
          <a:bodyPr/>
          <a:lstStyle/>
          <a:p>
            <a:fld id="{EB2CA709-669E-4DA9-9ABF-8EB8F8D0BB17}" type="slidenum">
              <a:rPr lang="en-US" smtClean="0"/>
              <a:t>44</a:t>
            </a:fld>
            <a:endParaRPr lang="en-US"/>
          </a:p>
        </p:txBody>
      </p:sp>
    </p:spTree>
    <p:extLst>
      <p:ext uri="{BB962C8B-B14F-4D97-AF65-F5344CB8AC3E}">
        <p14:creationId xmlns:p14="http://schemas.microsoft.com/office/powerpoint/2010/main" val="3379640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make your own word walls. </a:t>
            </a:r>
          </a:p>
        </p:txBody>
      </p:sp>
      <p:sp>
        <p:nvSpPr>
          <p:cNvPr id="4" name="Slide Number Placeholder 3"/>
          <p:cNvSpPr>
            <a:spLocks noGrp="1"/>
          </p:cNvSpPr>
          <p:nvPr>
            <p:ph type="sldNum" sz="quarter" idx="5"/>
          </p:nvPr>
        </p:nvSpPr>
        <p:spPr/>
        <p:txBody>
          <a:bodyPr/>
          <a:lstStyle/>
          <a:p>
            <a:fld id="{474090D7-EA30-45C9-860E-96BC584F5939}" type="slidenum">
              <a:rPr lang="en-US" smtClean="0"/>
              <a:t>45</a:t>
            </a:fld>
            <a:endParaRPr lang="en-US"/>
          </a:p>
        </p:txBody>
      </p:sp>
    </p:spTree>
    <p:extLst>
      <p:ext uri="{BB962C8B-B14F-4D97-AF65-F5344CB8AC3E}">
        <p14:creationId xmlns:p14="http://schemas.microsoft.com/office/powerpoint/2010/main" val="3036096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sum up what they have learned so far in just one word – then explain it. </a:t>
            </a:r>
          </a:p>
        </p:txBody>
      </p:sp>
      <p:sp>
        <p:nvSpPr>
          <p:cNvPr id="4" name="Slide Number Placeholder 3"/>
          <p:cNvSpPr>
            <a:spLocks noGrp="1"/>
          </p:cNvSpPr>
          <p:nvPr>
            <p:ph type="sldNum" sz="quarter" idx="5"/>
          </p:nvPr>
        </p:nvSpPr>
        <p:spPr/>
        <p:txBody>
          <a:bodyPr/>
          <a:lstStyle/>
          <a:p>
            <a:fld id="{8256B08E-1286-489F-8CD2-5FF750E53285}" type="slidenum">
              <a:rPr lang="en-US" smtClean="0"/>
              <a:t>46</a:t>
            </a:fld>
            <a:endParaRPr lang="en-US"/>
          </a:p>
        </p:txBody>
      </p:sp>
    </p:spTree>
    <p:extLst>
      <p:ext uri="{BB962C8B-B14F-4D97-AF65-F5344CB8AC3E}">
        <p14:creationId xmlns:p14="http://schemas.microsoft.com/office/powerpoint/2010/main" val="3194924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look at strategies for students to talk more with the terms. </a:t>
            </a:r>
          </a:p>
        </p:txBody>
      </p:sp>
      <p:sp>
        <p:nvSpPr>
          <p:cNvPr id="4" name="Slide Number Placeholder 3"/>
          <p:cNvSpPr>
            <a:spLocks noGrp="1"/>
          </p:cNvSpPr>
          <p:nvPr>
            <p:ph type="sldNum" sz="quarter" idx="5"/>
          </p:nvPr>
        </p:nvSpPr>
        <p:spPr/>
        <p:txBody>
          <a:bodyPr/>
          <a:lstStyle/>
          <a:p>
            <a:fld id="{EB2CA709-669E-4DA9-9ABF-8EB8F8D0BB17}" type="slidenum">
              <a:rPr lang="en-US" smtClean="0"/>
              <a:t>47</a:t>
            </a:fld>
            <a:endParaRPr lang="en-US"/>
          </a:p>
        </p:txBody>
      </p:sp>
    </p:spTree>
    <p:extLst>
      <p:ext uri="{BB962C8B-B14F-4D97-AF65-F5344CB8AC3E}">
        <p14:creationId xmlns:p14="http://schemas.microsoft.com/office/powerpoint/2010/main" val="7041034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7975" indent="-283357">
              <a:spcBef>
                <a:spcPct val="30000"/>
              </a:spcBef>
              <a:defRPr sz="1200">
                <a:solidFill>
                  <a:schemeClr val="tx1"/>
                </a:solidFill>
                <a:latin typeface="Arial" panose="020B0604020202020204" pitchFamily="34" charset="0"/>
              </a:defRPr>
            </a:lvl2pPr>
            <a:lvl3pPr marL="1134988" indent="-225752">
              <a:spcBef>
                <a:spcPct val="30000"/>
              </a:spcBef>
              <a:defRPr sz="1200">
                <a:solidFill>
                  <a:schemeClr val="tx1"/>
                </a:solidFill>
                <a:latin typeface="Arial" panose="020B0604020202020204" pitchFamily="34" charset="0"/>
              </a:defRPr>
            </a:lvl3pPr>
            <a:lvl4pPr marL="1589605" indent="-225752">
              <a:spcBef>
                <a:spcPct val="30000"/>
              </a:spcBef>
              <a:defRPr sz="1200">
                <a:solidFill>
                  <a:schemeClr val="tx1"/>
                </a:solidFill>
                <a:latin typeface="Arial" panose="020B0604020202020204" pitchFamily="34" charset="0"/>
              </a:defRPr>
            </a:lvl4pPr>
            <a:lvl5pPr marL="2044222" indent="-225752">
              <a:spcBef>
                <a:spcPct val="30000"/>
              </a:spcBef>
              <a:defRPr sz="1200">
                <a:solidFill>
                  <a:schemeClr val="tx1"/>
                </a:solidFill>
                <a:latin typeface="Arial" panose="020B0604020202020204" pitchFamily="34" charset="0"/>
              </a:defRPr>
            </a:lvl5pPr>
            <a:lvl6pPr marL="2492612" indent="-225752" eaLnBrk="0" fontAlgn="base" hangingPunct="0">
              <a:spcBef>
                <a:spcPct val="30000"/>
              </a:spcBef>
              <a:spcAft>
                <a:spcPct val="0"/>
              </a:spcAft>
              <a:defRPr sz="1200">
                <a:solidFill>
                  <a:schemeClr val="tx1"/>
                </a:solidFill>
                <a:latin typeface="Arial" panose="020B0604020202020204" pitchFamily="34" charset="0"/>
              </a:defRPr>
            </a:lvl6pPr>
            <a:lvl7pPr marL="2941002" indent="-225752" eaLnBrk="0" fontAlgn="base" hangingPunct="0">
              <a:spcBef>
                <a:spcPct val="30000"/>
              </a:spcBef>
              <a:spcAft>
                <a:spcPct val="0"/>
              </a:spcAft>
              <a:defRPr sz="1200">
                <a:solidFill>
                  <a:schemeClr val="tx1"/>
                </a:solidFill>
                <a:latin typeface="Arial" panose="020B0604020202020204" pitchFamily="34" charset="0"/>
              </a:defRPr>
            </a:lvl7pPr>
            <a:lvl8pPr marL="3389392" indent="-225752" eaLnBrk="0" fontAlgn="base" hangingPunct="0">
              <a:spcBef>
                <a:spcPct val="30000"/>
              </a:spcBef>
              <a:spcAft>
                <a:spcPct val="0"/>
              </a:spcAft>
              <a:defRPr sz="1200">
                <a:solidFill>
                  <a:schemeClr val="tx1"/>
                </a:solidFill>
                <a:latin typeface="Arial" panose="020B0604020202020204" pitchFamily="34" charset="0"/>
              </a:defRPr>
            </a:lvl8pPr>
            <a:lvl9pPr marL="3837782" indent="-2257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F373C4-9185-4432-A624-3687A5FA7FA0}" type="slidenum">
              <a:rPr lang="en-US" altLang="en-US" smtClean="0"/>
              <a:pPr>
                <a:spcBef>
                  <a:spcPct val="0"/>
                </a:spcBef>
              </a:pPr>
              <a:t>48</a:t>
            </a:fld>
            <a:endParaRPr lang="en-US" altLang="en-US"/>
          </a:p>
        </p:txBody>
      </p:sp>
      <p:sp>
        <p:nvSpPr>
          <p:cNvPr id="40963" name="Rectangle 2"/>
          <p:cNvSpPr>
            <a:spLocks noGrp="1" noRot="1" noChangeAspect="1" noChangeArrowheads="1" noTextEdit="1"/>
          </p:cNvSpPr>
          <p:nvPr>
            <p:ph type="sldImg"/>
            <p:custDataLst>
              <p:tags r:id="rId1"/>
            </p:custDataLst>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Partner everyone – one person from each partner group needs to have their back to the screen (Partner B)</a:t>
            </a:r>
          </a:p>
          <a:p>
            <a:pPr eaLnBrk="1" hangingPunct="1">
              <a:buFontTx/>
              <a:buChar char="•"/>
            </a:pPr>
            <a:r>
              <a:rPr lang="en-US" altLang="en-US" dirty="0">
                <a:latin typeface="Arial" panose="020B0604020202020204" pitchFamily="34" charset="0"/>
              </a:rPr>
              <a:t>Put post it notes on certain terms – have partner A use definitions to try &amp; get partner B to guess the term</a:t>
            </a:r>
          </a:p>
          <a:p>
            <a:pPr eaLnBrk="1" hangingPunct="1">
              <a:buFontTx/>
              <a:buChar char="•"/>
            </a:pPr>
            <a:r>
              <a:rPr lang="en-US" altLang="en-US" dirty="0">
                <a:latin typeface="Arial" panose="020B0604020202020204" pitchFamily="34" charset="0"/>
              </a:rPr>
              <a:t>Once all of the partner groups have finished – have the partners switch seats &amp; duplicate the activity</a:t>
            </a:r>
          </a:p>
          <a:p>
            <a:pPr eaLnBrk="1" hangingPunct="1">
              <a:buFontTx/>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1292459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C42E3048-1936-4D6C-B4B2-CB1FF1874F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1996" indent="-288741">
              <a:spcBef>
                <a:spcPct val="30000"/>
              </a:spcBef>
              <a:defRPr sz="1200">
                <a:solidFill>
                  <a:schemeClr val="tx1"/>
                </a:solidFill>
                <a:latin typeface="Arial" panose="020B0604020202020204" pitchFamily="34" charset="0"/>
              </a:defRPr>
            </a:lvl2pPr>
            <a:lvl3pPr marL="1156552" indent="-230042">
              <a:spcBef>
                <a:spcPct val="30000"/>
              </a:spcBef>
              <a:defRPr sz="1200">
                <a:solidFill>
                  <a:schemeClr val="tx1"/>
                </a:solidFill>
                <a:latin typeface="Arial" panose="020B0604020202020204" pitchFamily="34" charset="0"/>
              </a:defRPr>
            </a:lvl3pPr>
            <a:lvl4pPr marL="1619808" indent="-230042">
              <a:spcBef>
                <a:spcPct val="30000"/>
              </a:spcBef>
              <a:defRPr sz="1200">
                <a:solidFill>
                  <a:schemeClr val="tx1"/>
                </a:solidFill>
                <a:latin typeface="Arial" panose="020B0604020202020204" pitchFamily="34" charset="0"/>
              </a:defRPr>
            </a:lvl4pPr>
            <a:lvl5pPr marL="2083063" indent="-230042">
              <a:spcBef>
                <a:spcPct val="30000"/>
              </a:spcBef>
              <a:defRPr sz="1200">
                <a:solidFill>
                  <a:schemeClr val="tx1"/>
                </a:solidFill>
                <a:latin typeface="Arial" panose="020B0604020202020204" pitchFamily="34" charset="0"/>
              </a:defRPr>
            </a:lvl5pPr>
            <a:lvl6pPr marL="2539972" indent="-230042" eaLnBrk="0" fontAlgn="base" hangingPunct="0">
              <a:spcBef>
                <a:spcPct val="30000"/>
              </a:spcBef>
              <a:spcAft>
                <a:spcPct val="0"/>
              </a:spcAft>
              <a:defRPr sz="1200">
                <a:solidFill>
                  <a:schemeClr val="tx1"/>
                </a:solidFill>
                <a:latin typeface="Arial" panose="020B0604020202020204" pitchFamily="34" charset="0"/>
              </a:defRPr>
            </a:lvl6pPr>
            <a:lvl7pPr marL="2996881" indent="-230042" eaLnBrk="0" fontAlgn="base" hangingPunct="0">
              <a:spcBef>
                <a:spcPct val="30000"/>
              </a:spcBef>
              <a:spcAft>
                <a:spcPct val="0"/>
              </a:spcAft>
              <a:defRPr sz="1200">
                <a:solidFill>
                  <a:schemeClr val="tx1"/>
                </a:solidFill>
                <a:latin typeface="Arial" panose="020B0604020202020204" pitchFamily="34" charset="0"/>
              </a:defRPr>
            </a:lvl7pPr>
            <a:lvl8pPr marL="3453791" indent="-230042" eaLnBrk="0" fontAlgn="base" hangingPunct="0">
              <a:spcBef>
                <a:spcPct val="30000"/>
              </a:spcBef>
              <a:spcAft>
                <a:spcPct val="0"/>
              </a:spcAft>
              <a:defRPr sz="1200">
                <a:solidFill>
                  <a:schemeClr val="tx1"/>
                </a:solidFill>
                <a:latin typeface="Arial" panose="020B0604020202020204" pitchFamily="34" charset="0"/>
              </a:defRPr>
            </a:lvl8pPr>
            <a:lvl9pPr marL="3910700" indent="-23004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5FA95C8-BDC5-4BC2-A225-AFA44B2F5BFC}" type="slidenum">
              <a:rPr lang="en-US" altLang="en-US" smtClean="0"/>
              <a:pPr>
                <a:spcBef>
                  <a:spcPct val="0"/>
                </a:spcBef>
              </a:pPr>
              <a:t>49</a:t>
            </a:fld>
            <a:endParaRPr lang="en-US" altLang="en-US"/>
          </a:p>
        </p:txBody>
      </p:sp>
      <p:sp>
        <p:nvSpPr>
          <p:cNvPr id="133123" name="Rectangle 2">
            <a:extLst>
              <a:ext uri="{FF2B5EF4-FFF2-40B4-BE49-F238E27FC236}">
                <a16:creationId xmlns:a16="http://schemas.microsoft.com/office/drawing/2014/main" id="{CF25A0FF-F21B-4DD1-87E8-610979C8BF54}"/>
              </a:ext>
            </a:extLst>
          </p:cNvPr>
          <p:cNvSpPr>
            <a:spLocks noGrp="1" noRot="1" noChangeAspect="1" noChangeArrowheads="1" noTextEdit="1"/>
          </p:cNvSpPr>
          <p:nvPr>
            <p:ph type="sldImg"/>
            <p:custDataLst>
              <p:tags r:id="rId1"/>
            </p:custDataLst>
          </p:nvPr>
        </p:nvSpPr>
        <p:spPr>
          <a:ln/>
        </p:spPr>
      </p:sp>
      <p:sp>
        <p:nvSpPr>
          <p:cNvPr id="133124" name="Rectangle 3">
            <a:extLst>
              <a:ext uri="{FF2B5EF4-FFF2-40B4-BE49-F238E27FC236}">
                <a16:creationId xmlns:a16="http://schemas.microsoft.com/office/drawing/2014/main" id="{A2D141E4-ED2A-4E9D-B27D-C484582C69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Three Truths and a Lie is a game where you put up the vocabulary term with 3 correct statements and one incorrect statement.  The students need to talk to each other to determine which statement is the lie. </a:t>
            </a:r>
          </a:p>
          <a:p>
            <a:pPr eaLnBrk="1" hangingPunct="1"/>
            <a:endParaRPr lang="en-US" altLang="en-US" dirty="0"/>
          </a:p>
          <a:p>
            <a:pPr eaLnBrk="1" hangingPunct="1"/>
            <a:r>
              <a:rPr lang="en-US" altLang="en-US" dirty="0"/>
              <a:t>The fourth option is the lie. </a:t>
            </a:r>
          </a:p>
        </p:txBody>
      </p:sp>
    </p:spTree>
    <p:extLst>
      <p:ext uri="{BB962C8B-B14F-4D97-AF65-F5344CB8AC3E}">
        <p14:creationId xmlns:p14="http://schemas.microsoft.com/office/powerpoint/2010/main" val="1807526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a:t>
            </a:fld>
            <a:endParaRPr lang="en-US"/>
          </a:p>
        </p:txBody>
      </p:sp>
    </p:spTree>
    <p:extLst>
      <p:ext uri="{BB962C8B-B14F-4D97-AF65-F5344CB8AC3E}">
        <p14:creationId xmlns:p14="http://schemas.microsoft.com/office/powerpoint/2010/main" val="1249459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C42E3048-1936-4D6C-B4B2-CB1FF1874F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1996" indent="-288741">
              <a:spcBef>
                <a:spcPct val="30000"/>
              </a:spcBef>
              <a:defRPr sz="1200">
                <a:solidFill>
                  <a:schemeClr val="tx1"/>
                </a:solidFill>
                <a:latin typeface="Arial" panose="020B0604020202020204" pitchFamily="34" charset="0"/>
              </a:defRPr>
            </a:lvl2pPr>
            <a:lvl3pPr marL="1156552" indent="-230042">
              <a:spcBef>
                <a:spcPct val="30000"/>
              </a:spcBef>
              <a:defRPr sz="1200">
                <a:solidFill>
                  <a:schemeClr val="tx1"/>
                </a:solidFill>
                <a:latin typeface="Arial" panose="020B0604020202020204" pitchFamily="34" charset="0"/>
              </a:defRPr>
            </a:lvl3pPr>
            <a:lvl4pPr marL="1619808" indent="-230042">
              <a:spcBef>
                <a:spcPct val="30000"/>
              </a:spcBef>
              <a:defRPr sz="1200">
                <a:solidFill>
                  <a:schemeClr val="tx1"/>
                </a:solidFill>
                <a:latin typeface="Arial" panose="020B0604020202020204" pitchFamily="34" charset="0"/>
              </a:defRPr>
            </a:lvl4pPr>
            <a:lvl5pPr marL="2083063" indent="-230042">
              <a:spcBef>
                <a:spcPct val="30000"/>
              </a:spcBef>
              <a:defRPr sz="1200">
                <a:solidFill>
                  <a:schemeClr val="tx1"/>
                </a:solidFill>
                <a:latin typeface="Arial" panose="020B0604020202020204" pitchFamily="34" charset="0"/>
              </a:defRPr>
            </a:lvl5pPr>
            <a:lvl6pPr marL="2539972" indent="-230042" eaLnBrk="0" fontAlgn="base" hangingPunct="0">
              <a:spcBef>
                <a:spcPct val="30000"/>
              </a:spcBef>
              <a:spcAft>
                <a:spcPct val="0"/>
              </a:spcAft>
              <a:defRPr sz="1200">
                <a:solidFill>
                  <a:schemeClr val="tx1"/>
                </a:solidFill>
                <a:latin typeface="Arial" panose="020B0604020202020204" pitchFamily="34" charset="0"/>
              </a:defRPr>
            </a:lvl6pPr>
            <a:lvl7pPr marL="2996881" indent="-230042" eaLnBrk="0" fontAlgn="base" hangingPunct="0">
              <a:spcBef>
                <a:spcPct val="30000"/>
              </a:spcBef>
              <a:spcAft>
                <a:spcPct val="0"/>
              </a:spcAft>
              <a:defRPr sz="1200">
                <a:solidFill>
                  <a:schemeClr val="tx1"/>
                </a:solidFill>
                <a:latin typeface="Arial" panose="020B0604020202020204" pitchFamily="34" charset="0"/>
              </a:defRPr>
            </a:lvl7pPr>
            <a:lvl8pPr marL="3453791" indent="-230042" eaLnBrk="0" fontAlgn="base" hangingPunct="0">
              <a:spcBef>
                <a:spcPct val="30000"/>
              </a:spcBef>
              <a:spcAft>
                <a:spcPct val="0"/>
              </a:spcAft>
              <a:defRPr sz="1200">
                <a:solidFill>
                  <a:schemeClr val="tx1"/>
                </a:solidFill>
                <a:latin typeface="Arial" panose="020B0604020202020204" pitchFamily="34" charset="0"/>
              </a:defRPr>
            </a:lvl8pPr>
            <a:lvl9pPr marL="3910700" indent="-23004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5FA95C8-BDC5-4BC2-A225-AFA44B2F5BFC}" type="slidenum">
              <a:rPr lang="en-US" altLang="en-US" smtClean="0"/>
              <a:pPr>
                <a:spcBef>
                  <a:spcPct val="0"/>
                </a:spcBef>
              </a:pPr>
              <a:t>50</a:t>
            </a:fld>
            <a:endParaRPr lang="en-US" altLang="en-US"/>
          </a:p>
        </p:txBody>
      </p:sp>
      <p:sp>
        <p:nvSpPr>
          <p:cNvPr id="133123" name="Rectangle 2">
            <a:extLst>
              <a:ext uri="{FF2B5EF4-FFF2-40B4-BE49-F238E27FC236}">
                <a16:creationId xmlns:a16="http://schemas.microsoft.com/office/drawing/2014/main" id="{CF25A0FF-F21B-4DD1-87E8-610979C8BF54}"/>
              </a:ext>
            </a:extLst>
          </p:cNvPr>
          <p:cNvSpPr>
            <a:spLocks noGrp="1" noRot="1" noChangeAspect="1" noChangeArrowheads="1" noTextEdit="1"/>
          </p:cNvSpPr>
          <p:nvPr>
            <p:ph type="sldImg"/>
            <p:custDataLst>
              <p:tags r:id="rId1"/>
            </p:custDataLst>
          </p:nvPr>
        </p:nvSpPr>
        <p:spPr>
          <a:ln/>
        </p:spPr>
      </p:sp>
      <p:sp>
        <p:nvSpPr>
          <p:cNvPr id="133124" name="Rectangle 3">
            <a:extLst>
              <a:ext uri="{FF2B5EF4-FFF2-40B4-BE49-F238E27FC236}">
                <a16:creationId xmlns:a16="http://schemas.microsoft.com/office/drawing/2014/main" id="{A2D141E4-ED2A-4E9D-B27D-C484582C69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third option is the lie.</a:t>
            </a:r>
          </a:p>
        </p:txBody>
      </p:sp>
    </p:spTree>
    <p:extLst>
      <p:ext uri="{BB962C8B-B14F-4D97-AF65-F5344CB8AC3E}">
        <p14:creationId xmlns:p14="http://schemas.microsoft.com/office/powerpoint/2010/main" val="1608361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C42E3048-1936-4D6C-B4B2-CB1FF1874F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1996" indent="-288741">
              <a:spcBef>
                <a:spcPct val="30000"/>
              </a:spcBef>
              <a:defRPr sz="1200">
                <a:solidFill>
                  <a:schemeClr val="tx1"/>
                </a:solidFill>
                <a:latin typeface="Arial" panose="020B0604020202020204" pitchFamily="34" charset="0"/>
              </a:defRPr>
            </a:lvl2pPr>
            <a:lvl3pPr marL="1156552" indent="-230042">
              <a:spcBef>
                <a:spcPct val="30000"/>
              </a:spcBef>
              <a:defRPr sz="1200">
                <a:solidFill>
                  <a:schemeClr val="tx1"/>
                </a:solidFill>
                <a:latin typeface="Arial" panose="020B0604020202020204" pitchFamily="34" charset="0"/>
              </a:defRPr>
            </a:lvl3pPr>
            <a:lvl4pPr marL="1619808" indent="-230042">
              <a:spcBef>
                <a:spcPct val="30000"/>
              </a:spcBef>
              <a:defRPr sz="1200">
                <a:solidFill>
                  <a:schemeClr val="tx1"/>
                </a:solidFill>
                <a:latin typeface="Arial" panose="020B0604020202020204" pitchFamily="34" charset="0"/>
              </a:defRPr>
            </a:lvl4pPr>
            <a:lvl5pPr marL="2083063" indent="-230042">
              <a:spcBef>
                <a:spcPct val="30000"/>
              </a:spcBef>
              <a:defRPr sz="1200">
                <a:solidFill>
                  <a:schemeClr val="tx1"/>
                </a:solidFill>
                <a:latin typeface="Arial" panose="020B0604020202020204" pitchFamily="34" charset="0"/>
              </a:defRPr>
            </a:lvl5pPr>
            <a:lvl6pPr marL="2539972" indent="-230042" eaLnBrk="0" fontAlgn="base" hangingPunct="0">
              <a:spcBef>
                <a:spcPct val="30000"/>
              </a:spcBef>
              <a:spcAft>
                <a:spcPct val="0"/>
              </a:spcAft>
              <a:defRPr sz="1200">
                <a:solidFill>
                  <a:schemeClr val="tx1"/>
                </a:solidFill>
                <a:latin typeface="Arial" panose="020B0604020202020204" pitchFamily="34" charset="0"/>
              </a:defRPr>
            </a:lvl6pPr>
            <a:lvl7pPr marL="2996881" indent="-230042" eaLnBrk="0" fontAlgn="base" hangingPunct="0">
              <a:spcBef>
                <a:spcPct val="30000"/>
              </a:spcBef>
              <a:spcAft>
                <a:spcPct val="0"/>
              </a:spcAft>
              <a:defRPr sz="1200">
                <a:solidFill>
                  <a:schemeClr val="tx1"/>
                </a:solidFill>
                <a:latin typeface="Arial" panose="020B0604020202020204" pitchFamily="34" charset="0"/>
              </a:defRPr>
            </a:lvl7pPr>
            <a:lvl8pPr marL="3453791" indent="-230042" eaLnBrk="0" fontAlgn="base" hangingPunct="0">
              <a:spcBef>
                <a:spcPct val="30000"/>
              </a:spcBef>
              <a:spcAft>
                <a:spcPct val="0"/>
              </a:spcAft>
              <a:defRPr sz="1200">
                <a:solidFill>
                  <a:schemeClr val="tx1"/>
                </a:solidFill>
                <a:latin typeface="Arial" panose="020B0604020202020204" pitchFamily="34" charset="0"/>
              </a:defRPr>
            </a:lvl8pPr>
            <a:lvl9pPr marL="3910700" indent="-23004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5FA95C8-BDC5-4BC2-A225-AFA44B2F5BFC}" type="slidenum">
              <a:rPr lang="en-US" altLang="en-US" smtClean="0"/>
              <a:pPr>
                <a:spcBef>
                  <a:spcPct val="0"/>
                </a:spcBef>
              </a:pPr>
              <a:t>51</a:t>
            </a:fld>
            <a:endParaRPr lang="en-US" altLang="en-US"/>
          </a:p>
        </p:txBody>
      </p:sp>
      <p:sp>
        <p:nvSpPr>
          <p:cNvPr id="133123" name="Rectangle 2">
            <a:extLst>
              <a:ext uri="{FF2B5EF4-FFF2-40B4-BE49-F238E27FC236}">
                <a16:creationId xmlns:a16="http://schemas.microsoft.com/office/drawing/2014/main" id="{CF25A0FF-F21B-4DD1-87E8-610979C8BF54}"/>
              </a:ext>
            </a:extLst>
          </p:cNvPr>
          <p:cNvSpPr>
            <a:spLocks noGrp="1" noRot="1" noChangeAspect="1" noChangeArrowheads="1" noTextEdit="1"/>
          </p:cNvSpPr>
          <p:nvPr>
            <p:ph type="sldImg"/>
            <p:custDataLst>
              <p:tags r:id="rId1"/>
            </p:custDataLst>
          </p:nvPr>
        </p:nvSpPr>
        <p:spPr>
          <a:ln/>
        </p:spPr>
      </p:sp>
      <p:sp>
        <p:nvSpPr>
          <p:cNvPr id="133124" name="Rectangle 3">
            <a:extLst>
              <a:ext uri="{FF2B5EF4-FFF2-40B4-BE49-F238E27FC236}">
                <a16:creationId xmlns:a16="http://schemas.microsoft.com/office/drawing/2014/main" id="{A2D141E4-ED2A-4E9D-B27D-C484582C69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Three Truths and a Lie is a game where you put up the vocabulary term with 3 correct statements and one incorrect statement.  The students need to talk to each other to determine which statement is the lie. </a:t>
            </a:r>
          </a:p>
        </p:txBody>
      </p:sp>
    </p:spTree>
    <p:extLst>
      <p:ext uri="{BB962C8B-B14F-4D97-AF65-F5344CB8AC3E}">
        <p14:creationId xmlns:p14="http://schemas.microsoft.com/office/powerpoint/2010/main" val="2291500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3287A4D5-1BDB-4974-B317-FCD9DBA98E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66284" indent="-294228">
              <a:spcBef>
                <a:spcPct val="30000"/>
              </a:spcBef>
              <a:defRPr sz="1200">
                <a:solidFill>
                  <a:schemeClr val="tx1"/>
                </a:solidFill>
                <a:latin typeface="Arial" panose="020B0604020202020204" pitchFamily="34" charset="0"/>
              </a:defRPr>
            </a:lvl2pPr>
            <a:lvl3pPr marL="1178526" indent="-234413">
              <a:spcBef>
                <a:spcPct val="30000"/>
              </a:spcBef>
              <a:defRPr sz="1200">
                <a:solidFill>
                  <a:schemeClr val="tx1"/>
                </a:solidFill>
                <a:latin typeface="Arial" panose="020B0604020202020204" pitchFamily="34" charset="0"/>
              </a:defRPr>
            </a:lvl3pPr>
            <a:lvl4pPr marL="1650584" indent="-234413">
              <a:spcBef>
                <a:spcPct val="30000"/>
              </a:spcBef>
              <a:defRPr sz="1200">
                <a:solidFill>
                  <a:schemeClr val="tx1"/>
                </a:solidFill>
                <a:latin typeface="Arial" panose="020B0604020202020204" pitchFamily="34" charset="0"/>
              </a:defRPr>
            </a:lvl4pPr>
            <a:lvl5pPr marL="2122640" indent="-234413">
              <a:spcBef>
                <a:spcPct val="30000"/>
              </a:spcBef>
              <a:defRPr sz="1200">
                <a:solidFill>
                  <a:schemeClr val="tx1"/>
                </a:solidFill>
                <a:latin typeface="Arial" panose="020B0604020202020204" pitchFamily="34" charset="0"/>
              </a:defRPr>
            </a:lvl5pPr>
            <a:lvl6pPr marL="2588231" indent="-234413" eaLnBrk="0" fontAlgn="base" hangingPunct="0">
              <a:spcBef>
                <a:spcPct val="30000"/>
              </a:spcBef>
              <a:spcAft>
                <a:spcPct val="0"/>
              </a:spcAft>
              <a:defRPr sz="1200">
                <a:solidFill>
                  <a:schemeClr val="tx1"/>
                </a:solidFill>
                <a:latin typeface="Arial" panose="020B0604020202020204" pitchFamily="34" charset="0"/>
              </a:defRPr>
            </a:lvl6pPr>
            <a:lvl7pPr marL="3053823" indent="-234413" eaLnBrk="0" fontAlgn="base" hangingPunct="0">
              <a:spcBef>
                <a:spcPct val="30000"/>
              </a:spcBef>
              <a:spcAft>
                <a:spcPct val="0"/>
              </a:spcAft>
              <a:defRPr sz="1200">
                <a:solidFill>
                  <a:schemeClr val="tx1"/>
                </a:solidFill>
                <a:latin typeface="Arial" panose="020B0604020202020204" pitchFamily="34" charset="0"/>
              </a:defRPr>
            </a:lvl7pPr>
            <a:lvl8pPr marL="3519412" indent="-234413" eaLnBrk="0" fontAlgn="base" hangingPunct="0">
              <a:spcBef>
                <a:spcPct val="30000"/>
              </a:spcBef>
              <a:spcAft>
                <a:spcPct val="0"/>
              </a:spcAft>
              <a:defRPr sz="1200">
                <a:solidFill>
                  <a:schemeClr val="tx1"/>
                </a:solidFill>
                <a:latin typeface="Arial" panose="020B0604020202020204" pitchFamily="34" charset="0"/>
              </a:defRPr>
            </a:lvl8pPr>
            <a:lvl9pPr marL="3985003" indent="-2344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9C37A0-89F2-48C2-9311-7940693450C7}" type="slidenum">
              <a:rPr lang="en-US" altLang="en-US" smtClean="0"/>
              <a:pPr>
                <a:spcBef>
                  <a:spcPct val="0"/>
                </a:spcBef>
              </a:pPr>
              <a:t>53</a:t>
            </a:fld>
            <a:endParaRPr lang="en-US" altLang="en-US"/>
          </a:p>
        </p:txBody>
      </p:sp>
      <p:sp>
        <p:nvSpPr>
          <p:cNvPr id="147459" name="Rectangle 2">
            <a:extLst>
              <a:ext uri="{FF2B5EF4-FFF2-40B4-BE49-F238E27FC236}">
                <a16:creationId xmlns:a16="http://schemas.microsoft.com/office/drawing/2014/main" id="{61287AAB-528C-41AF-83CE-E23FDB013370}"/>
              </a:ext>
            </a:extLst>
          </p:cNvPr>
          <p:cNvSpPr>
            <a:spLocks noGrp="1" noRot="1" noChangeAspect="1" noChangeArrowheads="1" noTextEdit="1"/>
          </p:cNvSpPr>
          <p:nvPr>
            <p:ph type="sldImg"/>
            <p:custDataLst>
              <p:tags r:id="rId1"/>
            </p:custDataLst>
          </p:nvPr>
        </p:nvSpPr>
        <p:spPr>
          <a:ln/>
        </p:spPr>
      </p:sp>
      <p:sp>
        <p:nvSpPr>
          <p:cNvPr id="147460" name="Rectangle 3">
            <a:extLst>
              <a:ext uri="{FF2B5EF4-FFF2-40B4-BE49-F238E27FC236}">
                <a16:creationId xmlns:a16="http://schemas.microsoft.com/office/drawing/2014/main" id="{F9B87061-7526-4872-AB63-3D5883427F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t>Tell the participants to use the back of their pen to “write” the term in the palm of their hand or write the term on a slip of paper and put it into their closed fist.</a:t>
            </a:r>
          </a:p>
          <a:p>
            <a:pPr eaLnBrk="1" hangingPunct="1">
              <a:buFontTx/>
              <a:buChar char="•"/>
            </a:pPr>
            <a:r>
              <a:rPr lang="en-US" altLang="en-US" dirty="0"/>
              <a:t>Two of their fingers will be used for examples of the word, and two for non-examples. Their thumb would represent the word in a sentence.</a:t>
            </a:r>
          </a:p>
          <a:p>
            <a:pPr eaLnBrk="1" hangingPunct="1"/>
            <a:r>
              <a:rPr lang="en-US" altLang="en-US" dirty="0"/>
              <a:t>An alternate way of doing this activity is for students to trace their hand on a sheet of paper. They then fill out the information on paper. Students can then cut the hands out &amp; you can hang them up around the room.</a:t>
            </a:r>
          </a:p>
          <a:p>
            <a:pPr eaLnBrk="1" hangingPunct="1"/>
            <a:endParaRPr lang="en-US" altLang="en-US" dirty="0"/>
          </a:p>
          <a:p>
            <a:pPr eaLnBrk="1" hangingPunct="1"/>
            <a:r>
              <a:rPr lang="en-US" altLang="en-US" dirty="0"/>
              <a:t>EX:</a:t>
            </a:r>
          </a:p>
          <a:p>
            <a:pPr eaLnBrk="1" hangingPunct="1"/>
            <a:r>
              <a:rPr lang="en-US" altLang="en-US" dirty="0"/>
              <a:t>Pretty </a:t>
            </a:r>
          </a:p>
          <a:p>
            <a:pPr eaLnBrk="1" hangingPunct="1"/>
            <a:r>
              <a:rPr lang="en-US" altLang="en-US" dirty="0"/>
              <a:t>Examples – a flower, a model</a:t>
            </a:r>
          </a:p>
          <a:p>
            <a:pPr eaLnBrk="1" hangingPunct="1"/>
            <a:r>
              <a:rPr lang="en-US" altLang="en-US" dirty="0"/>
              <a:t>Non examples – trash, pollution</a:t>
            </a:r>
          </a:p>
          <a:p>
            <a:pPr eaLnBrk="1" hangingPunct="1"/>
            <a:r>
              <a:rPr lang="en-US" altLang="en-US" dirty="0"/>
              <a:t>Sentence – the girl wore a pretty dress to prom.</a:t>
            </a:r>
          </a:p>
          <a:p>
            <a:pPr eaLnBrk="1" hangingPunct="1"/>
            <a:endParaRPr lang="en-US" altLang="en-US" dirty="0"/>
          </a:p>
        </p:txBody>
      </p:sp>
    </p:spTree>
    <p:extLst>
      <p:ext uri="{BB962C8B-B14F-4D97-AF65-F5344CB8AC3E}">
        <p14:creationId xmlns:p14="http://schemas.microsoft.com/office/powerpoint/2010/main" val="1604082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teachers choose a term off of the word wall and create a fist list with it. </a:t>
            </a:r>
          </a:p>
        </p:txBody>
      </p:sp>
      <p:sp>
        <p:nvSpPr>
          <p:cNvPr id="4" name="Slide Number Placeholder 3"/>
          <p:cNvSpPr>
            <a:spLocks noGrp="1"/>
          </p:cNvSpPr>
          <p:nvPr>
            <p:ph type="sldNum" sz="quarter" idx="5"/>
          </p:nvPr>
        </p:nvSpPr>
        <p:spPr/>
        <p:txBody>
          <a:bodyPr/>
          <a:lstStyle/>
          <a:p>
            <a:fld id="{474090D7-EA30-45C9-860E-96BC584F5939}" type="slidenum">
              <a:rPr lang="en-US" smtClean="0"/>
              <a:t>54</a:t>
            </a:fld>
            <a:endParaRPr lang="en-US"/>
          </a:p>
        </p:txBody>
      </p:sp>
    </p:spTree>
    <p:extLst>
      <p:ext uri="{BB962C8B-B14F-4D97-AF65-F5344CB8AC3E}">
        <p14:creationId xmlns:p14="http://schemas.microsoft.com/office/powerpoint/2010/main" val="2788117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option you can use to allow students to write with the term is a choice board</a:t>
            </a:r>
          </a:p>
        </p:txBody>
      </p:sp>
      <p:sp>
        <p:nvSpPr>
          <p:cNvPr id="4" name="Slide Number Placeholder 3"/>
          <p:cNvSpPr>
            <a:spLocks noGrp="1"/>
          </p:cNvSpPr>
          <p:nvPr>
            <p:ph type="sldNum" sz="quarter" idx="5"/>
          </p:nvPr>
        </p:nvSpPr>
        <p:spPr/>
        <p:txBody>
          <a:bodyPr/>
          <a:lstStyle/>
          <a:p>
            <a:fld id="{EB2CA709-669E-4DA9-9ABF-8EB8F8D0BB17}" type="slidenum">
              <a:rPr lang="en-US" smtClean="0"/>
              <a:t>55</a:t>
            </a:fld>
            <a:endParaRPr lang="en-US"/>
          </a:p>
        </p:txBody>
      </p:sp>
    </p:spTree>
    <p:extLst>
      <p:ext uri="{BB962C8B-B14F-4D97-AF65-F5344CB8AC3E}">
        <p14:creationId xmlns:p14="http://schemas.microsoft.com/office/powerpoint/2010/main" val="33071224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choice board allows students multiple opportunities to both write with the term and think of the term in different ways. Just show them and tell them that it is in the manual that they will receive. </a:t>
            </a:r>
          </a:p>
        </p:txBody>
      </p:sp>
      <p:sp>
        <p:nvSpPr>
          <p:cNvPr id="4" name="Slide Number Placeholder 3"/>
          <p:cNvSpPr>
            <a:spLocks noGrp="1"/>
          </p:cNvSpPr>
          <p:nvPr>
            <p:ph type="sldNum" sz="quarter" idx="5"/>
          </p:nvPr>
        </p:nvSpPr>
        <p:spPr/>
        <p:txBody>
          <a:bodyPr/>
          <a:lstStyle/>
          <a:p>
            <a:fld id="{EB2CA709-669E-4DA9-9ABF-8EB8F8D0BB17}" type="slidenum">
              <a:rPr lang="en-US" smtClean="0"/>
              <a:t>56</a:t>
            </a:fld>
            <a:endParaRPr lang="en-US"/>
          </a:p>
        </p:txBody>
      </p:sp>
    </p:spTree>
    <p:extLst>
      <p:ext uri="{BB962C8B-B14F-4D97-AF65-F5344CB8AC3E}">
        <p14:creationId xmlns:p14="http://schemas.microsoft.com/office/powerpoint/2010/main" val="5475101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strategy is of a vocabulary pyramid. Students would choose which words to use off of the word wall, and define it in one word, 2 words, and so on. </a:t>
            </a:r>
          </a:p>
        </p:txBody>
      </p:sp>
      <p:sp>
        <p:nvSpPr>
          <p:cNvPr id="4" name="Slide Number Placeholder 3"/>
          <p:cNvSpPr>
            <a:spLocks noGrp="1"/>
          </p:cNvSpPr>
          <p:nvPr>
            <p:ph type="sldNum" sz="quarter" idx="5"/>
          </p:nvPr>
        </p:nvSpPr>
        <p:spPr/>
        <p:txBody>
          <a:bodyPr/>
          <a:lstStyle/>
          <a:p>
            <a:fld id="{EB2CA709-669E-4DA9-9ABF-8EB8F8D0BB17}" type="slidenum">
              <a:rPr lang="en-US" smtClean="0"/>
              <a:t>57</a:t>
            </a:fld>
            <a:endParaRPr lang="en-US"/>
          </a:p>
        </p:txBody>
      </p:sp>
    </p:spTree>
    <p:extLst>
      <p:ext uri="{BB962C8B-B14F-4D97-AF65-F5344CB8AC3E}">
        <p14:creationId xmlns:p14="http://schemas.microsoft.com/office/powerpoint/2010/main" val="99744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complete this activity with words from the word wall. </a:t>
            </a:r>
          </a:p>
        </p:txBody>
      </p:sp>
      <p:sp>
        <p:nvSpPr>
          <p:cNvPr id="4" name="Slide Number Placeholder 3"/>
          <p:cNvSpPr>
            <a:spLocks noGrp="1"/>
          </p:cNvSpPr>
          <p:nvPr>
            <p:ph type="sldNum" sz="quarter" idx="5"/>
          </p:nvPr>
        </p:nvSpPr>
        <p:spPr/>
        <p:txBody>
          <a:bodyPr/>
          <a:lstStyle/>
          <a:p>
            <a:fld id="{EB2CA709-669E-4DA9-9ABF-8EB8F8D0BB17}" type="slidenum">
              <a:rPr lang="en-US" smtClean="0"/>
              <a:t>58</a:t>
            </a:fld>
            <a:endParaRPr lang="en-US"/>
          </a:p>
        </p:txBody>
      </p:sp>
    </p:spTree>
    <p:extLst>
      <p:ext uri="{BB962C8B-B14F-4D97-AF65-F5344CB8AC3E}">
        <p14:creationId xmlns:p14="http://schemas.microsoft.com/office/powerpoint/2010/main" val="2559746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56565"/>
                </a:solidFill>
                <a:effectLst/>
                <a:latin typeface="Roboto"/>
              </a:rPr>
              <a:t>Discuss one question this information suggests and one comment you would want to share with a colleague. </a:t>
            </a:r>
          </a:p>
          <a:p>
            <a:endParaRPr lang="en-US" b="0" i="0" dirty="0">
              <a:solidFill>
                <a:srgbClr val="656565"/>
              </a:solidFill>
              <a:effectLst/>
              <a:latin typeface="Roboto"/>
            </a:endParaRPr>
          </a:p>
          <a:p>
            <a:endParaRPr lang="en-US" b="0" i="0" dirty="0">
              <a:solidFill>
                <a:srgbClr val="656565"/>
              </a:solidFill>
              <a:effectLst/>
              <a:latin typeface="Roboto"/>
            </a:endParaRPr>
          </a:p>
          <a:p>
            <a:endParaRPr lang="en-US" b="0" i="0" dirty="0">
              <a:solidFill>
                <a:srgbClr val="656565"/>
              </a:solidFill>
              <a:effectLst/>
              <a:latin typeface="Roboto"/>
            </a:endParaRPr>
          </a:p>
        </p:txBody>
      </p:sp>
      <p:sp>
        <p:nvSpPr>
          <p:cNvPr id="4" name="Slide Number Placeholder 3"/>
          <p:cNvSpPr>
            <a:spLocks noGrp="1"/>
          </p:cNvSpPr>
          <p:nvPr>
            <p:ph type="sldNum" sz="quarter" idx="5"/>
          </p:nvPr>
        </p:nvSpPr>
        <p:spPr/>
        <p:txBody>
          <a:bodyPr/>
          <a:lstStyle/>
          <a:p>
            <a:fld id="{F94772A4-3E62-4DB2-81D2-6C4D5EC334C6}" type="slidenum">
              <a:rPr lang="en-US" smtClean="0"/>
              <a:t>59</a:t>
            </a:fld>
            <a:endParaRPr lang="en-US"/>
          </a:p>
        </p:txBody>
      </p:sp>
    </p:spTree>
    <p:extLst>
      <p:ext uri="{BB962C8B-B14F-4D97-AF65-F5344CB8AC3E}">
        <p14:creationId xmlns:p14="http://schemas.microsoft.com/office/powerpoint/2010/main" val="150254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LOVE games – I would like to share several different strategies for games with you. </a:t>
            </a:r>
          </a:p>
        </p:txBody>
      </p:sp>
      <p:sp>
        <p:nvSpPr>
          <p:cNvPr id="4" name="Slide Number Placeholder 3"/>
          <p:cNvSpPr>
            <a:spLocks noGrp="1"/>
          </p:cNvSpPr>
          <p:nvPr>
            <p:ph type="sldNum" sz="quarter" idx="5"/>
          </p:nvPr>
        </p:nvSpPr>
        <p:spPr/>
        <p:txBody>
          <a:bodyPr/>
          <a:lstStyle/>
          <a:p>
            <a:fld id="{EB2CA709-669E-4DA9-9ABF-8EB8F8D0BB17}" type="slidenum">
              <a:rPr lang="en-US" smtClean="0"/>
              <a:t>60</a:t>
            </a:fld>
            <a:endParaRPr lang="en-US"/>
          </a:p>
        </p:txBody>
      </p:sp>
    </p:spTree>
    <p:extLst>
      <p:ext uri="{BB962C8B-B14F-4D97-AF65-F5344CB8AC3E}">
        <p14:creationId xmlns:p14="http://schemas.microsoft.com/office/powerpoint/2010/main" val="3622783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a:t>
            </a:fld>
            <a:endParaRPr lang="en-US"/>
          </a:p>
        </p:txBody>
      </p:sp>
    </p:spTree>
    <p:extLst>
      <p:ext uri="{BB962C8B-B14F-4D97-AF65-F5344CB8AC3E}">
        <p14:creationId xmlns:p14="http://schemas.microsoft.com/office/powerpoint/2010/main" val="23010438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teachers in a small group.  Give each group a set of connection cards. </a:t>
            </a:r>
          </a:p>
        </p:txBody>
      </p:sp>
      <p:sp>
        <p:nvSpPr>
          <p:cNvPr id="4" name="Slide Number Placeholder 3"/>
          <p:cNvSpPr>
            <a:spLocks noGrp="1"/>
          </p:cNvSpPr>
          <p:nvPr>
            <p:ph type="sldNum" sz="quarter" idx="5"/>
          </p:nvPr>
        </p:nvSpPr>
        <p:spPr/>
        <p:txBody>
          <a:bodyPr/>
          <a:lstStyle/>
          <a:p>
            <a:fld id="{EB2CA709-669E-4DA9-9ABF-8EB8F8D0BB17}" type="slidenum">
              <a:rPr lang="en-US" smtClean="0"/>
              <a:t>61</a:t>
            </a:fld>
            <a:endParaRPr lang="en-US"/>
          </a:p>
        </p:txBody>
      </p:sp>
    </p:spTree>
    <p:extLst>
      <p:ext uri="{BB962C8B-B14F-4D97-AF65-F5344CB8AC3E}">
        <p14:creationId xmlns:p14="http://schemas.microsoft.com/office/powerpoint/2010/main" val="42668310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7975" indent="-283357">
              <a:spcBef>
                <a:spcPct val="30000"/>
              </a:spcBef>
              <a:defRPr sz="1200">
                <a:solidFill>
                  <a:schemeClr val="tx1"/>
                </a:solidFill>
                <a:latin typeface="Arial" panose="020B0604020202020204" pitchFamily="34" charset="0"/>
              </a:defRPr>
            </a:lvl2pPr>
            <a:lvl3pPr marL="1134988" indent="-225752">
              <a:spcBef>
                <a:spcPct val="30000"/>
              </a:spcBef>
              <a:defRPr sz="1200">
                <a:solidFill>
                  <a:schemeClr val="tx1"/>
                </a:solidFill>
                <a:latin typeface="Arial" panose="020B0604020202020204" pitchFamily="34" charset="0"/>
              </a:defRPr>
            </a:lvl3pPr>
            <a:lvl4pPr marL="1589605" indent="-225752">
              <a:spcBef>
                <a:spcPct val="30000"/>
              </a:spcBef>
              <a:defRPr sz="1200">
                <a:solidFill>
                  <a:schemeClr val="tx1"/>
                </a:solidFill>
                <a:latin typeface="Arial" panose="020B0604020202020204" pitchFamily="34" charset="0"/>
              </a:defRPr>
            </a:lvl4pPr>
            <a:lvl5pPr marL="2044222" indent="-225752">
              <a:spcBef>
                <a:spcPct val="30000"/>
              </a:spcBef>
              <a:defRPr sz="1200">
                <a:solidFill>
                  <a:schemeClr val="tx1"/>
                </a:solidFill>
                <a:latin typeface="Arial" panose="020B0604020202020204" pitchFamily="34" charset="0"/>
              </a:defRPr>
            </a:lvl5pPr>
            <a:lvl6pPr marL="2492612" indent="-225752" eaLnBrk="0" fontAlgn="base" hangingPunct="0">
              <a:spcBef>
                <a:spcPct val="30000"/>
              </a:spcBef>
              <a:spcAft>
                <a:spcPct val="0"/>
              </a:spcAft>
              <a:defRPr sz="1200">
                <a:solidFill>
                  <a:schemeClr val="tx1"/>
                </a:solidFill>
                <a:latin typeface="Arial" panose="020B0604020202020204" pitchFamily="34" charset="0"/>
              </a:defRPr>
            </a:lvl6pPr>
            <a:lvl7pPr marL="2941002" indent="-225752" eaLnBrk="0" fontAlgn="base" hangingPunct="0">
              <a:spcBef>
                <a:spcPct val="30000"/>
              </a:spcBef>
              <a:spcAft>
                <a:spcPct val="0"/>
              </a:spcAft>
              <a:defRPr sz="1200">
                <a:solidFill>
                  <a:schemeClr val="tx1"/>
                </a:solidFill>
                <a:latin typeface="Arial" panose="020B0604020202020204" pitchFamily="34" charset="0"/>
              </a:defRPr>
            </a:lvl7pPr>
            <a:lvl8pPr marL="3389392" indent="-225752" eaLnBrk="0" fontAlgn="base" hangingPunct="0">
              <a:spcBef>
                <a:spcPct val="30000"/>
              </a:spcBef>
              <a:spcAft>
                <a:spcPct val="0"/>
              </a:spcAft>
              <a:defRPr sz="1200">
                <a:solidFill>
                  <a:schemeClr val="tx1"/>
                </a:solidFill>
                <a:latin typeface="Arial" panose="020B0604020202020204" pitchFamily="34" charset="0"/>
              </a:defRPr>
            </a:lvl8pPr>
            <a:lvl9pPr marL="3837782" indent="-2257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88F21E-F66C-4003-9034-6F333E51D42B}" type="slidenum">
              <a:rPr lang="en-US" altLang="en-US" smtClean="0"/>
              <a:pPr>
                <a:spcBef>
                  <a:spcPct val="0"/>
                </a:spcBef>
              </a:pPr>
              <a:t>62</a:t>
            </a:fld>
            <a:endParaRPr lang="en-US" altLang="en-US"/>
          </a:p>
        </p:txBody>
      </p:sp>
      <p:sp>
        <p:nvSpPr>
          <p:cNvPr id="36867" name="Rectangle 2"/>
          <p:cNvSpPr>
            <a:spLocks noGrp="1" noRot="1" noChangeAspect="1" noChangeArrowheads="1" noTextEdit="1"/>
          </p:cNvSpPr>
          <p:nvPr>
            <p:ph type="sldImg"/>
            <p:custDataLst>
              <p:tags r:id="rId1"/>
            </p:custDataLst>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Have each group member act out or create a movement of the definition of the word – other group members guess the terms.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121169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those specific strategies you learned, there is only one addition – your students must read!</a:t>
            </a:r>
          </a:p>
          <a:p>
            <a:endParaRPr lang="en-US" dirty="0"/>
          </a:p>
        </p:txBody>
      </p:sp>
      <p:sp>
        <p:nvSpPr>
          <p:cNvPr id="4" name="Slide Number Placeholder 3"/>
          <p:cNvSpPr>
            <a:spLocks noGrp="1"/>
          </p:cNvSpPr>
          <p:nvPr>
            <p:ph type="sldNum" sz="quarter" idx="5"/>
          </p:nvPr>
        </p:nvSpPr>
        <p:spPr/>
        <p:txBody>
          <a:bodyPr/>
          <a:lstStyle/>
          <a:p>
            <a:fld id="{EB2CA709-669E-4DA9-9ABF-8EB8F8D0BB17}" type="slidenum">
              <a:rPr lang="en-US" smtClean="0"/>
              <a:t>63</a:t>
            </a:fld>
            <a:endParaRPr lang="en-US"/>
          </a:p>
        </p:txBody>
      </p:sp>
    </p:spTree>
    <p:extLst>
      <p:ext uri="{BB962C8B-B14F-4D97-AF65-F5344CB8AC3E}">
        <p14:creationId xmlns:p14="http://schemas.microsoft.com/office/powerpoint/2010/main" val="2651005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teachers talk to a partner and discuss</a:t>
            </a:r>
          </a:p>
        </p:txBody>
      </p:sp>
      <p:sp>
        <p:nvSpPr>
          <p:cNvPr id="4" name="Slide Number Placeholder 3"/>
          <p:cNvSpPr>
            <a:spLocks noGrp="1"/>
          </p:cNvSpPr>
          <p:nvPr>
            <p:ph type="sldNum" sz="quarter" idx="5"/>
          </p:nvPr>
        </p:nvSpPr>
        <p:spPr/>
        <p:txBody>
          <a:bodyPr/>
          <a:lstStyle/>
          <a:p>
            <a:fld id="{474090D7-EA30-45C9-860E-96BC584F5939}" type="slidenum">
              <a:rPr lang="en-US" smtClean="0"/>
              <a:t>64</a:t>
            </a:fld>
            <a:endParaRPr lang="en-US"/>
          </a:p>
        </p:txBody>
      </p:sp>
    </p:spTree>
    <p:extLst>
      <p:ext uri="{BB962C8B-B14F-4D97-AF65-F5344CB8AC3E}">
        <p14:creationId xmlns:p14="http://schemas.microsoft.com/office/powerpoint/2010/main" val="28179218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you can end a session or give a 15 minute break. </a:t>
            </a:r>
          </a:p>
        </p:txBody>
      </p:sp>
      <p:sp>
        <p:nvSpPr>
          <p:cNvPr id="4" name="Slide Number Placeholder 3"/>
          <p:cNvSpPr>
            <a:spLocks noGrp="1"/>
          </p:cNvSpPr>
          <p:nvPr>
            <p:ph type="sldNum" sz="quarter" idx="5"/>
          </p:nvPr>
        </p:nvSpPr>
        <p:spPr/>
        <p:txBody>
          <a:bodyPr/>
          <a:lstStyle/>
          <a:p>
            <a:fld id="{474090D7-EA30-45C9-860E-96BC584F5939}" type="slidenum">
              <a:rPr lang="en-US" smtClean="0"/>
              <a:t>65</a:t>
            </a:fld>
            <a:endParaRPr lang="en-US"/>
          </a:p>
        </p:txBody>
      </p:sp>
    </p:spTree>
    <p:extLst>
      <p:ext uri="{BB962C8B-B14F-4D97-AF65-F5344CB8AC3E}">
        <p14:creationId xmlns:p14="http://schemas.microsoft.com/office/powerpoint/2010/main" val="1626369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Corner activity – ask the teachers to stand in the corner that best represents their point of view.  Once they are in the corner, they need to share with others why they choose that quote.  Call on one teacher from each corner to share their thoughts. </a:t>
            </a:r>
          </a:p>
        </p:txBody>
      </p:sp>
      <p:sp>
        <p:nvSpPr>
          <p:cNvPr id="4" name="Slide Number Placeholder 3"/>
          <p:cNvSpPr>
            <a:spLocks noGrp="1"/>
          </p:cNvSpPr>
          <p:nvPr>
            <p:ph type="sldNum" sz="quarter" idx="5"/>
          </p:nvPr>
        </p:nvSpPr>
        <p:spPr/>
        <p:txBody>
          <a:bodyPr/>
          <a:lstStyle/>
          <a:p>
            <a:fld id="{F94772A4-3E62-4DB2-81D2-6C4D5EC334C6}" type="slidenum">
              <a:rPr lang="en-US" smtClean="0"/>
              <a:t>66</a:t>
            </a:fld>
            <a:endParaRPr lang="en-US"/>
          </a:p>
        </p:txBody>
      </p:sp>
    </p:spTree>
    <p:extLst>
      <p:ext uri="{BB962C8B-B14F-4D97-AF65-F5344CB8AC3E}">
        <p14:creationId xmlns:p14="http://schemas.microsoft.com/office/powerpoint/2010/main" val="41056531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partner and debrief</a:t>
            </a:r>
          </a:p>
        </p:txBody>
      </p:sp>
      <p:sp>
        <p:nvSpPr>
          <p:cNvPr id="4" name="Slide Number Placeholder 3"/>
          <p:cNvSpPr>
            <a:spLocks noGrp="1"/>
          </p:cNvSpPr>
          <p:nvPr>
            <p:ph type="sldNum" sz="quarter" idx="5"/>
          </p:nvPr>
        </p:nvSpPr>
        <p:spPr/>
        <p:txBody>
          <a:bodyPr/>
          <a:lstStyle/>
          <a:p>
            <a:fld id="{474090D7-EA30-45C9-860E-96BC584F5939}" type="slidenum">
              <a:rPr lang="en-US" smtClean="0"/>
              <a:t>67</a:t>
            </a:fld>
            <a:endParaRPr lang="en-US"/>
          </a:p>
        </p:txBody>
      </p:sp>
    </p:spTree>
    <p:extLst>
      <p:ext uri="{BB962C8B-B14F-4D97-AF65-F5344CB8AC3E}">
        <p14:creationId xmlns:p14="http://schemas.microsoft.com/office/powerpoint/2010/main" val="15996830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reading cycle has been designed to support informational text like in Social Studies. Share that you are going to model a lesson based on the reading cycle – teachers need to look for what you do before, during, and after reading. </a:t>
            </a:r>
          </a:p>
        </p:txBody>
      </p:sp>
      <p:sp>
        <p:nvSpPr>
          <p:cNvPr id="4" name="Slide Number Placeholder 3"/>
          <p:cNvSpPr>
            <a:spLocks noGrp="1"/>
          </p:cNvSpPr>
          <p:nvPr>
            <p:ph type="sldNum" sz="quarter" idx="5"/>
          </p:nvPr>
        </p:nvSpPr>
        <p:spPr/>
        <p:txBody>
          <a:bodyPr/>
          <a:lstStyle/>
          <a:p>
            <a:fld id="{474090D7-EA30-45C9-860E-96BC584F5939}" type="slidenum">
              <a:rPr lang="en-US" smtClean="0"/>
              <a:t>68</a:t>
            </a:fld>
            <a:endParaRPr lang="en-US"/>
          </a:p>
        </p:txBody>
      </p:sp>
    </p:spTree>
    <p:extLst>
      <p:ext uri="{BB962C8B-B14F-4D97-AF65-F5344CB8AC3E}">
        <p14:creationId xmlns:p14="http://schemas.microsoft.com/office/powerpoint/2010/main" val="16088155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you are going to model a lesson for high school on the Persian War. </a:t>
            </a:r>
          </a:p>
        </p:txBody>
      </p:sp>
      <p:sp>
        <p:nvSpPr>
          <p:cNvPr id="4" name="Slide Number Placeholder 3"/>
          <p:cNvSpPr>
            <a:spLocks noGrp="1"/>
          </p:cNvSpPr>
          <p:nvPr>
            <p:ph type="sldNum" sz="quarter" idx="5"/>
          </p:nvPr>
        </p:nvSpPr>
        <p:spPr/>
        <p:txBody>
          <a:bodyPr/>
          <a:lstStyle/>
          <a:p>
            <a:fld id="{474090D7-EA30-45C9-860E-96BC584F5939}" type="slidenum">
              <a:rPr lang="en-US" smtClean="0"/>
              <a:t>69</a:t>
            </a:fld>
            <a:endParaRPr lang="en-US"/>
          </a:p>
        </p:txBody>
      </p:sp>
    </p:spTree>
    <p:extLst>
      <p:ext uri="{BB962C8B-B14F-4D97-AF65-F5344CB8AC3E}">
        <p14:creationId xmlns:p14="http://schemas.microsoft.com/office/powerpoint/2010/main" val="31317737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objectives for the lesson.  This lesson is designed for high school World History.</a:t>
            </a:r>
          </a:p>
        </p:txBody>
      </p:sp>
      <p:sp>
        <p:nvSpPr>
          <p:cNvPr id="4" name="Slide Number Placeholder 3"/>
          <p:cNvSpPr>
            <a:spLocks noGrp="1"/>
          </p:cNvSpPr>
          <p:nvPr>
            <p:ph type="sldNum" sz="quarter" idx="10"/>
          </p:nvPr>
        </p:nvSpPr>
        <p:spPr/>
        <p:txBody>
          <a:bodyPr/>
          <a:lstStyle/>
          <a:p>
            <a:fld id="{C9D13ADE-F1C8-451D-9C97-BA9FC71A1C14}" type="slidenum">
              <a:rPr lang="en-US" smtClean="0"/>
              <a:t>70</a:t>
            </a:fld>
            <a:endParaRPr lang="en-US"/>
          </a:p>
        </p:txBody>
      </p:sp>
    </p:spTree>
    <p:extLst>
      <p:ext uri="{BB962C8B-B14F-4D97-AF65-F5344CB8AC3E}">
        <p14:creationId xmlns:p14="http://schemas.microsoft.com/office/powerpoint/2010/main" val="539397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a:t>
            </a:fld>
            <a:endParaRPr lang="en-US"/>
          </a:p>
        </p:txBody>
      </p:sp>
    </p:spTree>
    <p:extLst>
      <p:ext uri="{BB962C8B-B14F-4D97-AF65-F5344CB8AC3E}">
        <p14:creationId xmlns:p14="http://schemas.microsoft.com/office/powerpoint/2010/main" val="36642450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Hoplites were citizen-soldiers of </a:t>
            </a:r>
            <a:r>
              <a:rPr lang="en-US" b="0" i="0" u="none" strike="noStrike" dirty="0">
                <a:solidFill>
                  <a:srgbClr val="3366CC"/>
                </a:solidFill>
                <a:effectLst/>
                <a:latin typeface="Arial" panose="020B0604020202020204" pitchFamily="34" charset="0"/>
              </a:rPr>
              <a:t>Ancient Greek</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rPr>
              <a:t>city-states</a:t>
            </a:r>
            <a:r>
              <a:rPr lang="en-US" b="0" i="0" dirty="0">
                <a:solidFill>
                  <a:srgbClr val="202122"/>
                </a:solidFill>
                <a:effectLst/>
                <a:latin typeface="Arial" panose="020B0604020202020204" pitchFamily="34" charset="0"/>
              </a:rPr>
              <a:t> who were primarily armed with </a:t>
            </a:r>
            <a:r>
              <a:rPr lang="en-US" b="0" i="0" u="none" strike="noStrike" dirty="0">
                <a:solidFill>
                  <a:srgbClr val="3366CC"/>
                </a:solidFill>
                <a:effectLst/>
                <a:latin typeface="Arial" panose="020B0604020202020204" pitchFamily="34" charset="0"/>
              </a:rPr>
              <a:t>spears</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rPr>
              <a:t>shields</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71</a:t>
            </a:fld>
            <a:endParaRPr lang="en-US"/>
          </a:p>
        </p:txBody>
      </p:sp>
    </p:spTree>
    <p:extLst>
      <p:ext uri="{BB962C8B-B14F-4D97-AF65-F5344CB8AC3E}">
        <p14:creationId xmlns:p14="http://schemas.microsoft.com/office/powerpoint/2010/main" val="2443478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panose="02000000000000000000" pitchFamily="2" charset="0"/>
              </a:rPr>
              <a:t>A phalanx is a military formation, usually composed entirely of soldiers armed with spears, or similar pole weapons. </a:t>
            </a:r>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72</a:t>
            </a:fld>
            <a:endParaRPr lang="en-US"/>
          </a:p>
        </p:txBody>
      </p:sp>
    </p:spTree>
    <p:extLst>
      <p:ext uri="{BB962C8B-B14F-4D97-AF65-F5344CB8AC3E}">
        <p14:creationId xmlns:p14="http://schemas.microsoft.com/office/powerpoint/2010/main" val="10716982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images and have participants discuss questions with partner.</a:t>
            </a:r>
          </a:p>
        </p:txBody>
      </p:sp>
      <p:sp>
        <p:nvSpPr>
          <p:cNvPr id="4" name="Slide Number Placeholder 3"/>
          <p:cNvSpPr>
            <a:spLocks noGrp="1"/>
          </p:cNvSpPr>
          <p:nvPr>
            <p:ph type="sldNum" sz="quarter" idx="5"/>
          </p:nvPr>
        </p:nvSpPr>
        <p:spPr/>
        <p:txBody>
          <a:bodyPr/>
          <a:lstStyle/>
          <a:p>
            <a:fld id="{0E34CE70-55C6-4E46-82C9-94A40AE4AD8D}" type="slidenum">
              <a:rPr lang="en-US" smtClean="0"/>
              <a:t>73</a:t>
            </a:fld>
            <a:endParaRPr lang="en-US"/>
          </a:p>
        </p:txBody>
      </p:sp>
    </p:spTree>
    <p:extLst>
      <p:ext uri="{BB962C8B-B14F-4D97-AF65-F5344CB8AC3E}">
        <p14:creationId xmlns:p14="http://schemas.microsoft.com/office/powerpoint/2010/main" val="32641937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highlighters and have them read the two pages on the Persian Wars.  Model highlighting with the first paragraph. </a:t>
            </a:r>
          </a:p>
        </p:txBody>
      </p:sp>
      <p:sp>
        <p:nvSpPr>
          <p:cNvPr id="4" name="Slide Number Placeholder 3"/>
          <p:cNvSpPr>
            <a:spLocks noGrp="1"/>
          </p:cNvSpPr>
          <p:nvPr>
            <p:ph type="sldNum" sz="quarter" idx="5"/>
          </p:nvPr>
        </p:nvSpPr>
        <p:spPr/>
        <p:txBody>
          <a:bodyPr/>
          <a:lstStyle/>
          <a:p>
            <a:fld id="{0E34CE70-55C6-4E46-82C9-94A40AE4AD8D}" type="slidenum">
              <a:rPr lang="en-US" smtClean="0"/>
              <a:t>74</a:t>
            </a:fld>
            <a:endParaRPr lang="en-US"/>
          </a:p>
        </p:txBody>
      </p:sp>
    </p:spTree>
    <p:extLst>
      <p:ext uri="{BB962C8B-B14F-4D97-AF65-F5344CB8AC3E}">
        <p14:creationId xmlns:p14="http://schemas.microsoft.com/office/powerpoint/2010/main" val="22455528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give them a few minutes to do. </a:t>
            </a:r>
          </a:p>
        </p:txBody>
      </p:sp>
      <p:sp>
        <p:nvSpPr>
          <p:cNvPr id="4" name="Slide Number Placeholder 3"/>
          <p:cNvSpPr>
            <a:spLocks noGrp="1"/>
          </p:cNvSpPr>
          <p:nvPr>
            <p:ph type="sldNum" sz="quarter" idx="5"/>
          </p:nvPr>
        </p:nvSpPr>
        <p:spPr/>
        <p:txBody>
          <a:bodyPr/>
          <a:lstStyle/>
          <a:p>
            <a:fld id="{474090D7-EA30-45C9-860E-96BC584F5939}" type="slidenum">
              <a:rPr lang="en-US" smtClean="0"/>
              <a:t>75</a:t>
            </a:fld>
            <a:endParaRPr lang="en-US"/>
          </a:p>
        </p:txBody>
      </p:sp>
    </p:spTree>
    <p:extLst>
      <p:ext uri="{BB962C8B-B14F-4D97-AF65-F5344CB8AC3E}">
        <p14:creationId xmlns:p14="http://schemas.microsoft.com/office/powerpoint/2010/main" val="17640926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give them a few minutes to do. </a:t>
            </a:r>
          </a:p>
        </p:txBody>
      </p:sp>
      <p:sp>
        <p:nvSpPr>
          <p:cNvPr id="4" name="Slide Number Placeholder 3"/>
          <p:cNvSpPr>
            <a:spLocks noGrp="1"/>
          </p:cNvSpPr>
          <p:nvPr>
            <p:ph type="sldNum" sz="quarter" idx="5"/>
          </p:nvPr>
        </p:nvSpPr>
        <p:spPr/>
        <p:txBody>
          <a:bodyPr/>
          <a:lstStyle/>
          <a:p>
            <a:fld id="{474090D7-EA30-45C9-860E-96BC584F5939}" type="slidenum">
              <a:rPr lang="en-US" smtClean="0"/>
              <a:t>76</a:t>
            </a:fld>
            <a:endParaRPr lang="en-US"/>
          </a:p>
        </p:txBody>
      </p:sp>
    </p:spTree>
    <p:extLst>
      <p:ext uri="{BB962C8B-B14F-4D97-AF65-F5344CB8AC3E}">
        <p14:creationId xmlns:p14="http://schemas.microsoft.com/office/powerpoint/2010/main" val="35246956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teachers discuss with each other. </a:t>
            </a:r>
          </a:p>
        </p:txBody>
      </p:sp>
      <p:sp>
        <p:nvSpPr>
          <p:cNvPr id="4" name="Slide Number Placeholder 3"/>
          <p:cNvSpPr>
            <a:spLocks noGrp="1"/>
          </p:cNvSpPr>
          <p:nvPr>
            <p:ph type="sldNum" sz="quarter" idx="5"/>
          </p:nvPr>
        </p:nvSpPr>
        <p:spPr/>
        <p:txBody>
          <a:bodyPr/>
          <a:lstStyle/>
          <a:p>
            <a:fld id="{635A52A9-B7B4-462F-AB5A-B0529042ED7D}" type="slidenum">
              <a:rPr lang="en-US" smtClean="0"/>
              <a:t>77</a:t>
            </a:fld>
            <a:endParaRPr lang="en-US"/>
          </a:p>
        </p:txBody>
      </p:sp>
    </p:spTree>
    <p:extLst>
      <p:ext uri="{BB962C8B-B14F-4D97-AF65-F5344CB8AC3E}">
        <p14:creationId xmlns:p14="http://schemas.microsoft.com/office/powerpoint/2010/main" val="3015856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are going to review the reading cycle more in depth. Have the Literacy Strategy Manuals ready to pass out.</a:t>
            </a:r>
          </a:p>
        </p:txBody>
      </p:sp>
      <p:sp>
        <p:nvSpPr>
          <p:cNvPr id="4" name="Slide Number Placeholder 3"/>
          <p:cNvSpPr>
            <a:spLocks noGrp="1"/>
          </p:cNvSpPr>
          <p:nvPr>
            <p:ph type="sldNum" sz="quarter" idx="5"/>
          </p:nvPr>
        </p:nvSpPr>
        <p:spPr/>
        <p:txBody>
          <a:bodyPr/>
          <a:lstStyle/>
          <a:p>
            <a:fld id="{474090D7-EA30-45C9-860E-96BC584F5939}" type="slidenum">
              <a:rPr lang="en-US" smtClean="0"/>
              <a:t>78</a:t>
            </a:fld>
            <a:endParaRPr lang="en-US"/>
          </a:p>
        </p:txBody>
      </p:sp>
    </p:spTree>
    <p:extLst>
      <p:ext uri="{BB962C8B-B14F-4D97-AF65-F5344CB8AC3E}">
        <p14:creationId xmlns:p14="http://schemas.microsoft.com/office/powerpoint/2010/main" val="1151244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7DC87870-E64D-4955-B412-5847FCE363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C8DAE745-F8C9-4F62-8F4A-93945FF11A07}" type="slidenum">
              <a:rPr lang="en-US" altLang="en-US"/>
              <a:pPr>
                <a:spcBef>
                  <a:spcPct val="0"/>
                </a:spcBef>
              </a:pPr>
              <a:t>79</a:t>
            </a:fld>
            <a:endParaRPr lang="en-US" altLang="en-US"/>
          </a:p>
        </p:txBody>
      </p:sp>
      <p:sp>
        <p:nvSpPr>
          <p:cNvPr id="84995" name="Rectangle 2">
            <a:extLst>
              <a:ext uri="{FF2B5EF4-FFF2-40B4-BE49-F238E27FC236}">
                <a16:creationId xmlns:a16="http://schemas.microsoft.com/office/drawing/2014/main" id="{4C8E62AF-3A6E-4327-9677-9DB5FB005128}"/>
              </a:ext>
            </a:extLst>
          </p:cNvPr>
          <p:cNvSpPr>
            <a:spLocks noGrp="1" noRot="1" noChangeAspect="1" noChangeArrowheads="1" noTextEdit="1"/>
          </p:cNvSpPr>
          <p:nvPr>
            <p:ph type="sldImg"/>
            <p:custDataLst>
              <p:tags r:id="rId1"/>
            </p:custDataLst>
          </p:nvPr>
        </p:nvSpPr>
        <p:spPr>
          <a:ln/>
        </p:spPr>
      </p:sp>
      <p:sp>
        <p:nvSpPr>
          <p:cNvPr id="84996" name="Rectangle 3">
            <a:extLst>
              <a:ext uri="{FF2B5EF4-FFF2-40B4-BE49-F238E27FC236}">
                <a16:creationId xmlns:a16="http://schemas.microsoft.com/office/drawing/2014/main" id="{A5A2586D-9BB8-4613-8DD4-BB4075AAE7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dirty="0">
                <a:latin typeface="Arial" panose="020B0604020202020204" pitchFamily="34" charset="0"/>
              </a:rPr>
              <a:t>Before Reading or </a:t>
            </a:r>
            <a:r>
              <a:rPr lang="en-US" altLang="en-US" sz="800" dirty="0" err="1">
                <a:latin typeface="Arial" panose="020B0604020202020204" pitchFamily="34" charset="0"/>
              </a:rPr>
              <a:t>PreReading</a:t>
            </a:r>
            <a:r>
              <a:rPr lang="en-US" altLang="en-US" sz="800" dirty="0">
                <a:latin typeface="Arial" panose="020B0604020202020204" pitchFamily="34" charset="0"/>
              </a:rPr>
              <a:t> prepares the student to read.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71F4C543-26B1-4AC9-874A-E5FB4C28D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3A8C633C-EC05-458B-9CB4-CB6F181416A2}" type="slidenum">
              <a:rPr lang="en-US" altLang="en-US"/>
              <a:pPr>
                <a:spcBef>
                  <a:spcPct val="0"/>
                </a:spcBef>
              </a:pPr>
              <a:t>80</a:t>
            </a:fld>
            <a:endParaRPr lang="en-US" altLang="en-US"/>
          </a:p>
        </p:txBody>
      </p:sp>
      <p:sp>
        <p:nvSpPr>
          <p:cNvPr id="87043" name="Rectangle 2">
            <a:extLst>
              <a:ext uri="{FF2B5EF4-FFF2-40B4-BE49-F238E27FC236}">
                <a16:creationId xmlns:a16="http://schemas.microsoft.com/office/drawing/2014/main" id="{60254A93-50EB-4D05-BA23-F3DD8A0D0CDA}"/>
              </a:ext>
            </a:extLst>
          </p:cNvPr>
          <p:cNvSpPr>
            <a:spLocks noGrp="1" noRot="1" noChangeAspect="1" noChangeArrowheads="1" noTextEdit="1"/>
          </p:cNvSpPr>
          <p:nvPr>
            <p:ph type="sldImg"/>
            <p:custDataLst>
              <p:tags r:id="rId1"/>
            </p:custDataLst>
          </p:nvPr>
        </p:nvSpPr>
        <p:spPr>
          <a:ln/>
        </p:spPr>
      </p:sp>
      <p:sp>
        <p:nvSpPr>
          <p:cNvPr id="87044" name="Rectangle 3">
            <a:extLst>
              <a:ext uri="{FF2B5EF4-FFF2-40B4-BE49-F238E27FC236}">
                <a16:creationId xmlns:a16="http://schemas.microsoft.com/office/drawing/2014/main" id="{057A33FC-8F80-4FF5-B872-F177939DB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Struggling readers will often skip all of these strategies as possible ways to approach a text; therefore, if we can design activities that will help them to anticipate "the big ideas" that will be revealed, it may provide an initial "hook" that draws them into the text </a:t>
            </a:r>
          </a:p>
          <a:p>
            <a:pPr eaLnBrk="1" hangingPunct="1"/>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The Anticipation Guide helps students activate and evaluate prior knowledge. Students make predictions based upon background knowledge and evaluate these predictions after exposure to new information.</a:t>
            </a:r>
          </a:p>
        </p:txBody>
      </p:sp>
    </p:spTree>
    <p:extLst>
      <p:ext uri="{BB962C8B-B14F-4D97-AF65-F5344CB8AC3E}">
        <p14:creationId xmlns:p14="http://schemas.microsoft.com/office/powerpoint/2010/main" val="271482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8</a:t>
            </a:fld>
            <a:endParaRPr lang="en-US"/>
          </a:p>
        </p:txBody>
      </p:sp>
    </p:spTree>
    <p:extLst>
      <p:ext uri="{BB962C8B-B14F-4D97-AF65-F5344CB8AC3E}">
        <p14:creationId xmlns:p14="http://schemas.microsoft.com/office/powerpoint/2010/main" val="6978668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one for the principles of government.</a:t>
            </a:r>
          </a:p>
        </p:txBody>
      </p:sp>
      <p:sp>
        <p:nvSpPr>
          <p:cNvPr id="4" name="Slide Number Placeholder 3"/>
          <p:cNvSpPr>
            <a:spLocks noGrp="1"/>
          </p:cNvSpPr>
          <p:nvPr>
            <p:ph type="sldNum" sz="quarter" idx="5"/>
          </p:nvPr>
        </p:nvSpPr>
        <p:spPr/>
        <p:txBody>
          <a:bodyPr/>
          <a:lstStyle/>
          <a:p>
            <a:fld id="{474090D7-EA30-45C9-860E-96BC584F5939}" type="slidenum">
              <a:rPr lang="en-US" smtClean="0"/>
              <a:t>81</a:t>
            </a:fld>
            <a:endParaRPr lang="en-US"/>
          </a:p>
        </p:txBody>
      </p:sp>
    </p:spTree>
    <p:extLst>
      <p:ext uri="{BB962C8B-B14F-4D97-AF65-F5344CB8AC3E}">
        <p14:creationId xmlns:p14="http://schemas.microsoft.com/office/powerpoint/2010/main" val="47888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anticipation guide strategy is to provide your students a series of statements from the reading – some of which are true and some that are not.  After reading the selection of text, your students can then come back and correct the false statements. </a:t>
            </a:r>
          </a:p>
        </p:txBody>
      </p:sp>
      <p:sp>
        <p:nvSpPr>
          <p:cNvPr id="4" name="Slide Number Placeholder 3"/>
          <p:cNvSpPr>
            <a:spLocks noGrp="1"/>
          </p:cNvSpPr>
          <p:nvPr>
            <p:ph type="sldNum" sz="quarter" idx="5"/>
          </p:nvPr>
        </p:nvSpPr>
        <p:spPr/>
        <p:txBody>
          <a:bodyPr/>
          <a:lstStyle/>
          <a:p>
            <a:fld id="{474090D7-EA30-45C9-860E-96BC584F5939}" type="slidenum">
              <a:rPr lang="en-US" smtClean="0"/>
              <a:t>82</a:t>
            </a:fld>
            <a:endParaRPr lang="en-US"/>
          </a:p>
        </p:txBody>
      </p:sp>
    </p:spTree>
    <p:extLst>
      <p:ext uri="{BB962C8B-B14F-4D97-AF65-F5344CB8AC3E}">
        <p14:creationId xmlns:p14="http://schemas.microsoft.com/office/powerpoint/2010/main" val="19398445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strategy is a sentence sort. </a:t>
            </a:r>
          </a:p>
        </p:txBody>
      </p:sp>
      <p:sp>
        <p:nvSpPr>
          <p:cNvPr id="4" name="Slide Number Placeholder 3"/>
          <p:cNvSpPr>
            <a:spLocks noGrp="1"/>
          </p:cNvSpPr>
          <p:nvPr>
            <p:ph type="sldNum" sz="quarter" idx="5"/>
          </p:nvPr>
        </p:nvSpPr>
        <p:spPr/>
        <p:txBody>
          <a:bodyPr/>
          <a:lstStyle/>
          <a:p>
            <a:fld id="{474090D7-EA30-45C9-860E-96BC584F5939}" type="slidenum">
              <a:rPr lang="en-US" smtClean="0"/>
              <a:t>83</a:t>
            </a:fld>
            <a:endParaRPr lang="en-US"/>
          </a:p>
        </p:txBody>
      </p:sp>
    </p:spTree>
    <p:extLst>
      <p:ext uri="{BB962C8B-B14F-4D97-AF65-F5344CB8AC3E}">
        <p14:creationId xmlns:p14="http://schemas.microsoft.com/office/powerpoint/2010/main" val="4198285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additional example on the government of Japan. </a:t>
            </a:r>
          </a:p>
        </p:txBody>
      </p:sp>
      <p:sp>
        <p:nvSpPr>
          <p:cNvPr id="4" name="Slide Number Placeholder 3"/>
          <p:cNvSpPr>
            <a:spLocks noGrp="1"/>
          </p:cNvSpPr>
          <p:nvPr>
            <p:ph type="sldNum" sz="quarter" idx="5"/>
          </p:nvPr>
        </p:nvSpPr>
        <p:spPr/>
        <p:txBody>
          <a:bodyPr/>
          <a:lstStyle/>
          <a:p>
            <a:fld id="{474090D7-EA30-45C9-860E-96BC584F5939}" type="slidenum">
              <a:rPr lang="en-US" smtClean="0"/>
              <a:t>84</a:t>
            </a:fld>
            <a:endParaRPr lang="en-US"/>
          </a:p>
        </p:txBody>
      </p:sp>
    </p:spTree>
    <p:extLst>
      <p:ext uri="{BB962C8B-B14F-4D97-AF65-F5344CB8AC3E}">
        <p14:creationId xmlns:p14="http://schemas.microsoft.com/office/powerpoint/2010/main" val="2418746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CF6B780-40A9-484C-BA17-2F1CDD31E2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60CF98A7-5C86-4213-A0C4-8E1FA481B27D}" type="slidenum">
              <a:rPr lang="en-US" altLang="en-US"/>
              <a:pPr>
                <a:spcBef>
                  <a:spcPct val="0"/>
                </a:spcBef>
              </a:pPr>
              <a:t>85</a:t>
            </a:fld>
            <a:endParaRPr lang="en-US" altLang="en-US"/>
          </a:p>
        </p:txBody>
      </p:sp>
      <p:sp>
        <p:nvSpPr>
          <p:cNvPr id="89091" name="Rectangle 2">
            <a:extLst>
              <a:ext uri="{FF2B5EF4-FFF2-40B4-BE49-F238E27FC236}">
                <a16:creationId xmlns:a16="http://schemas.microsoft.com/office/drawing/2014/main" id="{5FBB1087-B11B-4876-9030-1D725047D56A}"/>
              </a:ext>
            </a:extLst>
          </p:cNvPr>
          <p:cNvSpPr>
            <a:spLocks noGrp="1" noRot="1" noChangeAspect="1" noChangeArrowheads="1" noTextEdit="1"/>
          </p:cNvSpPr>
          <p:nvPr>
            <p:ph type="sldImg"/>
            <p:custDataLst>
              <p:tags r:id="rId1"/>
            </p:custDataLst>
          </p:nvPr>
        </p:nvSpPr>
        <p:spPr>
          <a:ln/>
        </p:spPr>
      </p:sp>
      <p:sp>
        <p:nvSpPr>
          <p:cNvPr id="89092" name="Rectangle 3">
            <a:extLst>
              <a:ext uri="{FF2B5EF4-FFF2-40B4-BE49-F238E27FC236}">
                <a16:creationId xmlns:a16="http://schemas.microsoft.com/office/drawing/2014/main" id="{FDC9255F-4C24-4374-A5FF-FD91DF0F56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 visual discovery or image analysis is a great way to prepare readers for informational text.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for monsoons in India. </a:t>
            </a:r>
          </a:p>
        </p:txBody>
      </p:sp>
      <p:sp>
        <p:nvSpPr>
          <p:cNvPr id="4" name="Slide Number Placeholder 3"/>
          <p:cNvSpPr>
            <a:spLocks noGrp="1"/>
          </p:cNvSpPr>
          <p:nvPr>
            <p:ph type="sldNum" sz="quarter" idx="5"/>
          </p:nvPr>
        </p:nvSpPr>
        <p:spPr/>
        <p:txBody>
          <a:bodyPr/>
          <a:lstStyle/>
          <a:p>
            <a:fld id="{474090D7-EA30-45C9-860E-96BC584F5939}" type="slidenum">
              <a:rPr lang="en-US" smtClean="0"/>
              <a:t>86</a:t>
            </a:fld>
            <a:endParaRPr lang="en-US"/>
          </a:p>
        </p:txBody>
      </p:sp>
    </p:spTree>
    <p:extLst>
      <p:ext uri="{BB962C8B-B14F-4D97-AF65-F5344CB8AC3E}">
        <p14:creationId xmlns:p14="http://schemas.microsoft.com/office/powerpoint/2010/main" val="28175854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for Jacksonian Democracy. </a:t>
            </a:r>
          </a:p>
        </p:txBody>
      </p:sp>
      <p:sp>
        <p:nvSpPr>
          <p:cNvPr id="4" name="Slide Number Placeholder 3"/>
          <p:cNvSpPr>
            <a:spLocks noGrp="1"/>
          </p:cNvSpPr>
          <p:nvPr>
            <p:ph type="sldNum" sz="quarter" idx="5"/>
          </p:nvPr>
        </p:nvSpPr>
        <p:spPr/>
        <p:txBody>
          <a:bodyPr/>
          <a:lstStyle/>
          <a:p>
            <a:fld id="{474090D7-EA30-45C9-860E-96BC584F5939}" type="slidenum">
              <a:rPr lang="en-US" smtClean="0"/>
              <a:t>87</a:t>
            </a:fld>
            <a:endParaRPr lang="en-US"/>
          </a:p>
        </p:txBody>
      </p:sp>
    </p:spTree>
    <p:extLst>
      <p:ext uri="{BB962C8B-B14F-4D97-AF65-F5344CB8AC3E}">
        <p14:creationId xmlns:p14="http://schemas.microsoft.com/office/powerpoint/2010/main" val="34415941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10129A12-14B9-43A2-B84E-99775C5346FD}"/>
              </a:ext>
            </a:extLst>
          </p:cNvPr>
          <p:cNvSpPr>
            <a:spLocks noGrp="1" noRot="1" noChangeAspect="1" noTextEdit="1"/>
          </p:cNvSpPr>
          <p:nvPr>
            <p:ph type="sldImg"/>
          </p:nvPr>
        </p:nvSpPr>
        <p:spPr>
          <a:ln/>
        </p:spPr>
      </p:sp>
      <p:sp>
        <p:nvSpPr>
          <p:cNvPr id="95235" name="Notes Placeholder 2">
            <a:extLst>
              <a:ext uri="{FF2B5EF4-FFF2-40B4-BE49-F238E27FC236}">
                <a16:creationId xmlns:a16="http://schemas.microsoft.com/office/drawing/2014/main" id="{4A1497D1-C52B-4F57-AD5C-557095E8B588}"/>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an example for Africa, it uses a series of images. </a:t>
            </a:r>
          </a:p>
        </p:txBody>
      </p:sp>
      <p:sp>
        <p:nvSpPr>
          <p:cNvPr id="95236" name="Slide Number Placeholder 3">
            <a:extLst>
              <a:ext uri="{FF2B5EF4-FFF2-40B4-BE49-F238E27FC236}">
                <a16:creationId xmlns:a16="http://schemas.microsoft.com/office/drawing/2014/main" id="{E2657823-9F29-493B-8C2C-864F6EBFDA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69335" indent="-295775">
              <a:defRPr b="1">
                <a:solidFill>
                  <a:schemeClr val="tx1"/>
                </a:solidFill>
                <a:latin typeface="Arial" panose="020B0604020202020204" pitchFamily="34" charset="0"/>
              </a:defRPr>
            </a:lvl2pPr>
            <a:lvl3pPr marL="1184712" indent="-235972">
              <a:defRPr b="1">
                <a:solidFill>
                  <a:schemeClr val="tx1"/>
                </a:solidFill>
                <a:latin typeface="Arial" panose="020B0604020202020204" pitchFamily="34" charset="0"/>
              </a:defRPr>
            </a:lvl3pPr>
            <a:lvl4pPr marL="1659890" indent="-235972">
              <a:defRPr b="1">
                <a:solidFill>
                  <a:schemeClr val="tx1"/>
                </a:solidFill>
                <a:latin typeface="Arial" panose="020B0604020202020204" pitchFamily="34" charset="0"/>
              </a:defRPr>
            </a:lvl4pPr>
            <a:lvl5pPr marL="2133451" indent="-235972">
              <a:defRPr b="1">
                <a:solidFill>
                  <a:schemeClr val="tx1"/>
                </a:solidFill>
                <a:latin typeface="Arial" panose="020B0604020202020204" pitchFamily="34" charset="0"/>
              </a:defRPr>
            </a:lvl5pPr>
            <a:lvl6pPr marL="2598931" indent="-235972" eaLnBrk="0" fontAlgn="base" hangingPunct="0">
              <a:spcBef>
                <a:spcPct val="0"/>
              </a:spcBef>
              <a:spcAft>
                <a:spcPct val="0"/>
              </a:spcAft>
              <a:defRPr b="1">
                <a:solidFill>
                  <a:schemeClr val="tx1"/>
                </a:solidFill>
                <a:latin typeface="Arial" panose="020B0604020202020204" pitchFamily="34" charset="0"/>
              </a:defRPr>
            </a:lvl6pPr>
            <a:lvl7pPr marL="3064411" indent="-235972" eaLnBrk="0" fontAlgn="base" hangingPunct="0">
              <a:spcBef>
                <a:spcPct val="0"/>
              </a:spcBef>
              <a:spcAft>
                <a:spcPct val="0"/>
              </a:spcAft>
              <a:defRPr b="1">
                <a:solidFill>
                  <a:schemeClr val="tx1"/>
                </a:solidFill>
                <a:latin typeface="Arial" panose="020B0604020202020204" pitchFamily="34" charset="0"/>
              </a:defRPr>
            </a:lvl7pPr>
            <a:lvl8pPr marL="3529892" indent="-235972" eaLnBrk="0" fontAlgn="base" hangingPunct="0">
              <a:spcBef>
                <a:spcPct val="0"/>
              </a:spcBef>
              <a:spcAft>
                <a:spcPct val="0"/>
              </a:spcAft>
              <a:defRPr b="1">
                <a:solidFill>
                  <a:schemeClr val="tx1"/>
                </a:solidFill>
                <a:latin typeface="Arial" panose="020B0604020202020204" pitchFamily="34" charset="0"/>
              </a:defRPr>
            </a:lvl8pPr>
            <a:lvl9pPr marL="3995373" indent="-235972" eaLnBrk="0" fontAlgn="base" hangingPunct="0">
              <a:spcBef>
                <a:spcPct val="0"/>
              </a:spcBef>
              <a:spcAft>
                <a:spcPct val="0"/>
              </a:spcAft>
              <a:defRPr b="1">
                <a:solidFill>
                  <a:schemeClr val="tx1"/>
                </a:solidFill>
                <a:latin typeface="Arial" panose="020B0604020202020204" pitchFamily="34" charset="0"/>
              </a:defRPr>
            </a:lvl9pPr>
          </a:lstStyle>
          <a:p>
            <a:fld id="{5DE8735D-52BB-499D-9DDA-9441533014F0}" type="slidenum">
              <a:rPr lang="en-US" altLang="en-US" b="0"/>
              <a:pPr/>
              <a:t>88</a:t>
            </a:fld>
            <a:endParaRPr lang="en-US" altLang="en-US" b="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image analysis handout to guide question writing. </a:t>
            </a:r>
          </a:p>
        </p:txBody>
      </p:sp>
      <p:sp>
        <p:nvSpPr>
          <p:cNvPr id="4" name="Slide Number Placeholder 3"/>
          <p:cNvSpPr>
            <a:spLocks noGrp="1"/>
          </p:cNvSpPr>
          <p:nvPr>
            <p:ph type="sldNum" sz="quarter" idx="5"/>
          </p:nvPr>
        </p:nvSpPr>
        <p:spPr/>
        <p:txBody>
          <a:bodyPr/>
          <a:lstStyle/>
          <a:p>
            <a:fld id="{474090D7-EA30-45C9-860E-96BC584F5939}" type="slidenum">
              <a:rPr lang="en-US" smtClean="0"/>
              <a:t>89</a:t>
            </a:fld>
            <a:endParaRPr lang="en-US"/>
          </a:p>
        </p:txBody>
      </p:sp>
    </p:spTree>
    <p:extLst>
      <p:ext uri="{BB962C8B-B14F-4D97-AF65-F5344CB8AC3E}">
        <p14:creationId xmlns:p14="http://schemas.microsoft.com/office/powerpoint/2010/main" val="17303709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740" indent="-232740">
              <a:buFont typeface="+mj-lt"/>
              <a:buAutoNum type="arabicPeriod"/>
            </a:pPr>
            <a:r>
              <a:rPr lang="en-US" dirty="0">
                <a:latin typeface="Janda Everyday Casual"/>
              </a:rPr>
              <a:t>Select key phrases or sentences that are significant to the text. These </a:t>
            </a:r>
            <a:r>
              <a:rPr lang="en-US" i="1" dirty="0">
                <a:latin typeface="Janda Everyday Casual"/>
              </a:rPr>
              <a:t>book bits </a:t>
            </a:r>
            <a:r>
              <a:rPr lang="en-US" dirty="0">
                <a:latin typeface="Janda Everyday Casual"/>
              </a:rPr>
              <a:t>should reveal enough to help students begin to think along the lines that support text understanding, but not so revealing that they limit thinking.</a:t>
            </a:r>
          </a:p>
          <a:p>
            <a:pPr marL="232740" indent="-232740">
              <a:buFont typeface="+mj-lt"/>
              <a:buAutoNum type="arabicPeriod"/>
            </a:pPr>
            <a:r>
              <a:rPr lang="en-US" dirty="0">
                <a:latin typeface="Janda Everyday Casual"/>
              </a:rPr>
              <a:t>Write each </a:t>
            </a:r>
            <a:r>
              <a:rPr lang="en-US" i="1" dirty="0">
                <a:latin typeface="Janda Everyday Casual"/>
              </a:rPr>
              <a:t>book bit </a:t>
            </a:r>
            <a:r>
              <a:rPr lang="en-US" dirty="0">
                <a:latin typeface="Janda Everyday Casual"/>
              </a:rPr>
              <a:t>on a strip of paper. There should be as many </a:t>
            </a:r>
            <a:r>
              <a:rPr lang="en-US" i="1" dirty="0">
                <a:latin typeface="Janda Everyday Casual"/>
              </a:rPr>
              <a:t>book bits </a:t>
            </a:r>
            <a:r>
              <a:rPr lang="en-US" dirty="0">
                <a:latin typeface="Janda Everyday Casual"/>
              </a:rPr>
              <a:t>as there are students in the group.</a:t>
            </a:r>
          </a:p>
          <a:p>
            <a:pPr marL="232740" indent="-232740">
              <a:buFont typeface="+mj-lt"/>
              <a:buAutoNum type="arabicPeriod"/>
            </a:pPr>
            <a:r>
              <a:rPr lang="en-US" dirty="0">
                <a:latin typeface="Janda Everyday Casual"/>
              </a:rPr>
              <a:t>Give each student a </a:t>
            </a:r>
            <a:r>
              <a:rPr lang="en-US" i="1" dirty="0">
                <a:latin typeface="Janda Everyday Casual"/>
              </a:rPr>
              <a:t>book bit</a:t>
            </a:r>
            <a:r>
              <a:rPr lang="en-US" dirty="0">
                <a:latin typeface="Janda Everyday Casual"/>
              </a:rPr>
              <a:t>. Ask each student to read his/her </a:t>
            </a:r>
            <a:r>
              <a:rPr lang="en-US" i="1" dirty="0">
                <a:latin typeface="Janda Everyday Casual"/>
              </a:rPr>
              <a:t>book bit </a:t>
            </a:r>
            <a:r>
              <a:rPr lang="en-US" dirty="0">
                <a:latin typeface="Janda Everyday Casual"/>
              </a:rPr>
              <a:t>and think about how it might be connected to the text.</a:t>
            </a:r>
          </a:p>
          <a:p>
            <a:pPr marL="232740" indent="-232740">
              <a:buFont typeface="+mj-lt"/>
              <a:buAutoNum type="arabicPeriod"/>
            </a:pPr>
            <a:r>
              <a:rPr lang="en-US" dirty="0">
                <a:latin typeface="Janda Everyday Casual"/>
              </a:rPr>
              <a:t>After the students have read their </a:t>
            </a:r>
            <a:r>
              <a:rPr lang="en-US" i="1" dirty="0">
                <a:latin typeface="Janda Everyday Casual"/>
              </a:rPr>
              <a:t>book bit</a:t>
            </a:r>
            <a:r>
              <a:rPr lang="en-US" dirty="0">
                <a:latin typeface="Janda Everyday Casual"/>
              </a:rPr>
              <a:t>, they move about the room and read their </a:t>
            </a:r>
            <a:r>
              <a:rPr lang="en-US" i="1" dirty="0">
                <a:latin typeface="Janda Everyday Casual"/>
              </a:rPr>
              <a:t>book bit </a:t>
            </a:r>
            <a:r>
              <a:rPr lang="en-US" dirty="0">
                <a:latin typeface="Janda Everyday Casual"/>
              </a:rPr>
              <a:t>to others. No discussion occurs during this sharing – only the reading of the </a:t>
            </a:r>
            <a:r>
              <a:rPr lang="en-US" i="1" dirty="0">
                <a:latin typeface="Janda Everyday Casual"/>
              </a:rPr>
              <a:t>book bits </a:t>
            </a:r>
            <a:r>
              <a:rPr lang="en-US" dirty="0">
                <a:latin typeface="Janda Everyday Casual"/>
              </a:rPr>
              <a:t>to one another. (Consider dividing class into two equal groups. Form two parallel lines having students facing each other. Students facing each other read the </a:t>
            </a:r>
            <a:r>
              <a:rPr lang="en-US" i="1" dirty="0">
                <a:latin typeface="Janda Everyday Casual"/>
              </a:rPr>
              <a:t>book bits </a:t>
            </a:r>
            <a:r>
              <a:rPr lang="en-US" dirty="0">
                <a:latin typeface="Janda Everyday Casual"/>
              </a:rPr>
              <a:t>to one another. Then tell one of the lines to shift down one space. The student at the end of the row goes to the beginning for a new partner. Keep shifting until all </a:t>
            </a:r>
            <a:r>
              <a:rPr lang="en-US" i="1" dirty="0">
                <a:latin typeface="Janda Everyday Casual"/>
              </a:rPr>
              <a:t>book bits </a:t>
            </a:r>
            <a:r>
              <a:rPr lang="en-US" dirty="0">
                <a:latin typeface="Janda Everyday Casual"/>
              </a:rPr>
              <a:t>have been read aloud.)</a:t>
            </a:r>
          </a:p>
          <a:p>
            <a:pPr marL="232740" indent="-232740">
              <a:buFont typeface="+mj-lt"/>
              <a:buAutoNum type="arabicPeriod"/>
            </a:pPr>
            <a:r>
              <a:rPr lang="en-US" dirty="0">
                <a:latin typeface="Janda Everyday Casual"/>
              </a:rPr>
              <a:t>Once students have had the opportunity to hear most of their peers’ </a:t>
            </a:r>
            <a:r>
              <a:rPr lang="en-US" i="1" dirty="0">
                <a:latin typeface="Janda Everyday Casual"/>
              </a:rPr>
              <a:t>book bits</a:t>
            </a:r>
            <a:r>
              <a:rPr lang="en-US" dirty="0">
                <a:latin typeface="Janda Everyday Casual"/>
              </a:rPr>
              <a:t>, they return to their seat and do a quick write about the impressions they now have about the text. They might address what they think the selection is about or what they know about the characters or topic.</a:t>
            </a:r>
          </a:p>
          <a:p>
            <a:pPr marL="232740" indent="-232740">
              <a:buFont typeface="+mj-lt"/>
              <a:buAutoNum type="arabicPeriod"/>
            </a:pPr>
            <a:r>
              <a:rPr lang="en-US" dirty="0">
                <a:latin typeface="Janda Everyday Casual"/>
              </a:rPr>
              <a:t>After completing the quick write, students discuss their ideas with one another. </a:t>
            </a:r>
          </a:p>
          <a:p>
            <a:endParaRPr lang="en-US" dirty="0"/>
          </a:p>
        </p:txBody>
      </p:sp>
      <p:sp>
        <p:nvSpPr>
          <p:cNvPr id="4" name="Slide Number Placeholder 3"/>
          <p:cNvSpPr>
            <a:spLocks noGrp="1"/>
          </p:cNvSpPr>
          <p:nvPr>
            <p:ph type="sldNum" sz="quarter" idx="5"/>
          </p:nvPr>
        </p:nvSpPr>
        <p:spPr/>
        <p:txBody>
          <a:bodyPr/>
          <a:lstStyle/>
          <a:p>
            <a:fld id="{474090D7-EA30-45C9-860E-96BC584F5939}" type="slidenum">
              <a:rPr lang="en-US" smtClean="0"/>
              <a:t>90</a:t>
            </a:fld>
            <a:endParaRPr lang="en-US"/>
          </a:p>
        </p:txBody>
      </p:sp>
    </p:spTree>
    <p:extLst>
      <p:ext uri="{BB962C8B-B14F-4D97-AF65-F5344CB8AC3E}">
        <p14:creationId xmlns:p14="http://schemas.microsoft.com/office/powerpoint/2010/main" val="3684576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9</a:t>
            </a:fld>
            <a:endParaRPr lang="en-US"/>
          </a:p>
        </p:txBody>
      </p:sp>
    </p:spTree>
    <p:extLst>
      <p:ext uri="{BB962C8B-B14F-4D97-AF65-F5344CB8AC3E}">
        <p14:creationId xmlns:p14="http://schemas.microsoft.com/office/powerpoint/2010/main" val="35835234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teachers into a small group. Pass out the literacy strategy manual and conduct this activity</a:t>
            </a:r>
          </a:p>
        </p:txBody>
      </p:sp>
      <p:sp>
        <p:nvSpPr>
          <p:cNvPr id="4" name="Slide Number Placeholder 3"/>
          <p:cNvSpPr>
            <a:spLocks noGrp="1"/>
          </p:cNvSpPr>
          <p:nvPr>
            <p:ph type="sldNum" sz="quarter" idx="5"/>
          </p:nvPr>
        </p:nvSpPr>
        <p:spPr/>
        <p:txBody>
          <a:bodyPr/>
          <a:lstStyle/>
          <a:p>
            <a:fld id="{474090D7-EA30-45C9-860E-96BC584F5939}" type="slidenum">
              <a:rPr lang="en-US" smtClean="0"/>
              <a:t>91</a:t>
            </a:fld>
            <a:endParaRPr lang="en-US"/>
          </a:p>
        </p:txBody>
      </p:sp>
    </p:spTree>
    <p:extLst>
      <p:ext uri="{BB962C8B-B14F-4D97-AF65-F5344CB8AC3E}">
        <p14:creationId xmlns:p14="http://schemas.microsoft.com/office/powerpoint/2010/main" val="1111610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79194ACC-C336-4ED4-A93E-67E1C276B1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6A14CE3A-CC4D-4B6A-BBAD-A790CC62723C}" type="slidenum">
              <a:rPr lang="en-US" altLang="en-US"/>
              <a:pPr>
                <a:spcBef>
                  <a:spcPct val="0"/>
                </a:spcBef>
              </a:pPr>
              <a:t>92</a:t>
            </a:fld>
            <a:endParaRPr lang="en-US" altLang="en-US"/>
          </a:p>
        </p:txBody>
      </p:sp>
      <p:sp>
        <p:nvSpPr>
          <p:cNvPr id="99331" name="Rectangle 2">
            <a:extLst>
              <a:ext uri="{FF2B5EF4-FFF2-40B4-BE49-F238E27FC236}">
                <a16:creationId xmlns:a16="http://schemas.microsoft.com/office/drawing/2014/main" id="{431463E7-41D4-42BC-8EBE-BF0BC5578E20}"/>
              </a:ext>
            </a:extLst>
          </p:cNvPr>
          <p:cNvSpPr>
            <a:spLocks noGrp="1" noRot="1" noChangeAspect="1" noChangeArrowheads="1" noTextEdit="1"/>
          </p:cNvSpPr>
          <p:nvPr>
            <p:ph type="sldImg"/>
            <p:custDataLst>
              <p:tags r:id="rId1"/>
            </p:custDataLst>
          </p:nvPr>
        </p:nvSpPr>
        <p:spPr>
          <a:xfrm>
            <a:off x="1196975" y="715963"/>
            <a:ext cx="4768850" cy="3576637"/>
          </a:xfrm>
          <a:ln/>
        </p:spPr>
      </p:sp>
      <p:sp>
        <p:nvSpPr>
          <p:cNvPr id="99332" name="Rectangle 3">
            <a:extLst>
              <a:ext uri="{FF2B5EF4-FFF2-40B4-BE49-F238E27FC236}">
                <a16:creationId xmlns:a16="http://schemas.microsoft.com/office/drawing/2014/main" id="{B53E5F4B-072C-412F-84B4-E7F306CB4925}"/>
              </a:ext>
            </a:extLst>
          </p:cNvPr>
          <p:cNvSpPr>
            <a:spLocks noGrp="1" noChangeArrowheads="1"/>
          </p:cNvSpPr>
          <p:nvPr>
            <p:ph type="body" idx="1"/>
          </p:nvPr>
        </p:nvSpPr>
        <p:spPr>
          <a:xfrm>
            <a:off x="954951" y="4530515"/>
            <a:ext cx="5249795" cy="42934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Give your partner a high 5, then give me 5 new things you have learned so far</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F2A8B8F6-67DE-4CFA-AC4A-806AF34BE4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44FEDC25-8B6F-46F3-98EE-F0EFF9940C3C}" type="slidenum">
              <a:rPr lang="en-US" altLang="en-US"/>
              <a:pPr>
                <a:spcBef>
                  <a:spcPct val="0"/>
                </a:spcBef>
              </a:pPr>
              <a:t>93</a:t>
            </a:fld>
            <a:endParaRPr lang="en-US" altLang="en-US"/>
          </a:p>
        </p:txBody>
      </p:sp>
      <p:sp>
        <p:nvSpPr>
          <p:cNvPr id="101379" name="Rectangle 2">
            <a:extLst>
              <a:ext uri="{FF2B5EF4-FFF2-40B4-BE49-F238E27FC236}">
                <a16:creationId xmlns:a16="http://schemas.microsoft.com/office/drawing/2014/main" id="{17413FF9-32D5-4713-9699-14EDD6C78AF7}"/>
              </a:ext>
            </a:extLst>
          </p:cNvPr>
          <p:cNvSpPr>
            <a:spLocks noGrp="1" noRot="1" noChangeAspect="1" noChangeArrowheads="1" noTextEdit="1"/>
          </p:cNvSpPr>
          <p:nvPr>
            <p:ph type="sldImg"/>
            <p:custDataLst>
              <p:tags r:id="rId1"/>
            </p:custDataLst>
          </p:nvPr>
        </p:nvSpPr>
        <p:spPr>
          <a:ln/>
        </p:spPr>
      </p:sp>
      <p:sp>
        <p:nvSpPr>
          <p:cNvPr id="101380" name="Rectangle 3">
            <a:extLst>
              <a:ext uri="{FF2B5EF4-FFF2-40B4-BE49-F238E27FC236}">
                <a16:creationId xmlns:a16="http://schemas.microsoft.com/office/drawing/2014/main" id="{B595EEEC-26FA-4550-BF8B-A5FA040D8A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dirty="0">
                <a:latin typeface="Arial" panose="020B0604020202020204" pitchFamily="34" charset="0"/>
              </a:rPr>
              <a:t>The next are a series of strategies designed to support readers during the reading process.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 for this portion of the activity by taping different reading strategies on chart paper. Post the reading strategies around the room. Give teachers different colored markers and allow the teachers to visit and then write their thoughts on a post-it note next to each strategy. </a:t>
            </a:r>
          </a:p>
        </p:txBody>
      </p:sp>
      <p:sp>
        <p:nvSpPr>
          <p:cNvPr id="4" name="Slide Number Placeholder 3"/>
          <p:cNvSpPr>
            <a:spLocks noGrp="1"/>
          </p:cNvSpPr>
          <p:nvPr>
            <p:ph type="sldNum" sz="quarter" idx="5"/>
          </p:nvPr>
        </p:nvSpPr>
        <p:spPr/>
        <p:txBody>
          <a:bodyPr/>
          <a:lstStyle/>
          <a:p>
            <a:fld id="{474090D7-EA30-45C9-860E-96BC584F5939}" type="slidenum">
              <a:rPr lang="en-US" smtClean="0"/>
              <a:t>94</a:t>
            </a:fld>
            <a:endParaRPr lang="en-US"/>
          </a:p>
        </p:txBody>
      </p:sp>
    </p:spTree>
    <p:extLst>
      <p:ext uri="{BB962C8B-B14F-4D97-AF65-F5344CB8AC3E}">
        <p14:creationId xmlns:p14="http://schemas.microsoft.com/office/powerpoint/2010/main" val="40466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after chalk talk</a:t>
            </a:r>
          </a:p>
        </p:txBody>
      </p:sp>
      <p:sp>
        <p:nvSpPr>
          <p:cNvPr id="4" name="Slide Number Placeholder 3"/>
          <p:cNvSpPr>
            <a:spLocks noGrp="1"/>
          </p:cNvSpPr>
          <p:nvPr>
            <p:ph type="sldNum" sz="quarter" idx="5"/>
          </p:nvPr>
        </p:nvSpPr>
        <p:spPr/>
        <p:txBody>
          <a:bodyPr/>
          <a:lstStyle/>
          <a:p>
            <a:fld id="{474090D7-EA30-45C9-860E-96BC584F5939}" type="slidenum">
              <a:rPr lang="en-US" smtClean="0"/>
              <a:t>95</a:t>
            </a:fld>
            <a:endParaRPr lang="en-US"/>
          </a:p>
        </p:txBody>
      </p:sp>
    </p:spTree>
    <p:extLst>
      <p:ext uri="{BB962C8B-B14F-4D97-AF65-F5344CB8AC3E}">
        <p14:creationId xmlns:p14="http://schemas.microsoft.com/office/powerpoint/2010/main" val="20786290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5D82C6E8-A180-48A9-9808-F727233303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69335" indent="-295775">
              <a:spcBef>
                <a:spcPct val="30000"/>
              </a:spcBef>
              <a:defRPr sz="1200">
                <a:solidFill>
                  <a:schemeClr val="tx1"/>
                </a:solidFill>
                <a:latin typeface="Architects Daughter" panose="02000505000000020004" pitchFamily="2" charset="0"/>
              </a:defRPr>
            </a:lvl2pPr>
            <a:lvl3pPr marL="1184712" indent="-235972">
              <a:spcBef>
                <a:spcPct val="30000"/>
              </a:spcBef>
              <a:defRPr sz="1200">
                <a:solidFill>
                  <a:schemeClr val="tx1"/>
                </a:solidFill>
                <a:latin typeface="Architects Daughter" panose="02000505000000020004" pitchFamily="2" charset="0"/>
              </a:defRPr>
            </a:lvl3pPr>
            <a:lvl4pPr marL="1659890" indent="-235972">
              <a:spcBef>
                <a:spcPct val="30000"/>
              </a:spcBef>
              <a:defRPr sz="1200">
                <a:solidFill>
                  <a:schemeClr val="tx1"/>
                </a:solidFill>
                <a:latin typeface="Architects Daughter" panose="02000505000000020004" pitchFamily="2" charset="0"/>
              </a:defRPr>
            </a:lvl4pPr>
            <a:lvl5pPr marL="2133451" indent="-235972">
              <a:spcBef>
                <a:spcPct val="30000"/>
              </a:spcBef>
              <a:defRPr sz="1200">
                <a:solidFill>
                  <a:schemeClr val="tx1"/>
                </a:solidFill>
                <a:latin typeface="Architects Daughter" panose="02000505000000020004" pitchFamily="2" charset="0"/>
              </a:defRPr>
            </a:lvl5pPr>
            <a:lvl6pPr marL="2598931" indent="-235972" eaLnBrk="0" fontAlgn="base" hangingPunct="0">
              <a:spcBef>
                <a:spcPct val="30000"/>
              </a:spcBef>
              <a:spcAft>
                <a:spcPct val="0"/>
              </a:spcAft>
              <a:defRPr sz="1200">
                <a:solidFill>
                  <a:schemeClr val="tx1"/>
                </a:solidFill>
                <a:latin typeface="Architects Daughter" panose="02000505000000020004" pitchFamily="2" charset="0"/>
              </a:defRPr>
            </a:lvl6pPr>
            <a:lvl7pPr marL="3064411" indent="-235972" eaLnBrk="0" fontAlgn="base" hangingPunct="0">
              <a:spcBef>
                <a:spcPct val="30000"/>
              </a:spcBef>
              <a:spcAft>
                <a:spcPct val="0"/>
              </a:spcAft>
              <a:defRPr sz="1200">
                <a:solidFill>
                  <a:schemeClr val="tx1"/>
                </a:solidFill>
                <a:latin typeface="Architects Daughter" panose="02000505000000020004" pitchFamily="2" charset="0"/>
              </a:defRPr>
            </a:lvl7pPr>
            <a:lvl8pPr marL="3529892" indent="-235972" eaLnBrk="0" fontAlgn="base" hangingPunct="0">
              <a:spcBef>
                <a:spcPct val="30000"/>
              </a:spcBef>
              <a:spcAft>
                <a:spcPct val="0"/>
              </a:spcAft>
              <a:defRPr sz="1200">
                <a:solidFill>
                  <a:schemeClr val="tx1"/>
                </a:solidFill>
                <a:latin typeface="Architects Daughter" panose="02000505000000020004" pitchFamily="2" charset="0"/>
              </a:defRPr>
            </a:lvl8pPr>
            <a:lvl9pPr marL="3995373" indent="-235972"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DDC61C2A-B12C-4E03-8D47-A5DCB6BD932E}" type="slidenum">
              <a:rPr lang="en-US" altLang="en-US"/>
              <a:pPr>
                <a:spcBef>
                  <a:spcPct val="0"/>
                </a:spcBef>
              </a:pPr>
              <a:t>96</a:t>
            </a:fld>
            <a:endParaRPr lang="en-US" altLang="en-US"/>
          </a:p>
        </p:txBody>
      </p:sp>
      <p:sp>
        <p:nvSpPr>
          <p:cNvPr id="107523" name="Rectangle 2">
            <a:extLst>
              <a:ext uri="{FF2B5EF4-FFF2-40B4-BE49-F238E27FC236}">
                <a16:creationId xmlns:a16="http://schemas.microsoft.com/office/drawing/2014/main" id="{62562491-0ACB-462B-A541-74DAED14ED5C}"/>
              </a:ext>
            </a:extLst>
          </p:cNvPr>
          <p:cNvSpPr>
            <a:spLocks noGrp="1" noRot="1" noChangeAspect="1" noChangeArrowheads="1" noTextEdit="1"/>
          </p:cNvSpPr>
          <p:nvPr>
            <p:ph type="sldImg"/>
            <p:custDataLst>
              <p:tags r:id="rId1"/>
            </p:custDataLst>
          </p:nvPr>
        </p:nvSpPr>
        <p:spPr>
          <a:ln/>
        </p:spPr>
      </p:sp>
      <p:sp>
        <p:nvSpPr>
          <p:cNvPr id="107524" name="Rectangle 3">
            <a:extLst>
              <a:ext uri="{FF2B5EF4-FFF2-40B4-BE49-F238E27FC236}">
                <a16:creationId xmlns:a16="http://schemas.microsoft.com/office/drawing/2014/main" id="{379168BA-9728-4988-B578-15810C255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dirty="0">
                <a:latin typeface="Arial" panose="020B0604020202020204" pitchFamily="34" charset="0"/>
              </a:rPr>
              <a:t>Just review these types of strategies.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Organizers come in a variety of forms.  </a:t>
            </a:r>
          </a:p>
        </p:txBody>
      </p:sp>
      <p:sp>
        <p:nvSpPr>
          <p:cNvPr id="4" name="Slide Number Placeholder 3"/>
          <p:cNvSpPr>
            <a:spLocks noGrp="1"/>
          </p:cNvSpPr>
          <p:nvPr>
            <p:ph type="sldNum" sz="quarter" idx="5"/>
          </p:nvPr>
        </p:nvSpPr>
        <p:spPr/>
        <p:txBody>
          <a:bodyPr/>
          <a:lstStyle/>
          <a:p>
            <a:fld id="{474090D7-EA30-45C9-860E-96BC584F5939}" type="slidenum">
              <a:rPr lang="en-US" smtClean="0"/>
              <a:t>97</a:t>
            </a:fld>
            <a:endParaRPr lang="en-US"/>
          </a:p>
        </p:txBody>
      </p:sp>
    </p:spTree>
    <p:extLst>
      <p:ext uri="{BB962C8B-B14F-4D97-AF65-F5344CB8AC3E}">
        <p14:creationId xmlns:p14="http://schemas.microsoft.com/office/powerpoint/2010/main" val="22364079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Other types of Graphic Notes include 2 –Column notes, with the topic and a summary.</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98</a:t>
            </a:fld>
            <a:endParaRPr lang="en-US" altLang="en-US" b="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Sketch notes are created by students while they are reading. </a:t>
            </a: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99</a:t>
            </a:fld>
            <a:endParaRPr lang="en-US" altLang="en-US" b="0"/>
          </a:p>
        </p:txBody>
      </p:sp>
    </p:spTree>
    <p:extLst>
      <p:ext uri="{BB962C8B-B14F-4D97-AF65-F5344CB8AC3E}">
        <p14:creationId xmlns:p14="http://schemas.microsoft.com/office/powerpoint/2010/main" val="30511195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852BFC7-ABB7-4143-9245-68E909A5982F}"/>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5575EA58-2C9F-4B68-B8AA-C719DD25EAB7}"/>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7764" name="Slide Number Placeholder 3">
            <a:extLst>
              <a:ext uri="{FF2B5EF4-FFF2-40B4-BE49-F238E27FC236}">
                <a16:creationId xmlns:a16="http://schemas.microsoft.com/office/drawing/2014/main" id="{47EED1E6-1B92-412E-9E4F-835DF2AC4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70007" indent="-296033">
              <a:defRPr b="1">
                <a:solidFill>
                  <a:schemeClr val="tx1"/>
                </a:solidFill>
                <a:latin typeface="Arial" panose="020B0604020202020204" pitchFamily="34" charset="0"/>
              </a:defRPr>
            </a:lvl2pPr>
            <a:lvl3pPr marL="1185747" indent="-236179">
              <a:defRPr b="1">
                <a:solidFill>
                  <a:schemeClr val="tx1"/>
                </a:solidFill>
                <a:latin typeface="Arial" panose="020B0604020202020204" pitchFamily="34" charset="0"/>
              </a:defRPr>
            </a:lvl3pPr>
            <a:lvl4pPr marL="1661340" indent="-236179">
              <a:defRPr b="1">
                <a:solidFill>
                  <a:schemeClr val="tx1"/>
                </a:solidFill>
                <a:latin typeface="Arial" panose="020B0604020202020204" pitchFamily="34" charset="0"/>
              </a:defRPr>
            </a:lvl4pPr>
            <a:lvl5pPr marL="2135315" indent="-236179">
              <a:defRPr b="1">
                <a:solidFill>
                  <a:schemeClr val="tx1"/>
                </a:solidFill>
                <a:latin typeface="Arial" panose="020B0604020202020204" pitchFamily="34" charset="0"/>
              </a:defRPr>
            </a:lvl5pPr>
            <a:lvl6pPr marL="2601201" indent="-236179" eaLnBrk="0" fontAlgn="base" hangingPunct="0">
              <a:spcBef>
                <a:spcPct val="0"/>
              </a:spcBef>
              <a:spcAft>
                <a:spcPct val="0"/>
              </a:spcAft>
              <a:defRPr b="1">
                <a:solidFill>
                  <a:schemeClr val="tx1"/>
                </a:solidFill>
                <a:latin typeface="Arial" panose="020B0604020202020204" pitchFamily="34" charset="0"/>
              </a:defRPr>
            </a:lvl6pPr>
            <a:lvl7pPr marL="3067088" indent="-236179" eaLnBrk="0" fontAlgn="base" hangingPunct="0">
              <a:spcBef>
                <a:spcPct val="0"/>
              </a:spcBef>
              <a:spcAft>
                <a:spcPct val="0"/>
              </a:spcAft>
              <a:defRPr b="1">
                <a:solidFill>
                  <a:schemeClr val="tx1"/>
                </a:solidFill>
                <a:latin typeface="Arial" panose="020B0604020202020204" pitchFamily="34" charset="0"/>
              </a:defRPr>
            </a:lvl7pPr>
            <a:lvl8pPr marL="3532975" indent="-236179" eaLnBrk="0" fontAlgn="base" hangingPunct="0">
              <a:spcBef>
                <a:spcPct val="0"/>
              </a:spcBef>
              <a:spcAft>
                <a:spcPct val="0"/>
              </a:spcAft>
              <a:defRPr b="1">
                <a:solidFill>
                  <a:schemeClr val="tx1"/>
                </a:solidFill>
                <a:latin typeface="Arial" panose="020B0604020202020204" pitchFamily="34" charset="0"/>
              </a:defRPr>
            </a:lvl8pPr>
            <a:lvl9pPr marL="3998862" indent="-236179" eaLnBrk="0" fontAlgn="base" hangingPunct="0">
              <a:spcBef>
                <a:spcPct val="0"/>
              </a:spcBef>
              <a:spcAft>
                <a:spcPct val="0"/>
              </a:spcAft>
              <a:defRPr b="1">
                <a:solidFill>
                  <a:schemeClr val="tx1"/>
                </a:solidFill>
                <a:latin typeface="Arial" panose="020B0604020202020204" pitchFamily="34" charset="0"/>
              </a:defRPr>
            </a:lvl9pPr>
          </a:lstStyle>
          <a:p>
            <a:fld id="{E3FBA08B-71EA-45BF-857D-4C39F61192F6}" type="slidenum">
              <a:rPr lang="en-US" altLang="en-US" b="0"/>
              <a:pPr/>
              <a:t>100</a:t>
            </a:fld>
            <a:endParaRPr lang="en-US" altLang="en-US" b="0"/>
          </a:p>
        </p:txBody>
      </p:sp>
    </p:spTree>
    <p:extLst>
      <p:ext uri="{BB962C8B-B14F-4D97-AF65-F5344CB8AC3E}">
        <p14:creationId xmlns:p14="http://schemas.microsoft.com/office/powerpoint/2010/main" val="323254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599E84-21DA-478A-B2E0-D322934E978A}"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3342168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99E84-21DA-478A-B2E0-D322934E978A}"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126082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99E84-21DA-478A-B2E0-D322934E978A}"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339738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99E84-21DA-478A-B2E0-D322934E978A}"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252308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599E84-21DA-478A-B2E0-D322934E978A}"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368669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599E84-21DA-478A-B2E0-D322934E978A}"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50939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599E84-21DA-478A-B2E0-D322934E978A}" type="datetimeFigureOut">
              <a:rPr lang="en-US" smtClean="0"/>
              <a:t>6/16/2023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3008855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599E84-21DA-478A-B2E0-D322934E978A}" type="datetimeFigureOut">
              <a:rPr lang="en-US" smtClean="0"/>
              <a:t>6/16/2023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4202227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99E84-21DA-478A-B2E0-D322934E978A}" type="datetimeFigureOut">
              <a:rPr lang="en-US" smtClean="0"/>
              <a:t>6/16/2023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2938985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599E84-21DA-478A-B2E0-D322934E978A}"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411047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599E84-21DA-478A-B2E0-D322934E978A}"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8376E-3B52-42F2-B197-28E381061DC8}" type="slidenum">
              <a:rPr lang="en-US" smtClean="0"/>
              <a:t>‹#›</a:t>
            </a:fld>
            <a:endParaRPr lang="en-US"/>
          </a:p>
        </p:txBody>
      </p:sp>
    </p:spTree>
    <p:extLst>
      <p:ext uri="{BB962C8B-B14F-4D97-AF65-F5344CB8AC3E}">
        <p14:creationId xmlns:p14="http://schemas.microsoft.com/office/powerpoint/2010/main" val="604909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99E84-21DA-478A-B2E0-D322934E978A}" type="datetimeFigureOut">
              <a:rPr lang="en-US" smtClean="0"/>
              <a:t>6/16/2023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8376E-3B52-42F2-B197-28E381061DC8}" type="slidenum">
              <a:rPr lang="en-US" smtClean="0"/>
              <a:t>‹#›</a:t>
            </a:fld>
            <a:endParaRPr lang="en-US"/>
          </a:p>
        </p:txBody>
      </p:sp>
    </p:spTree>
    <p:extLst>
      <p:ext uri="{BB962C8B-B14F-4D97-AF65-F5344CB8AC3E}">
        <p14:creationId xmlns:p14="http://schemas.microsoft.com/office/powerpoint/2010/main" val="384754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16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7068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835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150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3071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7150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5363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4554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2285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7718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340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99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5080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96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388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7223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0119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209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9621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489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887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7751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078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533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114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70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3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36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664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55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048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358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699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283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20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935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221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850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54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164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276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588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16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239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322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4581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981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970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63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845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87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463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61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7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6045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260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755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224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69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385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05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449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343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236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9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578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782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177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9234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878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436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737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084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457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271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039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064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556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27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98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65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26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50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558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334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65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9804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9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1286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5300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968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98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813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64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6347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9757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159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055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4024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09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01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8534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17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547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851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2673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4195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0182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46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943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2473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3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574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7165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082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207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32580</TotalTime>
  <Words>3238</Words>
  <Application>Microsoft Office PowerPoint</Application>
  <PresentationFormat>On-screen Show (4:3)</PresentationFormat>
  <Paragraphs>281</Paragraphs>
  <Slides>121</Slides>
  <Notes>119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121</vt:i4>
      </vt:variant>
    </vt:vector>
  </HeadingPairs>
  <TitlesOfParts>
    <vt:vector size="130" baseType="lpstr">
      <vt:lpstr>Architects Daughter</vt:lpstr>
      <vt:lpstr>Arial</vt:lpstr>
      <vt:lpstr>Calibri</vt:lpstr>
      <vt:lpstr>Calibri Light</vt:lpstr>
      <vt:lpstr>Google Sans</vt:lpstr>
      <vt:lpstr>Janda Everyday Casual</vt:lpstr>
      <vt:lpstr>Papyrus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dc:creator>
  <cp:lastModifiedBy>Dawn Vinas</cp:lastModifiedBy>
  <cp:revision>141</cp:revision>
  <cp:lastPrinted>2022-10-04T18:53:03Z</cp:lastPrinted>
  <dcterms:created xsi:type="dcterms:W3CDTF">2020-07-10T18:28:46Z</dcterms:created>
  <dcterms:modified xsi:type="dcterms:W3CDTF">2023-06-16T19:47:27Z</dcterms:modified>
</cp:coreProperties>
</file>