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4.xml" ContentType="application/vnd.openxmlformats-officedocument.presentationml.tags+xml"/>
  <Override PartName="/ppt/notesSlides/notesSlide49.xml" ContentType="application/vnd.openxmlformats-officedocument.presentationml.notesSlide+xml"/>
  <Override PartName="/ppt/tags/tag5.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xml" ContentType="application/vnd.openxmlformats-officedocument.presentationml.tags+xml"/>
  <Override PartName="/ppt/notesSlides/notesSlide53.xml" ContentType="application/vnd.openxmlformats-officedocument.presentationml.notesSlide+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handoutMasterIdLst>
    <p:handoutMasterId r:id="rId80"/>
  </p:handoutMasterIdLst>
  <p:sldIdLst>
    <p:sldId id="256" r:id="rId2"/>
    <p:sldId id="1237" r:id="rId3"/>
    <p:sldId id="380" r:id="rId4"/>
    <p:sldId id="410" r:id="rId5"/>
    <p:sldId id="1344" r:id="rId6"/>
    <p:sldId id="396" r:id="rId7"/>
    <p:sldId id="1265" r:id="rId8"/>
    <p:sldId id="385" r:id="rId9"/>
    <p:sldId id="386" r:id="rId10"/>
    <p:sldId id="387" r:id="rId11"/>
    <p:sldId id="1266" r:id="rId12"/>
    <p:sldId id="389" r:id="rId13"/>
    <p:sldId id="390" r:id="rId14"/>
    <p:sldId id="391" r:id="rId15"/>
    <p:sldId id="392" r:id="rId16"/>
    <p:sldId id="393" r:id="rId17"/>
    <p:sldId id="395" r:id="rId18"/>
    <p:sldId id="419" r:id="rId19"/>
    <p:sldId id="273" r:id="rId20"/>
    <p:sldId id="1936" r:id="rId21"/>
    <p:sldId id="274" r:id="rId22"/>
    <p:sldId id="446" r:id="rId23"/>
    <p:sldId id="1667" r:id="rId24"/>
    <p:sldId id="813" r:id="rId25"/>
    <p:sldId id="1345" r:id="rId26"/>
    <p:sldId id="1512" r:id="rId27"/>
    <p:sldId id="679" r:id="rId28"/>
    <p:sldId id="628" r:id="rId29"/>
    <p:sldId id="1348" r:id="rId30"/>
    <p:sldId id="257" r:id="rId31"/>
    <p:sldId id="262" r:id="rId32"/>
    <p:sldId id="1349" r:id="rId33"/>
    <p:sldId id="264" r:id="rId34"/>
    <p:sldId id="1873" r:id="rId35"/>
    <p:sldId id="266" r:id="rId36"/>
    <p:sldId id="267" r:id="rId37"/>
    <p:sldId id="268" r:id="rId38"/>
    <p:sldId id="791" r:id="rId39"/>
    <p:sldId id="1508" r:id="rId40"/>
    <p:sldId id="1120" r:id="rId41"/>
    <p:sldId id="287" r:id="rId42"/>
    <p:sldId id="1122" r:id="rId43"/>
    <p:sldId id="1123" r:id="rId44"/>
    <p:sldId id="292" r:id="rId45"/>
    <p:sldId id="1898" r:id="rId46"/>
    <p:sldId id="1789" r:id="rId47"/>
    <p:sldId id="445" r:id="rId48"/>
    <p:sldId id="1501" r:id="rId49"/>
    <p:sldId id="1523" r:id="rId50"/>
    <p:sldId id="1899" r:id="rId51"/>
    <p:sldId id="1900" r:id="rId52"/>
    <p:sldId id="1923" r:id="rId53"/>
    <p:sldId id="1901" r:id="rId54"/>
    <p:sldId id="1333" r:id="rId55"/>
    <p:sldId id="1902" r:id="rId56"/>
    <p:sldId id="1937" r:id="rId57"/>
    <p:sldId id="636" r:id="rId58"/>
    <p:sldId id="1903" r:id="rId59"/>
    <p:sldId id="1904" r:id="rId60"/>
    <p:sldId id="1905" r:id="rId61"/>
    <p:sldId id="1906" r:id="rId62"/>
    <p:sldId id="1907" r:id="rId63"/>
    <p:sldId id="1908" r:id="rId64"/>
    <p:sldId id="1909" r:id="rId65"/>
    <p:sldId id="1910" r:id="rId66"/>
    <p:sldId id="1911" r:id="rId67"/>
    <p:sldId id="1252" r:id="rId68"/>
    <p:sldId id="1912" r:id="rId69"/>
    <p:sldId id="1913" r:id="rId70"/>
    <p:sldId id="1527" r:id="rId71"/>
    <p:sldId id="1645" r:id="rId72"/>
    <p:sldId id="1607" r:id="rId73"/>
    <p:sldId id="1608" r:id="rId74"/>
    <p:sldId id="1914" r:id="rId75"/>
    <p:sldId id="1915" r:id="rId76"/>
    <p:sldId id="1916" r:id="rId77"/>
    <p:sldId id="352"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Vinas" initials="DV" lastIdx="1" clrIdx="0">
    <p:extLst>
      <p:ext uri="{19B8F6BF-5375-455C-9EA6-DF929625EA0E}">
        <p15:presenceInfo xmlns:p15="http://schemas.microsoft.com/office/powerpoint/2012/main" userId="f38e12e2bed0e5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812" autoAdjust="0"/>
  </p:normalViewPr>
  <p:slideViewPr>
    <p:cSldViewPr snapToGrid="0" showGuides="1">
      <p:cViewPr varScale="1">
        <p:scale>
          <a:sx n="46" d="100"/>
          <a:sy n="46" d="100"/>
        </p:scale>
        <p:origin x="1812" y="48"/>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DFFACCF-AFD3-4C8F-82F9-1FCFC3AE6881}" type="datetimeFigureOut">
              <a:rPr lang="en-US" smtClean="0"/>
              <a:t>6/16/2023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344363D-5820-45ED-A1CF-B362ED1A0816}" type="slidenum">
              <a:rPr lang="en-US" smtClean="0"/>
              <a:t>‹#›</a:t>
            </a:fld>
            <a:endParaRPr lang="en-US"/>
          </a:p>
        </p:txBody>
      </p:sp>
    </p:spTree>
    <p:extLst>
      <p:ext uri="{BB962C8B-B14F-4D97-AF65-F5344CB8AC3E}">
        <p14:creationId xmlns:p14="http://schemas.microsoft.com/office/powerpoint/2010/main" val="3536875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2A63CEE-F2DF-4C13-BA78-F9ADED70C6BC}" type="datetimeFigureOut">
              <a:rPr lang="en-US" smtClean="0"/>
              <a:t>6/16/2023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E34CE70-55C6-4E46-82C9-94A40AE4AD8D}" type="slidenum">
              <a:rPr lang="en-US" smtClean="0"/>
              <a:t>‹#›</a:t>
            </a:fld>
            <a:endParaRPr lang="en-US"/>
          </a:p>
        </p:txBody>
      </p:sp>
    </p:spTree>
    <p:extLst>
      <p:ext uri="{BB962C8B-B14F-4D97-AF65-F5344CB8AC3E}">
        <p14:creationId xmlns:p14="http://schemas.microsoft.com/office/powerpoint/2010/main" val="335726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presenter checklist to prepare your room and supply list. </a:t>
            </a:r>
          </a:p>
        </p:txBody>
      </p:sp>
      <p:sp>
        <p:nvSpPr>
          <p:cNvPr id="4" name="Slide Number Placeholder 3"/>
          <p:cNvSpPr>
            <a:spLocks noGrp="1"/>
          </p:cNvSpPr>
          <p:nvPr>
            <p:ph type="sldNum" sz="quarter" idx="10"/>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74699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include hanging products in the hallway, display in the library, other classes come observe, share with other classes. </a:t>
            </a:r>
          </a:p>
        </p:txBody>
      </p:sp>
      <p:sp>
        <p:nvSpPr>
          <p:cNvPr id="4" name="Slide Number Placeholder 3"/>
          <p:cNvSpPr>
            <a:spLocks noGrp="1"/>
          </p:cNvSpPr>
          <p:nvPr>
            <p:ph type="sldNum" sz="quarter" idx="10"/>
          </p:nvPr>
        </p:nvSpPr>
        <p:spPr/>
        <p:txBody>
          <a:bodyPr/>
          <a:lstStyle/>
          <a:p>
            <a:fld id="{C9D13ADE-F1C8-451D-9C97-BA9FC71A1C14}" type="slidenum">
              <a:rPr lang="en-US" smtClean="0"/>
              <a:t>12</a:t>
            </a:fld>
            <a:endParaRPr lang="en-US"/>
          </a:p>
        </p:txBody>
      </p:sp>
    </p:spTree>
    <p:extLst>
      <p:ext uri="{BB962C8B-B14F-4D97-AF65-F5344CB8AC3E}">
        <p14:creationId xmlns:p14="http://schemas.microsoft.com/office/powerpoint/2010/main" val="336726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PERCEPTION OF CHOICE is the key – it doesn’t just mean a choice board.  Any choice students have increases engagement. </a:t>
            </a:r>
          </a:p>
        </p:txBody>
      </p:sp>
      <p:sp>
        <p:nvSpPr>
          <p:cNvPr id="4" name="Slide Number Placeholder 3"/>
          <p:cNvSpPr>
            <a:spLocks noGrp="1"/>
          </p:cNvSpPr>
          <p:nvPr>
            <p:ph type="sldNum" sz="quarter" idx="10"/>
          </p:nvPr>
        </p:nvSpPr>
        <p:spPr/>
        <p:txBody>
          <a:bodyPr/>
          <a:lstStyle/>
          <a:p>
            <a:fld id="{C9D13ADE-F1C8-451D-9C97-BA9FC71A1C14}" type="slidenum">
              <a:rPr lang="en-US" smtClean="0"/>
              <a:t>13</a:t>
            </a:fld>
            <a:endParaRPr lang="en-US"/>
          </a:p>
        </p:txBody>
      </p:sp>
    </p:spTree>
    <p:extLst>
      <p:ext uri="{BB962C8B-B14F-4D97-AF65-F5344CB8AC3E}">
        <p14:creationId xmlns:p14="http://schemas.microsoft.com/office/powerpoint/2010/main" val="641927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and different.  What is new at the beginning of the year, is not new at the end.  What is different (like Kahoot) is no longer different if everyone in every class is doing it. </a:t>
            </a:r>
          </a:p>
        </p:txBody>
      </p:sp>
      <p:sp>
        <p:nvSpPr>
          <p:cNvPr id="4" name="Slide Number Placeholder 3"/>
          <p:cNvSpPr>
            <a:spLocks noGrp="1"/>
          </p:cNvSpPr>
          <p:nvPr>
            <p:ph type="sldNum" sz="quarter" idx="10"/>
          </p:nvPr>
        </p:nvSpPr>
        <p:spPr/>
        <p:txBody>
          <a:bodyPr/>
          <a:lstStyle/>
          <a:p>
            <a:fld id="{C9D13ADE-F1C8-451D-9C97-BA9FC71A1C14}" type="slidenum">
              <a:rPr lang="en-US" smtClean="0"/>
              <a:t>14</a:t>
            </a:fld>
            <a:endParaRPr lang="en-US"/>
          </a:p>
        </p:txBody>
      </p:sp>
    </p:spTree>
    <p:extLst>
      <p:ext uri="{BB962C8B-B14F-4D97-AF65-F5344CB8AC3E}">
        <p14:creationId xmlns:p14="http://schemas.microsoft.com/office/powerpoint/2010/main" val="66580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have real world connections or a project that has a real world application. </a:t>
            </a:r>
          </a:p>
        </p:txBody>
      </p:sp>
      <p:sp>
        <p:nvSpPr>
          <p:cNvPr id="4" name="Slide Number Placeholder 3"/>
          <p:cNvSpPr>
            <a:spLocks noGrp="1"/>
          </p:cNvSpPr>
          <p:nvPr>
            <p:ph type="sldNum" sz="quarter" idx="10"/>
          </p:nvPr>
        </p:nvSpPr>
        <p:spPr/>
        <p:txBody>
          <a:bodyPr/>
          <a:lstStyle/>
          <a:p>
            <a:fld id="{C9D13ADE-F1C8-451D-9C97-BA9FC71A1C14}" type="slidenum">
              <a:rPr lang="en-US" smtClean="0"/>
              <a:t>15</a:t>
            </a:fld>
            <a:endParaRPr lang="en-US"/>
          </a:p>
        </p:txBody>
      </p:sp>
    </p:spTree>
    <p:extLst>
      <p:ext uri="{BB962C8B-B14F-4D97-AF65-F5344CB8AC3E}">
        <p14:creationId xmlns:p14="http://schemas.microsoft.com/office/powerpoint/2010/main" val="180268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Now have them use the official terms from the design qualities of engagement.  Create new category titles based on the design qualities of </a:t>
            </a:r>
            <a:r>
              <a:rPr lang="en-US" dirty="0" err="1"/>
              <a:t>engagment</a:t>
            </a:r>
            <a:r>
              <a:rPr lang="en-US" dirty="0"/>
              <a:t> and move their post it notes into the new categories.  The purpose of this is to show them they already know a lot about engagement, this workshop is to help them come up with new ideas and focus for engagement in Social Studies. </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4BCE70-8FD0-4FA6-BADB-3B8AA7067244}" type="slidenum">
              <a:rPr lang="en-US" altLang="en-US" smtClean="0"/>
              <a:pPr/>
              <a:t>16</a:t>
            </a:fld>
            <a:endParaRPr lang="en-US" altLang="en-US"/>
          </a:p>
        </p:txBody>
      </p:sp>
    </p:spTree>
    <p:extLst>
      <p:ext uri="{BB962C8B-B14F-4D97-AF65-F5344CB8AC3E}">
        <p14:creationId xmlns:p14="http://schemas.microsoft.com/office/powerpoint/2010/main" val="104562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did they just see you model? What design qualities – example: affiliation (working in a group)</a:t>
            </a:r>
          </a:p>
          <a:p>
            <a:endParaRPr lang="en-US" altLang="en-US" dirty="0"/>
          </a:p>
          <a:p>
            <a:r>
              <a:rPr lang="en-US" altLang="en-US" dirty="0"/>
              <a:t>Use popsicle people to randomly call on teachers.</a:t>
            </a:r>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3337240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7066" indent="-291179">
              <a:spcBef>
                <a:spcPct val="30000"/>
              </a:spcBef>
              <a:defRPr sz="1200">
                <a:solidFill>
                  <a:schemeClr val="tx1"/>
                </a:solidFill>
                <a:latin typeface="Architects Daughter" panose="02000505000000020004" pitchFamily="2" charset="0"/>
              </a:defRPr>
            </a:lvl2pPr>
            <a:lvl3pPr marL="1164717" indent="-232943">
              <a:spcBef>
                <a:spcPct val="30000"/>
              </a:spcBef>
              <a:defRPr sz="1200">
                <a:solidFill>
                  <a:schemeClr val="tx1"/>
                </a:solidFill>
                <a:latin typeface="Architects Daughter" panose="02000505000000020004" pitchFamily="2" charset="0"/>
              </a:defRPr>
            </a:lvl3pPr>
            <a:lvl4pPr marL="1630604" indent="-232943">
              <a:spcBef>
                <a:spcPct val="30000"/>
              </a:spcBef>
              <a:defRPr sz="1200">
                <a:solidFill>
                  <a:schemeClr val="tx1"/>
                </a:solidFill>
                <a:latin typeface="Architects Daughter" panose="02000505000000020004" pitchFamily="2" charset="0"/>
              </a:defRPr>
            </a:lvl4pPr>
            <a:lvl5pPr marL="2096491" indent="-232943">
              <a:spcBef>
                <a:spcPct val="30000"/>
              </a:spcBef>
              <a:defRPr sz="1200">
                <a:solidFill>
                  <a:schemeClr val="tx1"/>
                </a:solidFill>
                <a:latin typeface="Architects Daughter" panose="02000505000000020004" pitchFamily="2" charset="0"/>
              </a:defRPr>
            </a:lvl5pPr>
            <a:lvl6pPr marL="2562377" indent="-232943" eaLnBrk="0" fontAlgn="base" hangingPunct="0">
              <a:spcBef>
                <a:spcPct val="30000"/>
              </a:spcBef>
              <a:spcAft>
                <a:spcPct val="0"/>
              </a:spcAft>
              <a:defRPr sz="1200">
                <a:solidFill>
                  <a:schemeClr val="tx1"/>
                </a:solidFill>
                <a:latin typeface="Architects Daughter" panose="02000505000000020004" pitchFamily="2" charset="0"/>
              </a:defRPr>
            </a:lvl6pPr>
            <a:lvl7pPr marL="3028264" indent="-232943" eaLnBrk="0" fontAlgn="base" hangingPunct="0">
              <a:spcBef>
                <a:spcPct val="30000"/>
              </a:spcBef>
              <a:spcAft>
                <a:spcPct val="0"/>
              </a:spcAft>
              <a:defRPr sz="1200">
                <a:solidFill>
                  <a:schemeClr val="tx1"/>
                </a:solidFill>
                <a:latin typeface="Architects Daughter" panose="02000505000000020004" pitchFamily="2" charset="0"/>
              </a:defRPr>
            </a:lvl7pPr>
            <a:lvl8pPr marL="3494151" indent="-232943" eaLnBrk="0" fontAlgn="base" hangingPunct="0">
              <a:spcBef>
                <a:spcPct val="30000"/>
              </a:spcBef>
              <a:spcAft>
                <a:spcPct val="0"/>
              </a:spcAft>
              <a:defRPr sz="1200">
                <a:solidFill>
                  <a:schemeClr val="tx1"/>
                </a:solidFill>
                <a:latin typeface="Architects Daughter" panose="02000505000000020004" pitchFamily="2" charset="0"/>
              </a:defRPr>
            </a:lvl8pPr>
            <a:lvl9pPr marL="3960038" indent="-232943"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18</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01040" y="4460981"/>
            <a:ext cx="5608320" cy="42237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a:p>
            <a:pPr marL="0" marR="0" lvl="0" indent="0" algn="l" defTabSz="914400" rtl="0" eaLnBrk="1" fontAlgn="auto" latinLnBrk="0" hangingPunct="1">
              <a:lnSpc>
                <a:spcPct val="100000"/>
              </a:lnSpc>
              <a:spcBef>
                <a:spcPts val="688"/>
              </a:spcBef>
              <a:spcAft>
                <a:spcPts val="0"/>
              </a:spcAft>
              <a:buClrTx/>
              <a:buSzTx/>
              <a:buFontTx/>
              <a:buNone/>
              <a:tabLst>
                <a:tab pos="0" algn="l"/>
                <a:tab pos="931774" algn="l"/>
                <a:tab pos="1863547" algn="l"/>
                <a:tab pos="2795321" algn="l"/>
                <a:tab pos="3727094" algn="l"/>
                <a:tab pos="4658868" algn="l"/>
                <a:tab pos="5590642" algn="l"/>
                <a:tab pos="6522415" algn="l"/>
                <a:tab pos="7454189" algn="l"/>
                <a:tab pos="8385962" algn="l"/>
                <a:tab pos="9317736" algn="l"/>
                <a:tab pos="10249510" algn="l"/>
              </a:tabLst>
              <a:defRPr/>
            </a:pPr>
            <a:r>
              <a:rPr lang="en-US" altLang="en-US" sz="1800" dirty="0"/>
              <a:t>Use popsicle people to randomly call on teachers</a:t>
            </a:r>
          </a:p>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970938" y="8917120"/>
            <a:ext cx="3037840" cy="4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710" tIns="47689" rIns="91710" bIns="4768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18</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0" y="0"/>
            <a:ext cx="3894667" cy="37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96378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teacher participants write their name on two different post-it notes. </a:t>
            </a:r>
          </a:p>
        </p:txBody>
      </p:sp>
      <p:sp>
        <p:nvSpPr>
          <p:cNvPr id="4" name="Slide Number Placeholder 3"/>
          <p:cNvSpPr>
            <a:spLocks noGrp="1"/>
          </p:cNvSpPr>
          <p:nvPr>
            <p:ph type="sldNum" sz="quarter" idx="5"/>
          </p:nvPr>
        </p:nvSpPr>
        <p:spPr/>
        <p:txBody>
          <a:bodyPr/>
          <a:lstStyle/>
          <a:p>
            <a:fld id="{0E34CE70-55C6-4E46-82C9-94A40AE4AD8D}" type="slidenum">
              <a:rPr lang="en-US" smtClean="0"/>
              <a:t>20</a:t>
            </a:fld>
            <a:endParaRPr lang="en-US"/>
          </a:p>
        </p:txBody>
      </p:sp>
    </p:spTree>
    <p:extLst>
      <p:ext uri="{BB962C8B-B14F-4D97-AF65-F5344CB8AC3E}">
        <p14:creationId xmlns:p14="http://schemas.microsoft.com/office/powerpoint/2010/main" val="2653826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them which design quality of engagement they themselves need to work on.  They will put their name post-it note on the anchor chart next to 2 different design qualities of engagement. This will be their focus for the day.  You can then ask them throughout the day – “Johnny, where did you see x” by pulling his name off the chart. </a:t>
            </a:r>
          </a:p>
        </p:txBody>
      </p:sp>
      <p:sp>
        <p:nvSpPr>
          <p:cNvPr id="4" name="Slide Number Placeholder 3"/>
          <p:cNvSpPr>
            <a:spLocks noGrp="1"/>
          </p:cNvSpPr>
          <p:nvPr>
            <p:ph type="sldNum" sz="quarter" idx="5"/>
          </p:nvPr>
        </p:nvSpPr>
        <p:spPr/>
        <p:txBody>
          <a:bodyPr/>
          <a:lstStyle/>
          <a:p>
            <a:fld id="{0E34CE70-55C6-4E46-82C9-94A40AE4AD8D}" type="slidenum">
              <a:rPr lang="en-US" smtClean="0"/>
              <a:t>21</a:t>
            </a:fld>
            <a:endParaRPr lang="en-US"/>
          </a:p>
        </p:txBody>
      </p:sp>
    </p:spTree>
    <p:extLst>
      <p:ext uri="{BB962C8B-B14F-4D97-AF65-F5344CB8AC3E}">
        <p14:creationId xmlns:p14="http://schemas.microsoft.com/office/powerpoint/2010/main" val="423252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model a lesson focusing on a different design quality of engagement – authenticity.  But be on the lookout for more!</a:t>
            </a:r>
          </a:p>
        </p:txBody>
      </p:sp>
      <p:sp>
        <p:nvSpPr>
          <p:cNvPr id="4" name="Slide Number Placeholder 3"/>
          <p:cNvSpPr>
            <a:spLocks noGrp="1"/>
          </p:cNvSpPr>
          <p:nvPr>
            <p:ph type="sldNum" sz="quarter" idx="5"/>
          </p:nvPr>
        </p:nvSpPr>
        <p:spPr/>
        <p:txBody>
          <a:bodyPr/>
          <a:lstStyle/>
          <a:p>
            <a:fld id="{0E34CE70-55C6-4E46-82C9-94A40AE4AD8D}" type="slidenum">
              <a:rPr lang="en-US" smtClean="0"/>
              <a:t>23</a:t>
            </a:fld>
            <a:endParaRPr lang="en-US"/>
          </a:p>
        </p:txBody>
      </p:sp>
    </p:spTree>
    <p:extLst>
      <p:ext uri="{BB962C8B-B14F-4D97-AF65-F5344CB8AC3E}">
        <p14:creationId xmlns:p14="http://schemas.microsoft.com/office/powerpoint/2010/main" val="28292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EA75D93-4A5B-494C-871B-6CCDA12E54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2E1F2A1-ED37-435D-BA84-3DD55868EB30}"/>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Have teachers write their goals on a post it note and share with their table mates. </a:t>
            </a:r>
          </a:p>
          <a:p>
            <a:pPr eaLnBrk="1" hangingPunct="1">
              <a:spcBef>
                <a:spcPct val="0"/>
              </a:spcBef>
            </a:pPr>
            <a:r>
              <a:rPr lang="en-US" altLang="en-US" dirty="0"/>
              <a:t>Review our goals in the next slide</a:t>
            </a:r>
          </a:p>
        </p:txBody>
      </p:sp>
      <p:sp>
        <p:nvSpPr>
          <p:cNvPr id="12292" name="Slide Number Placeholder 3">
            <a:extLst>
              <a:ext uri="{FF2B5EF4-FFF2-40B4-BE49-F238E27FC236}">
                <a16:creationId xmlns:a16="http://schemas.microsoft.com/office/drawing/2014/main" id="{2093DA99-2BBD-4125-8D86-6F73038D14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4225" indent="-300038">
              <a:defRPr>
                <a:solidFill>
                  <a:schemeClr val="tx1"/>
                </a:solidFill>
                <a:latin typeface="Arial" panose="020B0604020202020204" pitchFamily="34" charset="0"/>
              </a:defRPr>
            </a:lvl2pPr>
            <a:lvl3pPr marL="1206500" indent="-238125">
              <a:defRPr>
                <a:solidFill>
                  <a:schemeClr val="tx1"/>
                </a:solidFill>
                <a:latin typeface="Arial" panose="020B0604020202020204" pitchFamily="34" charset="0"/>
              </a:defRPr>
            </a:lvl3pPr>
            <a:lvl4pPr marL="1690688" indent="-238125">
              <a:defRPr>
                <a:solidFill>
                  <a:schemeClr val="tx1"/>
                </a:solidFill>
                <a:latin typeface="Arial" panose="020B0604020202020204" pitchFamily="34" charset="0"/>
              </a:defRPr>
            </a:lvl4pPr>
            <a:lvl5pPr marL="2174875" indent="-238125">
              <a:defRPr>
                <a:solidFill>
                  <a:schemeClr val="tx1"/>
                </a:solidFill>
                <a:latin typeface="Arial" panose="020B0604020202020204" pitchFamily="34" charset="0"/>
              </a:defRPr>
            </a:lvl5pPr>
            <a:lvl6pPr marL="2632075" indent="-238125" eaLnBrk="0" fontAlgn="base" hangingPunct="0">
              <a:spcBef>
                <a:spcPct val="0"/>
              </a:spcBef>
              <a:spcAft>
                <a:spcPct val="0"/>
              </a:spcAft>
              <a:defRPr>
                <a:solidFill>
                  <a:schemeClr val="tx1"/>
                </a:solidFill>
                <a:latin typeface="Arial" panose="020B0604020202020204" pitchFamily="34" charset="0"/>
              </a:defRPr>
            </a:lvl6pPr>
            <a:lvl7pPr marL="3089275" indent="-238125" eaLnBrk="0" fontAlgn="base" hangingPunct="0">
              <a:spcBef>
                <a:spcPct val="0"/>
              </a:spcBef>
              <a:spcAft>
                <a:spcPct val="0"/>
              </a:spcAft>
              <a:defRPr>
                <a:solidFill>
                  <a:schemeClr val="tx1"/>
                </a:solidFill>
                <a:latin typeface="Arial" panose="020B0604020202020204" pitchFamily="34" charset="0"/>
              </a:defRPr>
            </a:lvl7pPr>
            <a:lvl8pPr marL="3546475" indent="-238125" eaLnBrk="0" fontAlgn="base" hangingPunct="0">
              <a:spcBef>
                <a:spcPct val="0"/>
              </a:spcBef>
              <a:spcAft>
                <a:spcPct val="0"/>
              </a:spcAft>
              <a:defRPr>
                <a:solidFill>
                  <a:schemeClr val="tx1"/>
                </a:solidFill>
                <a:latin typeface="Arial" panose="020B0604020202020204" pitchFamily="34" charset="0"/>
              </a:defRPr>
            </a:lvl8pPr>
            <a:lvl9pPr marL="4003675" indent="-238125" eaLnBrk="0" fontAlgn="base" hangingPunct="0">
              <a:spcBef>
                <a:spcPct val="0"/>
              </a:spcBef>
              <a:spcAft>
                <a:spcPct val="0"/>
              </a:spcAft>
              <a:defRPr>
                <a:solidFill>
                  <a:schemeClr val="tx1"/>
                </a:solidFill>
                <a:latin typeface="Arial" panose="020B0604020202020204" pitchFamily="34" charset="0"/>
              </a:defRPr>
            </a:lvl9pPr>
          </a:lstStyle>
          <a:p>
            <a:fld id="{C4E8B1B9-BDDD-41CA-A71E-D5725F71B7BC}" type="slidenum">
              <a:rPr lang="en-US" altLang="en-US" smtClean="0">
                <a:latin typeface="Architects Daughter" panose="02000505000000020004" pitchFamily="2" charset="0"/>
                <a:ea typeface="ＭＳ Ｐゴシック" panose="020B0600070205080204" pitchFamily="34" charset="-128"/>
              </a:rPr>
              <a:pPr/>
              <a:t>3</a:t>
            </a:fld>
            <a:endParaRPr lang="en-US" altLang="en-US">
              <a:latin typeface="Architects Daughter" panose="02000505000000020004" pitchFamily="2" charset="0"/>
              <a:ea typeface="ＭＳ Ｐゴシック" panose="020B0600070205080204" pitchFamily="34" charset="-128"/>
            </a:endParaRPr>
          </a:p>
        </p:txBody>
      </p:sp>
    </p:spTree>
    <p:extLst>
      <p:ext uri="{BB962C8B-B14F-4D97-AF65-F5344CB8AC3E}">
        <p14:creationId xmlns:p14="http://schemas.microsoft.com/office/powerpoint/2010/main" val="43466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lesson for the beginning of the year! Use within the first week if possible. </a:t>
            </a:r>
          </a:p>
        </p:txBody>
      </p:sp>
      <p:sp>
        <p:nvSpPr>
          <p:cNvPr id="4" name="Slide Number Placeholder 3"/>
          <p:cNvSpPr>
            <a:spLocks noGrp="1"/>
          </p:cNvSpPr>
          <p:nvPr>
            <p:ph type="sldNum" sz="quarter" idx="5"/>
          </p:nvPr>
        </p:nvSpPr>
        <p:spPr/>
        <p:txBody>
          <a:bodyPr/>
          <a:lstStyle/>
          <a:p>
            <a:fld id="{0E34CE70-55C6-4E46-82C9-94A40AE4AD8D}" type="slidenum">
              <a:rPr lang="en-US" smtClean="0"/>
              <a:t>24</a:t>
            </a:fld>
            <a:endParaRPr lang="en-US"/>
          </a:p>
        </p:txBody>
      </p:sp>
    </p:spTree>
    <p:extLst>
      <p:ext uri="{BB962C8B-B14F-4D97-AF65-F5344CB8AC3E}">
        <p14:creationId xmlns:p14="http://schemas.microsoft.com/office/powerpoint/2010/main" val="971644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a dog and pony show as you will be modeling as many different strategies as you can.  The lesson in their own classroom will be much simpler. </a:t>
            </a:r>
          </a:p>
        </p:txBody>
      </p:sp>
      <p:sp>
        <p:nvSpPr>
          <p:cNvPr id="4" name="Slide Number Placeholder 3"/>
          <p:cNvSpPr>
            <a:spLocks noGrp="1"/>
          </p:cNvSpPr>
          <p:nvPr>
            <p:ph type="sldNum" sz="quarter" idx="5"/>
          </p:nvPr>
        </p:nvSpPr>
        <p:spPr/>
        <p:txBody>
          <a:bodyPr/>
          <a:lstStyle/>
          <a:p>
            <a:fld id="{0E34CE70-55C6-4E46-82C9-94A40AE4AD8D}" type="slidenum">
              <a:rPr lang="en-US" smtClean="0"/>
              <a:t>25</a:t>
            </a:fld>
            <a:endParaRPr lang="en-US"/>
          </a:p>
        </p:txBody>
      </p:sp>
    </p:spTree>
    <p:extLst>
      <p:ext uri="{BB962C8B-B14F-4D97-AF65-F5344CB8AC3E}">
        <p14:creationId xmlns:p14="http://schemas.microsoft.com/office/powerpoint/2010/main" val="2344402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26</a:t>
            </a:fld>
            <a:endParaRPr lang="en-US"/>
          </a:p>
        </p:txBody>
      </p:sp>
    </p:spTree>
    <p:extLst>
      <p:ext uri="{BB962C8B-B14F-4D97-AF65-F5344CB8AC3E}">
        <p14:creationId xmlns:p14="http://schemas.microsoft.com/office/powerpoint/2010/main" val="539397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essential question. They will need to be thinking about why we study history.</a:t>
            </a:r>
          </a:p>
        </p:txBody>
      </p:sp>
      <p:sp>
        <p:nvSpPr>
          <p:cNvPr id="4" name="Slide Number Placeholder 3"/>
          <p:cNvSpPr>
            <a:spLocks noGrp="1"/>
          </p:cNvSpPr>
          <p:nvPr>
            <p:ph type="sldNum" sz="quarter" idx="5"/>
          </p:nvPr>
        </p:nvSpPr>
        <p:spPr/>
        <p:txBody>
          <a:bodyPr/>
          <a:lstStyle/>
          <a:p>
            <a:fld id="{0E34CE70-55C6-4E46-82C9-94A40AE4AD8D}" type="slidenum">
              <a:rPr lang="en-US" smtClean="0"/>
              <a:t>27</a:t>
            </a:fld>
            <a:endParaRPr lang="en-US"/>
          </a:p>
        </p:txBody>
      </p:sp>
    </p:spTree>
    <p:extLst>
      <p:ext uri="{BB962C8B-B14F-4D97-AF65-F5344CB8AC3E}">
        <p14:creationId xmlns:p14="http://schemas.microsoft.com/office/powerpoint/2010/main" val="3569221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Four Corner Activity</a:t>
            </a:r>
          </a:p>
          <a:p>
            <a:r>
              <a:rPr lang="en-US" dirty="0"/>
              <a:t>Ask the teachers to think about the answer and then stand in each one of the 4 corners that represent their response.  Once they are in their corner, talk with each other to see why they all have similar response, then share out. </a:t>
            </a:r>
          </a:p>
        </p:txBody>
      </p:sp>
      <p:sp>
        <p:nvSpPr>
          <p:cNvPr id="4" name="Slide Number Placeholder 3"/>
          <p:cNvSpPr>
            <a:spLocks noGrp="1"/>
          </p:cNvSpPr>
          <p:nvPr>
            <p:ph type="sldNum" sz="quarter" idx="10"/>
          </p:nvPr>
        </p:nvSpPr>
        <p:spPr/>
        <p:txBody>
          <a:bodyPr/>
          <a:lstStyle/>
          <a:p>
            <a:fld id="{BD7151E9-E434-4549-BB4C-83AF1CFEA73F}" type="slidenum">
              <a:rPr lang="en-US" smtClean="0"/>
              <a:t>28</a:t>
            </a:fld>
            <a:endParaRPr lang="en-US"/>
          </a:p>
        </p:txBody>
      </p:sp>
    </p:spTree>
    <p:extLst>
      <p:ext uri="{BB962C8B-B14F-4D97-AF65-F5344CB8AC3E}">
        <p14:creationId xmlns:p14="http://schemas.microsoft.com/office/powerpoint/2010/main" val="1725704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vocabulary terms we are going to learn. Point to each term on the word wall and pronounce them for the teachers. </a:t>
            </a:r>
          </a:p>
        </p:txBody>
      </p:sp>
      <p:sp>
        <p:nvSpPr>
          <p:cNvPr id="4" name="Slide Number Placeholder 3"/>
          <p:cNvSpPr>
            <a:spLocks noGrp="1"/>
          </p:cNvSpPr>
          <p:nvPr>
            <p:ph type="sldNum" sz="quarter" idx="5"/>
          </p:nvPr>
        </p:nvSpPr>
        <p:spPr/>
        <p:txBody>
          <a:bodyPr/>
          <a:lstStyle/>
          <a:p>
            <a:fld id="{0E34CE70-55C6-4E46-82C9-94A40AE4AD8D}" type="slidenum">
              <a:rPr lang="en-US" smtClean="0"/>
              <a:t>29</a:t>
            </a:fld>
            <a:endParaRPr lang="en-US"/>
          </a:p>
        </p:txBody>
      </p:sp>
    </p:spTree>
    <p:extLst>
      <p:ext uri="{BB962C8B-B14F-4D97-AF65-F5344CB8AC3E}">
        <p14:creationId xmlns:p14="http://schemas.microsoft.com/office/powerpoint/2010/main" val="2250814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Pass out Predict This</a:t>
            </a:r>
          </a:p>
          <a:p>
            <a:r>
              <a:rPr lang="en-US" dirty="0"/>
              <a:t>Give each teacher one of these and place them with a partner.  Have them all come up to the word wall and discuss with their partner to see what they think the correct answer is.  Debrief.</a:t>
            </a:r>
          </a:p>
        </p:txBody>
      </p:sp>
      <p:sp>
        <p:nvSpPr>
          <p:cNvPr id="4" name="Slide Number Placeholder 3"/>
          <p:cNvSpPr>
            <a:spLocks noGrp="1"/>
          </p:cNvSpPr>
          <p:nvPr>
            <p:ph type="sldNum" sz="quarter" idx="10"/>
          </p:nvPr>
        </p:nvSpPr>
        <p:spPr/>
        <p:txBody>
          <a:bodyPr/>
          <a:lstStyle/>
          <a:p>
            <a:fld id="{3E3308B3-0338-4F41-8CC7-9816BDB7F743}" type="slidenum">
              <a:rPr lang="en-US" smtClean="0"/>
              <a:t>30</a:t>
            </a:fld>
            <a:endParaRPr lang="en-US"/>
          </a:p>
        </p:txBody>
      </p:sp>
    </p:spTree>
    <p:extLst>
      <p:ext uri="{BB962C8B-B14F-4D97-AF65-F5344CB8AC3E}">
        <p14:creationId xmlns:p14="http://schemas.microsoft.com/office/powerpoint/2010/main" val="1395382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following slides to debrief the answers</a:t>
            </a:r>
          </a:p>
        </p:txBody>
      </p:sp>
      <p:sp>
        <p:nvSpPr>
          <p:cNvPr id="4" name="Slide Number Placeholder 3"/>
          <p:cNvSpPr>
            <a:spLocks noGrp="1"/>
          </p:cNvSpPr>
          <p:nvPr>
            <p:ph type="sldNum" sz="quarter" idx="5"/>
          </p:nvPr>
        </p:nvSpPr>
        <p:spPr/>
        <p:txBody>
          <a:bodyPr/>
          <a:lstStyle/>
          <a:p>
            <a:fld id="{0E34CE70-55C6-4E46-82C9-94A40AE4AD8D}" type="slidenum">
              <a:rPr lang="en-US" smtClean="0"/>
              <a:t>31</a:t>
            </a:fld>
            <a:endParaRPr lang="en-US"/>
          </a:p>
        </p:txBody>
      </p:sp>
    </p:spTree>
    <p:extLst>
      <p:ext uri="{BB962C8B-B14F-4D97-AF65-F5344CB8AC3E}">
        <p14:creationId xmlns:p14="http://schemas.microsoft.com/office/powerpoint/2010/main" val="382946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pass out your own artifacts in an envelope. Do not tell the teachers that these are your own personal artifacts.  In their groups, have them examine the artifacts to see if they can answer any of these questions. </a:t>
            </a:r>
          </a:p>
        </p:txBody>
      </p:sp>
      <p:sp>
        <p:nvSpPr>
          <p:cNvPr id="4" name="Slide Number Placeholder 3"/>
          <p:cNvSpPr>
            <a:spLocks noGrp="1"/>
          </p:cNvSpPr>
          <p:nvPr>
            <p:ph type="sldNum" sz="quarter" idx="5"/>
          </p:nvPr>
        </p:nvSpPr>
        <p:spPr/>
        <p:txBody>
          <a:bodyPr/>
          <a:lstStyle/>
          <a:p>
            <a:fld id="{0E34CE70-55C6-4E46-82C9-94A40AE4AD8D}" type="slidenum">
              <a:rPr lang="en-US" smtClean="0"/>
              <a:t>39</a:t>
            </a:fld>
            <a:endParaRPr lang="en-US"/>
          </a:p>
        </p:txBody>
      </p:sp>
    </p:spTree>
    <p:extLst>
      <p:ext uri="{BB962C8B-B14F-4D97-AF65-F5344CB8AC3E}">
        <p14:creationId xmlns:p14="http://schemas.microsoft.com/office/powerpoint/2010/main" val="1874378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to group and discuss the question.</a:t>
            </a:r>
          </a:p>
        </p:txBody>
      </p:sp>
      <p:sp>
        <p:nvSpPr>
          <p:cNvPr id="4" name="Slide Number Placeholder 3"/>
          <p:cNvSpPr>
            <a:spLocks noGrp="1"/>
          </p:cNvSpPr>
          <p:nvPr>
            <p:ph type="sldNum" sz="quarter" idx="5"/>
          </p:nvPr>
        </p:nvSpPr>
        <p:spPr/>
        <p:txBody>
          <a:bodyPr/>
          <a:lstStyle/>
          <a:p>
            <a:fld id="{0E34CE70-55C6-4E46-82C9-94A40AE4AD8D}" type="slidenum">
              <a:rPr lang="en-US" smtClean="0"/>
              <a:t>40</a:t>
            </a:fld>
            <a:endParaRPr lang="en-US"/>
          </a:p>
        </p:txBody>
      </p:sp>
    </p:spTree>
    <p:extLst>
      <p:ext uri="{BB962C8B-B14F-4D97-AF65-F5344CB8AC3E}">
        <p14:creationId xmlns:p14="http://schemas.microsoft.com/office/powerpoint/2010/main" val="318720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share my rule of the socks:</a:t>
            </a:r>
          </a:p>
          <a:p>
            <a:endParaRPr lang="en-US" dirty="0"/>
          </a:p>
          <a:p>
            <a:pPr marL="228600" indent="-228600">
              <a:buAutoNum type="arabicPeriod"/>
            </a:pPr>
            <a:r>
              <a:rPr lang="en-US" dirty="0"/>
              <a:t>They have never been on my feet</a:t>
            </a:r>
          </a:p>
          <a:p>
            <a:pPr marL="228600" indent="-228600">
              <a:buAutoNum type="arabicPeriod"/>
            </a:pPr>
            <a:r>
              <a:rPr lang="en-US" dirty="0"/>
              <a:t>They are not a souvenir of the workshop</a:t>
            </a:r>
          </a:p>
          <a:p>
            <a:pPr marL="228600" indent="-228600">
              <a:buAutoNum type="arabicPeriod"/>
            </a:pPr>
            <a:r>
              <a:rPr lang="en-US" dirty="0"/>
              <a:t>Put your cellphones away in the sock (model with your own)</a:t>
            </a:r>
          </a:p>
        </p:txBody>
      </p:sp>
      <p:sp>
        <p:nvSpPr>
          <p:cNvPr id="4" name="Slide Number Placeholder 3"/>
          <p:cNvSpPr>
            <a:spLocks noGrp="1"/>
          </p:cNvSpPr>
          <p:nvPr>
            <p:ph type="sldNum" sz="quarter" idx="5"/>
          </p:nvPr>
        </p:nvSpPr>
        <p:spPr/>
        <p:txBody>
          <a:bodyPr/>
          <a:lstStyle/>
          <a:p>
            <a:fld id="{0E34CE70-55C6-4E46-82C9-94A40AE4AD8D}" type="slidenum">
              <a:rPr lang="en-US" smtClean="0"/>
              <a:t>5</a:t>
            </a:fld>
            <a:endParaRPr lang="en-US"/>
          </a:p>
        </p:txBody>
      </p:sp>
    </p:spTree>
    <p:extLst>
      <p:ext uri="{BB962C8B-B14F-4D97-AF65-F5344CB8AC3E}">
        <p14:creationId xmlns:p14="http://schemas.microsoft.com/office/powerpoint/2010/main" val="1371860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first page of the reading.  Follow directions on the slide. </a:t>
            </a:r>
          </a:p>
        </p:txBody>
      </p:sp>
      <p:sp>
        <p:nvSpPr>
          <p:cNvPr id="4" name="Slide Number Placeholder 3"/>
          <p:cNvSpPr>
            <a:spLocks noGrp="1"/>
          </p:cNvSpPr>
          <p:nvPr>
            <p:ph type="sldNum" sz="quarter" idx="5"/>
          </p:nvPr>
        </p:nvSpPr>
        <p:spPr/>
        <p:txBody>
          <a:bodyPr/>
          <a:lstStyle/>
          <a:p>
            <a:fld id="{0E34CE70-55C6-4E46-82C9-94A40AE4AD8D}" type="slidenum">
              <a:rPr lang="en-US" smtClean="0"/>
              <a:t>41</a:t>
            </a:fld>
            <a:endParaRPr lang="en-US"/>
          </a:p>
        </p:txBody>
      </p:sp>
    </p:spTree>
    <p:extLst>
      <p:ext uri="{BB962C8B-B14F-4D97-AF65-F5344CB8AC3E}">
        <p14:creationId xmlns:p14="http://schemas.microsoft.com/office/powerpoint/2010/main" val="3022149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second reading and model how to read with pick a card.  After they have read, give them one of the pick a cards to use as a sentence starter with the whole group. </a:t>
            </a:r>
          </a:p>
        </p:txBody>
      </p:sp>
      <p:sp>
        <p:nvSpPr>
          <p:cNvPr id="4" name="Slide Number Placeholder 3"/>
          <p:cNvSpPr>
            <a:spLocks noGrp="1"/>
          </p:cNvSpPr>
          <p:nvPr>
            <p:ph type="sldNum" sz="quarter" idx="5"/>
          </p:nvPr>
        </p:nvSpPr>
        <p:spPr/>
        <p:txBody>
          <a:bodyPr/>
          <a:lstStyle/>
          <a:p>
            <a:fld id="{0E34CE70-55C6-4E46-82C9-94A40AE4AD8D}" type="slidenum">
              <a:rPr lang="en-US" smtClean="0"/>
              <a:t>42</a:t>
            </a:fld>
            <a:endParaRPr lang="en-US"/>
          </a:p>
        </p:txBody>
      </p:sp>
    </p:spTree>
    <p:extLst>
      <p:ext uri="{BB962C8B-B14F-4D97-AF65-F5344CB8AC3E}">
        <p14:creationId xmlns:p14="http://schemas.microsoft.com/office/powerpoint/2010/main" val="281322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Doodle Notes and just do for about 5 minutes</a:t>
            </a:r>
          </a:p>
        </p:txBody>
      </p:sp>
      <p:sp>
        <p:nvSpPr>
          <p:cNvPr id="4" name="Slide Number Placeholder 3"/>
          <p:cNvSpPr>
            <a:spLocks noGrp="1"/>
          </p:cNvSpPr>
          <p:nvPr>
            <p:ph type="sldNum" sz="quarter" idx="5"/>
          </p:nvPr>
        </p:nvSpPr>
        <p:spPr/>
        <p:txBody>
          <a:bodyPr/>
          <a:lstStyle/>
          <a:p>
            <a:fld id="{0E34CE70-55C6-4E46-82C9-94A40AE4AD8D}" type="slidenum">
              <a:rPr lang="en-US" smtClean="0"/>
              <a:t>43</a:t>
            </a:fld>
            <a:endParaRPr lang="en-US"/>
          </a:p>
        </p:txBody>
      </p:sp>
    </p:spTree>
    <p:extLst>
      <p:ext uri="{BB962C8B-B14F-4D97-AF65-F5344CB8AC3E}">
        <p14:creationId xmlns:p14="http://schemas.microsoft.com/office/powerpoint/2010/main" val="4031925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spectrum and have them read and discuss. </a:t>
            </a:r>
          </a:p>
        </p:txBody>
      </p:sp>
      <p:sp>
        <p:nvSpPr>
          <p:cNvPr id="4" name="Slide Number Placeholder 3"/>
          <p:cNvSpPr>
            <a:spLocks noGrp="1"/>
          </p:cNvSpPr>
          <p:nvPr>
            <p:ph type="sldNum" sz="quarter" idx="5"/>
          </p:nvPr>
        </p:nvSpPr>
        <p:spPr/>
        <p:txBody>
          <a:bodyPr/>
          <a:lstStyle/>
          <a:p>
            <a:fld id="{0E34CE70-55C6-4E46-82C9-94A40AE4AD8D}" type="slidenum">
              <a:rPr lang="en-US" smtClean="0"/>
              <a:t>44</a:t>
            </a:fld>
            <a:endParaRPr lang="en-US"/>
          </a:p>
        </p:txBody>
      </p:sp>
    </p:spTree>
    <p:extLst>
      <p:ext uri="{BB962C8B-B14F-4D97-AF65-F5344CB8AC3E}">
        <p14:creationId xmlns:p14="http://schemas.microsoft.com/office/powerpoint/2010/main" val="1542098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Debrief the lesson by asking them to use specific design qualities of engagement terminology to identify different parts of the lesson that increase engagement. </a:t>
            </a:r>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3515852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46</a:t>
            </a:fld>
            <a:endParaRPr lang="en-US"/>
          </a:p>
        </p:txBody>
      </p:sp>
    </p:spTree>
    <p:extLst>
      <p:ext uri="{BB962C8B-B14F-4D97-AF65-F5344CB8AC3E}">
        <p14:creationId xmlns:p14="http://schemas.microsoft.com/office/powerpoint/2010/main" val="1483716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notes (on the back)</a:t>
            </a:r>
          </a:p>
        </p:txBody>
      </p:sp>
      <p:sp>
        <p:nvSpPr>
          <p:cNvPr id="4" name="Slide Number Placeholder 3"/>
          <p:cNvSpPr>
            <a:spLocks noGrp="1"/>
          </p:cNvSpPr>
          <p:nvPr>
            <p:ph type="sldNum" sz="quarter" idx="5"/>
          </p:nvPr>
        </p:nvSpPr>
        <p:spPr/>
        <p:txBody>
          <a:bodyPr/>
          <a:lstStyle/>
          <a:p>
            <a:fld id="{0E34CE70-55C6-4E46-82C9-94A40AE4AD8D}" type="slidenum">
              <a:rPr lang="en-US" smtClean="0"/>
              <a:t>47</a:t>
            </a:fld>
            <a:endParaRPr lang="en-US"/>
          </a:p>
        </p:txBody>
      </p:sp>
    </p:spTree>
    <p:extLst>
      <p:ext uri="{BB962C8B-B14F-4D97-AF65-F5344CB8AC3E}">
        <p14:creationId xmlns:p14="http://schemas.microsoft.com/office/powerpoint/2010/main" val="703098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 for the next lesson model during the break:</a:t>
            </a:r>
          </a:p>
          <a:p>
            <a:endParaRPr lang="en-US" dirty="0"/>
          </a:p>
          <a:p>
            <a:r>
              <a:rPr lang="en-US" dirty="0"/>
              <a:t>Hang up the word wall vocabulary terms for colonization</a:t>
            </a:r>
          </a:p>
        </p:txBody>
      </p:sp>
      <p:sp>
        <p:nvSpPr>
          <p:cNvPr id="4" name="Slide Number Placeholder 3"/>
          <p:cNvSpPr>
            <a:spLocks noGrp="1"/>
          </p:cNvSpPr>
          <p:nvPr>
            <p:ph type="sldNum" sz="quarter" idx="5"/>
          </p:nvPr>
        </p:nvSpPr>
        <p:spPr/>
        <p:txBody>
          <a:bodyPr/>
          <a:lstStyle/>
          <a:p>
            <a:fld id="{0E34CE70-55C6-4E46-82C9-94A40AE4AD8D}" type="slidenum">
              <a:rPr lang="en-US" smtClean="0"/>
              <a:t>48</a:t>
            </a:fld>
            <a:endParaRPr lang="en-US"/>
          </a:p>
        </p:txBody>
      </p:sp>
    </p:spTree>
    <p:extLst>
      <p:ext uri="{BB962C8B-B14F-4D97-AF65-F5344CB8AC3E}">
        <p14:creationId xmlns:p14="http://schemas.microsoft.com/office/powerpoint/2010/main" val="3053986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for any questions from the first part of the session before you begin. If no questions, have them tell their partner 1 thing they learned. </a:t>
            </a:r>
          </a:p>
        </p:txBody>
      </p:sp>
      <p:sp>
        <p:nvSpPr>
          <p:cNvPr id="4" name="Slide Number Placeholder 3"/>
          <p:cNvSpPr>
            <a:spLocks noGrp="1"/>
          </p:cNvSpPr>
          <p:nvPr>
            <p:ph type="sldNum" sz="quarter" idx="5"/>
          </p:nvPr>
        </p:nvSpPr>
        <p:spPr/>
        <p:txBody>
          <a:bodyPr/>
          <a:lstStyle/>
          <a:p>
            <a:fld id="{0E34CE70-55C6-4E46-82C9-94A40AE4AD8D}" type="slidenum">
              <a:rPr lang="en-US" smtClean="0"/>
              <a:t>49</a:t>
            </a:fld>
            <a:endParaRPr lang="en-US"/>
          </a:p>
        </p:txBody>
      </p:sp>
    </p:spTree>
    <p:extLst>
      <p:ext uri="{BB962C8B-B14F-4D97-AF65-F5344CB8AC3E}">
        <p14:creationId xmlns:p14="http://schemas.microsoft.com/office/powerpoint/2010/main" val="3017385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lesson you are going to model is for World History. </a:t>
            </a:r>
          </a:p>
        </p:txBody>
      </p:sp>
      <p:sp>
        <p:nvSpPr>
          <p:cNvPr id="4" name="Slide Number Placeholder 3"/>
          <p:cNvSpPr>
            <a:spLocks noGrp="1"/>
          </p:cNvSpPr>
          <p:nvPr>
            <p:ph type="sldNum" sz="quarter" idx="5"/>
          </p:nvPr>
        </p:nvSpPr>
        <p:spPr/>
        <p:txBody>
          <a:bodyPr/>
          <a:lstStyle/>
          <a:p>
            <a:fld id="{0E34CE70-55C6-4E46-82C9-94A40AE4AD8D}" type="slidenum">
              <a:rPr lang="en-US" smtClean="0"/>
              <a:t>50</a:t>
            </a:fld>
            <a:endParaRPr lang="en-US"/>
          </a:p>
        </p:txBody>
      </p:sp>
    </p:spTree>
    <p:extLst>
      <p:ext uri="{BB962C8B-B14F-4D97-AF65-F5344CB8AC3E}">
        <p14:creationId xmlns:p14="http://schemas.microsoft.com/office/powerpoint/2010/main" val="236062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Pass out Engagement Doodle Notes</a:t>
            </a:r>
          </a:p>
          <a:p>
            <a:endParaRPr lang="en-US" dirty="0"/>
          </a:p>
          <a:p>
            <a:r>
              <a:rPr lang="en-US" dirty="0"/>
              <a:t>Ask this question and have them respond on the Engagement Doodle Notes handout – list 3 reasons. When they have finished, have them share their responses with their tablemates. </a:t>
            </a:r>
          </a:p>
        </p:txBody>
      </p:sp>
      <p:sp>
        <p:nvSpPr>
          <p:cNvPr id="4" name="Slide Number Placeholder 3"/>
          <p:cNvSpPr>
            <a:spLocks noGrp="1"/>
          </p:cNvSpPr>
          <p:nvPr>
            <p:ph type="sldNum" sz="quarter" idx="5"/>
          </p:nvPr>
        </p:nvSpPr>
        <p:spPr/>
        <p:txBody>
          <a:bodyPr/>
          <a:lstStyle/>
          <a:p>
            <a:fld id="{0E34CE70-55C6-4E46-82C9-94A40AE4AD8D}" type="slidenum">
              <a:rPr lang="en-US" smtClean="0"/>
              <a:t>6</a:t>
            </a:fld>
            <a:endParaRPr lang="en-US"/>
          </a:p>
        </p:txBody>
      </p:sp>
    </p:spTree>
    <p:extLst>
      <p:ext uri="{BB962C8B-B14F-4D97-AF65-F5344CB8AC3E}">
        <p14:creationId xmlns:p14="http://schemas.microsoft.com/office/powerpoint/2010/main" val="3278367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a:t>
            </a:r>
          </a:p>
        </p:txBody>
      </p:sp>
      <p:sp>
        <p:nvSpPr>
          <p:cNvPr id="4" name="Slide Number Placeholder 3"/>
          <p:cNvSpPr>
            <a:spLocks noGrp="1"/>
          </p:cNvSpPr>
          <p:nvPr>
            <p:ph type="sldNum" sz="quarter" idx="10"/>
          </p:nvPr>
        </p:nvSpPr>
        <p:spPr/>
        <p:txBody>
          <a:bodyPr/>
          <a:lstStyle/>
          <a:p>
            <a:fld id="{C9D13ADE-F1C8-451D-9C97-BA9FC71A1C14}" type="slidenum">
              <a:rPr lang="en-US" smtClean="0"/>
              <a:t>51</a:t>
            </a:fld>
            <a:endParaRPr lang="en-US"/>
          </a:p>
        </p:txBody>
      </p:sp>
    </p:spTree>
    <p:extLst>
      <p:ext uri="{BB962C8B-B14F-4D97-AF65-F5344CB8AC3E}">
        <p14:creationId xmlns:p14="http://schemas.microsoft.com/office/powerpoint/2010/main" val="578316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teachers with a new partner. </a:t>
            </a:r>
          </a:p>
        </p:txBody>
      </p:sp>
      <p:sp>
        <p:nvSpPr>
          <p:cNvPr id="4" name="Slide Number Placeholder 3"/>
          <p:cNvSpPr>
            <a:spLocks noGrp="1"/>
          </p:cNvSpPr>
          <p:nvPr>
            <p:ph type="sldNum" sz="quarter" idx="5"/>
          </p:nvPr>
        </p:nvSpPr>
        <p:spPr/>
        <p:txBody>
          <a:bodyPr/>
          <a:lstStyle/>
          <a:p>
            <a:fld id="{0E34CE70-55C6-4E46-82C9-94A40AE4AD8D}" type="slidenum">
              <a:rPr lang="en-US" smtClean="0"/>
              <a:t>52</a:t>
            </a:fld>
            <a:endParaRPr lang="en-US"/>
          </a:p>
        </p:txBody>
      </p:sp>
    </p:spTree>
    <p:extLst>
      <p:ext uri="{BB962C8B-B14F-4D97-AF65-F5344CB8AC3E}">
        <p14:creationId xmlns:p14="http://schemas.microsoft.com/office/powerpoint/2010/main" val="2406095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to the word wall and read each of the terms – tell the teachers we are going to do a 3, 2, 1 definition to learn the terms. They will need post-it notes for the activity.</a:t>
            </a:r>
          </a:p>
        </p:txBody>
      </p:sp>
      <p:sp>
        <p:nvSpPr>
          <p:cNvPr id="4" name="Slide Number Placeholder 3"/>
          <p:cNvSpPr>
            <a:spLocks noGrp="1"/>
          </p:cNvSpPr>
          <p:nvPr>
            <p:ph type="sldNum" sz="quarter" idx="5"/>
          </p:nvPr>
        </p:nvSpPr>
        <p:spPr/>
        <p:txBody>
          <a:bodyPr/>
          <a:lstStyle/>
          <a:p>
            <a:fld id="{0E34CE70-55C6-4E46-82C9-94A40AE4AD8D}" type="slidenum">
              <a:rPr lang="en-US" smtClean="0"/>
              <a:t>53</a:t>
            </a:fld>
            <a:endParaRPr lang="en-US"/>
          </a:p>
        </p:txBody>
      </p:sp>
    </p:spTree>
    <p:extLst>
      <p:ext uri="{BB962C8B-B14F-4D97-AF65-F5344CB8AC3E}">
        <p14:creationId xmlns:p14="http://schemas.microsoft.com/office/powerpoint/2010/main" val="3747509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to teach vocabulary with images is the 3, 2, 1 Definitions – Allow students time to analyze an image to build their understanding of an image. </a:t>
            </a:r>
          </a:p>
          <a:p>
            <a:endParaRPr lang="en-US" dirty="0"/>
          </a:p>
          <a:p>
            <a:r>
              <a:rPr lang="en-US" dirty="0"/>
              <a:t>Model this with the word Columbian Exchange</a:t>
            </a:r>
          </a:p>
          <a:p>
            <a:endParaRPr lang="en-US" dirty="0"/>
          </a:p>
          <a:p>
            <a:r>
              <a:rPr lang="en-US" dirty="0"/>
              <a:t>Allow them to pick a term with a partner and complete the 3, 2, 1 definition. I always bring the teachers close to word wall to get them out of their seats. </a:t>
            </a:r>
          </a:p>
        </p:txBody>
      </p:sp>
      <p:sp>
        <p:nvSpPr>
          <p:cNvPr id="4" name="Slide Number Placeholder 3"/>
          <p:cNvSpPr>
            <a:spLocks noGrp="1"/>
          </p:cNvSpPr>
          <p:nvPr>
            <p:ph type="sldNum" sz="quarter" idx="5"/>
          </p:nvPr>
        </p:nvSpPr>
        <p:spPr/>
        <p:txBody>
          <a:bodyPr/>
          <a:lstStyle/>
          <a:p>
            <a:fld id="{EB2CA709-669E-4DA9-9ABF-8EB8F8D0BB17}" type="slidenum">
              <a:rPr lang="en-US" smtClean="0"/>
              <a:t>54</a:t>
            </a:fld>
            <a:endParaRPr lang="en-US"/>
          </a:p>
        </p:txBody>
      </p:sp>
    </p:spTree>
    <p:extLst>
      <p:ext uri="{BB962C8B-B14F-4D97-AF65-F5344CB8AC3E}">
        <p14:creationId xmlns:p14="http://schemas.microsoft.com/office/powerpoint/2010/main" val="2633618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anticipation guide  - do for just a few minutes. </a:t>
            </a:r>
          </a:p>
        </p:txBody>
      </p:sp>
      <p:sp>
        <p:nvSpPr>
          <p:cNvPr id="4" name="Slide Number Placeholder 3"/>
          <p:cNvSpPr>
            <a:spLocks noGrp="1"/>
          </p:cNvSpPr>
          <p:nvPr>
            <p:ph type="sldNum" sz="quarter" idx="5"/>
          </p:nvPr>
        </p:nvSpPr>
        <p:spPr/>
        <p:txBody>
          <a:bodyPr/>
          <a:lstStyle/>
          <a:p>
            <a:fld id="{0E34CE70-55C6-4E46-82C9-94A40AE4AD8D}" type="slidenum">
              <a:rPr lang="en-US" smtClean="0"/>
              <a:t>55</a:t>
            </a:fld>
            <a:endParaRPr lang="en-US"/>
          </a:p>
        </p:txBody>
      </p:sp>
    </p:spTree>
    <p:extLst>
      <p:ext uri="{BB962C8B-B14F-4D97-AF65-F5344CB8AC3E}">
        <p14:creationId xmlns:p14="http://schemas.microsoft.com/office/powerpoint/2010/main" val="1707078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thumbs up/thumbs down debrief.  Put your thumbs up if the answer is true, thumbs down if they answer is false. </a:t>
            </a:r>
          </a:p>
        </p:txBody>
      </p:sp>
      <p:sp>
        <p:nvSpPr>
          <p:cNvPr id="4" name="Slide Number Placeholder 3"/>
          <p:cNvSpPr>
            <a:spLocks noGrp="1"/>
          </p:cNvSpPr>
          <p:nvPr>
            <p:ph type="sldNum" sz="quarter" idx="5"/>
          </p:nvPr>
        </p:nvSpPr>
        <p:spPr/>
        <p:txBody>
          <a:bodyPr/>
          <a:lstStyle/>
          <a:p>
            <a:fld id="{0E34CE70-55C6-4E46-82C9-94A40AE4AD8D}" type="slidenum">
              <a:rPr lang="en-US" smtClean="0"/>
              <a:t>56</a:t>
            </a:fld>
            <a:endParaRPr lang="en-US"/>
          </a:p>
        </p:txBody>
      </p:sp>
    </p:spTree>
    <p:extLst>
      <p:ext uri="{BB962C8B-B14F-4D97-AF65-F5344CB8AC3E}">
        <p14:creationId xmlns:p14="http://schemas.microsoft.com/office/powerpoint/2010/main" val="484402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871731-CA9F-4B4F-82DC-076152B30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BE72C08-A600-48CA-9D93-AB3A7AE3A02B}"/>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Pass out the crop-it tools and the Columbus images. Use the handout with questions to ask questions for the teachers to answer using the tool. </a:t>
            </a:r>
          </a:p>
        </p:txBody>
      </p:sp>
      <p:sp>
        <p:nvSpPr>
          <p:cNvPr id="21508" name="Slide Number Placeholder 3">
            <a:extLst>
              <a:ext uri="{FF2B5EF4-FFF2-40B4-BE49-F238E27FC236}">
                <a16:creationId xmlns:a16="http://schemas.microsoft.com/office/drawing/2014/main" id="{C1BDE85F-4732-468D-8F75-C4C2E7182A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BC717816-69BD-4BF4-AF28-94BF12A3CD57}" type="slidenum">
              <a:rPr lang="en-US" altLang="en-US" smtClean="0"/>
              <a:pPr/>
              <a:t>57</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ief Blueprint" panose="020B0500000000000000" pitchFamily="34" charset="0"/>
              </a:rPr>
              <a:t>Give each group a copy of the first page of the reading (</a:t>
            </a:r>
            <a:r>
              <a:rPr lang="en-US" sz="1200" b="1" dirty="0">
                <a:latin typeface="Chief Blueprint" panose="020B0500000000000000" pitchFamily="34" charset="0"/>
              </a:rPr>
              <a:t>Spanish Exploration</a:t>
            </a:r>
            <a:r>
              <a:rPr lang="en-US" sz="1200" dirty="0">
                <a:latin typeface="Chief Blueprint" panose="020B0500000000000000" pitchFamily="34" charset="0"/>
              </a:rPr>
              <a:t>) and conduct the reading. </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58</a:t>
            </a:fld>
            <a:endParaRPr lang="en-US"/>
          </a:p>
        </p:txBody>
      </p:sp>
    </p:spTree>
    <p:extLst>
      <p:ext uri="{BB962C8B-B14F-4D97-AF65-F5344CB8AC3E}">
        <p14:creationId xmlns:p14="http://schemas.microsoft.com/office/powerpoint/2010/main" val="815686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Doodle Notes and have them complete what they can with the first page of reading – not all of the info comes from the first page. </a:t>
            </a:r>
          </a:p>
        </p:txBody>
      </p:sp>
      <p:sp>
        <p:nvSpPr>
          <p:cNvPr id="4" name="Slide Number Placeholder 3"/>
          <p:cNvSpPr>
            <a:spLocks noGrp="1"/>
          </p:cNvSpPr>
          <p:nvPr>
            <p:ph type="sldNum" sz="quarter" idx="5"/>
          </p:nvPr>
        </p:nvSpPr>
        <p:spPr/>
        <p:txBody>
          <a:bodyPr/>
          <a:lstStyle/>
          <a:p>
            <a:fld id="{0E34CE70-55C6-4E46-82C9-94A40AE4AD8D}" type="slidenum">
              <a:rPr lang="en-US" smtClean="0"/>
              <a:t>59</a:t>
            </a:fld>
            <a:endParaRPr lang="en-US"/>
          </a:p>
        </p:txBody>
      </p:sp>
    </p:spTree>
    <p:extLst>
      <p:ext uri="{BB962C8B-B14F-4D97-AF65-F5344CB8AC3E}">
        <p14:creationId xmlns:p14="http://schemas.microsoft.com/office/powerpoint/2010/main" val="3890912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ief Blueprint" panose="020B0500000000000000" pitchFamily="34" charset="0"/>
              </a:rPr>
              <a:t>Pass out the first round of the hexagons. Make connections between the hexagon shapes.  For every connection they make, they earn 1 point. For example, the indigenous people shape is connected on 5 sides, exploration, Columbus, Spanish, person figure and Taino. A student should be able to explain how all of these are connected. If they can, they earn 5 points. You can ask them to annotate their connections with post it notes</a:t>
            </a:r>
          </a:p>
          <a:p>
            <a:endParaRPr lang="en-US" dirty="0"/>
          </a:p>
          <a:p>
            <a:endParaRPr lang="en-US" dirty="0"/>
          </a:p>
          <a:p>
            <a:r>
              <a:rPr lang="en-US" dirty="0"/>
              <a:t>Once you have finished the directions, go to the next slide before you start – you don’t want them to just copy your example. </a:t>
            </a:r>
          </a:p>
        </p:txBody>
      </p:sp>
      <p:sp>
        <p:nvSpPr>
          <p:cNvPr id="4" name="Slide Number Placeholder 3"/>
          <p:cNvSpPr>
            <a:spLocks noGrp="1"/>
          </p:cNvSpPr>
          <p:nvPr>
            <p:ph type="sldNum" sz="quarter" idx="5"/>
          </p:nvPr>
        </p:nvSpPr>
        <p:spPr/>
        <p:txBody>
          <a:bodyPr/>
          <a:lstStyle/>
          <a:p>
            <a:fld id="{0E34CE70-55C6-4E46-82C9-94A40AE4AD8D}" type="slidenum">
              <a:rPr lang="en-US" smtClean="0"/>
              <a:t>60</a:t>
            </a:fld>
            <a:endParaRPr lang="en-US"/>
          </a:p>
        </p:txBody>
      </p:sp>
    </p:spTree>
    <p:extLst>
      <p:ext uri="{BB962C8B-B14F-4D97-AF65-F5344CB8AC3E}">
        <p14:creationId xmlns:p14="http://schemas.microsoft.com/office/powerpoint/2010/main" val="283388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Now put them with a partner or a small group of 3 and have them come up with 10 ideas – each idea on its own post it note (give them one color of post it note for this portion). Their goal is to have 10 separate post-it notes with engaging ideas written on them. </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831595-87BB-49C9-B096-F2A1D3AF23B9}" type="slidenum">
              <a:rPr lang="en-US" altLang="en-US" smtClean="0"/>
              <a:pPr/>
              <a:t>7</a:t>
            </a:fld>
            <a:endParaRPr lang="en-US" altLang="en-US"/>
          </a:p>
        </p:txBody>
      </p:sp>
    </p:spTree>
    <p:extLst>
      <p:ext uri="{BB962C8B-B14F-4D97-AF65-F5344CB8AC3E}">
        <p14:creationId xmlns:p14="http://schemas.microsoft.com/office/powerpoint/2010/main" val="805158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time to make connections with the hexagons. Do not clean up the hexagons, they need to stay out for the next round. </a:t>
            </a:r>
          </a:p>
        </p:txBody>
      </p:sp>
      <p:sp>
        <p:nvSpPr>
          <p:cNvPr id="4" name="Slide Number Placeholder 3"/>
          <p:cNvSpPr>
            <a:spLocks noGrp="1"/>
          </p:cNvSpPr>
          <p:nvPr>
            <p:ph type="sldNum" sz="quarter" idx="5"/>
          </p:nvPr>
        </p:nvSpPr>
        <p:spPr/>
        <p:txBody>
          <a:bodyPr/>
          <a:lstStyle/>
          <a:p>
            <a:fld id="{0E34CE70-55C6-4E46-82C9-94A40AE4AD8D}" type="slidenum">
              <a:rPr lang="en-US" smtClean="0"/>
              <a:t>61</a:t>
            </a:fld>
            <a:endParaRPr lang="en-US"/>
          </a:p>
        </p:txBody>
      </p:sp>
    </p:spTree>
    <p:extLst>
      <p:ext uri="{BB962C8B-B14F-4D97-AF65-F5344CB8AC3E}">
        <p14:creationId xmlns:p14="http://schemas.microsoft.com/office/powerpoint/2010/main" val="3794490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hief Blueprint" panose="020B0500000000000000" pitchFamily="34" charset="0"/>
              </a:rPr>
              <a:t>You may not want to do round two or three, depends on your time.  You can just tell them what they would do next, how they add hexagons </a:t>
            </a:r>
            <a:r>
              <a:rPr lang="en-US" sz="1200" dirty="0" err="1">
                <a:latin typeface="Chief Blueprint" panose="020B0500000000000000" pitchFamily="34" charset="0"/>
              </a:rPr>
              <a:t>everytime</a:t>
            </a:r>
            <a:r>
              <a:rPr lang="en-US" sz="1200" dirty="0">
                <a:latin typeface="Chief Blueprint" panose="020B0500000000000000" pitchFamily="34" charset="0"/>
              </a:rPr>
              <a:t> so that it grows. </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62</a:t>
            </a:fld>
            <a:endParaRPr lang="en-US"/>
          </a:p>
        </p:txBody>
      </p:sp>
    </p:spTree>
    <p:extLst>
      <p:ext uri="{BB962C8B-B14F-4D97-AF65-F5344CB8AC3E}">
        <p14:creationId xmlns:p14="http://schemas.microsoft.com/office/powerpoint/2010/main" val="3264193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Doodle Notes and have them complete what they can with the second page of reading</a:t>
            </a:r>
          </a:p>
        </p:txBody>
      </p:sp>
      <p:sp>
        <p:nvSpPr>
          <p:cNvPr id="4" name="Slide Number Placeholder 3"/>
          <p:cNvSpPr>
            <a:spLocks noGrp="1"/>
          </p:cNvSpPr>
          <p:nvPr>
            <p:ph type="sldNum" sz="quarter" idx="5"/>
          </p:nvPr>
        </p:nvSpPr>
        <p:spPr/>
        <p:txBody>
          <a:bodyPr/>
          <a:lstStyle/>
          <a:p>
            <a:fld id="{0E34CE70-55C6-4E46-82C9-94A40AE4AD8D}" type="slidenum">
              <a:rPr lang="en-US" smtClean="0"/>
              <a:t>63</a:t>
            </a:fld>
            <a:endParaRPr lang="en-US"/>
          </a:p>
        </p:txBody>
      </p:sp>
    </p:spTree>
    <p:extLst>
      <p:ext uri="{BB962C8B-B14F-4D97-AF65-F5344CB8AC3E}">
        <p14:creationId xmlns:p14="http://schemas.microsoft.com/office/powerpoint/2010/main" val="26325026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next set of hexagons, they will then add to their first set. </a:t>
            </a:r>
          </a:p>
        </p:txBody>
      </p:sp>
      <p:sp>
        <p:nvSpPr>
          <p:cNvPr id="4" name="Slide Number Placeholder 3"/>
          <p:cNvSpPr>
            <a:spLocks noGrp="1"/>
          </p:cNvSpPr>
          <p:nvPr>
            <p:ph type="sldNum" sz="quarter" idx="5"/>
          </p:nvPr>
        </p:nvSpPr>
        <p:spPr/>
        <p:txBody>
          <a:bodyPr/>
          <a:lstStyle/>
          <a:p>
            <a:fld id="{0E34CE70-55C6-4E46-82C9-94A40AE4AD8D}" type="slidenum">
              <a:rPr lang="en-US" smtClean="0"/>
              <a:t>64</a:t>
            </a:fld>
            <a:endParaRPr lang="en-US"/>
          </a:p>
        </p:txBody>
      </p:sp>
    </p:spTree>
    <p:extLst>
      <p:ext uri="{BB962C8B-B14F-4D97-AF65-F5344CB8AC3E}">
        <p14:creationId xmlns:p14="http://schemas.microsoft.com/office/powerpoint/2010/main" val="2041084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Debrief the lesson by asking them to use specific design qualities of engagement terminology to identify different parts of the lesson that increase engagement. </a:t>
            </a:r>
          </a:p>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66</a:t>
            </a:fld>
            <a:endParaRPr lang="en-US" altLang="en-US">
              <a:latin typeface="Calibri" panose="020F0502020204030204" pitchFamily="34" charset="0"/>
            </a:endParaRPr>
          </a:p>
        </p:txBody>
      </p:sp>
    </p:spTree>
    <p:extLst>
      <p:ext uri="{BB962C8B-B14F-4D97-AF65-F5344CB8AC3E}">
        <p14:creationId xmlns:p14="http://schemas.microsoft.com/office/powerpoint/2010/main" val="21251890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5A82776-9165-4FA1-9F12-6C7176DC094E}"/>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C197192-1CC3-4DCC-BA53-EAFF5EED4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Share with a partner. </a:t>
            </a:r>
          </a:p>
        </p:txBody>
      </p:sp>
      <p:sp>
        <p:nvSpPr>
          <p:cNvPr id="49156" name="Slide Number Placeholder 3">
            <a:extLst>
              <a:ext uri="{FF2B5EF4-FFF2-40B4-BE49-F238E27FC236}">
                <a16:creationId xmlns:a16="http://schemas.microsoft.com/office/drawing/2014/main" id="{6B0AA817-CBC4-4F66-B79C-8C408D2DC5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AB4AFB3E-5E0B-4472-80CC-F1D6FBD1ABD8}" type="slidenum">
              <a:rPr lang="en-US" altLang="en-US" b="0" smtClean="0">
                <a:latin typeface="Architects Daughter" panose="02000505000000020004" pitchFamily="2" charset="0"/>
              </a:rPr>
              <a:pPr/>
              <a:t>67</a:t>
            </a:fld>
            <a:endParaRPr lang="en-US" altLang="en-US" b="0">
              <a:latin typeface="Architects Daughter" panose="02000505000000020004" pitchFamily="2"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68</a:t>
            </a:fld>
            <a:endParaRPr lang="en-US"/>
          </a:p>
        </p:txBody>
      </p:sp>
    </p:spTree>
    <p:extLst>
      <p:ext uri="{BB962C8B-B14F-4D97-AF65-F5344CB8AC3E}">
        <p14:creationId xmlns:p14="http://schemas.microsoft.com/office/powerpoint/2010/main" val="2014777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notes (on the back)</a:t>
            </a:r>
          </a:p>
        </p:txBody>
      </p:sp>
      <p:sp>
        <p:nvSpPr>
          <p:cNvPr id="4" name="Slide Number Placeholder 3"/>
          <p:cNvSpPr>
            <a:spLocks noGrp="1"/>
          </p:cNvSpPr>
          <p:nvPr>
            <p:ph type="sldNum" sz="quarter" idx="5"/>
          </p:nvPr>
        </p:nvSpPr>
        <p:spPr/>
        <p:txBody>
          <a:bodyPr/>
          <a:lstStyle/>
          <a:p>
            <a:fld id="{0E34CE70-55C6-4E46-82C9-94A40AE4AD8D}" type="slidenum">
              <a:rPr lang="en-US" smtClean="0"/>
              <a:t>69</a:t>
            </a:fld>
            <a:endParaRPr lang="en-US"/>
          </a:p>
        </p:txBody>
      </p:sp>
    </p:spTree>
    <p:extLst>
      <p:ext uri="{BB962C8B-B14F-4D97-AF65-F5344CB8AC3E}">
        <p14:creationId xmlns:p14="http://schemas.microsoft.com/office/powerpoint/2010/main" val="3054643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look at how to build engagement during review sessions. </a:t>
            </a:r>
          </a:p>
        </p:txBody>
      </p:sp>
      <p:sp>
        <p:nvSpPr>
          <p:cNvPr id="4" name="Slide Number Placeholder 3"/>
          <p:cNvSpPr>
            <a:spLocks noGrp="1"/>
          </p:cNvSpPr>
          <p:nvPr>
            <p:ph type="sldNum" sz="quarter" idx="5"/>
          </p:nvPr>
        </p:nvSpPr>
        <p:spPr/>
        <p:txBody>
          <a:bodyPr/>
          <a:lstStyle/>
          <a:p>
            <a:fld id="{0E34CE70-55C6-4E46-82C9-94A40AE4AD8D}" type="slidenum">
              <a:rPr lang="en-US" smtClean="0"/>
              <a:t>70</a:t>
            </a:fld>
            <a:endParaRPr lang="en-US"/>
          </a:p>
        </p:txBody>
      </p:sp>
    </p:spTree>
    <p:extLst>
      <p:ext uri="{BB962C8B-B14F-4D97-AF65-F5344CB8AC3E}">
        <p14:creationId xmlns:p14="http://schemas.microsoft.com/office/powerpoint/2010/main" val="2958565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34CE70-55C6-4E46-82C9-94A40AE4AD8D}" type="slidenum">
              <a:rPr lang="en-US" smtClean="0"/>
              <a:t>71</a:t>
            </a:fld>
            <a:endParaRPr lang="en-US"/>
          </a:p>
        </p:txBody>
      </p:sp>
    </p:spTree>
    <p:extLst>
      <p:ext uri="{BB962C8B-B14F-4D97-AF65-F5344CB8AC3E}">
        <p14:creationId xmlns:p14="http://schemas.microsoft.com/office/powerpoint/2010/main" val="74699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t>Have them rearrange their post-it notes to create categories (example technology if they mention </a:t>
            </a:r>
            <a:r>
              <a:rPr lang="en-US" dirty="0" err="1"/>
              <a:t>kahoot</a:t>
            </a:r>
            <a:r>
              <a:rPr lang="en-US" dirty="0"/>
              <a:t>, </a:t>
            </a:r>
            <a:r>
              <a:rPr lang="en-US" dirty="0" err="1"/>
              <a:t>quizlet</a:t>
            </a:r>
            <a:r>
              <a:rPr lang="en-US" dirty="0"/>
              <a:t>, etc.) Give them a different color post it note for the title of their categories.</a:t>
            </a:r>
          </a:p>
          <a:p>
            <a:pPr>
              <a:defRPr/>
            </a:pPr>
            <a:endParaRPr lang="en-US" dirty="0"/>
          </a:p>
          <a:p>
            <a:pPr>
              <a:defRPr/>
            </a:pPr>
            <a:r>
              <a:rPr lang="en-US" dirty="0"/>
              <a:t>Once they have created their categories – get them up to do a forced march around each others post it notes.  What did they see that was similar? What was different?</a:t>
            </a:r>
          </a:p>
          <a:p>
            <a:pPr>
              <a:defRPr/>
            </a:pPr>
            <a:endParaRPr lang="en-US" dirty="0"/>
          </a:p>
          <a:p>
            <a:pPr>
              <a:defRPr/>
            </a:pPr>
            <a:r>
              <a:rPr lang="en-US" dirty="0"/>
              <a:t>Debrief</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4BCE70-8FD0-4FA6-BADB-3B8AA7067244}" type="slidenum">
              <a:rPr lang="en-US" altLang="en-US" smtClean="0"/>
              <a:pPr/>
              <a:t>8</a:t>
            </a:fld>
            <a:endParaRPr lang="en-US" altLang="en-US"/>
          </a:p>
        </p:txBody>
      </p:sp>
    </p:spTree>
    <p:extLst>
      <p:ext uri="{BB962C8B-B14F-4D97-AF65-F5344CB8AC3E}">
        <p14:creationId xmlns:p14="http://schemas.microsoft.com/office/powerpoint/2010/main" val="3588204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army soldiers – each person gets about 10 soldiers. Directions are on the next slide. </a:t>
            </a:r>
          </a:p>
        </p:txBody>
      </p:sp>
      <p:sp>
        <p:nvSpPr>
          <p:cNvPr id="4" name="Slide Number Placeholder 3"/>
          <p:cNvSpPr>
            <a:spLocks noGrp="1"/>
          </p:cNvSpPr>
          <p:nvPr>
            <p:ph type="sldNum" sz="quarter" idx="5"/>
          </p:nvPr>
        </p:nvSpPr>
        <p:spPr/>
        <p:txBody>
          <a:bodyPr/>
          <a:lstStyle/>
          <a:p>
            <a:fld id="{0E34CE70-55C6-4E46-82C9-94A40AE4AD8D}" type="slidenum">
              <a:rPr lang="en-US" smtClean="0"/>
              <a:t>72</a:t>
            </a:fld>
            <a:endParaRPr lang="en-US"/>
          </a:p>
        </p:txBody>
      </p:sp>
    </p:spTree>
    <p:extLst>
      <p:ext uri="{BB962C8B-B14F-4D97-AF65-F5344CB8AC3E}">
        <p14:creationId xmlns:p14="http://schemas.microsoft.com/office/powerpoint/2010/main" val="4113182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73</a:t>
            </a:fld>
            <a:endParaRPr lang="en-US"/>
          </a:p>
        </p:txBody>
      </p:sp>
    </p:spTree>
    <p:extLst>
      <p:ext uri="{BB962C8B-B14F-4D97-AF65-F5344CB8AC3E}">
        <p14:creationId xmlns:p14="http://schemas.microsoft.com/office/powerpoint/2010/main" val="1115775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Add a few of the kaboom cards to each set. Play like UNO.</a:t>
            </a: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938" indent="-295275">
              <a:defRPr>
                <a:solidFill>
                  <a:schemeClr val="tx1"/>
                </a:solidFill>
                <a:latin typeface="Arial" panose="020B0604020202020204" pitchFamily="34" charset="0"/>
              </a:defRPr>
            </a:lvl2pPr>
            <a:lvl3pPr marL="1184275" indent="-234950">
              <a:defRPr>
                <a:solidFill>
                  <a:schemeClr val="tx1"/>
                </a:solidFill>
                <a:latin typeface="Arial" panose="020B0604020202020204" pitchFamily="34" charset="0"/>
              </a:defRPr>
            </a:lvl3pPr>
            <a:lvl4pPr marL="1660525" indent="-234950">
              <a:defRPr>
                <a:solidFill>
                  <a:schemeClr val="tx1"/>
                </a:solidFill>
                <a:latin typeface="Arial" panose="020B0604020202020204" pitchFamily="34" charset="0"/>
              </a:defRPr>
            </a:lvl4pPr>
            <a:lvl5pPr marL="2135188" indent="-234950">
              <a:defRPr>
                <a:solidFill>
                  <a:schemeClr val="tx1"/>
                </a:solidFill>
                <a:latin typeface="Arial" panose="020B0604020202020204" pitchFamily="34" charset="0"/>
              </a:defRPr>
            </a:lvl5pPr>
            <a:lvl6pPr marL="2592388" indent="-234950" eaLnBrk="0" fontAlgn="base" hangingPunct="0">
              <a:spcBef>
                <a:spcPct val="0"/>
              </a:spcBef>
              <a:spcAft>
                <a:spcPct val="0"/>
              </a:spcAft>
              <a:defRPr>
                <a:solidFill>
                  <a:schemeClr val="tx1"/>
                </a:solidFill>
                <a:latin typeface="Arial" panose="020B0604020202020204" pitchFamily="34" charset="0"/>
              </a:defRPr>
            </a:lvl6pPr>
            <a:lvl7pPr marL="3049588" indent="-234950" eaLnBrk="0" fontAlgn="base" hangingPunct="0">
              <a:spcBef>
                <a:spcPct val="0"/>
              </a:spcBef>
              <a:spcAft>
                <a:spcPct val="0"/>
              </a:spcAft>
              <a:defRPr>
                <a:solidFill>
                  <a:schemeClr val="tx1"/>
                </a:solidFill>
                <a:latin typeface="Arial" panose="020B0604020202020204" pitchFamily="34" charset="0"/>
              </a:defRPr>
            </a:lvl7pPr>
            <a:lvl8pPr marL="3506788" indent="-234950" eaLnBrk="0" fontAlgn="base" hangingPunct="0">
              <a:spcBef>
                <a:spcPct val="0"/>
              </a:spcBef>
              <a:spcAft>
                <a:spcPct val="0"/>
              </a:spcAft>
              <a:defRPr>
                <a:solidFill>
                  <a:schemeClr val="tx1"/>
                </a:solidFill>
                <a:latin typeface="Arial" panose="020B0604020202020204" pitchFamily="34" charset="0"/>
              </a:defRPr>
            </a:lvl8pPr>
            <a:lvl9pPr marL="3963988" indent="-234950" eaLnBrk="0" fontAlgn="base" hangingPunct="0">
              <a:spcBef>
                <a:spcPct val="0"/>
              </a:spcBef>
              <a:spcAft>
                <a:spcPct val="0"/>
              </a:spcAft>
              <a:defRPr>
                <a:solidFill>
                  <a:schemeClr val="tx1"/>
                </a:solidFill>
                <a:latin typeface="Arial" panose="020B0604020202020204" pitchFamily="34" charset="0"/>
              </a:defRPr>
            </a:lvl9pPr>
          </a:lstStyle>
          <a:p>
            <a:fld id="{952DD8E3-BB5A-4FBF-84DA-58BCE2272F32}" type="slidenum">
              <a:rPr lang="en-US" altLang="en-US" smtClean="0">
                <a:latin typeface="Calibri" panose="020F0502020204030204" pitchFamily="34" charset="0"/>
              </a:rPr>
              <a:pPr/>
              <a:t>74</a:t>
            </a:fld>
            <a:endParaRPr lang="en-US" altLang="en-US">
              <a:latin typeface="Calibri" panose="020F0502020204030204" pitchFamily="34" charset="0"/>
            </a:endParaRPr>
          </a:p>
        </p:txBody>
      </p:sp>
    </p:spTree>
    <p:extLst>
      <p:ext uri="{BB962C8B-B14F-4D97-AF65-F5344CB8AC3E}">
        <p14:creationId xmlns:p14="http://schemas.microsoft.com/office/powerpoint/2010/main" val="4025111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A9ED7A6-F7FD-4896-82F0-A8E62C85F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1F00ACB-7970-4BE4-A61A-34EDBFA34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2" name="Slide Number Placeholder 3">
            <a:extLst>
              <a:ext uri="{FF2B5EF4-FFF2-40B4-BE49-F238E27FC236}">
                <a16:creationId xmlns:a16="http://schemas.microsoft.com/office/drawing/2014/main" id="{F26EC496-CEA4-4AA5-8FCC-07E734351D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7430054-4049-4F77-901A-FB15299DCB33}"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extLst>
      <p:ext uri="{BB962C8B-B14F-4D97-AF65-F5344CB8AC3E}">
        <p14:creationId xmlns:p14="http://schemas.microsoft.com/office/powerpoint/2010/main" val="2473664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5 minutes to write down reflections on their notes (on the back)</a:t>
            </a:r>
          </a:p>
        </p:txBody>
      </p:sp>
      <p:sp>
        <p:nvSpPr>
          <p:cNvPr id="4" name="Slide Number Placeholder 3"/>
          <p:cNvSpPr>
            <a:spLocks noGrp="1"/>
          </p:cNvSpPr>
          <p:nvPr>
            <p:ph type="sldNum" sz="quarter" idx="5"/>
          </p:nvPr>
        </p:nvSpPr>
        <p:spPr/>
        <p:txBody>
          <a:bodyPr/>
          <a:lstStyle/>
          <a:p>
            <a:fld id="{0E34CE70-55C6-4E46-82C9-94A40AE4AD8D}" type="slidenum">
              <a:rPr lang="en-US" smtClean="0"/>
              <a:t>76</a:t>
            </a:fld>
            <a:endParaRPr lang="en-US"/>
          </a:p>
        </p:txBody>
      </p:sp>
    </p:spTree>
    <p:extLst>
      <p:ext uri="{BB962C8B-B14F-4D97-AF65-F5344CB8AC3E}">
        <p14:creationId xmlns:p14="http://schemas.microsoft.com/office/powerpoint/2010/main" val="3668605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77</a:t>
            </a:fld>
            <a:endParaRPr lang="en-US"/>
          </a:p>
        </p:txBody>
      </p:sp>
    </p:spTree>
    <p:extLst>
      <p:ext uri="{BB962C8B-B14F-4D97-AF65-F5344CB8AC3E}">
        <p14:creationId xmlns:p14="http://schemas.microsoft.com/office/powerpoint/2010/main" val="2533140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share the official research from Philip </a:t>
            </a:r>
            <a:r>
              <a:rPr lang="en-US" dirty="0" err="1"/>
              <a:t>Schlechty</a:t>
            </a:r>
            <a:r>
              <a:rPr lang="en-US" dirty="0"/>
              <a:t> and his book – </a:t>
            </a:r>
            <a:r>
              <a:rPr lang="en-US" u="sng" dirty="0"/>
              <a:t>Working on the Work</a:t>
            </a:r>
            <a:r>
              <a:rPr lang="en-US" dirty="0"/>
              <a:t>.  </a:t>
            </a:r>
            <a:r>
              <a:rPr lang="en-US" b="1" dirty="0"/>
              <a:t>Just read the next few slides to the teachers</a:t>
            </a:r>
            <a:r>
              <a:rPr lang="en-US" dirty="0"/>
              <a:t>. </a:t>
            </a:r>
            <a:r>
              <a:rPr lang="en-US" b="1" dirty="0"/>
              <a:t>Add any personal examples of things you have done for each slide. </a:t>
            </a:r>
            <a:r>
              <a:rPr lang="en-US" dirty="0"/>
              <a:t>Allow them to take notes if they wish on their Engagement Doodle Notes.</a:t>
            </a:r>
          </a:p>
          <a:p>
            <a:endParaRPr lang="en-US" dirty="0"/>
          </a:p>
          <a:p>
            <a:r>
              <a:rPr lang="en-US" dirty="0"/>
              <a:t>Product focus – students are making a product or a project. </a:t>
            </a:r>
          </a:p>
          <a:p>
            <a:endParaRPr lang="en-US" dirty="0"/>
          </a:p>
          <a:p>
            <a:r>
              <a:rPr lang="en-US" sz="1200" dirty="0" err="1">
                <a:solidFill>
                  <a:srgbClr val="000000"/>
                </a:solidFill>
                <a:latin typeface="Chief Blueprint" panose="020B0500000000000000" pitchFamily="34" charset="0"/>
              </a:rPr>
              <a:t>Schlechty’s</a:t>
            </a:r>
            <a:r>
              <a:rPr lang="en-US" sz="1200" dirty="0">
                <a:solidFill>
                  <a:srgbClr val="000000"/>
                </a:solidFill>
                <a:latin typeface="Chief Blueprint" panose="020B0500000000000000" pitchFamily="34" charset="0"/>
              </a:rPr>
              <a:t> </a:t>
            </a:r>
            <a:r>
              <a:rPr lang="en-US" sz="1200" i="1" dirty="0">
                <a:solidFill>
                  <a:srgbClr val="000000"/>
                </a:solidFill>
                <a:latin typeface="Chief Blueprint" panose="020B0500000000000000" pitchFamily="34" charset="0"/>
              </a:rPr>
              <a:t>Design Qualities of Engagement</a:t>
            </a:r>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9</a:t>
            </a:fld>
            <a:endParaRPr lang="en-US"/>
          </a:p>
        </p:txBody>
      </p:sp>
    </p:spTree>
    <p:extLst>
      <p:ext uri="{BB962C8B-B14F-4D97-AF65-F5344CB8AC3E}">
        <p14:creationId xmlns:p14="http://schemas.microsoft.com/office/powerpoint/2010/main" val="314800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10</a:t>
            </a:fld>
            <a:endParaRPr lang="en-US"/>
          </a:p>
        </p:txBody>
      </p:sp>
    </p:spTree>
    <p:extLst>
      <p:ext uri="{BB962C8B-B14F-4D97-AF65-F5344CB8AC3E}">
        <p14:creationId xmlns:p14="http://schemas.microsoft.com/office/powerpoint/2010/main" val="2374567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Affiliation – students are working together to complete a task, not just splitting an assignment in ½ and each doing a portion, but cooperatively engaged with each other. </a:t>
            </a:r>
          </a:p>
        </p:txBody>
      </p:sp>
      <p:sp>
        <p:nvSpPr>
          <p:cNvPr id="4" name="Slide Number Placeholder 3"/>
          <p:cNvSpPr>
            <a:spLocks noGrp="1"/>
          </p:cNvSpPr>
          <p:nvPr>
            <p:ph type="sldNum" sz="quarter" idx="10"/>
          </p:nvPr>
        </p:nvSpPr>
        <p:spPr/>
        <p:txBody>
          <a:bodyPr/>
          <a:lstStyle/>
          <a:p>
            <a:fld id="{C9D13ADE-F1C8-451D-9C97-BA9FC71A1C14}" type="slidenum">
              <a:rPr lang="en-US" smtClean="0"/>
              <a:t>11</a:t>
            </a:fld>
            <a:endParaRPr lang="en-US"/>
          </a:p>
        </p:txBody>
      </p:sp>
    </p:spTree>
    <p:extLst>
      <p:ext uri="{BB962C8B-B14F-4D97-AF65-F5344CB8AC3E}">
        <p14:creationId xmlns:p14="http://schemas.microsoft.com/office/powerpoint/2010/main" val="159620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2933339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362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94380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411151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0C02F-0009-42FA-ADEB-7315073EF5F5}"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0279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40C02F-0009-42FA-ADEB-7315073EF5F5}"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89233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40C02F-0009-42FA-ADEB-7315073EF5F5}" type="datetimeFigureOut">
              <a:rPr lang="en-US" smtClean="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1296285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40C02F-0009-42FA-ADEB-7315073EF5F5}" type="datetimeFigureOut">
              <a:rPr lang="en-US" smtClean="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572782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0C02F-0009-42FA-ADEB-7315073EF5F5}" type="datetimeFigureOut">
              <a:rPr lang="en-US" smtClean="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2527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37737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0C02F-0009-42FA-ADEB-7315073EF5F5}"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4BECC-96A2-4B56-9BE1-A6A75F738DDD}" type="slidenum">
              <a:rPr lang="en-US" smtClean="0"/>
              <a:t>‹#›</a:t>
            </a:fld>
            <a:endParaRPr lang="en-US"/>
          </a:p>
        </p:txBody>
      </p:sp>
    </p:spTree>
    <p:extLst>
      <p:ext uri="{BB962C8B-B14F-4D97-AF65-F5344CB8AC3E}">
        <p14:creationId xmlns:p14="http://schemas.microsoft.com/office/powerpoint/2010/main" val="3784452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0C02F-0009-42FA-ADEB-7315073EF5F5}" type="datetimeFigureOut">
              <a:rPr lang="en-US" smtClean="0"/>
              <a:t>6/16/2023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4BECC-96A2-4B56-9BE1-A6A75F738DDD}" type="slidenum">
              <a:rPr lang="en-US" smtClean="0"/>
              <a:t>‹#›</a:t>
            </a:fld>
            <a:endParaRPr lang="en-US"/>
          </a:p>
        </p:txBody>
      </p:sp>
    </p:spTree>
    <p:extLst>
      <p:ext uri="{BB962C8B-B14F-4D97-AF65-F5344CB8AC3E}">
        <p14:creationId xmlns:p14="http://schemas.microsoft.com/office/powerpoint/2010/main" val="1575456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4.wdp"/><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6.xml"/><Relationship Id="rId5" Type="http://schemas.microsoft.com/office/2007/relationships/hdphoto" Target="../media/hdphoto5.wdp"/><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microsoft.com/office/2007/relationships/hdphoto" Target="../media/hdphoto6.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07135E9-FD7C-4FCC-B0D0-0C89FD970D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078"/>
          <a:stretch/>
        </p:blipFill>
        <p:spPr bwMode="auto">
          <a:xfrm>
            <a:off x="0" y="0"/>
            <a:ext cx="43819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F4EEE09F-BA94-4C06-B0F3-6849AD7454B9}"/>
              </a:ext>
            </a:extLst>
          </p:cNvPr>
          <p:cNvSpPr/>
          <p:nvPr/>
        </p:nvSpPr>
        <p:spPr>
          <a:xfrm>
            <a:off x="3010395" y="1102295"/>
            <a:ext cx="1724297" cy="11445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85244" y="136911"/>
            <a:ext cx="9312965" cy="769441"/>
          </a:xfrm>
          <a:prstGeom prst="rect">
            <a:avLst/>
          </a:prstGeom>
        </p:spPr>
        <p:txBody>
          <a:bodyPr wrap="square">
            <a:spAutoFit/>
          </a:bodyPr>
          <a:lstStyle/>
          <a:p>
            <a:r>
              <a:rPr lang="en-US" sz="4400" b="1" dirty="0">
                <a:latin typeface="KG Miss Kindergarten" panose="02000000000000000000" pitchFamily="2" charset="0"/>
              </a:rPr>
              <a:t>Building Engagement in</a:t>
            </a:r>
            <a:endParaRPr lang="en-US" sz="4400" dirty="0"/>
          </a:p>
        </p:txBody>
      </p:sp>
      <p:sp>
        <p:nvSpPr>
          <p:cNvPr id="5" name="Rectangle 4"/>
          <p:cNvSpPr/>
          <p:nvPr/>
        </p:nvSpPr>
        <p:spPr>
          <a:xfrm>
            <a:off x="2641874" y="1043263"/>
            <a:ext cx="6807200" cy="1446550"/>
          </a:xfrm>
          <a:prstGeom prst="rect">
            <a:avLst/>
          </a:prstGeom>
        </p:spPr>
        <p:txBody>
          <a:bodyPr wrap="square">
            <a:spAutoFit/>
          </a:bodyPr>
          <a:lstStyle/>
          <a:p>
            <a:pPr algn="ctr"/>
            <a:r>
              <a:rPr lang="en-US" sz="8800" b="1" i="0" dirty="0">
                <a:effectLst/>
                <a:latin typeface="Bloomishly" pitchFamily="50" charset="0"/>
              </a:rPr>
              <a:t>Social Studies</a:t>
            </a:r>
            <a:endParaRPr lang="en-US" sz="8800" dirty="0">
              <a:latin typeface="Bloomishly" pitchFamily="50" charset="0"/>
            </a:endParaRPr>
          </a:p>
        </p:txBody>
      </p:sp>
    </p:spTree>
    <p:extLst>
      <p:ext uri="{BB962C8B-B14F-4D97-AF65-F5344CB8AC3E}">
        <p14:creationId xmlns:p14="http://schemas.microsoft.com/office/powerpoint/2010/main" val="27625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E72DC-F459-4F57-B1A8-F9093F6CB36C}"/>
              </a:ext>
            </a:extLst>
          </p:cNvPr>
          <p:cNvSpPr txBox="1"/>
          <p:nvPr/>
        </p:nvSpPr>
        <p:spPr>
          <a:xfrm>
            <a:off x="297180" y="1644313"/>
            <a:ext cx="3325586" cy="5016758"/>
          </a:xfrm>
          <a:prstGeom prst="rect">
            <a:avLst/>
          </a:prstGeom>
          <a:noFill/>
        </p:spPr>
        <p:txBody>
          <a:bodyPr wrap="square" rtlCol="0">
            <a:spAutoFit/>
          </a:bodyPr>
          <a:lstStyle/>
          <a:p>
            <a:r>
              <a:rPr lang="en-US" sz="4400" u="sng" dirty="0">
                <a:latin typeface="Throw My Hands Up in the Air" panose="02000506000000020004" pitchFamily="2" charset="0"/>
              </a:rPr>
              <a:t>Organization of Knowledge: </a:t>
            </a:r>
          </a:p>
          <a:p>
            <a:endParaRPr lang="en-US" dirty="0">
              <a:latin typeface="Architects Daughter" panose="02000505000000020004" pitchFamily="2" charset="0"/>
            </a:endParaRPr>
          </a:p>
          <a:p>
            <a:r>
              <a:rPr lang="en-US" sz="2800" dirty="0">
                <a:latin typeface="Architects Daughter" panose="02000505000000020004" pitchFamily="2" charset="0"/>
              </a:rPr>
              <a:t>Content is organized so that access to the material is clear and relatively easy for all students.</a:t>
            </a:r>
          </a:p>
          <a:p>
            <a:endParaRPr lang="en-US" dirty="0"/>
          </a:p>
        </p:txBody>
      </p:sp>
      <p:sp>
        <p:nvSpPr>
          <p:cNvPr id="3" name="TextBox 2">
            <a:extLst>
              <a:ext uri="{FF2B5EF4-FFF2-40B4-BE49-F238E27FC236}">
                <a16:creationId xmlns:a16="http://schemas.microsoft.com/office/drawing/2014/main" id="{E37B8C11-76CE-4CEB-9018-250074E493F4}"/>
              </a:ext>
            </a:extLst>
          </p:cNvPr>
          <p:cNvSpPr txBox="1"/>
          <p:nvPr/>
        </p:nvSpPr>
        <p:spPr>
          <a:xfrm>
            <a:off x="331470" y="135374"/>
            <a:ext cx="9144000" cy="1015663"/>
          </a:xfrm>
          <a:prstGeom prst="rect">
            <a:avLst/>
          </a:prstGeom>
          <a:noFill/>
        </p:spPr>
        <p:txBody>
          <a:bodyPr wrap="square" rtlCol="0">
            <a:spAutoFit/>
          </a:bodyPr>
          <a:lstStyle/>
          <a:p>
            <a:r>
              <a:rPr lang="en-US" sz="6000" dirty="0">
                <a:latin typeface="Be Bright" panose="02000506000000020003" pitchFamily="50" charset="0"/>
              </a:rPr>
              <a:t>Design Qualities of Engagement</a:t>
            </a:r>
          </a:p>
        </p:txBody>
      </p:sp>
      <p:pic>
        <p:nvPicPr>
          <p:cNvPr id="5" name="Picture 4" descr="A close up of text on a whiteboard&#10;&#10;Description generated with very high confidence">
            <a:extLst>
              <a:ext uri="{FF2B5EF4-FFF2-40B4-BE49-F238E27FC236}">
                <a16:creationId xmlns:a16="http://schemas.microsoft.com/office/drawing/2014/main" id="{C6FED63B-C880-49C5-AD57-084D2C6B9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56" r="7936"/>
          <a:stretch/>
        </p:blipFill>
        <p:spPr>
          <a:xfrm rot="5400000">
            <a:off x="3788773" y="1246959"/>
            <a:ext cx="4972594"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523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E72DC-F459-4F57-B1A8-F9093F6CB36C}"/>
              </a:ext>
            </a:extLst>
          </p:cNvPr>
          <p:cNvSpPr txBox="1"/>
          <p:nvPr/>
        </p:nvSpPr>
        <p:spPr>
          <a:xfrm>
            <a:off x="297180" y="1644313"/>
            <a:ext cx="3531870" cy="4924425"/>
          </a:xfrm>
          <a:prstGeom prst="rect">
            <a:avLst/>
          </a:prstGeom>
          <a:noFill/>
        </p:spPr>
        <p:txBody>
          <a:bodyPr wrap="square" rtlCol="0">
            <a:spAutoFit/>
          </a:bodyPr>
          <a:lstStyle/>
          <a:p>
            <a:r>
              <a:rPr lang="en-US" sz="5400" u="sng" dirty="0">
                <a:latin typeface="Throw My Hands Up in the Air" panose="02000506000000020004" pitchFamily="2" charset="0"/>
              </a:rPr>
              <a:t>Affiliation:</a:t>
            </a:r>
            <a:r>
              <a:rPr lang="en-US" sz="5400" dirty="0">
                <a:latin typeface="Throw My Hands Up in the Air" panose="02000506000000020004" pitchFamily="2" charset="0"/>
              </a:rPr>
              <a:t> </a:t>
            </a:r>
          </a:p>
          <a:p>
            <a:endParaRPr lang="en-US" dirty="0"/>
          </a:p>
          <a:p>
            <a:r>
              <a:rPr lang="en-US" sz="3200" dirty="0">
                <a:latin typeface="Architects Daughter" panose="02000505000000020004" pitchFamily="2" charset="0"/>
              </a:rPr>
              <a:t>The design of the work requires cooperative action between students.</a:t>
            </a:r>
          </a:p>
          <a:p>
            <a:endParaRPr lang="en-US" dirty="0"/>
          </a:p>
        </p:txBody>
      </p:sp>
      <p:sp>
        <p:nvSpPr>
          <p:cNvPr id="3" name="TextBox 2">
            <a:extLst>
              <a:ext uri="{FF2B5EF4-FFF2-40B4-BE49-F238E27FC236}">
                <a16:creationId xmlns:a16="http://schemas.microsoft.com/office/drawing/2014/main" id="{E37B8C11-76CE-4CEB-9018-250074E493F4}"/>
              </a:ext>
            </a:extLst>
          </p:cNvPr>
          <p:cNvSpPr txBox="1"/>
          <p:nvPr/>
        </p:nvSpPr>
        <p:spPr>
          <a:xfrm>
            <a:off x="331470" y="135374"/>
            <a:ext cx="9144000" cy="1015663"/>
          </a:xfrm>
          <a:prstGeom prst="rect">
            <a:avLst/>
          </a:prstGeom>
          <a:noFill/>
        </p:spPr>
        <p:txBody>
          <a:bodyPr wrap="square" rtlCol="0">
            <a:spAutoFit/>
          </a:bodyPr>
          <a:lstStyle/>
          <a:p>
            <a:r>
              <a:rPr lang="en-US" sz="6000" dirty="0">
                <a:latin typeface="Be Bright" panose="02000506000000020003" pitchFamily="50" charset="0"/>
              </a:rPr>
              <a:t>Design Qualities of Engagement</a:t>
            </a:r>
          </a:p>
        </p:txBody>
      </p:sp>
      <p:pic>
        <p:nvPicPr>
          <p:cNvPr id="5" name="Picture 4" descr="A picture containing indoor, wall&#10;&#10;Description generated with very high confidence">
            <a:extLst>
              <a:ext uri="{FF2B5EF4-FFF2-40B4-BE49-F238E27FC236}">
                <a16:creationId xmlns:a16="http://schemas.microsoft.com/office/drawing/2014/main" id="{2CC4C172-0B09-453E-8CE6-FB9717E265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83" r="13651"/>
          <a:stretch/>
        </p:blipFill>
        <p:spPr>
          <a:xfrm rot="5400000">
            <a:off x="4015403" y="1457961"/>
            <a:ext cx="4770795"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5024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E72DC-F459-4F57-B1A8-F9093F6CB36C}"/>
              </a:ext>
            </a:extLst>
          </p:cNvPr>
          <p:cNvSpPr txBox="1"/>
          <p:nvPr/>
        </p:nvSpPr>
        <p:spPr>
          <a:xfrm>
            <a:off x="232410" y="1397675"/>
            <a:ext cx="4057106" cy="4431983"/>
          </a:xfrm>
          <a:prstGeom prst="rect">
            <a:avLst/>
          </a:prstGeom>
          <a:noFill/>
        </p:spPr>
        <p:txBody>
          <a:bodyPr wrap="square" rtlCol="0">
            <a:spAutoFit/>
          </a:bodyPr>
          <a:lstStyle/>
          <a:p>
            <a:r>
              <a:rPr lang="en-US" sz="5400" u="sng" dirty="0">
                <a:latin typeface="Throw My Hands Up in the Air" panose="02000506000000020004" pitchFamily="2" charset="0"/>
              </a:rPr>
              <a:t>Affirmation:</a:t>
            </a:r>
          </a:p>
          <a:p>
            <a:endParaRPr lang="en-US" dirty="0"/>
          </a:p>
          <a:p>
            <a:r>
              <a:rPr lang="en-US" sz="3200" dirty="0">
                <a:latin typeface="Architects Daughter" panose="02000505000000020004" pitchFamily="2" charset="0"/>
              </a:rPr>
              <a:t>Student products are observed by persons other than the teacher.</a:t>
            </a:r>
          </a:p>
          <a:p>
            <a:endParaRPr lang="en-US" dirty="0"/>
          </a:p>
        </p:txBody>
      </p:sp>
      <p:sp>
        <p:nvSpPr>
          <p:cNvPr id="3" name="TextBox 2">
            <a:extLst>
              <a:ext uri="{FF2B5EF4-FFF2-40B4-BE49-F238E27FC236}">
                <a16:creationId xmlns:a16="http://schemas.microsoft.com/office/drawing/2014/main" id="{E37B8C11-76CE-4CEB-9018-250074E493F4}"/>
              </a:ext>
            </a:extLst>
          </p:cNvPr>
          <p:cNvSpPr txBox="1"/>
          <p:nvPr/>
        </p:nvSpPr>
        <p:spPr>
          <a:xfrm>
            <a:off x="331470" y="135374"/>
            <a:ext cx="9144000" cy="1015663"/>
          </a:xfrm>
          <a:prstGeom prst="rect">
            <a:avLst/>
          </a:prstGeom>
          <a:noFill/>
        </p:spPr>
        <p:txBody>
          <a:bodyPr wrap="square" rtlCol="0">
            <a:spAutoFit/>
          </a:bodyPr>
          <a:lstStyle/>
          <a:p>
            <a:r>
              <a:rPr lang="en-US" sz="6000" dirty="0">
                <a:latin typeface="Be Bright" panose="02000506000000020003" pitchFamily="50" charset="0"/>
              </a:rPr>
              <a:t>Design Qualities of Engagement</a:t>
            </a:r>
          </a:p>
        </p:txBody>
      </p:sp>
      <p:pic>
        <p:nvPicPr>
          <p:cNvPr id="5" name="Picture 4" descr="A picture containing indoor, floor, desk, table&#10;&#10;Description generated with very high confidence">
            <a:extLst>
              <a:ext uri="{FF2B5EF4-FFF2-40B4-BE49-F238E27FC236}">
                <a16:creationId xmlns:a16="http://schemas.microsoft.com/office/drawing/2014/main" id="{9BED0836-6767-4168-B92F-86E8063B8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619" b="12582"/>
          <a:stretch/>
        </p:blipFill>
        <p:spPr>
          <a:xfrm rot="5400000">
            <a:off x="4592955" y="1466604"/>
            <a:ext cx="4140926" cy="44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4943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E72DC-F459-4F57-B1A8-F9093F6CB36C}"/>
              </a:ext>
            </a:extLst>
          </p:cNvPr>
          <p:cNvSpPr txBox="1"/>
          <p:nvPr/>
        </p:nvSpPr>
        <p:spPr>
          <a:xfrm>
            <a:off x="297180" y="1644313"/>
            <a:ext cx="3778431" cy="4493538"/>
          </a:xfrm>
          <a:prstGeom prst="rect">
            <a:avLst/>
          </a:prstGeom>
          <a:noFill/>
        </p:spPr>
        <p:txBody>
          <a:bodyPr wrap="square" rtlCol="0">
            <a:spAutoFit/>
          </a:bodyPr>
          <a:lstStyle/>
          <a:p>
            <a:r>
              <a:rPr lang="en-US" sz="5400" u="sng" dirty="0">
                <a:latin typeface="Throw My Hands Up in the Air" panose="02000506000000020004" pitchFamily="2" charset="0"/>
              </a:rPr>
              <a:t>Choice: </a:t>
            </a:r>
          </a:p>
          <a:p>
            <a:endParaRPr lang="en-US" dirty="0"/>
          </a:p>
          <a:p>
            <a:r>
              <a:rPr lang="en-US" sz="2800" dirty="0">
                <a:latin typeface="Architects Daughter" panose="02000505000000020004" pitchFamily="2" charset="0"/>
              </a:rPr>
              <a:t>Students are provided with choice in the ways of doing the work and the methods of presentation.</a:t>
            </a:r>
          </a:p>
          <a:p>
            <a:endParaRPr lang="en-US" dirty="0"/>
          </a:p>
        </p:txBody>
      </p:sp>
      <p:sp>
        <p:nvSpPr>
          <p:cNvPr id="3" name="TextBox 2">
            <a:extLst>
              <a:ext uri="{FF2B5EF4-FFF2-40B4-BE49-F238E27FC236}">
                <a16:creationId xmlns:a16="http://schemas.microsoft.com/office/drawing/2014/main" id="{E37B8C11-76CE-4CEB-9018-250074E493F4}"/>
              </a:ext>
            </a:extLst>
          </p:cNvPr>
          <p:cNvSpPr txBox="1"/>
          <p:nvPr/>
        </p:nvSpPr>
        <p:spPr>
          <a:xfrm>
            <a:off x="331470" y="135374"/>
            <a:ext cx="9144000" cy="1015663"/>
          </a:xfrm>
          <a:prstGeom prst="rect">
            <a:avLst/>
          </a:prstGeom>
          <a:noFill/>
        </p:spPr>
        <p:txBody>
          <a:bodyPr wrap="square" rtlCol="0">
            <a:spAutoFit/>
          </a:bodyPr>
          <a:lstStyle/>
          <a:p>
            <a:r>
              <a:rPr lang="en-US" sz="6000" dirty="0">
                <a:latin typeface="Be Bright" panose="02000506000000020003" pitchFamily="50" charset="0"/>
              </a:rPr>
              <a:t>Design Qualities of Engagement</a:t>
            </a:r>
          </a:p>
        </p:txBody>
      </p:sp>
      <p:pic>
        <p:nvPicPr>
          <p:cNvPr id="5" name="Picture 4" descr="A picture containing person, table, indoor&#10;&#10;Description generated with very high confidence">
            <a:extLst>
              <a:ext uri="{FF2B5EF4-FFF2-40B4-BE49-F238E27FC236}">
                <a16:creationId xmlns:a16="http://schemas.microsoft.com/office/drawing/2014/main" id="{03D2D871-9A46-45D9-B313-9F21FA82E0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58" t="7672" r="12253"/>
          <a:stretch/>
        </p:blipFill>
        <p:spPr>
          <a:xfrm rot="5400000">
            <a:off x="4373062" y="1374599"/>
            <a:ext cx="4450083" cy="4748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696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E72DC-F459-4F57-B1A8-F9093F6CB36C}"/>
              </a:ext>
            </a:extLst>
          </p:cNvPr>
          <p:cNvSpPr txBox="1"/>
          <p:nvPr/>
        </p:nvSpPr>
        <p:spPr>
          <a:xfrm>
            <a:off x="297180" y="1151037"/>
            <a:ext cx="4013267" cy="5755422"/>
          </a:xfrm>
          <a:prstGeom prst="rect">
            <a:avLst/>
          </a:prstGeom>
          <a:noFill/>
        </p:spPr>
        <p:txBody>
          <a:bodyPr wrap="square" rtlCol="0">
            <a:spAutoFit/>
          </a:bodyPr>
          <a:lstStyle/>
          <a:p>
            <a:r>
              <a:rPr lang="en-US" sz="5400" u="sng" dirty="0">
                <a:latin typeface="Throw My Hands Up in the Air" panose="02000506000000020004" pitchFamily="2" charset="0"/>
              </a:rPr>
              <a:t>Novelty and Variety: </a:t>
            </a:r>
          </a:p>
          <a:p>
            <a:endParaRPr lang="en-US" sz="3200" dirty="0">
              <a:latin typeface="Architects Daughter" panose="02000505000000020004" pitchFamily="2" charset="0"/>
            </a:endParaRPr>
          </a:p>
          <a:p>
            <a:r>
              <a:rPr lang="en-US" sz="3000" dirty="0">
                <a:latin typeface="Architects Daughter" panose="02000505000000020004" pitchFamily="2" charset="0"/>
              </a:rPr>
              <a:t>The work is varied in methods and format so that students use a variety of skills, </a:t>
            </a:r>
          </a:p>
          <a:p>
            <a:r>
              <a:rPr lang="en-US" sz="3000" dirty="0">
                <a:latin typeface="Architects Daughter" panose="02000505000000020004" pitchFamily="2" charset="0"/>
              </a:rPr>
              <a:t>media, and modes of analysis.</a:t>
            </a:r>
          </a:p>
          <a:p>
            <a:endParaRPr lang="en-US" dirty="0"/>
          </a:p>
        </p:txBody>
      </p:sp>
      <p:sp>
        <p:nvSpPr>
          <p:cNvPr id="3" name="TextBox 2">
            <a:extLst>
              <a:ext uri="{FF2B5EF4-FFF2-40B4-BE49-F238E27FC236}">
                <a16:creationId xmlns:a16="http://schemas.microsoft.com/office/drawing/2014/main" id="{E37B8C11-76CE-4CEB-9018-250074E493F4}"/>
              </a:ext>
            </a:extLst>
          </p:cNvPr>
          <p:cNvSpPr txBox="1"/>
          <p:nvPr/>
        </p:nvSpPr>
        <p:spPr>
          <a:xfrm>
            <a:off x="331470" y="135374"/>
            <a:ext cx="9144000" cy="1015663"/>
          </a:xfrm>
          <a:prstGeom prst="rect">
            <a:avLst/>
          </a:prstGeom>
          <a:noFill/>
        </p:spPr>
        <p:txBody>
          <a:bodyPr wrap="square" rtlCol="0">
            <a:spAutoFit/>
          </a:bodyPr>
          <a:lstStyle/>
          <a:p>
            <a:r>
              <a:rPr lang="en-US" sz="6000" dirty="0">
                <a:latin typeface="Be Bright" panose="02000506000000020003" pitchFamily="50" charset="0"/>
              </a:rPr>
              <a:t>Design Qualities of Engagement</a:t>
            </a:r>
          </a:p>
        </p:txBody>
      </p:sp>
      <p:pic>
        <p:nvPicPr>
          <p:cNvPr id="6" name="Picture 5">
            <a:extLst>
              <a:ext uri="{FF2B5EF4-FFF2-40B4-BE49-F238E27FC236}">
                <a16:creationId xmlns:a16="http://schemas.microsoft.com/office/drawing/2014/main" id="{9AB6209D-823F-4659-A93E-44265607F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34" r="20632" b="-332"/>
          <a:stretch/>
        </p:blipFill>
        <p:spPr>
          <a:xfrm rot="5400000">
            <a:off x="3857103" y="1732909"/>
            <a:ext cx="5443061" cy="4536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9018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E72DC-F459-4F57-B1A8-F9093F6CB36C}"/>
              </a:ext>
            </a:extLst>
          </p:cNvPr>
          <p:cNvSpPr txBox="1"/>
          <p:nvPr/>
        </p:nvSpPr>
        <p:spPr>
          <a:xfrm>
            <a:off x="297180" y="1644313"/>
            <a:ext cx="3926477" cy="4216539"/>
          </a:xfrm>
          <a:prstGeom prst="rect">
            <a:avLst/>
          </a:prstGeom>
          <a:noFill/>
        </p:spPr>
        <p:txBody>
          <a:bodyPr wrap="square" rtlCol="0">
            <a:spAutoFit/>
          </a:bodyPr>
          <a:lstStyle/>
          <a:p>
            <a:r>
              <a:rPr lang="en-US" sz="5400" u="sng" dirty="0">
                <a:latin typeface="Throw My Hands Up in the Air" panose="02000506000000020004" pitchFamily="2" charset="0"/>
              </a:rPr>
              <a:t>Authenticity: </a:t>
            </a:r>
          </a:p>
          <a:p>
            <a:endParaRPr lang="en-US" sz="2800" dirty="0">
              <a:latin typeface="Architects Daughter" panose="02000505000000020004" pitchFamily="2" charset="0"/>
            </a:endParaRPr>
          </a:p>
          <a:p>
            <a:r>
              <a:rPr lang="en-US" sz="2800" dirty="0">
                <a:latin typeface="Architects Daughter" panose="02000505000000020004" pitchFamily="2" charset="0"/>
              </a:rPr>
              <a:t>The work has significance and is related to consequences in the present lives of students.</a:t>
            </a:r>
          </a:p>
          <a:p>
            <a:endParaRPr lang="en-US" dirty="0"/>
          </a:p>
        </p:txBody>
      </p:sp>
      <p:sp>
        <p:nvSpPr>
          <p:cNvPr id="3" name="TextBox 2">
            <a:extLst>
              <a:ext uri="{FF2B5EF4-FFF2-40B4-BE49-F238E27FC236}">
                <a16:creationId xmlns:a16="http://schemas.microsoft.com/office/drawing/2014/main" id="{E37B8C11-76CE-4CEB-9018-250074E493F4}"/>
              </a:ext>
            </a:extLst>
          </p:cNvPr>
          <p:cNvSpPr txBox="1"/>
          <p:nvPr/>
        </p:nvSpPr>
        <p:spPr>
          <a:xfrm>
            <a:off x="331470" y="135374"/>
            <a:ext cx="9144000" cy="1015663"/>
          </a:xfrm>
          <a:prstGeom prst="rect">
            <a:avLst/>
          </a:prstGeom>
          <a:noFill/>
        </p:spPr>
        <p:txBody>
          <a:bodyPr wrap="square" rtlCol="0">
            <a:spAutoFit/>
          </a:bodyPr>
          <a:lstStyle/>
          <a:p>
            <a:r>
              <a:rPr lang="en-US" sz="6000" dirty="0">
                <a:latin typeface="Be Bright" panose="02000506000000020003" pitchFamily="50" charset="0"/>
              </a:rPr>
              <a:t>Design Qualities of Engagement</a:t>
            </a:r>
          </a:p>
        </p:txBody>
      </p:sp>
      <p:pic>
        <p:nvPicPr>
          <p:cNvPr id="5" name="Picture 4" descr="A picture containing text, building&#10;&#10;Description generated with very high confidence">
            <a:extLst>
              <a:ext uri="{FF2B5EF4-FFF2-40B4-BE49-F238E27FC236}">
                <a16:creationId xmlns:a16="http://schemas.microsoft.com/office/drawing/2014/main" id="{1CE676B4-485F-4063-976B-3532147AB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02" t="7672" r="16721"/>
          <a:stretch/>
        </p:blipFill>
        <p:spPr>
          <a:xfrm rot="5400000">
            <a:off x="4129976" y="1505976"/>
            <a:ext cx="4936254" cy="4748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2631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3">
            <a:extLst>
              <a:ext uri="{28A0092B-C50C-407E-A947-70E740481C1C}">
                <a14:useLocalDpi xmlns:a14="http://schemas.microsoft.com/office/drawing/2010/main" val="0"/>
              </a:ext>
            </a:extLst>
          </a:blip>
          <a:srcRect t="19058"/>
          <a:stretch>
            <a:fillRect/>
          </a:stretch>
        </p:blipFill>
        <p:spPr bwMode="auto">
          <a:xfrm>
            <a:off x="4191000" y="1136650"/>
            <a:ext cx="478155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117475" y="981075"/>
            <a:ext cx="41846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Architects Daughter" panose="02000505000000020004" pitchFamily="2" charset="0"/>
              </a:rPr>
              <a:t>Reorganize your information into Design Qualities Categories.</a:t>
            </a:r>
          </a:p>
          <a:p>
            <a:pPr>
              <a:spcBef>
                <a:spcPct val="0"/>
              </a:spcBef>
              <a:buFontTx/>
              <a:buNone/>
            </a:pPr>
            <a:endParaRPr lang="en-US" altLang="en-US" sz="2800" dirty="0">
              <a:latin typeface="Architects Daughter" panose="02000505000000020004" pitchFamily="2" charset="0"/>
            </a:endParaRPr>
          </a:p>
          <a:p>
            <a:pPr>
              <a:spcBef>
                <a:spcPct val="0"/>
              </a:spcBef>
              <a:buFontTx/>
              <a:buNone/>
            </a:pPr>
            <a:endParaRPr lang="en-US" altLang="en-US" sz="2800" dirty="0">
              <a:latin typeface="Architects Daughter" panose="02000505000000020004" pitchFamily="2" charset="0"/>
            </a:endParaRPr>
          </a:p>
          <a:p>
            <a:pPr>
              <a:spcBef>
                <a:spcPct val="0"/>
              </a:spcBef>
              <a:buFontTx/>
              <a:buNone/>
            </a:pPr>
            <a:endParaRPr lang="en-US" altLang="en-US" sz="2800" dirty="0">
              <a:latin typeface="Architects Daughter" panose="02000505000000020004" pitchFamily="2" charset="0"/>
            </a:endParaRPr>
          </a:p>
        </p:txBody>
      </p:sp>
      <p:sp>
        <p:nvSpPr>
          <p:cNvPr id="50180" name="TextBox 3"/>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Lesson Engagement</a:t>
            </a:r>
          </a:p>
        </p:txBody>
      </p:sp>
      <p:pic>
        <p:nvPicPr>
          <p:cNvPr id="5018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75638" y="6610350"/>
            <a:ext cx="2203450" cy="247650"/>
          </a:xfrm>
          <a:prstGeom prst="rect">
            <a:avLst/>
          </a:prstGeom>
          <a:noFill/>
        </p:spPr>
        <p:txBody>
          <a:bodyPr>
            <a:spAutoFit/>
          </a:bodyPr>
          <a:lstStyle/>
          <a:p>
            <a:pPr>
              <a:defRPr/>
            </a:pPr>
            <a:r>
              <a:rPr lang="en-US" sz="1013" dirty="0">
                <a:latin typeface="One Starry Night" pitchFamily="2" charset="0"/>
              </a:rPr>
              <a:t>Social Studies Success</a:t>
            </a:r>
          </a:p>
        </p:txBody>
      </p:sp>
      <p:sp>
        <p:nvSpPr>
          <p:cNvPr id="5" name="Rectangle 4"/>
          <p:cNvSpPr/>
          <p:nvPr/>
        </p:nvSpPr>
        <p:spPr>
          <a:xfrm>
            <a:off x="7077075" y="1243013"/>
            <a:ext cx="1927225" cy="195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191000" y="1136650"/>
            <a:ext cx="1927225" cy="310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85" name="TextBox 2"/>
          <p:cNvSpPr txBox="1">
            <a:spLocks noChangeArrowheads="1"/>
          </p:cNvSpPr>
          <p:nvPr/>
        </p:nvSpPr>
        <p:spPr bwMode="auto">
          <a:xfrm>
            <a:off x="4394200" y="3373438"/>
            <a:ext cx="2978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 Bright" panose="02000506000000020003" pitchFamily="50" charset="0"/>
              </a:rPr>
              <a:t>Title </a:t>
            </a:r>
          </a:p>
          <a:p>
            <a:pPr>
              <a:spcBef>
                <a:spcPct val="0"/>
              </a:spcBef>
              <a:buFontTx/>
              <a:buNone/>
            </a:pPr>
            <a:r>
              <a:rPr lang="en-US" altLang="en-US">
                <a:latin typeface="Be Bright" panose="02000506000000020003" pitchFamily="50" charset="0"/>
              </a:rPr>
              <a:t>Categories</a:t>
            </a:r>
          </a:p>
        </p:txBody>
      </p:sp>
    </p:spTree>
    <p:extLst>
      <p:ext uri="{BB962C8B-B14F-4D97-AF65-F5344CB8AC3E}">
        <p14:creationId xmlns:p14="http://schemas.microsoft.com/office/powerpoint/2010/main" val="818410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554C8A06-E7C4-474B-A2BC-057C89F2A8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75" y="611188"/>
            <a:ext cx="9369425"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0EBDDA68-75F0-4930-856A-4CC2A87B680D}"/>
              </a:ext>
            </a:extLst>
          </p:cNvPr>
          <p:cNvSpPr>
            <a:spLocks noChangeArrowheads="1"/>
          </p:cNvSpPr>
          <p:nvPr/>
        </p:nvSpPr>
        <p:spPr bwMode="auto">
          <a:xfrm>
            <a:off x="936625" y="934115"/>
            <a:ext cx="3124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Chief Blueprint" panose="020B0500000000000000" pitchFamily="34" charset="0"/>
              </a:rPr>
              <a:t>Where have you already seen these elements today?</a:t>
            </a:r>
          </a:p>
        </p:txBody>
      </p:sp>
      <p:sp>
        <p:nvSpPr>
          <p:cNvPr id="3" name="Speech Bubble: Oval 2">
            <a:extLst>
              <a:ext uri="{FF2B5EF4-FFF2-40B4-BE49-F238E27FC236}">
                <a16:creationId xmlns:a16="http://schemas.microsoft.com/office/drawing/2014/main" id="{8CF3C05D-F3C1-4372-83A1-694E5E04CE79}"/>
              </a:ext>
            </a:extLst>
          </p:cNvPr>
          <p:cNvSpPr/>
          <p:nvPr/>
        </p:nvSpPr>
        <p:spPr>
          <a:xfrm>
            <a:off x="403225" y="611188"/>
            <a:ext cx="4191000" cy="3200400"/>
          </a:xfrm>
          <a:prstGeom prst="wedgeEllipseCallout">
            <a:avLst>
              <a:gd name="adj1" fmla="val 67783"/>
              <a:gd name="adj2" fmla="val 22500"/>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22743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a:extLst>
              <a:ext uri="{FF2B5EF4-FFF2-40B4-BE49-F238E27FC236}">
                <a16:creationId xmlns:a16="http://schemas.microsoft.com/office/drawing/2014/main" id="{F486EE01-139B-4D50-B488-4C9FC2874E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84288"/>
            <a:ext cx="8382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59FD5931-61A9-4F56-9CEF-168E1C0B6215}"/>
              </a:ext>
            </a:extLst>
          </p:cNvPr>
          <p:cNvSpPr>
            <a:spLocks noChangeArrowheads="1"/>
          </p:cNvSpPr>
          <p:nvPr/>
        </p:nvSpPr>
        <p:spPr bwMode="auto">
          <a:xfrm>
            <a:off x="5141026" y="777158"/>
            <a:ext cx="3124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Chief Blueprint" panose="020B0500000000000000" pitchFamily="34" charset="0"/>
              </a:rPr>
              <a:t>How does this information either confirm or challenge what you already know?</a:t>
            </a:r>
          </a:p>
        </p:txBody>
      </p:sp>
      <p:sp>
        <p:nvSpPr>
          <p:cNvPr id="5" name="Speech Bubble: Oval 4">
            <a:extLst>
              <a:ext uri="{FF2B5EF4-FFF2-40B4-BE49-F238E27FC236}">
                <a16:creationId xmlns:a16="http://schemas.microsoft.com/office/drawing/2014/main" id="{70457829-A1DE-4475-A260-857F6DC8A6EF}"/>
              </a:ext>
            </a:extLst>
          </p:cNvPr>
          <p:cNvSpPr/>
          <p:nvPr/>
        </p:nvSpPr>
        <p:spPr>
          <a:xfrm>
            <a:off x="4572000" y="228599"/>
            <a:ext cx="4191990" cy="3832761"/>
          </a:xfrm>
          <a:prstGeom prst="wedgeEllipseCallout">
            <a:avLst>
              <a:gd name="adj1" fmla="val -61426"/>
              <a:gd name="adj2" fmla="val 35155"/>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003146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hidden="1">
            <a:extLst>
              <a:ext uri="{FF2B5EF4-FFF2-40B4-BE49-F238E27FC236}">
                <a16:creationId xmlns:a16="http://schemas.microsoft.com/office/drawing/2014/main" id="{29CD08C1-CF96-493B-A8FA-90BE308626FF}"/>
              </a:ext>
            </a:extLst>
          </p:cNvPr>
          <p:cNvSpPr>
            <a:spLocks noGrp="1" noChangeArrowheads="1"/>
          </p:cNvSpPr>
          <p:nvPr>
            <p:ph type="title"/>
          </p:nvPr>
        </p:nvSpPr>
        <p:spPr/>
        <p:txBody>
          <a:bodyPr/>
          <a:lstStyle/>
          <a:p>
            <a:endParaRPr lang="en-US" altLang="en-US"/>
          </a:p>
        </p:txBody>
      </p:sp>
      <p:pic>
        <p:nvPicPr>
          <p:cNvPr id="41987" name="Picture 2">
            <a:extLst>
              <a:ext uri="{FF2B5EF4-FFF2-40B4-BE49-F238E27FC236}">
                <a16:creationId xmlns:a16="http://schemas.microsoft.com/office/drawing/2014/main" id="{42F38E5E-27F7-41A5-8A3D-C0F2E56F0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AF496B84-C7EF-41EA-AED3-9FB5CEC95B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609600"/>
            <a:ext cx="91440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a:extLst>
              <a:ext uri="{FF2B5EF4-FFF2-40B4-BE49-F238E27FC236}">
                <a16:creationId xmlns:a16="http://schemas.microsoft.com/office/drawing/2014/main" id="{4A1DEB44-D14B-4073-BFB9-B5F5CCBF4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6832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4EF7ED13-8EAA-14B9-653C-466B813040FD}"/>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Strategy Focus</a:t>
            </a:r>
          </a:p>
        </p:txBody>
      </p:sp>
      <p:pic>
        <p:nvPicPr>
          <p:cNvPr id="3" name="Picture 4">
            <a:extLst>
              <a:ext uri="{FF2B5EF4-FFF2-40B4-BE49-F238E27FC236}">
                <a16:creationId xmlns:a16="http://schemas.microsoft.com/office/drawing/2014/main" id="{F13CAD47-6920-4369-6032-1558AE8EB3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966F71E-56E6-256E-692F-7DC6BEA9F0A3}"/>
              </a:ext>
            </a:extLst>
          </p:cNvPr>
          <p:cNvPicPr>
            <a:picLocks noChangeAspect="1"/>
          </p:cNvPicPr>
          <p:nvPr/>
        </p:nvPicPr>
        <p:blipFill rotWithShape="1">
          <a:blip r:embed="rId4"/>
          <a:srcRect b="51450"/>
          <a:stretch/>
        </p:blipFill>
        <p:spPr>
          <a:xfrm>
            <a:off x="1475876" y="1692569"/>
            <a:ext cx="6192248" cy="2907145"/>
          </a:xfrm>
          <a:prstGeom prst="rect">
            <a:avLst/>
          </a:prstGeom>
        </p:spPr>
      </p:pic>
      <p:sp>
        <p:nvSpPr>
          <p:cNvPr id="6" name="TextBox 5">
            <a:extLst>
              <a:ext uri="{FF2B5EF4-FFF2-40B4-BE49-F238E27FC236}">
                <a16:creationId xmlns:a16="http://schemas.microsoft.com/office/drawing/2014/main" id="{564FB809-C8EB-6347-34A4-C0101831F645}"/>
              </a:ext>
            </a:extLst>
          </p:cNvPr>
          <p:cNvSpPr txBox="1"/>
          <p:nvPr/>
        </p:nvSpPr>
        <p:spPr>
          <a:xfrm>
            <a:off x="2095345" y="2645603"/>
            <a:ext cx="2661313" cy="1200329"/>
          </a:xfrm>
          <a:prstGeom prst="rect">
            <a:avLst/>
          </a:prstGeom>
          <a:noFill/>
        </p:spPr>
        <p:txBody>
          <a:bodyPr wrap="square" rtlCol="0">
            <a:spAutoFit/>
          </a:bodyPr>
          <a:lstStyle/>
          <a:p>
            <a:r>
              <a:rPr lang="en-US" sz="7200" dirty="0">
                <a:latin typeface="Throw My Hands Up in the Air" panose="02000506000000020004" pitchFamily="2" charset="0"/>
              </a:rPr>
              <a:t>Name</a:t>
            </a:r>
          </a:p>
        </p:txBody>
      </p:sp>
      <p:sp>
        <p:nvSpPr>
          <p:cNvPr id="7" name="TextBox 6">
            <a:extLst>
              <a:ext uri="{FF2B5EF4-FFF2-40B4-BE49-F238E27FC236}">
                <a16:creationId xmlns:a16="http://schemas.microsoft.com/office/drawing/2014/main" id="{CDABA7BF-C5FC-4B1B-BFD6-75FA630BD672}"/>
              </a:ext>
            </a:extLst>
          </p:cNvPr>
          <p:cNvSpPr txBox="1"/>
          <p:nvPr/>
        </p:nvSpPr>
        <p:spPr>
          <a:xfrm rot="587252">
            <a:off x="4966573" y="2645602"/>
            <a:ext cx="2661313" cy="1200329"/>
          </a:xfrm>
          <a:prstGeom prst="rect">
            <a:avLst/>
          </a:prstGeom>
          <a:noFill/>
        </p:spPr>
        <p:txBody>
          <a:bodyPr wrap="square" rtlCol="0">
            <a:spAutoFit/>
          </a:bodyPr>
          <a:lstStyle/>
          <a:p>
            <a:r>
              <a:rPr lang="en-US" sz="7200" dirty="0">
                <a:latin typeface="Throw My Hands Up in the Air" panose="02000506000000020004" pitchFamily="2" charset="0"/>
              </a:rPr>
              <a:t>Name</a:t>
            </a:r>
          </a:p>
        </p:txBody>
      </p:sp>
      <p:sp>
        <p:nvSpPr>
          <p:cNvPr id="8" name="TextBox 7">
            <a:extLst>
              <a:ext uri="{FF2B5EF4-FFF2-40B4-BE49-F238E27FC236}">
                <a16:creationId xmlns:a16="http://schemas.microsoft.com/office/drawing/2014/main" id="{FD800602-6AEF-C3B9-D7C0-BEF297CEC04B}"/>
              </a:ext>
            </a:extLst>
          </p:cNvPr>
          <p:cNvSpPr txBox="1"/>
          <p:nvPr/>
        </p:nvSpPr>
        <p:spPr>
          <a:xfrm>
            <a:off x="217950" y="5335277"/>
            <a:ext cx="8708099" cy="1077218"/>
          </a:xfrm>
          <a:prstGeom prst="rect">
            <a:avLst/>
          </a:prstGeom>
          <a:noFill/>
        </p:spPr>
        <p:txBody>
          <a:bodyPr wrap="square" rtlCol="0">
            <a:spAutoFit/>
          </a:bodyPr>
          <a:lstStyle/>
          <a:p>
            <a:r>
              <a:rPr lang="en-US" sz="3200" dirty="0">
                <a:latin typeface="Architects Daughter" panose="02000505000000020004" pitchFamily="2" charset="0"/>
              </a:rPr>
              <a:t>Write your name on 2 different post-it notes.</a:t>
            </a:r>
          </a:p>
        </p:txBody>
      </p:sp>
    </p:spTree>
    <p:extLst>
      <p:ext uri="{BB962C8B-B14F-4D97-AF65-F5344CB8AC3E}">
        <p14:creationId xmlns:p14="http://schemas.microsoft.com/office/powerpoint/2010/main" val="407562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hidden="1">
            <a:extLst>
              <a:ext uri="{FF2B5EF4-FFF2-40B4-BE49-F238E27FC236}">
                <a16:creationId xmlns:a16="http://schemas.microsoft.com/office/drawing/2014/main" id="{E8D88582-A1E1-4B15-A7EC-252C34848014}"/>
              </a:ext>
            </a:extLst>
          </p:cNvPr>
          <p:cNvSpPr>
            <a:spLocks noGrp="1" noChangeArrowheads="1"/>
          </p:cNvSpPr>
          <p:nvPr>
            <p:ph type="title"/>
          </p:nvPr>
        </p:nvSpPr>
        <p:spPr/>
        <p:txBody>
          <a:bodyPr/>
          <a:lstStyle/>
          <a:p>
            <a:endParaRPr lang="en-US" altLang="en-US"/>
          </a:p>
        </p:txBody>
      </p:sp>
      <p:pic>
        <p:nvPicPr>
          <p:cNvPr id="43011" name="Picture 2">
            <a:extLst>
              <a:ext uri="{FF2B5EF4-FFF2-40B4-BE49-F238E27FC236}">
                <a16:creationId xmlns:a16="http://schemas.microsoft.com/office/drawing/2014/main" id="{95B28141-9F5D-47AE-BABC-41CA7B910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CA1C84B-65CF-49FB-A5F6-A3F7388BDA2E}"/>
              </a:ext>
            </a:extLst>
          </p:cNvPr>
          <p:cNvSpPr/>
          <p:nvPr/>
        </p:nvSpPr>
        <p:spPr>
          <a:xfrm>
            <a:off x="4037610" y="3182587"/>
            <a:ext cx="2018806" cy="1235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0AF2C1-4D76-4198-BA66-92CE44BB8F9E}"/>
              </a:ext>
            </a:extLst>
          </p:cNvPr>
          <p:cNvSpPr txBox="1"/>
          <p:nvPr/>
        </p:nvSpPr>
        <p:spPr>
          <a:xfrm>
            <a:off x="4334493" y="4048289"/>
            <a:ext cx="1638795" cy="369332"/>
          </a:xfrm>
          <a:prstGeom prst="rect">
            <a:avLst/>
          </a:prstGeom>
          <a:noFill/>
        </p:spPr>
        <p:txBody>
          <a:bodyPr wrap="square" rtlCol="0">
            <a:spAutoFit/>
          </a:bodyPr>
          <a:lstStyle/>
          <a:p>
            <a:r>
              <a:rPr lang="en-US" dirty="0"/>
              <a:t>Novelty</a:t>
            </a:r>
          </a:p>
        </p:txBody>
      </p:sp>
      <p:sp>
        <p:nvSpPr>
          <p:cNvPr id="6" name="TextBox 5">
            <a:extLst>
              <a:ext uri="{FF2B5EF4-FFF2-40B4-BE49-F238E27FC236}">
                <a16:creationId xmlns:a16="http://schemas.microsoft.com/office/drawing/2014/main" id="{073FBBB6-D77A-4B9F-98AA-77BEC75B2385}"/>
              </a:ext>
            </a:extLst>
          </p:cNvPr>
          <p:cNvSpPr txBox="1"/>
          <p:nvPr/>
        </p:nvSpPr>
        <p:spPr>
          <a:xfrm>
            <a:off x="5237018" y="4048289"/>
            <a:ext cx="1638795" cy="369332"/>
          </a:xfrm>
          <a:prstGeom prst="rect">
            <a:avLst/>
          </a:prstGeom>
          <a:noFill/>
        </p:spPr>
        <p:txBody>
          <a:bodyPr wrap="square" rtlCol="0">
            <a:spAutoFit/>
          </a:bodyPr>
          <a:lstStyle/>
          <a:p>
            <a:r>
              <a:rPr lang="en-US" dirty="0"/>
              <a:t>Choice</a:t>
            </a:r>
          </a:p>
        </p:txBody>
      </p:sp>
      <p:sp>
        <p:nvSpPr>
          <p:cNvPr id="5" name="Rectangle 4">
            <a:extLst>
              <a:ext uri="{FF2B5EF4-FFF2-40B4-BE49-F238E27FC236}">
                <a16:creationId xmlns:a16="http://schemas.microsoft.com/office/drawing/2014/main" id="{70B7AB43-4240-C960-3ADD-353974680DD6}"/>
              </a:ext>
            </a:extLst>
          </p:cNvPr>
          <p:cNvSpPr/>
          <p:nvPr/>
        </p:nvSpPr>
        <p:spPr>
          <a:xfrm>
            <a:off x="122830" y="1037230"/>
            <a:ext cx="4039737" cy="2145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5DA84F-1E93-DF1F-90AA-11C606979986}"/>
              </a:ext>
            </a:extLst>
          </p:cNvPr>
          <p:cNvSpPr txBox="1"/>
          <p:nvPr/>
        </p:nvSpPr>
        <p:spPr>
          <a:xfrm>
            <a:off x="122830" y="1037230"/>
            <a:ext cx="4991123" cy="1569660"/>
          </a:xfrm>
          <a:prstGeom prst="rect">
            <a:avLst/>
          </a:prstGeom>
          <a:noFill/>
        </p:spPr>
        <p:txBody>
          <a:bodyPr wrap="square" rtlCol="0">
            <a:spAutoFit/>
          </a:bodyPr>
          <a:lstStyle/>
          <a:p>
            <a:r>
              <a:rPr lang="en-US" sz="3200" dirty="0">
                <a:latin typeface="Architects Daughter" panose="02000505000000020004" pitchFamily="2" charset="0"/>
              </a:rPr>
              <a:t>Post your name on the anchor chart in 2 different areas.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C9949-B82E-4612-B770-3899691B1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1" y="-1"/>
            <a:ext cx="10311401" cy="6874267"/>
          </a:xfrm>
          <a:prstGeom prst="rect">
            <a:avLst/>
          </a:prstGeom>
        </p:spPr>
      </p:pic>
      <p:sp>
        <p:nvSpPr>
          <p:cNvPr id="47107" name="TextBox 2">
            <a:extLst>
              <a:ext uri="{FF2B5EF4-FFF2-40B4-BE49-F238E27FC236}">
                <a16:creationId xmlns:a16="http://schemas.microsoft.com/office/drawing/2014/main" id="{81E2218C-9E4E-4EDE-B739-8E247E1EEF9D}"/>
              </a:ext>
            </a:extLst>
          </p:cNvPr>
          <p:cNvSpPr txBox="1">
            <a:spLocks noChangeArrowheads="1"/>
          </p:cNvSpPr>
          <p:nvPr/>
        </p:nvSpPr>
        <p:spPr bwMode="auto">
          <a:xfrm rot="21295339">
            <a:off x="2794653" y="3197200"/>
            <a:ext cx="91440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11500" dirty="0">
                <a:latin typeface="Bloomishly" pitchFamily="50" charset="0"/>
              </a:rPr>
              <a:t>Questions?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8BC67-513F-4249-8186-E8849161D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4" name="TextBox 3">
            <a:extLst>
              <a:ext uri="{FF2B5EF4-FFF2-40B4-BE49-F238E27FC236}">
                <a16:creationId xmlns:a16="http://schemas.microsoft.com/office/drawing/2014/main" id="{593E0C58-EA8D-4949-B4BF-86ECDAC3ABA3}"/>
              </a:ext>
            </a:extLst>
          </p:cNvPr>
          <p:cNvSpPr txBox="1"/>
          <p:nvPr/>
        </p:nvSpPr>
        <p:spPr>
          <a:xfrm>
            <a:off x="208721" y="159026"/>
            <a:ext cx="4363279" cy="1446550"/>
          </a:xfrm>
          <a:prstGeom prst="rect">
            <a:avLst/>
          </a:prstGeom>
          <a:noFill/>
        </p:spPr>
        <p:txBody>
          <a:bodyPr wrap="square" rtlCol="0">
            <a:spAutoFit/>
          </a:bodyPr>
          <a:lstStyle/>
          <a:p>
            <a:r>
              <a:rPr lang="en-US" sz="8800" dirty="0">
                <a:latin typeface="Bloomishly" pitchFamily="50" charset="0"/>
              </a:rPr>
              <a:t>Focus on</a:t>
            </a:r>
          </a:p>
        </p:txBody>
      </p:sp>
      <p:sp>
        <p:nvSpPr>
          <p:cNvPr id="5" name="TextBox 4">
            <a:extLst>
              <a:ext uri="{FF2B5EF4-FFF2-40B4-BE49-F238E27FC236}">
                <a16:creationId xmlns:a16="http://schemas.microsoft.com/office/drawing/2014/main" id="{95AFAD06-8794-434E-B0EE-DFE607AB60C7}"/>
              </a:ext>
            </a:extLst>
          </p:cNvPr>
          <p:cNvSpPr txBox="1"/>
          <p:nvPr/>
        </p:nvSpPr>
        <p:spPr>
          <a:xfrm>
            <a:off x="2792895" y="1410659"/>
            <a:ext cx="2922105" cy="646331"/>
          </a:xfrm>
          <a:prstGeom prst="rect">
            <a:avLst/>
          </a:prstGeom>
          <a:noFill/>
        </p:spPr>
        <p:txBody>
          <a:bodyPr wrap="square" rtlCol="0">
            <a:spAutoFit/>
          </a:bodyPr>
          <a:lstStyle/>
          <a:p>
            <a:pPr algn="ctr"/>
            <a:r>
              <a:rPr lang="en-US" sz="3600" dirty="0">
                <a:latin typeface="Abadi" panose="020B0604020104020204" pitchFamily="34" charset="0"/>
              </a:rPr>
              <a:t>Authenticity</a:t>
            </a:r>
          </a:p>
        </p:txBody>
      </p:sp>
    </p:spTree>
    <p:extLst>
      <p:ext uri="{BB962C8B-B14F-4D97-AF65-F5344CB8AC3E}">
        <p14:creationId xmlns:p14="http://schemas.microsoft.com/office/powerpoint/2010/main" val="3913079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26" y="0"/>
            <a:ext cx="6858000" cy="6858000"/>
          </a:xfrm>
          <a:prstGeom prst="rect">
            <a:avLst/>
          </a:prstGeom>
        </p:spPr>
      </p:pic>
      <p:sp>
        <p:nvSpPr>
          <p:cNvPr id="3" name="Flowchart: Process 2"/>
          <p:cNvSpPr/>
          <p:nvPr/>
        </p:nvSpPr>
        <p:spPr>
          <a:xfrm>
            <a:off x="-1302026" y="4060845"/>
            <a:ext cx="10842171" cy="2280063"/>
          </a:xfrm>
          <a:prstGeom prst="flowChartProcess">
            <a:avLst/>
          </a:prstGeom>
          <a:solidFill>
            <a:schemeClr val="bg2">
              <a:lumMod val="90000"/>
              <a:alpha val="64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0769" y="4708574"/>
            <a:ext cx="7762461" cy="1200329"/>
          </a:xfrm>
          <a:prstGeom prst="rect">
            <a:avLst/>
          </a:prstGeom>
          <a:noFill/>
        </p:spPr>
        <p:txBody>
          <a:bodyPr wrap="square" rtlCol="0">
            <a:spAutoFit/>
          </a:bodyPr>
          <a:lstStyle/>
          <a:p>
            <a:pPr algn="ctr"/>
            <a:r>
              <a:rPr lang="en-US" sz="7200" b="1" dirty="0">
                <a:effectLst>
                  <a:outerShdw blurRad="38100" dist="38100" dir="2700000" algn="tl">
                    <a:srgbClr val="000000">
                      <a:alpha val="43137"/>
                    </a:srgbClr>
                  </a:outerShdw>
                </a:effectLst>
                <a:latin typeface="Waiting for the Sunrise" panose="02000506000000020004" pitchFamily="2" charset="0"/>
              </a:rPr>
              <a:t>Why Study History?</a:t>
            </a:r>
          </a:p>
        </p:txBody>
      </p:sp>
    </p:spTree>
    <p:extLst>
      <p:ext uri="{BB962C8B-B14F-4D97-AF65-F5344CB8AC3E}">
        <p14:creationId xmlns:p14="http://schemas.microsoft.com/office/powerpoint/2010/main" val="155784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dog and pony show">
            <a:extLst>
              <a:ext uri="{FF2B5EF4-FFF2-40B4-BE49-F238E27FC236}">
                <a16:creationId xmlns:a16="http://schemas.microsoft.com/office/drawing/2014/main" id="{930131A6-803E-45CA-8719-F2085DD2E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3105"/>
          <a:stretch>
            <a:fillRect/>
          </a:stretch>
        </p:blipFill>
        <p:spPr bwMode="auto">
          <a:xfrm>
            <a:off x="-1292225" y="12700"/>
            <a:ext cx="1172845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189464" y="1012954"/>
            <a:ext cx="882721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chemeClr val="accent1"/>
                </a:solidFill>
                <a:latin typeface="Architects Daughter" panose="02000505000000020004" pitchFamily="2" charset="0"/>
              </a:rPr>
              <a:t>Content Objective: </a:t>
            </a:r>
            <a:r>
              <a:rPr lang="en-US" altLang="en-US" sz="2800" dirty="0">
                <a:latin typeface="Architects Daughter" panose="02000505000000020004" pitchFamily="2" charset="0"/>
              </a:rPr>
              <a:t>Students will use critically examine primary and secondary sources to draw inferences and conclusions on the study of history. </a:t>
            </a:r>
          </a:p>
          <a:p>
            <a:pPr>
              <a:spcBef>
                <a:spcPct val="0"/>
              </a:spcBef>
              <a:buFontTx/>
              <a:buNone/>
            </a:pPr>
            <a:endParaRPr lang="en-US" altLang="en-US" sz="2800" dirty="0">
              <a:latin typeface="Architects Daughter" panose="02000505000000020004" pitchFamily="2" charset="0"/>
            </a:endParaRPr>
          </a:p>
          <a:p>
            <a:pPr>
              <a:spcBef>
                <a:spcPct val="0"/>
              </a:spcBef>
              <a:buFontTx/>
              <a:buNone/>
            </a:pPr>
            <a:r>
              <a:rPr lang="en-US" altLang="en-US" sz="2800" b="1" dirty="0">
                <a:solidFill>
                  <a:schemeClr val="accent1"/>
                </a:solidFill>
                <a:latin typeface="Architects Daughter" panose="02000505000000020004" pitchFamily="2" charset="0"/>
              </a:rPr>
              <a:t>Language Objective: </a:t>
            </a:r>
            <a:r>
              <a:rPr lang="en-US" altLang="en-US" sz="2800" dirty="0">
                <a:latin typeface="Architects Daughter" panose="02000505000000020004" pitchFamily="2" charset="0"/>
              </a:rPr>
              <a:t>Students will be</a:t>
            </a:r>
          </a:p>
          <a:p>
            <a:pPr>
              <a:spcBef>
                <a:spcPct val="0"/>
              </a:spcBef>
              <a:buFontTx/>
              <a:buNone/>
            </a:pPr>
            <a:r>
              <a:rPr lang="en-US" altLang="en-US" sz="2800" dirty="0">
                <a:latin typeface="Architects Daughter" panose="02000505000000020004" pitchFamily="2" charset="0"/>
              </a:rPr>
              <a:t>able to use new vocabulary focusing </a:t>
            </a:r>
          </a:p>
          <a:p>
            <a:pPr>
              <a:spcBef>
                <a:spcPct val="0"/>
              </a:spcBef>
              <a:buFontTx/>
              <a:buNone/>
            </a:pPr>
            <a:r>
              <a:rPr lang="en-US" altLang="en-US" sz="2800" dirty="0">
                <a:latin typeface="Architects Daughter" panose="02000505000000020004" pitchFamily="2" charset="0"/>
              </a:rPr>
              <a:t>on historical skills. </a:t>
            </a:r>
          </a:p>
        </p:txBody>
      </p:sp>
      <p:sp>
        <p:nvSpPr>
          <p:cNvPr id="57347" name="TextBox 3"/>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Objectives</a:t>
            </a:r>
          </a:p>
        </p:txBody>
      </p:sp>
      <p:pic>
        <p:nvPicPr>
          <p:cNvPr id="5734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E2AC7EC-BE2A-4D09-A37D-F24504D34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2725" y="2720050"/>
            <a:ext cx="1888637" cy="4230547"/>
          </a:xfrm>
          <a:prstGeom prst="rect">
            <a:avLst/>
          </a:prstGeom>
        </p:spPr>
      </p:pic>
    </p:spTree>
    <p:extLst>
      <p:ext uri="{BB962C8B-B14F-4D97-AF65-F5344CB8AC3E}">
        <p14:creationId xmlns:p14="http://schemas.microsoft.com/office/powerpoint/2010/main" val="1831334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5803"/>
            <a:ext cx="8374408" cy="861774"/>
          </a:xfrm>
          <a:prstGeom prst="rect">
            <a:avLst/>
          </a:prstGeom>
          <a:noFill/>
        </p:spPr>
        <p:txBody>
          <a:bodyPr wrap="none" rtlCol="0">
            <a:spAutoFit/>
          </a:bodyPr>
          <a:lstStyle/>
          <a:p>
            <a:r>
              <a:rPr lang="en-US" sz="3200" dirty="0">
                <a:latin typeface="Architects Daughter" panose="02000505000000020004" pitchFamily="2" charset="0"/>
              </a:rPr>
              <a:t>Why do we study history in school?</a:t>
            </a:r>
          </a:p>
          <a:p>
            <a:endParaRPr lang="en-US" dirty="0"/>
          </a:p>
        </p:txBody>
      </p:sp>
      <p:pic>
        <p:nvPicPr>
          <p:cNvPr id="3" name="Picture 2"/>
          <p:cNvPicPr>
            <a:picLocks noChangeAspect="1"/>
          </p:cNvPicPr>
          <p:nvPr/>
        </p:nvPicPr>
        <p:blipFill>
          <a:blip r:embed="rId3"/>
          <a:stretch>
            <a:fillRect/>
          </a:stretch>
        </p:blipFill>
        <p:spPr>
          <a:xfrm>
            <a:off x="1404662" y="1340135"/>
            <a:ext cx="6322952" cy="4531449"/>
          </a:xfrm>
          <a:prstGeom prst="rect">
            <a:avLst/>
          </a:prstGeom>
        </p:spPr>
      </p:pic>
      <p:sp>
        <p:nvSpPr>
          <p:cNvPr id="7" name="TextBox 6"/>
          <p:cNvSpPr txBox="1"/>
          <p:nvPr/>
        </p:nvSpPr>
        <p:spPr>
          <a:xfrm>
            <a:off x="0" y="6488668"/>
            <a:ext cx="3916908" cy="369332"/>
          </a:xfrm>
          <a:prstGeom prst="rect">
            <a:avLst/>
          </a:prstGeom>
          <a:noFill/>
        </p:spPr>
        <p:txBody>
          <a:bodyPr wrap="square" rtlCol="0">
            <a:spAutoFit/>
          </a:bodyPr>
          <a:lstStyle/>
          <a:p>
            <a:r>
              <a:rPr lang="en-US" dirty="0">
                <a:latin typeface="One Starry Night" pitchFamily="2" charset="0"/>
              </a:rPr>
              <a:t>Social Studies Success</a:t>
            </a:r>
          </a:p>
        </p:txBody>
      </p:sp>
    </p:spTree>
    <p:extLst>
      <p:ext uri="{BB962C8B-B14F-4D97-AF65-F5344CB8AC3E}">
        <p14:creationId xmlns:p14="http://schemas.microsoft.com/office/powerpoint/2010/main" val="101041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89" y="1595021"/>
            <a:ext cx="8738943" cy="4524315"/>
          </a:xfrm>
          <a:prstGeom prst="rect">
            <a:avLst/>
          </a:prstGeom>
        </p:spPr>
        <p:txBody>
          <a:bodyPr wrap="square">
            <a:spAutoFit/>
          </a:bodyPr>
          <a:lstStyle/>
          <a:p>
            <a:pPr marL="342900" indent="-342900">
              <a:buFont typeface="+mj-lt"/>
              <a:buAutoNum type="arabicPeriod"/>
            </a:pPr>
            <a:endParaRPr lang="en-US" sz="2400" b="0" i="0" dirty="0">
              <a:solidFill>
                <a:srgbClr val="282828"/>
              </a:solidFill>
              <a:effectLst/>
              <a:latin typeface="Architects Daughter" panose="02000505000000020004" pitchFamily="2" charset="0"/>
            </a:endParaRPr>
          </a:p>
          <a:p>
            <a:pPr marL="342900" indent="-342900">
              <a:buFont typeface="+mj-lt"/>
              <a:buAutoNum type="arabicPeriod"/>
            </a:pPr>
            <a:r>
              <a:rPr lang="en-US" sz="2400" b="0" i="0" dirty="0">
                <a:solidFill>
                  <a:srgbClr val="FF0000"/>
                </a:solidFill>
                <a:effectLst/>
                <a:latin typeface="Architects Daughter" panose="02000505000000020004" pitchFamily="2" charset="0"/>
              </a:rPr>
              <a:t>Studying history teaches that people change and </a:t>
            </a:r>
            <a:r>
              <a:rPr lang="en-US" sz="2400" dirty="0">
                <a:solidFill>
                  <a:srgbClr val="FF0000"/>
                </a:solidFill>
                <a:latin typeface="Architects Daughter" panose="02000505000000020004" pitchFamily="2" charset="0"/>
              </a:rPr>
              <a:t>still</a:t>
            </a:r>
            <a:r>
              <a:rPr lang="en-US" sz="2400" b="0" i="0" dirty="0">
                <a:solidFill>
                  <a:srgbClr val="FF0000"/>
                </a:solidFill>
                <a:effectLst/>
                <a:latin typeface="Architects Daughter" panose="02000505000000020004" pitchFamily="2" charset="0"/>
              </a:rPr>
              <a:t> always stay the same. </a:t>
            </a:r>
          </a:p>
          <a:p>
            <a:pPr marL="457200" indent="-457200">
              <a:buFont typeface="+mj-lt"/>
              <a:buAutoNum type="arabicPeriod"/>
            </a:pPr>
            <a:endParaRPr lang="en-US" sz="2400" b="0" i="0" dirty="0">
              <a:effectLst/>
              <a:latin typeface="Architects Daughter" panose="02000505000000020004" pitchFamily="2" charset="0"/>
            </a:endParaRPr>
          </a:p>
          <a:p>
            <a:pPr marL="342900" indent="-342900">
              <a:buFont typeface="+mj-lt"/>
              <a:buAutoNum type="arabicPeriod"/>
            </a:pPr>
            <a:r>
              <a:rPr lang="en-US" sz="2400" dirty="0">
                <a:solidFill>
                  <a:schemeClr val="accent1"/>
                </a:solidFill>
                <a:latin typeface="Architects Daughter" panose="02000505000000020004" pitchFamily="2" charset="0"/>
              </a:rPr>
              <a:t>History helps us understand the way we live now.</a:t>
            </a:r>
            <a:r>
              <a:rPr lang="en-US" sz="2400" b="0" i="0" dirty="0">
                <a:solidFill>
                  <a:schemeClr val="accent1"/>
                </a:solidFill>
                <a:effectLst/>
                <a:latin typeface="Architects Daughter" panose="02000505000000020004" pitchFamily="2" charset="0"/>
              </a:rPr>
              <a:t> </a:t>
            </a:r>
          </a:p>
          <a:p>
            <a:pPr marL="457200" indent="-457200">
              <a:buFont typeface="+mj-lt"/>
              <a:buAutoNum type="arabicPeriod"/>
            </a:pPr>
            <a:endParaRPr lang="en-US" sz="2400" b="0" i="0" dirty="0">
              <a:effectLst/>
              <a:latin typeface="Architects Daughter" panose="02000505000000020004" pitchFamily="2" charset="0"/>
            </a:endParaRPr>
          </a:p>
          <a:p>
            <a:pPr marL="342900" indent="-342900">
              <a:buFont typeface="+mj-lt"/>
              <a:buAutoNum type="arabicPeriod"/>
            </a:pPr>
            <a:r>
              <a:rPr lang="en-US" sz="2400" b="0" i="0" dirty="0">
                <a:solidFill>
                  <a:schemeClr val="accent6">
                    <a:lumMod val="75000"/>
                  </a:schemeClr>
                </a:solidFill>
                <a:effectLst/>
                <a:latin typeface="Architects Daughter" panose="02000505000000020004" pitchFamily="2" charset="0"/>
              </a:rPr>
              <a:t>History teaches us that actions have consequences. </a:t>
            </a:r>
          </a:p>
          <a:p>
            <a:pPr marL="457200" indent="-457200">
              <a:buFont typeface="+mj-lt"/>
              <a:buAutoNum type="arabicPeriod"/>
            </a:pPr>
            <a:endParaRPr lang="en-US" sz="2400" b="0" i="0" dirty="0">
              <a:solidFill>
                <a:srgbClr val="7030A0"/>
              </a:solidFill>
              <a:effectLst/>
              <a:latin typeface="Architects Daughter" panose="02000505000000020004" pitchFamily="2" charset="0"/>
            </a:endParaRPr>
          </a:p>
          <a:p>
            <a:pPr marL="342900" indent="-342900">
              <a:buFont typeface="+mj-lt"/>
              <a:buAutoNum type="arabicPeriod"/>
            </a:pPr>
            <a:r>
              <a:rPr lang="en-US" sz="2400" b="0" i="0" dirty="0">
                <a:solidFill>
                  <a:srgbClr val="7030A0"/>
                </a:solidFill>
                <a:effectLst/>
                <a:latin typeface="Architects Daughter" panose="02000505000000020004" pitchFamily="2" charset="0"/>
              </a:rPr>
              <a:t>History teaches you to ask questions and challenge ideas. </a:t>
            </a:r>
            <a:endParaRPr lang="en-US" sz="2400" dirty="0">
              <a:solidFill>
                <a:srgbClr val="7030A0"/>
              </a:solidFill>
              <a:latin typeface="Architects Daughter" panose="02000505000000020004" pitchFamily="2" charset="0"/>
            </a:endParaRPr>
          </a:p>
        </p:txBody>
      </p:sp>
      <p:sp>
        <p:nvSpPr>
          <p:cNvPr id="3" name="TextBox 2"/>
          <p:cNvSpPr txBox="1"/>
          <p:nvPr/>
        </p:nvSpPr>
        <p:spPr>
          <a:xfrm>
            <a:off x="206089" y="805750"/>
            <a:ext cx="8877585" cy="954107"/>
          </a:xfrm>
          <a:prstGeom prst="rect">
            <a:avLst/>
          </a:prstGeom>
          <a:noFill/>
        </p:spPr>
        <p:txBody>
          <a:bodyPr wrap="square" rtlCol="0">
            <a:spAutoFit/>
          </a:bodyPr>
          <a:lstStyle/>
          <a:p>
            <a:r>
              <a:rPr lang="en-US" sz="2800" dirty="0">
                <a:latin typeface="Architects Daughter" panose="02000505000000020004" pitchFamily="2" charset="0"/>
              </a:rPr>
              <a:t>Which of these sentences do you agree with the most? Why? </a:t>
            </a:r>
          </a:p>
        </p:txBody>
      </p:sp>
      <p:sp>
        <p:nvSpPr>
          <p:cNvPr id="6" name="Rectangle 5"/>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TextBox 7"/>
          <p:cNvSpPr txBox="1"/>
          <p:nvPr/>
        </p:nvSpPr>
        <p:spPr>
          <a:xfrm>
            <a:off x="7895064" y="6509629"/>
            <a:ext cx="3916908" cy="369332"/>
          </a:xfrm>
          <a:prstGeom prst="rect">
            <a:avLst/>
          </a:prstGeom>
          <a:noFill/>
        </p:spPr>
        <p:txBody>
          <a:bodyPr wrap="square" rtlCol="0">
            <a:spAutoFit/>
          </a:bodyPr>
          <a:lstStyle/>
          <a:p>
            <a:r>
              <a:rPr lang="en-US" dirty="0">
                <a:latin typeface="One Starry Night" pitchFamily="2" charset="0"/>
              </a:rPr>
              <a:t>Social Studies Success</a:t>
            </a:r>
          </a:p>
        </p:txBody>
      </p:sp>
      <p:sp>
        <p:nvSpPr>
          <p:cNvPr id="9" name="TextBox 8">
            <a:extLst>
              <a:ext uri="{FF2B5EF4-FFF2-40B4-BE49-F238E27FC236}">
                <a16:creationId xmlns:a16="http://schemas.microsoft.com/office/drawing/2014/main" id="{AC961099-19CB-456C-80A3-52E283D740D8}"/>
              </a:ext>
            </a:extLst>
          </p:cNvPr>
          <p:cNvSpPr txBox="1">
            <a:spLocks noChangeArrowheads="1"/>
          </p:cNvSpPr>
          <p:nvPr/>
        </p:nvSpPr>
        <p:spPr bwMode="auto">
          <a:xfrm>
            <a:off x="287338" y="133350"/>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Preview</a:t>
            </a:r>
          </a:p>
        </p:txBody>
      </p:sp>
    </p:spTree>
    <p:extLst>
      <p:ext uri="{BB962C8B-B14F-4D97-AF65-F5344CB8AC3E}">
        <p14:creationId xmlns:p14="http://schemas.microsoft.com/office/powerpoint/2010/main" val="2626981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0D1019E4-D41C-43E6-AF83-5D65F92E6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3">
            <a:extLst>
              <a:ext uri="{FF2B5EF4-FFF2-40B4-BE49-F238E27FC236}">
                <a16:creationId xmlns:a16="http://schemas.microsoft.com/office/drawing/2014/main" id="{4DB8A756-36A9-4078-A709-74CF92F401B6}"/>
              </a:ext>
            </a:extLst>
          </p:cNvPr>
          <p:cNvSpPr txBox="1">
            <a:spLocks noChangeArrowheads="1"/>
          </p:cNvSpPr>
          <p:nvPr/>
        </p:nvSpPr>
        <p:spPr bwMode="auto">
          <a:xfrm>
            <a:off x="881063" y="279400"/>
            <a:ext cx="6032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r>
              <a:rPr lang="en-US" altLang="en-US" sz="4800">
                <a:solidFill>
                  <a:schemeClr val="bg1"/>
                </a:solidFill>
                <a:latin typeface="KG Miss Kindergarten" panose="02000000000000000000" pitchFamily="2" charset="0"/>
              </a:rPr>
              <a:t>Vocabulary Terms</a:t>
            </a:r>
          </a:p>
        </p:txBody>
      </p:sp>
      <p:sp>
        <p:nvSpPr>
          <p:cNvPr id="6" name="TextBox 5">
            <a:extLst>
              <a:ext uri="{FF2B5EF4-FFF2-40B4-BE49-F238E27FC236}">
                <a16:creationId xmlns:a16="http://schemas.microsoft.com/office/drawing/2014/main" id="{D9B7A046-3F04-4D8E-9186-EF0115ADA301}"/>
              </a:ext>
            </a:extLst>
          </p:cNvPr>
          <p:cNvSpPr txBox="1"/>
          <p:nvPr/>
        </p:nvSpPr>
        <p:spPr>
          <a:xfrm>
            <a:off x="1035050" y="1109663"/>
            <a:ext cx="4795838" cy="4308872"/>
          </a:xfrm>
          <a:prstGeom prst="rect">
            <a:avLst/>
          </a:prstGeom>
          <a:noFill/>
        </p:spPr>
        <p:txBody>
          <a:bodyPr>
            <a:spAutoFit/>
          </a:bodyPr>
          <a:lstStyle/>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evidence</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artifact</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bias</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primary source</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secondary source</a:t>
            </a:r>
          </a:p>
          <a:p>
            <a:pPr marL="285750" indent="-285750">
              <a:buFont typeface="Arial" panose="020B0604020202020204" pitchFamily="34" charset="0"/>
              <a:buChar char="•"/>
              <a:defRPr/>
            </a:pPr>
            <a:r>
              <a:rPr lang="en-US" sz="3200" b="0" dirty="0">
                <a:solidFill>
                  <a:schemeClr val="bg1"/>
                </a:solidFill>
                <a:latin typeface="KG Miss Kindergarten" panose="02000000000000000000" pitchFamily="2" charset="0"/>
              </a:rPr>
              <a:t>point of view</a:t>
            </a:r>
          </a:p>
          <a:p>
            <a:pPr marL="285750" indent="-285750">
              <a:buFont typeface="Arial" panose="020B0604020202020204" pitchFamily="34" charset="0"/>
              <a:buChar char="•"/>
              <a:defRPr/>
            </a:pPr>
            <a:r>
              <a:rPr lang="en-US" sz="3200" dirty="0">
                <a:solidFill>
                  <a:schemeClr val="bg1"/>
                </a:solidFill>
                <a:latin typeface="KG Miss Kindergarten" panose="02000000000000000000" pitchFamily="2" charset="0"/>
              </a:rPr>
              <a:t>c</a:t>
            </a:r>
            <a:r>
              <a:rPr lang="en-US" sz="3200" b="0" dirty="0">
                <a:solidFill>
                  <a:schemeClr val="bg1"/>
                </a:solidFill>
                <a:latin typeface="KG Miss Kindergarten" panose="02000000000000000000" pitchFamily="2" charset="0"/>
              </a:rPr>
              <a:t>hronology</a:t>
            </a:r>
          </a:p>
          <a:p>
            <a:pPr marL="285750" indent="-285750">
              <a:buFont typeface="Arial" panose="020B0604020202020204" pitchFamily="34" charset="0"/>
              <a:buChar char="•"/>
              <a:defRPr/>
            </a:pPr>
            <a:r>
              <a:rPr lang="en-US" sz="3200" dirty="0">
                <a:solidFill>
                  <a:schemeClr val="bg1"/>
                </a:solidFill>
                <a:latin typeface="KG Miss Kindergarten" panose="02000000000000000000" pitchFamily="2" charset="0"/>
              </a:rPr>
              <a:t>era</a:t>
            </a:r>
            <a:endParaRPr lang="en-US" sz="3200" b="0" dirty="0">
              <a:solidFill>
                <a:schemeClr val="bg1"/>
              </a:solidFill>
              <a:latin typeface="KG Miss Kindergarten" panose="02000000000000000000" pitchFamily="2" charset="0"/>
            </a:endParaRPr>
          </a:p>
          <a:p>
            <a:pPr>
              <a:defRPr/>
            </a:pPr>
            <a:endParaRPr lang="en-US" b="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C2E2645B-991A-452A-AF98-ABCCC9C2F3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41438"/>
            <a:ext cx="827405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a:extLst>
              <a:ext uri="{FF2B5EF4-FFF2-40B4-BE49-F238E27FC236}">
                <a16:creationId xmlns:a16="http://schemas.microsoft.com/office/drawing/2014/main" id="{3CC488D6-946C-46A1-B78C-84AE7CE7A9AF}"/>
              </a:ext>
            </a:extLst>
          </p:cNvPr>
          <p:cNvSpPr txBox="1">
            <a:spLocks noChangeArrowheads="1"/>
          </p:cNvSpPr>
          <p:nvPr/>
        </p:nvSpPr>
        <p:spPr bwMode="auto">
          <a:xfrm>
            <a:off x="182563" y="990600"/>
            <a:ext cx="56673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000" dirty="0">
                <a:latin typeface="Architects Daughter" panose="02000505000000020004" pitchFamily="2" charset="0"/>
                <a:ea typeface="ＭＳ Ｐゴシック" panose="020B0600070205080204" pitchFamily="34" charset="-128"/>
              </a:rPr>
              <a:t>What </a:t>
            </a:r>
          </a:p>
          <a:p>
            <a:pPr eaLnBrk="1" hangingPunct="1">
              <a:spcBef>
                <a:spcPct val="0"/>
              </a:spcBef>
              <a:buFontTx/>
              <a:buNone/>
            </a:pPr>
            <a:r>
              <a:rPr lang="en-US" altLang="en-US" sz="6000" dirty="0">
                <a:latin typeface="Architects Daughter" panose="02000505000000020004" pitchFamily="2" charset="0"/>
                <a:ea typeface="ＭＳ Ｐゴシック" panose="020B0600070205080204" pitchFamily="34" charset="-128"/>
              </a:rPr>
              <a:t>are your</a:t>
            </a:r>
          </a:p>
          <a:p>
            <a:pPr eaLnBrk="1" hangingPunct="1">
              <a:spcBef>
                <a:spcPct val="0"/>
              </a:spcBef>
              <a:buFontTx/>
              <a:buNone/>
            </a:pPr>
            <a:endParaRPr lang="en-US" altLang="en-US" sz="6000" dirty="0">
              <a:latin typeface="Architects Daughter" panose="02000505000000020004" pitchFamily="2" charset="0"/>
              <a:ea typeface="ＭＳ Ｐゴシック" panose="020B0600070205080204" pitchFamily="34" charset="-128"/>
            </a:endParaRPr>
          </a:p>
          <a:p>
            <a:pPr eaLnBrk="1" hangingPunct="1">
              <a:spcBef>
                <a:spcPct val="0"/>
              </a:spcBef>
              <a:buFontTx/>
              <a:buNone/>
            </a:pPr>
            <a:endParaRPr lang="en-US" altLang="en-US" sz="6000" dirty="0">
              <a:latin typeface="Architects Daughter" panose="02000505000000020004" pitchFamily="2" charset="0"/>
              <a:ea typeface="ＭＳ Ｐゴシック" panose="020B0600070205080204" pitchFamily="34" charset="-128"/>
            </a:endParaRPr>
          </a:p>
          <a:p>
            <a:pPr eaLnBrk="1" hangingPunct="1">
              <a:spcBef>
                <a:spcPct val="0"/>
              </a:spcBef>
              <a:buFontTx/>
              <a:buNone/>
            </a:pPr>
            <a:r>
              <a:rPr lang="en-US" altLang="en-US" sz="6000" dirty="0">
                <a:latin typeface="Architects Daughter" panose="02000505000000020004" pitchFamily="2" charset="0"/>
                <a:ea typeface="ＭＳ Ｐゴシック" panose="020B0600070205080204" pitchFamily="34" charset="-128"/>
              </a:rPr>
              <a:t>for this session?</a:t>
            </a:r>
          </a:p>
        </p:txBody>
      </p:sp>
      <p:sp>
        <p:nvSpPr>
          <p:cNvPr id="11268" name="TextBox 5">
            <a:extLst>
              <a:ext uri="{FF2B5EF4-FFF2-40B4-BE49-F238E27FC236}">
                <a16:creationId xmlns:a16="http://schemas.microsoft.com/office/drawing/2014/main" id="{B87E4EBE-C5A9-4C1C-8FC0-7B7DB54D5D09}"/>
              </a:ext>
            </a:extLst>
          </p:cNvPr>
          <p:cNvSpPr txBox="1">
            <a:spLocks noChangeArrowheads="1"/>
          </p:cNvSpPr>
          <p:nvPr/>
        </p:nvSpPr>
        <p:spPr bwMode="auto">
          <a:xfrm>
            <a:off x="2030413" y="74613"/>
            <a:ext cx="708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4000">
                <a:latin typeface="Goudy Stout" panose="0202090407030B020401" pitchFamily="18" charset="0"/>
                <a:ea typeface="ＭＳ Ｐゴシック" panose="020B0600070205080204" pitchFamily="34" charset="-128"/>
              </a:rPr>
              <a:t>Goals</a:t>
            </a:r>
          </a:p>
        </p:txBody>
      </p:sp>
      <p:pic>
        <p:nvPicPr>
          <p:cNvPr id="11269" name="Picture 6">
            <a:extLst>
              <a:ext uri="{FF2B5EF4-FFF2-40B4-BE49-F238E27FC236}">
                <a16:creationId xmlns:a16="http://schemas.microsoft.com/office/drawing/2014/main" id="{86C7917D-E3F2-4B46-AF4B-A1522C48A0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188" y="738188"/>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a:extLst>
              <a:ext uri="{FF2B5EF4-FFF2-40B4-BE49-F238E27FC236}">
                <a16:creationId xmlns:a16="http://schemas.microsoft.com/office/drawing/2014/main" id="{D0400053-31C5-4846-9DAB-1B68C78187BE}"/>
              </a:ext>
            </a:extLst>
          </p:cNvPr>
          <p:cNvSpPr>
            <a:spLocks noChangeArrowheads="1"/>
          </p:cNvSpPr>
          <p:nvPr/>
        </p:nvSpPr>
        <p:spPr bwMode="auto">
          <a:xfrm>
            <a:off x="401638" y="2286000"/>
            <a:ext cx="325755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600">
                <a:latin typeface="Bloomishly" pitchFamily="50" charset="0"/>
                <a:ea typeface="ＭＳ Ｐゴシック" panose="020B0600070205080204" pitchFamily="34" charset="-128"/>
              </a:rPr>
              <a:t>goals </a:t>
            </a:r>
            <a:endParaRPr lang="en-US" altLang="en-US" sz="2800">
              <a:latin typeface="Arial" panose="020B0604020202020204" pitchFamily="34" charset="0"/>
            </a:endParaRPr>
          </a:p>
        </p:txBody>
      </p:sp>
    </p:spTree>
    <p:extLst>
      <p:ext uri="{BB962C8B-B14F-4D97-AF65-F5344CB8AC3E}">
        <p14:creationId xmlns:p14="http://schemas.microsoft.com/office/powerpoint/2010/main" val="491347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41A4F9-3415-4ED2-A91B-A952E84B5155}"/>
              </a:ext>
            </a:extLst>
          </p:cNvPr>
          <p:cNvSpPr txBox="1"/>
          <p:nvPr/>
        </p:nvSpPr>
        <p:spPr>
          <a:xfrm>
            <a:off x="1088625" y="291739"/>
            <a:ext cx="8940299" cy="1661993"/>
          </a:xfrm>
          <a:prstGeom prst="rect">
            <a:avLst/>
          </a:prstGeom>
          <a:noFill/>
        </p:spPr>
        <p:txBody>
          <a:bodyPr wrap="square" rtlCol="0">
            <a:spAutoFit/>
          </a:bodyPr>
          <a:lstStyle/>
          <a:p>
            <a:pPr algn="ctr"/>
            <a:r>
              <a:rPr lang="en-US" sz="5400" dirty="0">
                <a:latin typeface="HelloButtons" panose="02000603000000000000" pitchFamily="2" charset="0"/>
                <a:ea typeface="HelloButtons" panose="02000603000000000000" pitchFamily="2" charset="0"/>
              </a:rPr>
              <a:t>Why Study History?</a:t>
            </a:r>
          </a:p>
          <a:p>
            <a:pPr algn="ctr"/>
            <a:r>
              <a:rPr lang="en-US" sz="4800" dirty="0">
                <a:latin typeface="HelloButtons" panose="02000603000000000000" pitchFamily="2" charset="0"/>
                <a:ea typeface="HelloButtons" panose="02000603000000000000" pitchFamily="2" charset="0"/>
              </a:rPr>
              <a:t>Predict This</a:t>
            </a:r>
          </a:p>
        </p:txBody>
      </p:sp>
      <p:sp>
        <p:nvSpPr>
          <p:cNvPr id="4" name="TextBox 3">
            <a:extLst>
              <a:ext uri="{FF2B5EF4-FFF2-40B4-BE49-F238E27FC236}">
                <a16:creationId xmlns:a16="http://schemas.microsoft.com/office/drawing/2014/main" id="{F9DE3126-CEA6-41B6-905E-613DA8ABDD65}"/>
              </a:ext>
            </a:extLst>
          </p:cNvPr>
          <p:cNvSpPr txBox="1"/>
          <p:nvPr/>
        </p:nvSpPr>
        <p:spPr>
          <a:xfrm>
            <a:off x="2210638" y="1752136"/>
            <a:ext cx="7063991" cy="830997"/>
          </a:xfrm>
          <a:prstGeom prst="rect">
            <a:avLst/>
          </a:prstGeom>
          <a:noFill/>
        </p:spPr>
        <p:txBody>
          <a:bodyPr wrap="square" rtlCol="0">
            <a:spAutoFit/>
          </a:bodyPr>
          <a:lstStyle/>
          <a:p>
            <a:r>
              <a:rPr lang="en-US" sz="1600" dirty="0">
                <a:latin typeface="HelloButtons" panose="02000603000000000000" pitchFamily="2" charset="0"/>
                <a:ea typeface="HelloButtons" panose="02000603000000000000" pitchFamily="2" charset="0"/>
              </a:rPr>
              <a:t>Use the vocabulary word wall as your word bank. Choose the word that you think matches that definition.  Once you learn the vocabulary, come back and see if your prediction was correct or not. </a:t>
            </a:r>
          </a:p>
        </p:txBody>
      </p:sp>
      <p:graphicFrame>
        <p:nvGraphicFramePr>
          <p:cNvPr id="5" name="Table 4">
            <a:extLst>
              <a:ext uri="{FF2B5EF4-FFF2-40B4-BE49-F238E27FC236}">
                <a16:creationId xmlns:a16="http://schemas.microsoft.com/office/drawing/2014/main" id="{045F9FC9-802C-4039-A6C8-1DC20C209B1B}"/>
              </a:ext>
            </a:extLst>
          </p:cNvPr>
          <p:cNvGraphicFramePr>
            <a:graphicFrameLocks noGrp="1"/>
          </p:cNvGraphicFramePr>
          <p:nvPr/>
        </p:nvGraphicFramePr>
        <p:xfrm>
          <a:off x="349366" y="2660444"/>
          <a:ext cx="8445266" cy="4028954"/>
        </p:xfrm>
        <a:graphic>
          <a:graphicData uri="http://schemas.openxmlformats.org/drawingml/2006/table">
            <a:tbl>
              <a:tblPr firstRow="1" bandRow="1">
                <a:tableStyleId>{5C22544A-7EE6-4342-B048-85BDC9FD1C3A}</a:tableStyleId>
              </a:tblPr>
              <a:tblGrid>
                <a:gridCol w="4526968">
                  <a:extLst>
                    <a:ext uri="{9D8B030D-6E8A-4147-A177-3AD203B41FA5}">
                      <a16:colId xmlns:a16="http://schemas.microsoft.com/office/drawing/2014/main" val="2549581423"/>
                    </a:ext>
                  </a:extLst>
                </a:gridCol>
                <a:gridCol w="2003437">
                  <a:extLst>
                    <a:ext uri="{9D8B030D-6E8A-4147-A177-3AD203B41FA5}">
                      <a16:colId xmlns:a16="http://schemas.microsoft.com/office/drawing/2014/main" val="4265869360"/>
                    </a:ext>
                  </a:extLst>
                </a:gridCol>
                <a:gridCol w="1914861">
                  <a:extLst>
                    <a:ext uri="{9D8B030D-6E8A-4147-A177-3AD203B41FA5}">
                      <a16:colId xmlns:a16="http://schemas.microsoft.com/office/drawing/2014/main" val="43093907"/>
                    </a:ext>
                  </a:extLst>
                </a:gridCol>
              </a:tblGrid>
              <a:tr h="335634">
                <a:tc>
                  <a:txBody>
                    <a:bodyPr/>
                    <a:lstStyle/>
                    <a:p>
                      <a:pPr algn="ctr"/>
                      <a:r>
                        <a:rPr lang="en-US" sz="1400" dirty="0">
                          <a:solidFill>
                            <a:schemeClr val="tx1"/>
                          </a:solidFill>
                          <a:latin typeface="HelloButtons" panose="02000603000000000000" pitchFamily="2" charset="0"/>
                          <a:ea typeface="HelloButtons" panose="02000603000000000000" pitchFamily="2" charset="0"/>
                        </a:rPr>
                        <a:t>Which word means…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latin typeface="HelloButtons" panose="02000603000000000000" pitchFamily="2" charset="0"/>
                          <a:ea typeface="HelloButtons" panose="02000603000000000000" pitchFamily="2" charset="0"/>
                        </a:rPr>
                        <a:t>Word Guessed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latin typeface="HelloButtons" panose="02000603000000000000" pitchFamily="2" charset="0"/>
                          <a:ea typeface="HelloButtons" panose="02000603000000000000" pitchFamily="2" charset="0"/>
                        </a:rPr>
                        <a:t>Clues You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6604173"/>
                  </a:ext>
                </a:extLst>
              </a:tr>
              <a:tr h="461665">
                <a:tc>
                  <a:txBody>
                    <a:bodyPr/>
                    <a:lstStyle/>
                    <a:p>
                      <a:r>
                        <a:rPr lang="en-US" sz="1200" dirty="0">
                          <a:solidFill>
                            <a:schemeClr val="tx1"/>
                          </a:solidFill>
                          <a:latin typeface="HelloButtons" panose="02000603000000000000" pitchFamily="2" charset="0"/>
                          <a:ea typeface="HelloButtons" panose="02000603000000000000" pitchFamily="2" charset="0"/>
                        </a:rPr>
                        <a:t>A human made object.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9482358"/>
                  </a:ext>
                </a:extLst>
              </a:tr>
              <a:tr h="461665">
                <a:tc>
                  <a:txBody>
                    <a:bodyPr/>
                    <a:lstStyle/>
                    <a:p>
                      <a:r>
                        <a:rPr lang="en-US" sz="1200" dirty="0">
                          <a:latin typeface="HelloButtons" panose="02000603000000000000" pitchFamily="2" charset="0"/>
                          <a:ea typeface="HelloButtons" panose="02000603000000000000" pitchFamily="2" charset="0"/>
                        </a:rPr>
                        <a:t>A way of looking at something, may be shaped by many things, such as the person’s age, religion, job, or political views. </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7353908"/>
                  </a:ext>
                </a:extLst>
              </a:tr>
              <a:tr h="461665">
                <a:tc>
                  <a:txBody>
                    <a:bodyPr/>
                    <a:lstStyle/>
                    <a:p>
                      <a:r>
                        <a:rPr lang="en-US" sz="1200" dirty="0">
                          <a:latin typeface="HelloButtons" panose="02000603000000000000" pitchFamily="2" charset="0"/>
                          <a:ea typeface="HelloButtons" panose="02000603000000000000" pitchFamily="2" charset="0"/>
                          <a:cs typeface="Times New Roman" panose="02020603050405020304" pitchFamily="18" charset="0"/>
                        </a:rPr>
                        <a:t>The sequence of events in time. </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331139"/>
                  </a:ext>
                </a:extLst>
              </a:tr>
              <a:tr h="461665">
                <a:tc>
                  <a:txBody>
                    <a:bodyPr/>
                    <a:lstStyle/>
                    <a:p>
                      <a:r>
                        <a:rPr lang="en-US" sz="1200" dirty="0">
                          <a:solidFill>
                            <a:schemeClr val="tx1"/>
                          </a:solidFill>
                          <a:latin typeface="HelloButtons" panose="02000603000000000000" pitchFamily="2" charset="0"/>
                          <a:ea typeface="HelloButtons" panose="02000603000000000000" pitchFamily="2" charset="0"/>
                        </a:rPr>
                        <a:t>Information that can be used to prove a statement or support a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9415059"/>
                  </a:ext>
                </a:extLst>
              </a:tr>
              <a:tr h="461665">
                <a:tc>
                  <a:txBody>
                    <a:bodyPr/>
                    <a:lstStyle/>
                    <a:p>
                      <a:r>
                        <a:rPr lang="en-US" sz="1200" dirty="0">
                          <a:latin typeface="HelloButtons" panose="02000603000000000000" pitchFamily="2" charset="0"/>
                          <a:ea typeface="HelloButtons" panose="02000603000000000000" pitchFamily="2" charset="0"/>
                          <a:cs typeface="Times New Roman" panose="02020603050405020304" pitchFamily="18" charset="0"/>
                        </a:rPr>
                        <a:t>A document or other record of past events created by people who were present at that time. </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1776148"/>
                  </a:ext>
                </a:extLst>
              </a:tr>
              <a:tr h="461665">
                <a:tc>
                  <a:txBody>
                    <a:bodyPr/>
                    <a:lstStyle/>
                    <a:p>
                      <a:r>
                        <a:rPr lang="en-US" sz="1200" dirty="0">
                          <a:latin typeface="HelloButtons" panose="02000603000000000000" pitchFamily="2" charset="0"/>
                          <a:ea typeface="HelloButtons" panose="02000603000000000000" pitchFamily="2" charset="0"/>
                          <a:cs typeface="Times New Roman" panose="02020603050405020304" pitchFamily="18" charset="0"/>
                        </a:rPr>
                        <a:t>Anything that might change a person’s observations. It can make a source less than trustworthy.</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6937733"/>
                  </a:ext>
                </a:extLst>
              </a:tr>
              <a:tr h="461665">
                <a:tc>
                  <a:txBody>
                    <a:bodyPr/>
                    <a:lstStyle/>
                    <a:p>
                      <a:r>
                        <a:rPr lang="en-US" sz="1200" dirty="0">
                          <a:latin typeface="HelloButtons" panose="02000603000000000000" pitchFamily="2" charset="0"/>
                          <a:ea typeface="HelloButtons" panose="02000603000000000000" pitchFamily="2" charset="0"/>
                          <a:cs typeface="Times New Roman" panose="02020603050405020304" pitchFamily="18" charset="0"/>
                        </a:rPr>
                        <a:t>Information written after the time period by an expert or historian.</a:t>
                      </a:r>
                      <a:endParaRPr lang="en-US" sz="1200" dirty="0">
                        <a:solidFill>
                          <a:schemeClr val="tx1"/>
                        </a:solidFill>
                        <a:latin typeface="HelloButtons" panose="02000603000000000000" pitchFamily="2" charset="0"/>
                        <a:ea typeface="HelloButtons" panose="02000603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1441690"/>
                  </a:ext>
                </a:extLst>
              </a:tr>
              <a:tr h="461665">
                <a:tc>
                  <a:txBody>
                    <a:bodyPr/>
                    <a:lstStyle/>
                    <a:p>
                      <a:r>
                        <a:rPr lang="en-US" sz="1200" dirty="0">
                          <a:solidFill>
                            <a:schemeClr val="tx1"/>
                          </a:solidFill>
                          <a:latin typeface="HelloButtons" panose="02000603000000000000" pitchFamily="2" charset="0"/>
                          <a:ea typeface="HelloButtons" panose="02000603000000000000" pitchFamily="2" charset="0"/>
                        </a:rPr>
                        <a:t>A long and distinct period of history with a particular feature of characteristic.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142488"/>
                  </a:ext>
                </a:extLst>
              </a:tr>
            </a:tbl>
          </a:graphicData>
        </a:graphic>
      </p:graphicFrame>
      <p:pic>
        <p:nvPicPr>
          <p:cNvPr id="9" name="Picture 8">
            <a:extLst>
              <a:ext uri="{FF2B5EF4-FFF2-40B4-BE49-F238E27FC236}">
                <a16:creationId xmlns:a16="http://schemas.microsoft.com/office/drawing/2014/main" id="{88EA74F4-A031-4293-A1C8-F6FE4CDE8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068" y="168602"/>
            <a:ext cx="2059602" cy="2414531"/>
          </a:xfrm>
          <a:prstGeom prst="rect">
            <a:avLst/>
          </a:prstGeom>
        </p:spPr>
      </p:pic>
      <p:sp>
        <p:nvSpPr>
          <p:cNvPr id="13" name="TextBox 12">
            <a:extLst>
              <a:ext uri="{FF2B5EF4-FFF2-40B4-BE49-F238E27FC236}">
                <a16:creationId xmlns:a16="http://schemas.microsoft.com/office/drawing/2014/main" id="{7D72FCB1-E35C-4B70-9884-4D8A5A1D6AFB}"/>
              </a:ext>
            </a:extLst>
          </p:cNvPr>
          <p:cNvSpPr txBox="1"/>
          <p:nvPr/>
        </p:nvSpPr>
        <p:spPr>
          <a:xfrm rot="16200000">
            <a:off x="8214776" y="5928775"/>
            <a:ext cx="1612228" cy="246221"/>
          </a:xfrm>
          <a:prstGeom prst="rect">
            <a:avLst/>
          </a:prstGeom>
          <a:noFill/>
        </p:spPr>
        <p:txBody>
          <a:bodyPr wrap="square" rtlCol="0">
            <a:spAutoFit/>
          </a:bodyPr>
          <a:lstStyle/>
          <a:p>
            <a:r>
              <a:rPr lang="en-US" sz="1000" dirty="0">
                <a:latin typeface="One Starry Night" pitchFamily="2" charset="0"/>
              </a:rPr>
              <a:t>Social Studies Success ®.</a:t>
            </a:r>
          </a:p>
        </p:txBody>
      </p:sp>
    </p:spTree>
    <p:extLst>
      <p:ext uri="{BB962C8B-B14F-4D97-AF65-F5344CB8AC3E}">
        <p14:creationId xmlns:p14="http://schemas.microsoft.com/office/powerpoint/2010/main" val="3332597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hidden="1">
            <a:extLst>
              <a:ext uri="{FF2B5EF4-FFF2-40B4-BE49-F238E27FC236}">
                <a16:creationId xmlns:a16="http://schemas.microsoft.com/office/drawing/2014/main" id="{44B81FC5-8424-4FC9-BD56-3A3757916BFC}"/>
              </a:ext>
            </a:extLst>
          </p:cNvPr>
          <p:cNvSpPr>
            <a:spLocks noGrp="1" noChangeArrowheads="1"/>
          </p:cNvSpPr>
          <p:nvPr>
            <p:ph type="title"/>
          </p:nvPr>
        </p:nvSpPr>
        <p:spPr/>
        <p:txBody>
          <a:bodyPr/>
          <a:lstStyle/>
          <a:p>
            <a:endParaRPr lang="en-US" altLang="en-US"/>
          </a:p>
        </p:txBody>
      </p:sp>
      <p:pic>
        <p:nvPicPr>
          <p:cNvPr id="27651" name="Picture 2">
            <a:extLst>
              <a:ext uri="{FF2B5EF4-FFF2-40B4-BE49-F238E27FC236}">
                <a16:creationId xmlns:a16="http://schemas.microsoft.com/office/drawing/2014/main" id="{897EC9BE-89E2-4F95-B75A-1C248E05A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hidden="1">
            <a:extLst>
              <a:ext uri="{FF2B5EF4-FFF2-40B4-BE49-F238E27FC236}">
                <a16:creationId xmlns:a16="http://schemas.microsoft.com/office/drawing/2014/main" id="{79B9EC9C-02B7-4F45-A0D4-2F067DF515D0}"/>
              </a:ext>
            </a:extLst>
          </p:cNvPr>
          <p:cNvSpPr>
            <a:spLocks noGrp="1" noChangeArrowheads="1"/>
          </p:cNvSpPr>
          <p:nvPr>
            <p:ph type="title"/>
          </p:nvPr>
        </p:nvSpPr>
        <p:spPr/>
        <p:txBody>
          <a:bodyPr/>
          <a:lstStyle/>
          <a:p>
            <a:endParaRPr lang="en-US" altLang="en-US"/>
          </a:p>
        </p:txBody>
      </p:sp>
      <p:pic>
        <p:nvPicPr>
          <p:cNvPr id="28675" name="Picture 2">
            <a:extLst>
              <a:ext uri="{FF2B5EF4-FFF2-40B4-BE49-F238E27FC236}">
                <a16:creationId xmlns:a16="http://schemas.microsoft.com/office/drawing/2014/main" id="{D643FC00-BFF6-41E2-B235-34E34BCE3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hidden="1">
            <a:extLst>
              <a:ext uri="{FF2B5EF4-FFF2-40B4-BE49-F238E27FC236}">
                <a16:creationId xmlns:a16="http://schemas.microsoft.com/office/drawing/2014/main" id="{0C8A417E-D424-49F2-946D-544EA287BF5A}"/>
              </a:ext>
            </a:extLst>
          </p:cNvPr>
          <p:cNvSpPr>
            <a:spLocks noGrp="1" noChangeArrowheads="1"/>
          </p:cNvSpPr>
          <p:nvPr>
            <p:ph type="title"/>
          </p:nvPr>
        </p:nvSpPr>
        <p:spPr/>
        <p:txBody>
          <a:bodyPr/>
          <a:lstStyle/>
          <a:p>
            <a:endParaRPr lang="en-US" altLang="en-US"/>
          </a:p>
        </p:txBody>
      </p:sp>
      <p:pic>
        <p:nvPicPr>
          <p:cNvPr id="29699" name="Picture 2">
            <a:extLst>
              <a:ext uri="{FF2B5EF4-FFF2-40B4-BE49-F238E27FC236}">
                <a16:creationId xmlns:a16="http://schemas.microsoft.com/office/drawing/2014/main" id="{6482AAF8-C767-43A9-BB99-3814868B5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hidden="1">
            <a:extLst>
              <a:ext uri="{FF2B5EF4-FFF2-40B4-BE49-F238E27FC236}">
                <a16:creationId xmlns:a16="http://schemas.microsoft.com/office/drawing/2014/main" id="{CC974B27-6A23-44CC-80C7-13C3DFEE0D40}"/>
              </a:ext>
            </a:extLst>
          </p:cNvPr>
          <p:cNvSpPr>
            <a:spLocks noGrp="1" noChangeArrowheads="1"/>
          </p:cNvSpPr>
          <p:nvPr>
            <p:ph type="title"/>
          </p:nvPr>
        </p:nvSpPr>
        <p:spPr/>
        <p:txBody>
          <a:bodyPr/>
          <a:lstStyle/>
          <a:p>
            <a:endParaRPr lang="en-US" altLang="en-US"/>
          </a:p>
        </p:txBody>
      </p:sp>
      <p:pic>
        <p:nvPicPr>
          <p:cNvPr id="30723" name="Picture 2">
            <a:extLst>
              <a:ext uri="{FF2B5EF4-FFF2-40B4-BE49-F238E27FC236}">
                <a16:creationId xmlns:a16="http://schemas.microsoft.com/office/drawing/2014/main" id="{849C2228-4CC2-4F9E-B1F5-7D308507F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hidden="1">
            <a:extLst>
              <a:ext uri="{FF2B5EF4-FFF2-40B4-BE49-F238E27FC236}">
                <a16:creationId xmlns:a16="http://schemas.microsoft.com/office/drawing/2014/main" id="{59C6BFF5-5810-4896-8560-4F159E3ED9D0}"/>
              </a:ext>
            </a:extLst>
          </p:cNvPr>
          <p:cNvSpPr>
            <a:spLocks noGrp="1" noChangeArrowheads="1"/>
          </p:cNvSpPr>
          <p:nvPr>
            <p:ph type="title"/>
          </p:nvPr>
        </p:nvSpPr>
        <p:spPr/>
        <p:txBody>
          <a:bodyPr/>
          <a:lstStyle/>
          <a:p>
            <a:endParaRPr lang="en-US" altLang="en-US"/>
          </a:p>
        </p:txBody>
      </p:sp>
      <p:pic>
        <p:nvPicPr>
          <p:cNvPr id="31747" name="Picture 2">
            <a:extLst>
              <a:ext uri="{FF2B5EF4-FFF2-40B4-BE49-F238E27FC236}">
                <a16:creationId xmlns:a16="http://schemas.microsoft.com/office/drawing/2014/main" id="{3DB1909C-D703-4382-A474-7D6091A6A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hidden="1">
            <a:extLst>
              <a:ext uri="{FF2B5EF4-FFF2-40B4-BE49-F238E27FC236}">
                <a16:creationId xmlns:a16="http://schemas.microsoft.com/office/drawing/2014/main" id="{543739B4-BFF6-4BD3-AF84-633A8F6C1BCA}"/>
              </a:ext>
            </a:extLst>
          </p:cNvPr>
          <p:cNvSpPr>
            <a:spLocks noGrp="1" noChangeArrowheads="1"/>
          </p:cNvSpPr>
          <p:nvPr>
            <p:ph type="title"/>
          </p:nvPr>
        </p:nvSpPr>
        <p:spPr/>
        <p:txBody>
          <a:bodyPr/>
          <a:lstStyle/>
          <a:p>
            <a:endParaRPr lang="en-US" altLang="en-US"/>
          </a:p>
        </p:txBody>
      </p:sp>
      <p:pic>
        <p:nvPicPr>
          <p:cNvPr id="32771" name="Picture 2">
            <a:extLst>
              <a:ext uri="{FF2B5EF4-FFF2-40B4-BE49-F238E27FC236}">
                <a16:creationId xmlns:a16="http://schemas.microsoft.com/office/drawing/2014/main" id="{AB1D2050-000A-424B-BBC9-34D7262FD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hidden="1">
            <a:extLst>
              <a:ext uri="{FF2B5EF4-FFF2-40B4-BE49-F238E27FC236}">
                <a16:creationId xmlns:a16="http://schemas.microsoft.com/office/drawing/2014/main" id="{91AC5B39-304E-4629-ACC4-47CCDF78E619}"/>
              </a:ext>
            </a:extLst>
          </p:cNvPr>
          <p:cNvSpPr>
            <a:spLocks noGrp="1" noChangeArrowheads="1"/>
          </p:cNvSpPr>
          <p:nvPr>
            <p:ph type="title"/>
          </p:nvPr>
        </p:nvSpPr>
        <p:spPr/>
        <p:txBody>
          <a:bodyPr/>
          <a:lstStyle/>
          <a:p>
            <a:endParaRPr lang="en-US" altLang="en-US"/>
          </a:p>
        </p:txBody>
      </p:sp>
      <p:pic>
        <p:nvPicPr>
          <p:cNvPr id="33795" name="Picture 2">
            <a:extLst>
              <a:ext uri="{FF2B5EF4-FFF2-40B4-BE49-F238E27FC236}">
                <a16:creationId xmlns:a16="http://schemas.microsoft.com/office/drawing/2014/main" id="{4EBF5ED9-1D5E-4F0A-B470-C0B3687ED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FAEDC-55AA-4EBB-AC28-AEF29D3D1D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927"/>
          <a:stretch/>
        </p:blipFill>
        <p:spPr>
          <a:xfrm>
            <a:off x="127000" y="1709530"/>
            <a:ext cx="8890000" cy="5148470"/>
          </a:xfrm>
          <a:prstGeom prst="rect">
            <a:avLst/>
          </a:prstGeom>
        </p:spPr>
      </p:pic>
      <p:sp>
        <p:nvSpPr>
          <p:cNvPr id="4" name="Rectangle 3">
            <a:extLst>
              <a:ext uri="{FF2B5EF4-FFF2-40B4-BE49-F238E27FC236}">
                <a16:creationId xmlns:a16="http://schemas.microsoft.com/office/drawing/2014/main" id="{182F5D82-5FB3-4127-B36D-954772671945}"/>
              </a:ext>
            </a:extLst>
          </p:cNvPr>
          <p:cNvSpPr/>
          <p:nvPr/>
        </p:nvSpPr>
        <p:spPr>
          <a:xfrm>
            <a:off x="-155276" y="0"/>
            <a:ext cx="310551"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F5DABE-76B5-4CF8-BCAF-13C6C5ADF819}"/>
              </a:ext>
            </a:extLst>
          </p:cNvPr>
          <p:cNvSpPr/>
          <p:nvPr/>
        </p:nvSpPr>
        <p:spPr>
          <a:xfrm>
            <a:off x="8988724" y="0"/>
            <a:ext cx="310551"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874D84-4186-40B6-B192-44E38D37D7AF}"/>
              </a:ext>
            </a:extLst>
          </p:cNvPr>
          <p:cNvSpPr/>
          <p:nvPr/>
        </p:nvSpPr>
        <p:spPr>
          <a:xfrm rot="5400000">
            <a:off x="4494362" y="2208364"/>
            <a:ext cx="310551" cy="92992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F6E6B25-8D8A-4F73-8D5A-CD3ABF4FE670}"/>
              </a:ext>
            </a:extLst>
          </p:cNvPr>
          <p:cNvSpPr/>
          <p:nvPr/>
        </p:nvSpPr>
        <p:spPr>
          <a:xfrm rot="5400000">
            <a:off x="4339085" y="-4649637"/>
            <a:ext cx="310551" cy="92992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803B944-12DF-4A56-9C0F-E3EF4FB4A059}"/>
              </a:ext>
            </a:extLst>
          </p:cNvPr>
          <p:cNvGrpSpPr/>
          <p:nvPr/>
        </p:nvGrpSpPr>
        <p:grpSpPr>
          <a:xfrm>
            <a:off x="8073483" y="6508835"/>
            <a:ext cx="2662359" cy="261610"/>
            <a:chOff x="5971143" y="8933450"/>
            <a:chExt cx="2662359" cy="261610"/>
          </a:xfrm>
        </p:grpSpPr>
        <p:sp>
          <p:nvSpPr>
            <p:cNvPr id="9" name="TextBox 8">
              <a:extLst>
                <a:ext uri="{FF2B5EF4-FFF2-40B4-BE49-F238E27FC236}">
                  <a16:creationId xmlns:a16="http://schemas.microsoft.com/office/drawing/2014/main" id="{2E43AC1D-6D0B-43C2-A850-ABEAB05C1901}"/>
                </a:ext>
              </a:extLst>
            </p:cNvPr>
            <p:cNvSpPr txBox="1"/>
            <p:nvPr/>
          </p:nvSpPr>
          <p:spPr>
            <a:xfrm>
              <a:off x="6013532" y="8933450"/>
              <a:ext cx="2619970" cy="261610"/>
            </a:xfrm>
            <a:prstGeom prst="rect">
              <a:avLst/>
            </a:prstGeom>
            <a:noFill/>
          </p:spPr>
          <p:txBody>
            <a:bodyPr wrap="square" rtlCol="0">
              <a:spAutoFit/>
            </a:bodyPr>
            <a:lstStyle/>
            <a:p>
              <a:r>
                <a:rPr lang="en-US" sz="1100" dirty="0">
                  <a:latin typeface="One Starry Night" pitchFamily="2" charset="0"/>
                </a:rPr>
                <a:t>Social Studies Success </a:t>
              </a:r>
            </a:p>
          </p:txBody>
        </p:sp>
        <p:pic>
          <p:nvPicPr>
            <p:cNvPr id="10" name="Picture 9" descr="http://www.clker.com/cliparts/2/e/0/7/12422395911228769102Copyright_thin.svg.hi.png">
              <a:extLst>
                <a:ext uri="{FF2B5EF4-FFF2-40B4-BE49-F238E27FC236}">
                  <a16:creationId xmlns:a16="http://schemas.microsoft.com/office/drawing/2014/main" id="{EF29396E-4C96-44F8-AD6B-2B727F9639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1143" y="9007700"/>
              <a:ext cx="84779" cy="8477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CCA27809-91D7-4945-8580-91BA6D03200D}"/>
              </a:ext>
            </a:extLst>
          </p:cNvPr>
          <p:cNvSpPr txBox="1"/>
          <p:nvPr/>
        </p:nvSpPr>
        <p:spPr>
          <a:xfrm>
            <a:off x="407019" y="8068"/>
            <a:ext cx="8329961" cy="1862048"/>
          </a:xfrm>
          <a:prstGeom prst="rect">
            <a:avLst/>
          </a:prstGeom>
          <a:noFill/>
        </p:spPr>
        <p:txBody>
          <a:bodyPr wrap="square" rtlCol="0">
            <a:spAutoFit/>
          </a:bodyPr>
          <a:lstStyle/>
          <a:p>
            <a:pPr algn="ctr"/>
            <a:r>
              <a:rPr lang="en-US" sz="11500" dirty="0">
                <a:latin typeface="KG Miss Kindergarten" panose="02000000000000000000" pitchFamily="2" charset="0"/>
              </a:rPr>
              <a:t>era</a:t>
            </a:r>
          </a:p>
        </p:txBody>
      </p:sp>
    </p:spTree>
    <p:extLst>
      <p:ext uri="{BB962C8B-B14F-4D97-AF65-F5344CB8AC3E}">
        <p14:creationId xmlns:p14="http://schemas.microsoft.com/office/powerpoint/2010/main" val="134915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85CA74-6469-41F9-962C-D49FCB612440}"/>
              </a:ext>
            </a:extLst>
          </p:cNvPr>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ectangle 2">
            <a:extLst>
              <a:ext uri="{FF2B5EF4-FFF2-40B4-BE49-F238E27FC236}">
                <a16:creationId xmlns:a16="http://schemas.microsoft.com/office/drawing/2014/main" id="{54C46A95-164B-4C97-8621-770BD4B1968F}"/>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TextBox 7">
            <a:extLst>
              <a:ext uri="{FF2B5EF4-FFF2-40B4-BE49-F238E27FC236}">
                <a16:creationId xmlns:a16="http://schemas.microsoft.com/office/drawing/2014/main" id="{5FF117BA-BCEC-4087-AC9A-7C2DBB54765A}"/>
              </a:ext>
            </a:extLst>
          </p:cNvPr>
          <p:cNvSpPr txBox="1">
            <a:spLocks noChangeArrowheads="1"/>
          </p:cNvSpPr>
          <p:nvPr/>
        </p:nvSpPr>
        <p:spPr bwMode="auto">
          <a:xfrm>
            <a:off x="3171825" y="133350"/>
            <a:ext cx="7075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sz="2800" dirty="0">
                <a:latin typeface="Goudy Stout" panose="0202090407030B020401" pitchFamily="18" charset="0"/>
              </a:rPr>
              <a:t>Artifact Study</a:t>
            </a:r>
          </a:p>
        </p:txBody>
      </p:sp>
      <p:sp>
        <p:nvSpPr>
          <p:cNvPr id="6" name="Rectangle 5">
            <a:extLst>
              <a:ext uri="{FF2B5EF4-FFF2-40B4-BE49-F238E27FC236}">
                <a16:creationId xmlns:a16="http://schemas.microsoft.com/office/drawing/2014/main" id="{270F162D-E445-418E-83E8-FEF0B5D87056}"/>
              </a:ext>
            </a:extLst>
          </p:cNvPr>
          <p:cNvSpPr/>
          <p:nvPr/>
        </p:nvSpPr>
        <p:spPr>
          <a:xfrm>
            <a:off x="264677" y="1558632"/>
            <a:ext cx="4572000" cy="4401205"/>
          </a:xfrm>
          <a:prstGeom prst="rect">
            <a:avLst/>
          </a:prstGeom>
        </p:spPr>
        <p:txBody>
          <a:bodyPr>
            <a:spAutoFit/>
          </a:bodyPr>
          <a:lstStyle/>
          <a:p>
            <a:r>
              <a:rPr lang="en-US" sz="2000" dirty="0">
                <a:latin typeface="Architects Daughter" panose="02000505000000020004" pitchFamily="2" charset="0"/>
              </a:rPr>
              <a:t>What facts can you </a:t>
            </a:r>
            <a:r>
              <a:rPr lang="en-US" sz="2000" dirty="0" err="1">
                <a:latin typeface="Architects Daughter" panose="02000505000000020004" pitchFamily="2" charset="0"/>
              </a:rPr>
              <a:t>idenfify</a:t>
            </a:r>
            <a:r>
              <a:rPr lang="en-US" sz="2000" dirty="0">
                <a:latin typeface="Architects Daughter" panose="02000505000000020004" pitchFamily="2" charset="0"/>
              </a:rPr>
              <a:t> about this person?</a:t>
            </a:r>
          </a:p>
          <a:p>
            <a:endParaRPr lang="en-US" sz="2000" dirty="0">
              <a:latin typeface="Architects Daughter" panose="02000505000000020004" pitchFamily="2" charset="0"/>
            </a:endParaRPr>
          </a:p>
          <a:p>
            <a:r>
              <a:rPr lang="en-US" sz="2000" dirty="0">
                <a:latin typeface="Architects Daughter" panose="02000505000000020004" pitchFamily="2" charset="0"/>
              </a:rPr>
              <a:t>What inferences can you make from the facts?</a:t>
            </a:r>
          </a:p>
          <a:p>
            <a:endParaRPr lang="en-US" sz="2000" dirty="0">
              <a:latin typeface="Architects Daughter" panose="02000505000000020004" pitchFamily="2" charset="0"/>
            </a:endParaRPr>
          </a:p>
          <a:p>
            <a:r>
              <a:rPr lang="en-US" sz="2000" dirty="0">
                <a:latin typeface="Architects Daughter" panose="02000505000000020004" pitchFamily="2" charset="0"/>
              </a:rPr>
              <a:t>What is important to this person? How do you know?</a:t>
            </a:r>
          </a:p>
          <a:p>
            <a:endParaRPr lang="en-US" sz="2000" dirty="0">
              <a:latin typeface="Architects Daughter" panose="02000505000000020004" pitchFamily="2" charset="0"/>
            </a:endParaRPr>
          </a:p>
          <a:p>
            <a:r>
              <a:rPr lang="en-US" sz="2000" dirty="0">
                <a:latin typeface="Architects Daughter" panose="02000505000000020004" pitchFamily="2" charset="0"/>
              </a:rPr>
              <a:t>Do you see any patterns in their life?</a:t>
            </a:r>
          </a:p>
          <a:p>
            <a:endParaRPr lang="en-US" sz="2000" dirty="0">
              <a:latin typeface="Architects Daughter" panose="02000505000000020004" pitchFamily="2" charset="0"/>
            </a:endParaRPr>
          </a:p>
          <a:p>
            <a:r>
              <a:rPr lang="en-US" sz="2000" dirty="0">
                <a:latin typeface="Architects Daughter" panose="02000505000000020004" pitchFamily="2" charset="0"/>
              </a:rPr>
              <a:t>How are you similar to this person? Different?</a:t>
            </a:r>
          </a:p>
        </p:txBody>
      </p:sp>
      <p:pic>
        <p:nvPicPr>
          <p:cNvPr id="7" name="Picture 2">
            <a:extLst>
              <a:ext uri="{FF2B5EF4-FFF2-40B4-BE49-F238E27FC236}">
                <a16:creationId xmlns:a16="http://schemas.microsoft.com/office/drawing/2014/main" id="{7F24469A-6419-42FE-8C24-160D68897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61" y="1650707"/>
            <a:ext cx="1798638" cy="2327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1EC0017B-696E-46F7-A179-2C1486694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66807"/>
            <a:ext cx="1752600" cy="2181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427AF69-C063-40F0-BED4-0EF1A0D68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5346" y="2165057"/>
            <a:ext cx="2524125" cy="1947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EB5E7BCF-ADD2-4220-8B4F-2D1CDAAD5B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427154"/>
            <a:ext cx="2620963" cy="203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482678C-893F-4527-B465-52763D9FB9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2038" y="2653679"/>
            <a:ext cx="1533525"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43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97609" y="2826127"/>
            <a:ext cx="6576323" cy="2554545"/>
          </a:xfrm>
          <a:prstGeom prst="rect">
            <a:avLst/>
          </a:prstGeom>
          <a:noFill/>
        </p:spPr>
        <p:txBody>
          <a:bodyPr wrap="square" rtlCol="0">
            <a:spAutoFit/>
          </a:bodyPr>
          <a:lstStyle/>
          <a:p>
            <a:pPr marL="742950" indent="-742950">
              <a:buFont typeface="+mj-lt"/>
              <a:buAutoNum type="arabicPeriod"/>
            </a:pPr>
            <a:r>
              <a:rPr lang="en-US" sz="3200" dirty="0">
                <a:solidFill>
                  <a:schemeClr val="bg1"/>
                </a:solidFill>
                <a:latin typeface="Janda Everyday Casual" panose="02000503000000020004" pitchFamily="2" charset="0"/>
              </a:rPr>
              <a:t>Explore the elements of engagement.</a:t>
            </a:r>
          </a:p>
          <a:p>
            <a:pPr marL="742950" indent="-742950">
              <a:buFont typeface="+mj-lt"/>
              <a:buAutoNum type="arabicPeriod"/>
            </a:pPr>
            <a:endParaRPr lang="en-US" sz="3200" dirty="0">
              <a:solidFill>
                <a:schemeClr val="bg1"/>
              </a:solidFill>
              <a:latin typeface="Janda Everyday Casual" panose="02000503000000020004" pitchFamily="2" charset="0"/>
            </a:endParaRPr>
          </a:p>
          <a:p>
            <a:pPr marL="742950" indent="-742950">
              <a:buFont typeface="+mj-lt"/>
              <a:buAutoNum type="arabicPeriod"/>
            </a:pPr>
            <a:r>
              <a:rPr lang="en-US" sz="3200" dirty="0">
                <a:solidFill>
                  <a:schemeClr val="bg1"/>
                </a:solidFill>
                <a:latin typeface="Janda Everyday Casual" panose="02000503000000020004" pitchFamily="2" charset="0"/>
              </a:rPr>
              <a:t>See model lessons in action.</a:t>
            </a:r>
          </a:p>
          <a:p>
            <a:pPr marL="742950" indent="-742950">
              <a:buFont typeface="+mj-lt"/>
              <a:buAutoNum type="arabicPeriod"/>
            </a:pPr>
            <a:endParaRPr lang="en-US" sz="3200" dirty="0">
              <a:solidFill>
                <a:schemeClr val="bg1"/>
              </a:solidFill>
              <a:latin typeface="Janda Everyday Casual" panose="02000503000000020004" pitchFamily="2" charset="0"/>
            </a:endParaRPr>
          </a:p>
        </p:txBody>
      </p:sp>
    </p:spTree>
    <p:extLst>
      <p:ext uri="{BB962C8B-B14F-4D97-AF65-F5344CB8AC3E}">
        <p14:creationId xmlns:p14="http://schemas.microsoft.com/office/powerpoint/2010/main" val="1664080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F6B22E2B-439E-4A7C-A003-0A2CE1D35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FEB781B5-F4A7-481C-8327-3A7AE5B56600}"/>
              </a:ext>
            </a:extLst>
          </p:cNvPr>
          <p:cNvSpPr>
            <a:spLocks noChangeArrowheads="1"/>
          </p:cNvSpPr>
          <p:nvPr/>
        </p:nvSpPr>
        <p:spPr bwMode="auto">
          <a:xfrm>
            <a:off x="-381000" y="5486400"/>
            <a:ext cx="5791200" cy="1981200"/>
          </a:xfrm>
          <a:prstGeom prst="rect">
            <a:avLst/>
          </a:prstGeom>
          <a:solidFill>
            <a:schemeClr val="bg1"/>
          </a:solidFill>
          <a:ln w="9525" algn="ctr">
            <a:solidFill>
              <a:schemeClr val="bg1"/>
            </a:solidFill>
            <a:round/>
            <a:headEnd/>
            <a:tailEnd/>
          </a:ln>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41988" name="TextBox 2">
            <a:extLst>
              <a:ext uri="{FF2B5EF4-FFF2-40B4-BE49-F238E27FC236}">
                <a16:creationId xmlns:a16="http://schemas.microsoft.com/office/drawing/2014/main" id="{DCDE3D12-E365-4979-806C-E59F5863F376}"/>
              </a:ext>
            </a:extLst>
          </p:cNvPr>
          <p:cNvSpPr txBox="1">
            <a:spLocks noChangeArrowheads="1"/>
          </p:cNvSpPr>
          <p:nvPr/>
        </p:nvSpPr>
        <p:spPr bwMode="auto">
          <a:xfrm>
            <a:off x="147577" y="4850757"/>
            <a:ext cx="5791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sz="3600" b="0" dirty="0">
                <a:solidFill>
                  <a:schemeClr val="accent1"/>
                </a:solidFill>
                <a:latin typeface="Architects Daughter" panose="02000505000000020004" pitchFamily="2" charset="0"/>
              </a:rPr>
              <a:t>What part of this quote do you think is the most important?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Why study history?</a:t>
            </a:r>
          </a:p>
        </p:txBody>
      </p:sp>
      <p:sp>
        <p:nvSpPr>
          <p:cNvPr id="8" name="Rectangle 7"/>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 name="Picture 3">
            <a:extLst>
              <a:ext uri="{FF2B5EF4-FFF2-40B4-BE49-F238E27FC236}">
                <a16:creationId xmlns:a16="http://schemas.microsoft.com/office/drawing/2014/main" id="{75EA100E-7B0C-4194-8941-B25A45DB4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82" y="1328208"/>
            <a:ext cx="3625850" cy="4834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F720D957-C981-4C99-A302-FB9782F48342}"/>
              </a:ext>
            </a:extLst>
          </p:cNvPr>
          <p:cNvSpPr txBox="1"/>
          <p:nvPr/>
        </p:nvSpPr>
        <p:spPr>
          <a:xfrm>
            <a:off x="4668982" y="2523256"/>
            <a:ext cx="3986993" cy="3416320"/>
          </a:xfrm>
          <a:prstGeom prst="rect">
            <a:avLst/>
          </a:prstGeom>
          <a:noFill/>
        </p:spPr>
        <p:txBody>
          <a:bodyPr wrap="square" rtlCol="0">
            <a:spAutoFit/>
          </a:bodyPr>
          <a:lstStyle/>
          <a:p>
            <a:r>
              <a:rPr lang="en-US" sz="3600" dirty="0">
                <a:latin typeface="Abscissa" panose="00000400000000000000" pitchFamily="2" charset="0"/>
              </a:rPr>
              <a:t>the handout, then </a:t>
            </a:r>
            <a:r>
              <a:rPr lang="en-US" sz="3600" dirty="0">
                <a:highlight>
                  <a:srgbClr val="FFFF00"/>
                </a:highlight>
                <a:latin typeface="Abscissa" panose="00000400000000000000" pitchFamily="2" charset="0"/>
              </a:rPr>
              <a:t>highlight the one most important sentence on the page.</a:t>
            </a:r>
            <a:r>
              <a:rPr lang="en-US" sz="3600" dirty="0">
                <a:latin typeface="Abscissa" panose="00000400000000000000" pitchFamily="2" charset="0"/>
              </a:rPr>
              <a:t> Be prepared to share. </a:t>
            </a:r>
          </a:p>
        </p:txBody>
      </p:sp>
      <p:sp>
        <p:nvSpPr>
          <p:cNvPr id="10" name="Rectangle 9">
            <a:extLst>
              <a:ext uri="{FF2B5EF4-FFF2-40B4-BE49-F238E27FC236}">
                <a16:creationId xmlns:a16="http://schemas.microsoft.com/office/drawing/2014/main" id="{2A963A0D-7121-4FAD-9E43-206A1A5251F6}"/>
              </a:ext>
            </a:extLst>
          </p:cNvPr>
          <p:cNvSpPr/>
          <p:nvPr/>
        </p:nvSpPr>
        <p:spPr>
          <a:xfrm rot="20746926">
            <a:off x="4497280" y="816792"/>
            <a:ext cx="2270173" cy="1862048"/>
          </a:xfrm>
          <a:prstGeom prst="rect">
            <a:avLst/>
          </a:prstGeom>
        </p:spPr>
        <p:txBody>
          <a:bodyPr wrap="none">
            <a:spAutoFit/>
          </a:bodyPr>
          <a:lstStyle/>
          <a:p>
            <a:r>
              <a:rPr lang="en-US" sz="11500" dirty="0">
                <a:latin typeface="Bloomishly" pitchFamily="50" charset="0"/>
              </a:rPr>
              <a:t>Read </a:t>
            </a:r>
          </a:p>
        </p:txBody>
      </p:sp>
    </p:spTree>
    <p:extLst>
      <p:ext uri="{BB962C8B-B14F-4D97-AF65-F5344CB8AC3E}">
        <p14:creationId xmlns:p14="http://schemas.microsoft.com/office/powerpoint/2010/main" val="1793182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Box 5">
            <a:extLst>
              <a:ext uri="{FF2B5EF4-FFF2-40B4-BE49-F238E27FC236}">
                <a16:creationId xmlns:a16="http://schemas.microsoft.com/office/drawing/2014/main" id="{83344E6B-41A1-4425-9D5D-7FCC54574BCB}"/>
              </a:ext>
            </a:extLst>
          </p:cNvPr>
          <p:cNvSpPr txBox="1">
            <a:spLocks noChangeArrowheads="1"/>
          </p:cNvSpPr>
          <p:nvPr/>
        </p:nvSpPr>
        <p:spPr bwMode="auto">
          <a:xfrm>
            <a:off x="7848600" y="6488113"/>
            <a:ext cx="3916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b="0">
                <a:latin typeface="One Starry Night" pitchFamily="2" charset="0"/>
              </a:rPr>
              <a:t>Social Studies Success</a:t>
            </a:r>
          </a:p>
        </p:txBody>
      </p:sp>
      <p:sp>
        <p:nvSpPr>
          <p:cNvPr id="44036" name="TextBox 8">
            <a:extLst>
              <a:ext uri="{FF2B5EF4-FFF2-40B4-BE49-F238E27FC236}">
                <a16:creationId xmlns:a16="http://schemas.microsoft.com/office/drawing/2014/main" id="{06335971-DE06-4E53-A458-35ACFB928506}"/>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sz="2800" b="0">
                <a:latin typeface="Goudy Stout" panose="0202090407030B020401" pitchFamily="18" charset="0"/>
                <a:ea typeface="MS PGothic" panose="020B0600070205080204" pitchFamily="34" charset="-128"/>
              </a:rPr>
              <a:t>Why study history?</a:t>
            </a:r>
          </a:p>
        </p:txBody>
      </p:sp>
      <p:sp>
        <p:nvSpPr>
          <p:cNvPr id="8" name="Rectangle 7">
            <a:extLst>
              <a:ext uri="{FF2B5EF4-FFF2-40B4-BE49-F238E27FC236}">
                <a16:creationId xmlns:a16="http://schemas.microsoft.com/office/drawing/2014/main" id="{E0C3FD17-9C2B-42C6-8C55-A86A3E5E9247}"/>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0"/>
          </a:p>
        </p:txBody>
      </p:sp>
      <p:pic>
        <p:nvPicPr>
          <p:cNvPr id="5" name="Picture 4">
            <a:extLst>
              <a:ext uri="{FF2B5EF4-FFF2-40B4-BE49-F238E27FC236}">
                <a16:creationId xmlns:a16="http://schemas.microsoft.com/office/drawing/2014/main" id="{F7F9C28C-558D-4494-B4C5-833E19213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66" y="1283494"/>
            <a:ext cx="3503612" cy="4670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0B98CE80-7078-4575-A8D0-7EE1F46427E1}"/>
              </a:ext>
            </a:extLst>
          </p:cNvPr>
          <p:cNvSpPr txBox="1"/>
          <p:nvPr/>
        </p:nvSpPr>
        <p:spPr>
          <a:xfrm>
            <a:off x="4995031" y="2617100"/>
            <a:ext cx="3990613" cy="1754326"/>
          </a:xfrm>
          <a:prstGeom prst="rect">
            <a:avLst/>
          </a:prstGeom>
          <a:noFill/>
        </p:spPr>
        <p:txBody>
          <a:bodyPr wrap="square" rtlCol="0">
            <a:spAutoFit/>
          </a:bodyPr>
          <a:lstStyle/>
          <a:p>
            <a:r>
              <a:rPr lang="en-US" sz="3600" dirty="0">
                <a:latin typeface="Abscissa" panose="00000400000000000000" pitchFamily="2" charset="0"/>
              </a:rPr>
              <a:t>the second page and be prepared to discuss with</a:t>
            </a:r>
          </a:p>
        </p:txBody>
      </p:sp>
      <p:sp>
        <p:nvSpPr>
          <p:cNvPr id="10" name="Rectangle 9">
            <a:extLst>
              <a:ext uri="{FF2B5EF4-FFF2-40B4-BE49-F238E27FC236}">
                <a16:creationId xmlns:a16="http://schemas.microsoft.com/office/drawing/2014/main" id="{2FFF2DE2-1EFC-4196-A5B1-69C299D29A7F}"/>
              </a:ext>
            </a:extLst>
          </p:cNvPr>
          <p:cNvSpPr/>
          <p:nvPr/>
        </p:nvSpPr>
        <p:spPr>
          <a:xfrm rot="20746926">
            <a:off x="4646082" y="777903"/>
            <a:ext cx="2270173" cy="1862048"/>
          </a:xfrm>
          <a:prstGeom prst="rect">
            <a:avLst/>
          </a:prstGeom>
        </p:spPr>
        <p:txBody>
          <a:bodyPr wrap="none">
            <a:spAutoFit/>
          </a:bodyPr>
          <a:lstStyle/>
          <a:p>
            <a:r>
              <a:rPr lang="en-US" sz="11500" dirty="0">
                <a:latin typeface="Bloomishly" pitchFamily="50" charset="0"/>
              </a:rPr>
              <a:t>Read </a:t>
            </a:r>
          </a:p>
        </p:txBody>
      </p:sp>
      <p:sp>
        <p:nvSpPr>
          <p:cNvPr id="11" name="Rectangle 10">
            <a:extLst>
              <a:ext uri="{FF2B5EF4-FFF2-40B4-BE49-F238E27FC236}">
                <a16:creationId xmlns:a16="http://schemas.microsoft.com/office/drawing/2014/main" id="{8A27A45D-0591-4B30-A678-B6B984995A05}"/>
              </a:ext>
            </a:extLst>
          </p:cNvPr>
          <p:cNvSpPr/>
          <p:nvPr/>
        </p:nvSpPr>
        <p:spPr>
          <a:xfrm rot="20746926">
            <a:off x="4732645" y="4487530"/>
            <a:ext cx="2097049" cy="1569660"/>
          </a:xfrm>
          <a:prstGeom prst="rect">
            <a:avLst/>
          </a:prstGeom>
        </p:spPr>
        <p:txBody>
          <a:bodyPr wrap="none">
            <a:spAutoFit/>
          </a:bodyPr>
          <a:lstStyle/>
          <a:p>
            <a:r>
              <a:rPr lang="en-US" sz="9600" dirty="0">
                <a:latin typeface="Bloomishly" pitchFamily="50" charset="0"/>
              </a:rPr>
              <a:t>Pick a</a:t>
            </a:r>
          </a:p>
        </p:txBody>
      </p:sp>
      <p:sp>
        <p:nvSpPr>
          <p:cNvPr id="12" name="Rectangle 11">
            <a:extLst>
              <a:ext uri="{FF2B5EF4-FFF2-40B4-BE49-F238E27FC236}">
                <a16:creationId xmlns:a16="http://schemas.microsoft.com/office/drawing/2014/main" id="{F1B00C13-FE54-4D50-8C3B-C198222412FB}"/>
              </a:ext>
            </a:extLst>
          </p:cNvPr>
          <p:cNvSpPr/>
          <p:nvPr/>
        </p:nvSpPr>
        <p:spPr>
          <a:xfrm rot="20746926">
            <a:off x="6085283" y="5207089"/>
            <a:ext cx="1810111" cy="1569660"/>
          </a:xfrm>
          <a:prstGeom prst="rect">
            <a:avLst/>
          </a:prstGeom>
        </p:spPr>
        <p:txBody>
          <a:bodyPr wrap="none">
            <a:spAutoFit/>
          </a:bodyPr>
          <a:lstStyle/>
          <a:p>
            <a:r>
              <a:rPr lang="en-US" sz="9600" dirty="0">
                <a:latin typeface="Bloomishly" pitchFamily="50" charset="0"/>
              </a:rPr>
              <a:t>Card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
            <a:extLst>
              <a:ext uri="{FF2B5EF4-FFF2-40B4-BE49-F238E27FC236}">
                <a16:creationId xmlns:a16="http://schemas.microsoft.com/office/drawing/2014/main" id="{D044922E-47FD-4E0D-89E1-A24D3C25FDEA}"/>
              </a:ext>
            </a:extLst>
          </p:cNvPr>
          <p:cNvSpPr txBox="1">
            <a:spLocks noChangeArrowheads="1"/>
          </p:cNvSpPr>
          <p:nvPr/>
        </p:nvSpPr>
        <p:spPr bwMode="auto">
          <a:xfrm>
            <a:off x="0" y="587375"/>
            <a:ext cx="4865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b="0">
              <a:latin typeface="Architects Daughter" panose="02000505000000020004" pitchFamily="2" charset="0"/>
            </a:endParaRPr>
          </a:p>
          <a:p>
            <a:r>
              <a:rPr lang="en-US" altLang="en-US" b="0">
                <a:latin typeface="Architects Daughter" panose="02000505000000020004" pitchFamily="2" charset="0"/>
              </a:rPr>
              <a:t>Complete the Doodle Notes.</a:t>
            </a:r>
          </a:p>
          <a:p>
            <a:endParaRPr lang="en-US" altLang="en-US" b="0">
              <a:latin typeface="Architects Daughter" panose="02000505000000020004" pitchFamily="2" charset="0"/>
            </a:endParaRPr>
          </a:p>
        </p:txBody>
      </p:sp>
      <p:sp>
        <p:nvSpPr>
          <p:cNvPr id="45059" name="TextBox 5">
            <a:extLst>
              <a:ext uri="{FF2B5EF4-FFF2-40B4-BE49-F238E27FC236}">
                <a16:creationId xmlns:a16="http://schemas.microsoft.com/office/drawing/2014/main" id="{FDD43777-2038-483D-8196-320ABE67DB52}"/>
              </a:ext>
            </a:extLst>
          </p:cNvPr>
          <p:cNvSpPr txBox="1">
            <a:spLocks noChangeArrowheads="1"/>
          </p:cNvSpPr>
          <p:nvPr/>
        </p:nvSpPr>
        <p:spPr bwMode="auto">
          <a:xfrm>
            <a:off x="7848600" y="6488113"/>
            <a:ext cx="3916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b="0">
                <a:latin typeface="One Starry Night" pitchFamily="2" charset="0"/>
              </a:rPr>
              <a:t>Social Studies Success</a:t>
            </a:r>
          </a:p>
        </p:txBody>
      </p:sp>
      <p:sp>
        <p:nvSpPr>
          <p:cNvPr id="45060" name="TextBox 8">
            <a:extLst>
              <a:ext uri="{FF2B5EF4-FFF2-40B4-BE49-F238E27FC236}">
                <a16:creationId xmlns:a16="http://schemas.microsoft.com/office/drawing/2014/main" id="{733D101F-3635-49FF-A4E7-7CBE7B52EAA3}"/>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sz="2800" b="0">
                <a:latin typeface="Goudy Stout" panose="0202090407030B020401" pitchFamily="18" charset="0"/>
                <a:ea typeface="MS PGothic" panose="020B0600070205080204" pitchFamily="34" charset="-128"/>
              </a:rPr>
              <a:t>Why study history?</a:t>
            </a:r>
          </a:p>
        </p:txBody>
      </p:sp>
      <p:sp>
        <p:nvSpPr>
          <p:cNvPr id="8" name="Rectangle 7">
            <a:extLst>
              <a:ext uri="{FF2B5EF4-FFF2-40B4-BE49-F238E27FC236}">
                <a16:creationId xmlns:a16="http://schemas.microsoft.com/office/drawing/2014/main" id="{BC25CA28-2790-4875-A2CA-C6190A29556D}"/>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0"/>
          </a:p>
        </p:txBody>
      </p:sp>
      <p:pic>
        <p:nvPicPr>
          <p:cNvPr id="3" name="Picture 2">
            <a:extLst>
              <a:ext uri="{FF2B5EF4-FFF2-40B4-BE49-F238E27FC236}">
                <a16:creationId xmlns:a16="http://schemas.microsoft.com/office/drawing/2014/main" id="{5521D03A-65E8-412B-BD55-31B7597D3B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1219200"/>
            <a:ext cx="6873875" cy="51562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153" y="883534"/>
            <a:ext cx="3804249" cy="646331"/>
          </a:xfrm>
          <a:prstGeom prst="rect">
            <a:avLst/>
          </a:prstGeom>
          <a:noFill/>
        </p:spPr>
        <p:txBody>
          <a:bodyPr wrap="square" rtlCol="0">
            <a:spAutoFit/>
          </a:bodyPr>
          <a:lstStyle/>
          <a:p>
            <a:endParaRPr lang="en-US" dirty="0">
              <a:latin typeface="Architects Daughter" panose="02000505000000020004" pitchFamily="2" charset="0"/>
            </a:endParaRPr>
          </a:p>
          <a:p>
            <a:endParaRPr lang="en-US" dirty="0">
              <a:latin typeface="Architects Daughter" panose="02000505000000020004" pitchFamily="2" charset="0"/>
            </a:endParaRPr>
          </a:p>
        </p:txBody>
      </p:sp>
      <p:sp>
        <p:nvSpPr>
          <p:cNvPr id="7" name="TextBox 8"/>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Why study history?</a:t>
            </a:r>
          </a:p>
        </p:txBody>
      </p:sp>
      <p:sp>
        <p:nvSpPr>
          <p:cNvPr id="8" name="Rectangle 7"/>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a:extLst>
              <a:ext uri="{FF2B5EF4-FFF2-40B4-BE49-F238E27FC236}">
                <a16:creationId xmlns:a16="http://schemas.microsoft.com/office/drawing/2014/main" id="{71FEB017-F307-4830-BED5-05EABC99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207" y="1041194"/>
            <a:ext cx="4046867" cy="5395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5446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554C8A06-E7C4-474B-A2BC-057C89F2A8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75" y="611188"/>
            <a:ext cx="9369425"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0EBDDA68-75F0-4930-856A-4CC2A87B680D}"/>
              </a:ext>
            </a:extLst>
          </p:cNvPr>
          <p:cNvSpPr>
            <a:spLocks noChangeArrowheads="1"/>
          </p:cNvSpPr>
          <p:nvPr/>
        </p:nvSpPr>
        <p:spPr bwMode="auto">
          <a:xfrm>
            <a:off x="936625" y="934115"/>
            <a:ext cx="3124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Chief Blueprint" panose="020B0500000000000000" pitchFamily="34" charset="0"/>
              </a:rPr>
              <a:t>What Design Qualities of Engagement did you observe?</a:t>
            </a:r>
          </a:p>
        </p:txBody>
      </p:sp>
      <p:sp>
        <p:nvSpPr>
          <p:cNvPr id="3" name="Speech Bubble: Oval 2">
            <a:extLst>
              <a:ext uri="{FF2B5EF4-FFF2-40B4-BE49-F238E27FC236}">
                <a16:creationId xmlns:a16="http://schemas.microsoft.com/office/drawing/2014/main" id="{8CF3C05D-F3C1-4372-83A1-694E5E04CE79}"/>
              </a:ext>
            </a:extLst>
          </p:cNvPr>
          <p:cNvSpPr/>
          <p:nvPr/>
        </p:nvSpPr>
        <p:spPr>
          <a:xfrm>
            <a:off x="403225" y="611188"/>
            <a:ext cx="4191000" cy="3200400"/>
          </a:xfrm>
          <a:prstGeom prst="wedgeEllipseCallout">
            <a:avLst>
              <a:gd name="adj1" fmla="val 67783"/>
              <a:gd name="adj2" fmla="val 22500"/>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34753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D43CB-DDE8-4B12-8AA9-6518B1BEA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37" y="762000"/>
            <a:ext cx="9144000" cy="6096000"/>
          </a:xfrm>
          <a:prstGeom prst="rect">
            <a:avLst/>
          </a:prstGeom>
        </p:spPr>
      </p:pic>
      <p:sp>
        <p:nvSpPr>
          <p:cNvPr id="47107" name="TextBox 2">
            <a:extLst>
              <a:ext uri="{FF2B5EF4-FFF2-40B4-BE49-F238E27FC236}">
                <a16:creationId xmlns:a16="http://schemas.microsoft.com/office/drawing/2014/main" id="{81E2218C-9E4E-4EDE-B739-8E247E1EEF9D}"/>
              </a:ext>
            </a:extLst>
          </p:cNvPr>
          <p:cNvSpPr txBox="1">
            <a:spLocks noChangeArrowheads="1"/>
          </p:cNvSpPr>
          <p:nvPr/>
        </p:nvSpPr>
        <p:spPr bwMode="auto">
          <a:xfrm rot="20947429">
            <a:off x="769089" y="668212"/>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9600" dirty="0">
                <a:latin typeface="Bloomishly" pitchFamily="50" charset="0"/>
              </a:rPr>
              <a:t>Questions</a:t>
            </a:r>
          </a:p>
        </p:txBody>
      </p:sp>
      <p:sp>
        <p:nvSpPr>
          <p:cNvPr id="4" name="TextBox 3">
            <a:extLst>
              <a:ext uri="{FF2B5EF4-FFF2-40B4-BE49-F238E27FC236}">
                <a16:creationId xmlns:a16="http://schemas.microsoft.com/office/drawing/2014/main" id="{BF1939EA-7276-438C-9F0F-66BF441CBFEF}"/>
              </a:ext>
            </a:extLst>
          </p:cNvPr>
          <p:cNvSpPr txBox="1"/>
          <p:nvPr/>
        </p:nvSpPr>
        <p:spPr>
          <a:xfrm>
            <a:off x="203273" y="252714"/>
            <a:ext cx="3389244" cy="1200329"/>
          </a:xfrm>
          <a:prstGeom prst="rect">
            <a:avLst/>
          </a:prstGeom>
          <a:noFill/>
        </p:spPr>
        <p:txBody>
          <a:bodyPr wrap="square" rtlCol="0">
            <a:spAutoFit/>
          </a:bodyPr>
          <a:lstStyle/>
          <a:p>
            <a:r>
              <a:rPr lang="en-US" sz="7200" dirty="0">
                <a:latin typeface="Abscissa" panose="00000400000000000000" pitchFamily="2" charset="0"/>
              </a:rPr>
              <a:t>What</a:t>
            </a:r>
          </a:p>
        </p:txBody>
      </p:sp>
      <p:sp>
        <p:nvSpPr>
          <p:cNvPr id="5" name="TextBox 4">
            <a:extLst>
              <a:ext uri="{FF2B5EF4-FFF2-40B4-BE49-F238E27FC236}">
                <a16:creationId xmlns:a16="http://schemas.microsoft.com/office/drawing/2014/main" id="{1634A5DD-3825-418D-AD88-D1601A74676A}"/>
              </a:ext>
            </a:extLst>
          </p:cNvPr>
          <p:cNvSpPr txBox="1"/>
          <p:nvPr/>
        </p:nvSpPr>
        <p:spPr>
          <a:xfrm>
            <a:off x="203273" y="2655838"/>
            <a:ext cx="3778418" cy="2308324"/>
          </a:xfrm>
          <a:prstGeom prst="rect">
            <a:avLst/>
          </a:prstGeom>
          <a:noFill/>
        </p:spPr>
        <p:txBody>
          <a:bodyPr wrap="square" rtlCol="0">
            <a:spAutoFit/>
          </a:bodyPr>
          <a:lstStyle/>
          <a:p>
            <a:r>
              <a:rPr lang="en-US" sz="7200" dirty="0">
                <a:latin typeface="Abscissa" panose="00000400000000000000" pitchFamily="2" charset="0"/>
              </a:rPr>
              <a:t>have I created?</a:t>
            </a:r>
          </a:p>
        </p:txBody>
      </p:sp>
    </p:spTree>
    <p:extLst>
      <p:ext uri="{BB962C8B-B14F-4D97-AF65-F5344CB8AC3E}">
        <p14:creationId xmlns:p14="http://schemas.microsoft.com/office/powerpoint/2010/main" val="1795664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dark, sitting&#10;&#10;Description generated with high confidence">
            <a:extLst>
              <a:ext uri="{FF2B5EF4-FFF2-40B4-BE49-F238E27FC236}">
                <a16:creationId xmlns:a16="http://schemas.microsoft.com/office/drawing/2014/main" id="{DC485EF7-F222-4A1B-BD6A-CA02E9C79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5932"/>
            <a:ext cx="9144000" cy="9141388"/>
          </a:xfrm>
          <a:prstGeom prst="rect">
            <a:avLst/>
          </a:prstGeom>
        </p:spPr>
      </p:pic>
      <p:sp>
        <p:nvSpPr>
          <p:cNvPr id="4" name="TextBox 3">
            <a:extLst>
              <a:ext uri="{FF2B5EF4-FFF2-40B4-BE49-F238E27FC236}">
                <a16:creationId xmlns:a16="http://schemas.microsoft.com/office/drawing/2014/main" id="{8F5B900D-8299-4D1B-A2C8-E42A3425D73E}"/>
              </a:ext>
            </a:extLst>
          </p:cNvPr>
          <p:cNvSpPr txBox="1"/>
          <p:nvPr/>
        </p:nvSpPr>
        <p:spPr>
          <a:xfrm>
            <a:off x="2665379" y="428016"/>
            <a:ext cx="4513634" cy="1446550"/>
          </a:xfrm>
          <a:prstGeom prst="rect">
            <a:avLst/>
          </a:prstGeom>
          <a:noFill/>
        </p:spPr>
        <p:txBody>
          <a:bodyPr wrap="square" rtlCol="0">
            <a:spAutoFit/>
          </a:bodyPr>
          <a:lstStyle/>
          <a:p>
            <a:r>
              <a:rPr lang="en-US" sz="8800" dirty="0">
                <a:solidFill>
                  <a:schemeClr val="bg1"/>
                </a:solidFill>
                <a:latin typeface="Be Bright" panose="02000506000000020003" pitchFamily="50" charset="0"/>
              </a:rPr>
              <a:t>Reflection</a:t>
            </a:r>
          </a:p>
        </p:txBody>
      </p:sp>
    </p:spTree>
    <p:extLst>
      <p:ext uri="{BB962C8B-B14F-4D97-AF65-F5344CB8AC3E}">
        <p14:creationId xmlns:p14="http://schemas.microsoft.com/office/powerpoint/2010/main" val="530102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a:extLst>
              <a:ext uri="{FF2B5EF4-FFF2-40B4-BE49-F238E27FC236}">
                <a16:creationId xmlns:a16="http://schemas.microsoft.com/office/drawing/2014/main" id="{C191B77A-1C15-4D34-B07A-062FBD5F6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2">
            <a:extLst>
              <a:ext uri="{FF2B5EF4-FFF2-40B4-BE49-F238E27FC236}">
                <a16:creationId xmlns:a16="http://schemas.microsoft.com/office/drawing/2014/main" id="{4EFFAC25-0AD1-4436-AE6E-1EB93EC3787D}"/>
              </a:ext>
            </a:extLst>
          </p:cNvPr>
          <p:cNvSpPr txBox="1">
            <a:spLocks noChangeArrowheads="1"/>
          </p:cNvSpPr>
          <p:nvPr/>
        </p:nvSpPr>
        <p:spPr bwMode="auto">
          <a:xfrm>
            <a:off x="2667000" y="4922838"/>
            <a:ext cx="47164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800">
                <a:latin typeface="Bloomishly" pitchFamily="50" charset="0"/>
              </a:rPr>
              <a:t>Break!</a:t>
            </a:r>
          </a:p>
        </p:txBody>
      </p:sp>
      <p:sp>
        <p:nvSpPr>
          <p:cNvPr id="78852" name="TextBox 4">
            <a:extLst>
              <a:ext uri="{FF2B5EF4-FFF2-40B4-BE49-F238E27FC236}">
                <a16:creationId xmlns:a16="http://schemas.microsoft.com/office/drawing/2014/main" id="{73810577-8B3E-42A6-B410-DCC8F4E7F491}"/>
              </a:ext>
            </a:extLst>
          </p:cNvPr>
          <p:cNvSpPr txBox="1">
            <a:spLocks noChangeArrowheads="1"/>
          </p:cNvSpPr>
          <p:nvPr/>
        </p:nvSpPr>
        <p:spPr bwMode="auto">
          <a:xfrm>
            <a:off x="1520825" y="749300"/>
            <a:ext cx="7326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latin typeface="Janda Everyday Casual" panose="02000503000000020004" pitchFamily="2" charset="0"/>
              </a:rPr>
              <a:t>Take a 15 minute</a:t>
            </a:r>
          </a:p>
        </p:txBody>
      </p:sp>
    </p:spTree>
    <p:extLst>
      <p:ext uri="{BB962C8B-B14F-4D97-AF65-F5344CB8AC3E}">
        <p14:creationId xmlns:p14="http://schemas.microsoft.com/office/powerpoint/2010/main" val="3461176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758031-17B1-46B6-9C8D-7B1F6BD36F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802" y="0"/>
            <a:ext cx="10287604" cy="6857999"/>
          </a:xfrm>
          <a:prstGeom prst="rect">
            <a:avLst/>
          </a:prstGeom>
        </p:spPr>
      </p:pic>
      <p:sp>
        <p:nvSpPr>
          <p:cNvPr id="155651" name="TextBox 2">
            <a:extLst>
              <a:ext uri="{FF2B5EF4-FFF2-40B4-BE49-F238E27FC236}">
                <a16:creationId xmlns:a16="http://schemas.microsoft.com/office/drawing/2014/main" id="{0EBB2C2A-0B07-47F2-B250-0F54322BDED2}"/>
              </a:ext>
            </a:extLst>
          </p:cNvPr>
          <p:cNvSpPr txBox="1">
            <a:spLocks noChangeArrowheads="1"/>
          </p:cNvSpPr>
          <p:nvPr/>
        </p:nvSpPr>
        <p:spPr bwMode="auto">
          <a:xfrm rot="19984262">
            <a:off x="5696855" y="1203348"/>
            <a:ext cx="4384696"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0" dirty="0">
                <a:effectLst>
                  <a:outerShdw blurRad="38100" dist="38100" dir="2700000" algn="tl">
                    <a:srgbClr val="000000">
                      <a:alpha val="43137"/>
                    </a:srgbClr>
                  </a:outerShdw>
                </a:effectLst>
                <a:latin typeface="Bloomishly" pitchFamily="50" charset="0"/>
              </a:rPr>
              <a:t>Questions?</a:t>
            </a:r>
          </a:p>
        </p:txBody>
      </p:sp>
    </p:spTree>
    <p:extLst>
      <p:ext uri="{BB962C8B-B14F-4D97-AF65-F5344CB8AC3E}">
        <p14:creationId xmlns:p14="http://schemas.microsoft.com/office/powerpoint/2010/main" val="6623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02682FD3-7919-4C34-9FB1-CDD5E6689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0F08DF68-CD45-4C6C-BB8D-E490A4638296}"/>
              </a:ext>
            </a:extLst>
          </p:cNvPr>
          <p:cNvSpPr/>
          <p:nvPr/>
        </p:nvSpPr>
        <p:spPr>
          <a:xfrm>
            <a:off x="649288" y="1281113"/>
            <a:ext cx="3176587" cy="25717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8" name="Picture 2" descr="Socksmith Men's Novelty Crew Socks Hamilton-Gold">
            <a:extLst>
              <a:ext uri="{FF2B5EF4-FFF2-40B4-BE49-F238E27FC236}">
                <a16:creationId xmlns:a16="http://schemas.microsoft.com/office/drawing/2014/main" id="{CC27CFD9-E1EB-4657-851C-D9D21D005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13" y="1154113"/>
            <a:ext cx="28257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6EA18B28-21FD-4530-9C1A-B3095A04DC1B}"/>
              </a:ext>
            </a:extLst>
          </p:cNvPr>
          <p:cNvSpPr/>
          <p:nvPr/>
        </p:nvSpPr>
        <p:spPr>
          <a:xfrm>
            <a:off x="-1293813" y="-722313"/>
            <a:ext cx="3178176" cy="14446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B1E469-4C95-4B38-BD06-14F50F2721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rot="16200000">
            <a:off x="-126678" y="-2783512"/>
            <a:ext cx="8330556" cy="11107408"/>
          </a:xfrm>
          <a:prstGeom prst="rect">
            <a:avLst/>
          </a:prstGeom>
        </p:spPr>
      </p:pic>
      <p:sp>
        <p:nvSpPr>
          <p:cNvPr id="6" name="Rectangle 5">
            <a:extLst>
              <a:ext uri="{FF2B5EF4-FFF2-40B4-BE49-F238E27FC236}">
                <a16:creationId xmlns:a16="http://schemas.microsoft.com/office/drawing/2014/main" id="{E434F08C-18AD-4D8A-9C69-44CE72728B8B}"/>
              </a:ext>
            </a:extLst>
          </p:cNvPr>
          <p:cNvSpPr/>
          <p:nvPr/>
        </p:nvSpPr>
        <p:spPr>
          <a:xfrm>
            <a:off x="-487766" y="4626388"/>
            <a:ext cx="10467789" cy="20182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F86DA9-E46C-4F50-9E64-376C1B288015}"/>
              </a:ext>
            </a:extLst>
          </p:cNvPr>
          <p:cNvSpPr txBox="1"/>
          <p:nvPr/>
        </p:nvSpPr>
        <p:spPr>
          <a:xfrm>
            <a:off x="-572327" y="4440022"/>
            <a:ext cx="7516250" cy="1446550"/>
          </a:xfrm>
          <a:prstGeom prst="rect">
            <a:avLst/>
          </a:prstGeom>
          <a:noFill/>
        </p:spPr>
        <p:txBody>
          <a:bodyPr wrap="square" rtlCol="0">
            <a:spAutoFit/>
          </a:bodyPr>
          <a:lstStyle/>
          <a:p>
            <a:r>
              <a:rPr lang="en-US" sz="8800" dirty="0">
                <a:solidFill>
                  <a:schemeClr val="bg1"/>
                </a:solidFill>
                <a:latin typeface="Abadi" panose="020B0604020104020204" pitchFamily="34" charset="0"/>
              </a:rPr>
              <a:t>  Latin America</a:t>
            </a:r>
          </a:p>
        </p:txBody>
      </p:sp>
      <p:sp>
        <p:nvSpPr>
          <p:cNvPr id="8" name="TextBox 7">
            <a:extLst>
              <a:ext uri="{FF2B5EF4-FFF2-40B4-BE49-F238E27FC236}">
                <a16:creationId xmlns:a16="http://schemas.microsoft.com/office/drawing/2014/main" id="{2BDC6E97-DE94-4D40-B087-14555C66AF0B}"/>
              </a:ext>
            </a:extLst>
          </p:cNvPr>
          <p:cNvSpPr txBox="1"/>
          <p:nvPr/>
        </p:nvSpPr>
        <p:spPr>
          <a:xfrm>
            <a:off x="128099" y="5550991"/>
            <a:ext cx="5785966" cy="1200329"/>
          </a:xfrm>
          <a:prstGeom prst="rect">
            <a:avLst/>
          </a:prstGeom>
          <a:noFill/>
        </p:spPr>
        <p:txBody>
          <a:bodyPr wrap="square">
            <a:spAutoFit/>
          </a:bodyPr>
          <a:lstStyle/>
          <a:p>
            <a:r>
              <a:rPr lang="en-US" sz="3600" dirty="0">
                <a:solidFill>
                  <a:schemeClr val="bg1"/>
                </a:solidFill>
                <a:latin typeface="Abadi" panose="020B0604020104020204" pitchFamily="34" charset="0"/>
              </a:rPr>
              <a:t>Columbus, Conquest &amp; </a:t>
            </a:r>
          </a:p>
          <a:p>
            <a:r>
              <a:rPr lang="en-US" sz="3600" dirty="0">
                <a:solidFill>
                  <a:schemeClr val="bg1"/>
                </a:solidFill>
                <a:latin typeface="Abadi" panose="020B0604020104020204" pitchFamily="34" charset="0"/>
              </a:rPr>
              <a:t>Colonization</a:t>
            </a:r>
            <a:endParaRPr lang="en-US" sz="3600" dirty="0"/>
          </a:p>
        </p:txBody>
      </p:sp>
    </p:spTree>
    <p:extLst>
      <p:ext uri="{BB962C8B-B14F-4D97-AF65-F5344CB8AC3E}">
        <p14:creationId xmlns:p14="http://schemas.microsoft.com/office/powerpoint/2010/main" val="2103325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189464" y="1012954"/>
            <a:ext cx="882721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chemeClr val="accent1"/>
                </a:solidFill>
                <a:latin typeface="Architects Daughter" panose="02000505000000020004" pitchFamily="2" charset="0"/>
              </a:rPr>
              <a:t>Content Objective: </a:t>
            </a:r>
            <a:r>
              <a:rPr lang="en-US" altLang="en-US" sz="2800" dirty="0">
                <a:latin typeface="Architects Daughter" panose="02000505000000020004" pitchFamily="2" charset="0"/>
              </a:rPr>
              <a:t>Students will explain the impact of the Columbian Exchange on Europe and the Americas.</a:t>
            </a:r>
          </a:p>
          <a:p>
            <a:pPr>
              <a:spcBef>
                <a:spcPct val="0"/>
              </a:spcBef>
              <a:buFontTx/>
              <a:buNone/>
            </a:pPr>
            <a:endParaRPr lang="en-US" altLang="en-US" sz="2800" dirty="0">
              <a:latin typeface="Architects Daughter" panose="02000505000000020004" pitchFamily="2" charset="0"/>
            </a:endParaRPr>
          </a:p>
          <a:p>
            <a:pPr>
              <a:spcBef>
                <a:spcPct val="0"/>
              </a:spcBef>
              <a:buFontTx/>
              <a:buNone/>
            </a:pPr>
            <a:r>
              <a:rPr lang="en-US" altLang="en-US" sz="2800" b="1" dirty="0">
                <a:solidFill>
                  <a:schemeClr val="accent1"/>
                </a:solidFill>
                <a:latin typeface="Architects Daughter" panose="02000505000000020004" pitchFamily="2" charset="0"/>
              </a:rPr>
              <a:t>Language Objective: </a:t>
            </a:r>
            <a:r>
              <a:rPr lang="en-US" altLang="en-US" sz="2800" dirty="0">
                <a:latin typeface="Architects Daughter" panose="02000505000000020004" pitchFamily="2" charset="0"/>
              </a:rPr>
              <a:t>Students will share content information about the        colonization of Latin America in cooperative learning interactions. </a:t>
            </a:r>
          </a:p>
        </p:txBody>
      </p:sp>
      <p:sp>
        <p:nvSpPr>
          <p:cNvPr id="57347" name="TextBox 3"/>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Objectives</a:t>
            </a:r>
          </a:p>
        </p:txBody>
      </p:sp>
      <p:pic>
        <p:nvPicPr>
          <p:cNvPr id="5734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E2AC7EC-BE2A-4D09-A37D-F24504D34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1630" y="3031198"/>
            <a:ext cx="1749732" cy="3919399"/>
          </a:xfrm>
          <a:prstGeom prst="rect">
            <a:avLst/>
          </a:prstGeom>
        </p:spPr>
      </p:pic>
    </p:spTree>
    <p:extLst>
      <p:ext uri="{BB962C8B-B14F-4D97-AF65-F5344CB8AC3E}">
        <p14:creationId xmlns:p14="http://schemas.microsoft.com/office/powerpoint/2010/main" val="3437135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B755F-B43D-4C65-A547-C54CF70487B6}"/>
              </a:ext>
            </a:extLst>
          </p:cNvPr>
          <p:cNvPicPr>
            <a:picLocks noChangeAspect="1"/>
          </p:cNvPicPr>
          <p:nvPr/>
        </p:nvPicPr>
        <p:blipFill>
          <a:blip r:embed="rId3"/>
          <a:stretch>
            <a:fillRect/>
          </a:stretch>
        </p:blipFill>
        <p:spPr>
          <a:xfrm>
            <a:off x="0" y="604438"/>
            <a:ext cx="9237920" cy="9237920"/>
          </a:xfrm>
          <a:prstGeom prst="rect">
            <a:avLst/>
          </a:prstGeom>
        </p:spPr>
      </p:pic>
      <p:sp>
        <p:nvSpPr>
          <p:cNvPr id="7" name="Rectangle 6">
            <a:extLst>
              <a:ext uri="{FF2B5EF4-FFF2-40B4-BE49-F238E27FC236}">
                <a16:creationId xmlns:a16="http://schemas.microsoft.com/office/drawing/2014/main" id="{037535B7-0A26-4E1A-B85C-889D36016B13}"/>
              </a:ext>
            </a:extLst>
          </p:cNvPr>
          <p:cNvSpPr/>
          <p:nvPr/>
        </p:nvSpPr>
        <p:spPr>
          <a:xfrm rot="984670">
            <a:off x="46343" y="6079838"/>
            <a:ext cx="3378564" cy="252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793DAA-2B16-415E-AEBE-673932863E2A}"/>
              </a:ext>
            </a:extLst>
          </p:cNvPr>
          <p:cNvSpPr/>
          <p:nvPr/>
        </p:nvSpPr>
        <p:spPr>
          <a:xfrm rot="1285374">
            <a:off x="3335133" y="6219659"/>
            <a:ext cx="3378564" cy="25217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292C67-4E1F-47D4-AFDA-A4DBA10DFB01}"/>
              </a:ext>
            </a:extLst>
          </p:cNvPr>
          <p:cNvSpPr txBox="1"/>
          <p:nvPr/>
        </p:nvSpPr>
        <p:spPr>
          <a:xfrm>
            <a:off x="3078343" y="1183736"/>
            <a:ext cx="3081233" cy="1015663"/>
          </a:xfrm>
          <a:prstGeom prst="rect">
            <a:avLst/>
          </a:prstGeom>
          <a:noFill/>
        </p:spPr>
        <p:txBody>
          <a:bodyPr wrap="square" rtlCol="0">
            <a:spAutoFit/>
          </a:bodyPr>
          <a:lstStyle/>
          <a:p>
            <a:r>
              <a:rPr lang="en-US" sz="6000" dirty="0">
                <a:latin typeface="Abscissa" panose="00000400000000000000" pitchFamily="2" charset="0"/>
              </a:rPr>
              <a:t>a partner</a:t>
            </a:r>
          </a:p>
        </p:txBody>
      </p:sp>
      <p:sp>
        <p:nvSpPr>
          <p:cNvPr id="4" name="Rectangle 3">
            <a:extLst>
              <a:ext uri="{FF2B5EF4-FFF2-40B4-BE49-F238E27FC236}">
                <a16:creationId xmlns:a16="http://schemas.microsoft.com/office/drawing/2014/main" id="{7F35254D-326C-4CBA-8DB0-EE13CEFA63C2}"/>
              </a:ext>
            </a:extLst>
          </p:cNvPr>
          <p:cNvSpPr/>
          <p:nvPr/>
        </p:nvSpPr>
        <p:spPr>
          <a:xfrm>
            <a:off x="3712318" y="0"/>
            <a:ext cx="1686680" cy="1569660"/>
          </a:xfrm>
          <a:prstGeom prst="rect">
            <a:avLst/>
          </a:prstGeom>
        </p:spPr>
        <p:txBody>
          <a:bodyPr wrap="none">
            <a:spAutoFit/>
          </a:bodyPr>
          <a:lstStyle/>
          <a:p>
            <a:r>
              <a:rPr lang="en-US" sz="9600" dirty="0">
                <a:latin typeface="Bloomishly" pitchFamily="50" charset="0"/>
              </a:rPr>
              <a:t>Find</a:t>
            </a:r>
          </a:p>
        </p:txBody>
      </p:sp>
    </p:spTree>
    <p:extLst>
      <p:ext uri="{BB962C8B-B14F-4D97-AF65-F5344CB8AC3E}">
        <p14:creationId xmlns:p14="http://schemas.microsoft.com/office/powerpoint/2010/main" val="885420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86ED4D-2682-4425-8E4F-62A7B764D69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28253" b="12780"/>
          <a:stretch/>
        </p:blipFill>
        <p:spPr>
          <a:xfrm>
            <a:off x="-287655" y="0"/>
            <a:ext cx="9719310" cy="7641772"/>
          </a:xfrm>
          <a:prstGeom prst="rect">
            <a:avLst/>
          </a:prstGeom>
        </p:spPr>
      </p:pic>
    </p:spTree>
    <p:extLst>
      <p:ext uri="{BB962C8B-B14F-4D97-AF65-F5344CB8AC3E}">
        <p14:creationId xmlns:p14="http://schemas.microsoft.com/office/powerpoint/2010/main" val="2725206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ost it notes">
            <a:extLst>
              <a:ext uri="{FF2B5EF4-FFF2-40B4-BE49-F238E27FC236}">
                <a16:creationId xmlns:a16="http://schemas.microsoft.com/office/drawing/2014/main" id="{1AF539A5-A860-4517-8046-6438AFC53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12"/>
          <a:stretch/>
        </p:blipFill>
        <p:spPr bwMode="auto">
          <a:xfrm>
            <a:off x="176212" y="1050053"/>
            <a:ext cx="8791575" cy="5807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D8D54B-1A9B-4EA2-ADCE-B638B0783CDE}"/>
              </a:ext>
            </a:extLst>
          </p:cNvPr>
          <p:cNvSpPr txBox="1"/>
          <p:nvPr/>
        </p:nvSpPr>
        <p:spPr>
          <a:xfrm rot="197498">
            <a:off x="915178" y="1515566"/>
            <a:ext cx="1909681" cy="1323439"/>
          </a:xfrm>
          <a:prstGeom prst="rect">
            <a:avLst/>
          </a:prstGeom>
          <a:noFill/>
        </p:spPr>
        <p:txBody>
          <a:bodyPr wrap="square" rtlCol="0">
            <a:spAutoFit/>
          </a:bodyPr>
          <a:lstStyle/>
          <a:p>
            <a:pPr algn="r"/>
            <a:r>
              <a:rPr lang="en-US" sz="4000" dirty="0"/>
              <a:t>things you see</a:t>
            </a:r>
          </a:p>
        </p:txBody>
      </p:sp>
      <p:sp>
        <p:nvSpPr>
          <p:cNvPr id="3" name="TextBox 2">
            <a:extLst>
              <a:ext uri="{FF2B5EF4-FFF2-40B4-BE49-F238E27FC236}">
                <a16:creationId xmlns:a16="http://schemas.microsoft.com/office/drawing/2014/main" id="{DF57449E-45EC-4FA8-9E76-0F09CC4756DC}"/>
              </a:ext>
            </a:extLst>
          </p:cNvPr>
          <p:cNvSpPr txBox="1"/>
          <p:nvPr/>
        </p:nvSpPr>
        <p:spPr>
          <a:xfrm rot="306364">
            <a:off x="693336" y="994787"/>
            <a:ext cx="1838848" cy="1569660"/>
          </a:xfrm>
          <a:prstGeom prst="rect">
            <a:avLst/>
          </a:prstGeom>
          <a:noFill/>
        </p:spPr>
        <p:txBody>
          <a:bodyPr wrap="square" rtlCol="0">
            <a:spAutoFit/>
          </a:bodyPr>
          <a:lstStyle/>
          <a:p>
            <a:r>
              <a:rPr lang="en-US" sz="9600" dirty="0"/>
              <a:t>3</a:t>
            </a:r>
          </a:p>
        </p:txBody>
      </p:sp>
      <p:sp>
        <p:nvSpPr>
          <p:cNvPr id="5" name="TextBox 4">
            <a:extLst>
              <a:ext uri="{FF2B5EF4-FFF2-40B4-BE49-F238E27FC236}">
                <a16:creationId xmlns:a16="http://schemas.microsoft.com/office/drawing/2014/main" id="{1880E00E-3219-4DC7-93E7-96354948BE47}"/>
              </a:ext>
            </a:extLst>
          </p:cNvPr>
          <p:cNvSpPr txBox="1"/>
          <p:nvPr/>
        </p:nvSpPr>
        <p:spPr>
          <a:xfrm rot="197498">
            <a:off x="3910191" y="1515058"/>
            <a:ext cx="1909681" cy="1938992"/>
          </a:xfrm>
          <a:prstGeom prst="rect">
            <a:avLst/>
          </a:prstGeom>
          <a:noFill/>
        </p:spPr>
        <p:txBody>
          <a:bodyPr wrap="square" rtlCol="0">
            <a:spAutoFit/>
          </a:bodyPr>
          <a:lstStyle/>
          <a:p>
            <a:pPr algn="r"/>
            <a:r>
              <a:rPr lang="en-US" sz="4000" dirty="0"/>
              <a:t>actions or </a:t>
            </a:r>
          </a:p>
          <a:p>
            <a:pPr algn="r"/>
            <a:r>
              <a:rPr lang="en-US" sz="4000" dirty="0"/>
              <a:t>senses</a:t>
            </a:r>
          </a:p>
        </p:txBody>
      </p:sp>
      <p:sp>
        <p:nvSpPr>
          <p:cNvPr id="6" name="TextBox 5">
            <a:extLst>
              <a:ext uri="{FF2B5EF4-FFF2-40B4-BE49-F238E27FC236}">
                <a16:creationId xmlns:a16="http://schemas.microsoft.com/office/drawing/2014/main" id="{2C566B91-B248-4FC1-BB4D-CCF14CA0EF77}"/>
              </a:ext>
            </a:extLst>
          </p:cNvPr>
          <p:cNvSpPr txBox="1"/>
          <p:nvPr/>
        </p:nvSpPr>
        <p:spPr>
          <a:xfrm rot="306364">
            <a:off x="3622770" y="950094"/>
            <a:ext cx="834477" cy="1569660"/>
          </a:xfrm>
          <a:prstGeom prst="rect">
            <a:avLst/>
          </a:prstGeom>
          <a:noFill/>
        </p:spPr>
        <p:txBody>
          <a:bodyPr wrap="square" rtlCol="0">
            <a:spAutoFit/>
          </a:bodyPr>
          <a:lstStyle/>
          <a:p>
            <a:r>
              <a:rPr lang="en-US" sz="9600" dirty="0"/>
              <a:t>2</a:t>
            </a:r>
          </a:p>
        </p:txBody>
      </p:sp>
      <p:sp>
        <p:nvSpPr>
          <p:cNvPr id="7" name="TextBox 6">
            <a:extLst>
              <a:ext uri="{FF2B5EF4-FFF2-40B4-BE49-F238E27FC236}">
                <a16:creationId xmlns:a16="http://schemas.microsoft.com/office/drawing/2014/main" id="{52852D8C-BBB8-4F38-97F7-A1EED57C3029}"/>
              </a:ext>
            </a:extLst>
          </p:cNvPr>
          <p:cNvSpPr txBox="1"/>
          <p:nvPr/>
        </p:nvSpPr>
        <p:spPr>
          <a:xfrm rot="197498">
            <a:off x="6304321" y="2538796"/>
            <a:ext cx="2444937" cy="707886"/>
          </a:xfrm>
          <a:prstGeom prst="rect">
            <a:avLst/>
          </a:prstGeom>
          <a:noFill/>
        </p:spPr>
        <p:txBody>
          <a:bodyPr wrap="square" rtlCol="0">
            <a:spAutoFit/>
          </a:bodyPr>
          <a:lstStyle/>
          <a:p>
            <a:pPr algn="r"/>
            <a:r>
              <a:rPr lang="en-US" sz="4000" dirty="0"/>
              <a:t>definition</a:t>
            </a:r>
          </a:p>
        </p:txBody>
      </p:sp>
      <p:sp>
        <p:nvSpPr>
          <p:cNvPr id="8" name="TextBox 7">
            <a:extLst>
              <a:ext uri="{FF2B5EF4-FFF2-40B4-BE49-F238E27FC236}">
                <a16:creationId xmlns:a16="http://schemas.microsoft.com/office/drawing/2014/main" id="{A5439F41-AFD4-4474-B203-B2FECB0FB605}"/>
              </a:ext>
            </a:extLst>
          </p:cNvPr>
          <p:cNvSpPr txBox="1"/>
          <p:nvPr/>
        </p:nvSpPr>
        <p:spPr>
          <a:xfrm rot="306364">
            <a:off x="6607367" y="1244365"/>
            <a:ext cx="1838848" cy="1569660"/>
          </a:xfrm>
          <a:prstGeom prst="rect">
            <a:avLst/>
          </a:prstGeom>
          <a:noFill/>
        </p:spPr>
        <p:txBody>
          <a:bodyPr wrap="square" rtlCol="0">
            <a:spAutoFit/>
          </a:bodyPr>
          <a:lstStyle/>
          <a:p>
            <a:r>
              <a:rPr lang="en-US" sz="9600" dirty="0"/>
              <a:t>1</a:t>
            </a:r>
          </a:p>
        </p:txBody>
      </p:sp>
      <p:sp>
        <p:nvSpPr>
          <p:cNvPr id="11" name="TextBox 10">
            <a:extLst>
              <a:ext uri="{FF2B5EF4-FFF2-40B4-BE49-F238E27FC236}">
                <a16:creationId xmlns:a16="http://schemas.microsoft.com/office/drawing/2014/main" id="{9F5277B9-F2C8-48B6-BD32-D16B6C139391}"/>
              </a:ext>
            </a:extLst>
          </p:cNvPr>
          <p:cNvSpPr txBox="1"/>
          <p:nvPr/>
        </p:nvSpPr>
        <p:spPr>
          <a:xfrm rot="21242118">
            <a:off x="722710" y="4519005"/>
            <a:ext cx="1909681" cy="1754326"/>
          </a:xfrm>
          <a:prstGeom prst="rect">
            <a:avLst/>
          </a:prstGeom>
          <a:noFill/>
        </p:spPr>
        <p:txBody>
          <a:bodyPr wrap="square" rtlCol="0">
            <a:spAutoFit/>
          </a:bodyPr>
          <a:lstStyle/>
          <a:p>
            <a:pPr marL="571500" indent="-571500">
              <a:buFont typeface="Arial" panose="020B0604020202020204" pitchFamily="34" charset="0"/>
              <a:buChar char="•"/>
            </a:pPr>
            <a:r>
              <a:rPr lang="en-US" sz="3600" dirty="0"/>
              <a:t>sugar</a:t>
            </a:r>
          </a:p>
          <a:p>
            <a:pPr marL="571500" indent="-571500">
              <a:buFont typeface="Arial" panose="020B0604020202020204" pitchFamily="34" charset="0"/>
              <a:buChar char="•"/>
            </a:pPr>
            <a:r>
              <a:rPr lang="en-US" sz="3600" dirty="0"/>
              <a:t>horse</a:t>
            </a:r>
          </a:p>
          <a:p>
            <a:pPr marL="571500" indent="-571500">
              <a:buFont typeface="Arial" panose="020B0604020202020204" pitchFamily="34" charset="0"/>
              <a:buChar char="•"/>
            </a:pPr>
            <a:r>
              <a:rPr lang="en-US" sz="3600" dirty="0"/>
              <a:t>pig</a:t>
            </a:r>
          </a:p>
        </p:txBody>
      </p:sp>
      <p:sp>
        <p:nvSpPr>
          <p:cNvPr id="12" name="TextBox 11">
            <a:extLst>
              <a:ext uri="{FF2B5EF4-FFF2-40B4-BE49-F238E27FC236}">
                <a16:creationId xmlns:a16="http://schemas.microsoft.com/office/drawing/2014/main" id="{0A9C3109-3859-416D-863E-3817EB5F5395}"/>
              </a:ext>
            </a:extLst>
          </p:cNvPr>
          <p:cNvSpPr txBox="1"/>
          <p:nvPr/>
        </p:nvSpPr>
        <p:spPr>
          <a:xfrm>
            <a:off x="3554576" y="4488227"/>
            <a:ext cx="2177871" cy="1754326"/>
          </a:xfrm>
          <a:prstGeom prst="rect">
            <a:avLst/>
          </a:prstGeom>
          <a:noFill/>
        </p:spPr>
        <p:txBody>
          <a:bodyPr wrap="square" rtlCol="0">
            <a:spAutoFit/>
          </a:bodyPr>
          <a:lstStyle/>
          <a:p>
            <a:pPr marL="571500" indent="-571500">
              <a:buFont typeface="Arial" panose="020B0604020202020204" pitchFamily="34" charset="0"/>
              <a:buChar char="•"/>
            </a:pPr>
            <a:r>
              <a:rPr lang="en-US" dirty="0"/>
              <a:t>Arrows showing movement</a:t>
            </a:r>
          </a:p>
          <a:p>
            <a:pPr marL="571500" indent="-571500">
              <a:buFont typeface="Arial" panose="020B0604020202020204" pitchFamily="34" charset="0"/>
              <a:buChar char="•"/>
            </a:pPr>
            <a:r>
              <a:rPr lang="en-US" dirty="0"/>
              <a:t>Things going from one place to another</a:t>
            </a:r>
          </a:p>
        </p:txBody>
      </p:sp>
      <p:sp>
        <p:nvSpPr>
          <p:cNvPr id="4" name="TextBox 3">
            <a:extLst>
              <a:ext uri="{FF2B5EF4-FFF2-40B4-BE49-F238E27FC236}">
                <a16:creationId xmlns:a16="http://schemas.microsoft.com/office/drawing/2014/main" id="{8C632CDA-6BE7-4E75-BE08-2DE7E126A1D8}"/>
              </a:ext>
            </a:extLst>
          </p:cNvPr>
          <p:cNvSpPr txBox="1"/>
          <p:nvPr/>
        </p:nvSpPr>
        <p:spPr>
          <a:xfrm rot="21385257">
            <a:off x="6483772" y="4355420"/>
            <a:ext cx="2451302" cy="2308324"/>
          </a:xfrm>
          <a:prstGeom prst="rect">
            <a:avLst/>
          </a:prstGeom>
          <a:noFill/>
        </p:spPr>
        <p:txBody>
          <a:bodyPr wrap="square" rtlCol="0">
            <a:spAutoFit/>
          </a:bodyPr>
          <a:lstStyle/>
          <a:p>
            <a:r>
              <a:rPr lang="en-US" sz="2400" dirty="0"/>
              <a:t>The movement of new things from the Americas to Europe/Africa and Europe/Africa to the Americas. </a:t>
            </a:r>
          </a:p>
        </p:txBody>
      </p:sp>
      <p:sp>
        <p:nvSpPr>
          <p:cNvPr id="13" name="TextBox 12">
            <a:extLst>
              <a:ext uri="{FF2B5EF4-FFF2-40B4-BE49-F238E27FC236}">
                <a16:creationId xmlns:a16="http://schemas.microsoft.com/office/drawing/2014/main" id="{E21DF242-9E09-4810-AAD5-A55F7EED64AE}"/>
              </a:ext>
            </a:extLst>
          </p:cNvPr>
          <p:cNvSpPr txBox="1"/>
          <p:nvPr/>
        </p:nvSpPr>
        <p:spPr>
          <a:xfrm>
            <a:off x="0" y="33967"/>
            <a:ext cx="7399839" cy="707886"/>
          </a:xfrm>
          <a:prstGeom prst="rect">
            <a:avLst/>
          </a:prstGeom>
          <a:noFill/>
        </p:spPr>
        <p:txBody>
          <a:bodyPr wrap="square" rtlCol="0">
            <a:spAutoFit/>
          </a:bodyPr>
          <a:lstStyle/>
          <a:p>
            <a:r>
              <a:rPr lang="en-US" sz="4000" dirty="0">
                <a:latin typeface="Be Bright" panose="02000506000000020003" pitchFamily="50" charset="0"/>
              </a:rPr>
              <a:t>3, 2, 1  Definitions</a:t>
            </a:r>
          </a:p>
        </p:txBody>
      </p:sp>
    </p:spTree>
    <p:extLst>
      <p:ext uri="{BB962C8B-B14F-4D97-AF65-F5344CB8AC3E}">
        <p14:creationId xmlns:p14="http://schemas.microsoft.com/office/powerpoint/2010/main" val="560276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54858FC0-1FC9-4E93-BC9A-3D1E7BEB420A}"/>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Preview</a:t>
            </a:r>
          </a:p>
        </p:txBody>
      </p:sp>
      <p:sp>
        <p:nvSpPr>
          <p:cNvPr id="3" name="Rectangle 2">
            <a:extLst>
              <a:ext uri="{FF2B5EF4-FFF2-40B4-BE49-F238E27FC236}">
                <a16:creationId xmlns:a16="http://schemas.microsoft.com/office/drawing/2014/main" id="{10938188-F6F7-4204-AFD1-70A4BE6E01A7}"/>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Text, letter&#10;&#10;Description automatically generated">
            <a:extLst>
              <a:ext uri="{FF2B5EF4-FFF2-40B4-BE49-F238E27FC236}">
                <a16:creationId xmlns:a16="http://schemas.microsoft.com/office/drawing/2014/main" id="{6B9D434C-100F-4518-BE41-8FD5E0C8A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861" y="1028972"/>
            <a:ext cx="3850277" cy="5133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1814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F63B2F-E987-2F81-D7CF-D4A259A90A9E}"/>
              </a:ext>
            </a:extLst>
          </p:cNvPr>
          <p:cNvPicPr>
            <a:picLocks noChangeAspect="1"/>
          </p:cNvPicPr>
          <p:nvPr/>
        </p:nvPicPr>
        <p:blipFill>
          <a:blip r:embed="rId3"/>
          <a:stretch>
            <a:fillRect/>
          </a:stretch>
        </p:blipFill>
        <p:spPr>
          <a:xfrm>
            <a:off x="0" y="1687285"/>
            <a:ext cx="9144000" cy="3483429"/>
          </a:xfrm>
          <a:prstGeom prst="rect">
            <a:avLst/>
          </a:prstGeom>
        </p:spPr>
      </p:pic>
      <p:sp>
        <p:nvSpPr>
          <p:cNvPr id="4" name="TextBox 3">
            <a:extLst>
              <a:ext uri="{FF2B5EF4-FFF2-40B4-BE49-F238E27FC236}">
                <a16:creationId xmlns:a16="http://schemas.microsoft.com/office/drawing/2014/main" id="{CC9B12E6-F99C-D4B2-97AD-835536FC8483}"/>
              </a:ext>
            </a:extLst>
          </p:cNvPr>
          <p:cNvSpPr txBox="1"/>
          <p:nvPr/>
        </p:nvSpPr>
        <p:spPr>
          <a:xfrm>
            <a:off x="6367921" y="545910"/>
            <a:ext cx="3057099" cy="2215991"/>
          </a:xfrm>
          <a:prstGeom prst="rect">
            <a:avLst/>
          </a:prstGeom>
          <a:noFill/>
        </p:spPr>
        <p:txBody>
          <a:bodyPr wrap="square" rtlCol="0">
            <a:spAutoFit/>
          </a:bodyPr>
          <a:lstStyle/>
          <a:p>
            <a:r>
              <a:rPr lang="en-US" sz="13800" dirty="0">
                <a:latin typeface="MarkerFinePoint-Plain" pitchFamily="2" charset="0"/>
                <a:ea typeface="StretchingUpHigh" panose="02000603000000000000" pitchFamily="2" charset="0"/>
              </a:rPr>
              <a:t>True</a:t>
            </a:r>
          </a:p>
        </p:txBody>
      </p:sp>
      <p:sp>
        <p:nvSpPr>
          <p:cNvPr id="5" name="TextBox 4">
            <a:extLst>
              <a:ext uri="{FF2B5EF4-FFF2-40B4-BE49-F238E27FC236}">
                <a16:creationId xmlns:a16="http://schemas.microsoft.com/office/drawing/2014/main" id="{4F7A13B8-BA98-E440-D50C-FBBEE8E2A7FC}"/>
              </a:ext>
            </a:extLst>
          </p:cNvPr>
          <p:cNvSpPr txBox="1"/>
          <p:nvPr/>
        </p:nvSpPr>
        <p:spPr>
          <a:xfrm>
            <a:off x="147231" y="3732456"/>
            <a:ext cx="3057099" cy="2215991"/>
          </a:xfrm>
          <a:prstGeom prst="rect">
            <a:avLst/>
          </a:prstGeom>
          <a:noFill/>
        </p:spPr>
        <p:txBody>
          <a:bodyPr wrap="square" rtlCol="0">
            <a:spAutoFit/>
          </a:bodyPr>
          <a:lstStyle/>
          <a:p>
            <a:r>
              <a:rPr lang="en-US" sz="13800" dirty="0">
                <a:latin typeface="MarkerFinePoint-Plain" pitchFamily="2" charset="0"/>
                <a:ea typeface="StretchingUpHigh" panose="02000603000000000000" pitchFamily="2" charset="0"/>
              </a:rPr>
              <a:t>False</a:t>
            </a:r>
          </a:p>
        </p:txBody>
      </p:sp>
    </p:spTree>
    <p:extLst>
      <p:ext uri="{BB962C8B-B14F-4D97-AF65-F5344CB8AC3E}">
        <p14:creationId xmlns:p14="http://schemas.microsoft.com/office/powerpoint/2010/main" val="2568411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91E2FE-3AA2-45A7-9358-09943B54E191}"/>
              </a:ext>
            </a:extLst>
          </p:cNvPr>
          <p:cNvSpPr/>
          <p:nvPr/>
        </p:nvSpPr>
        <p:spPr>
          <a:xfrm>
            <a:off x="107586" y="0"/>
            <a:ext cx="9036414" cy="1862048"/>
          </a:xfrm>
          <a:prstGeom prst="rect">
            <a:avLst/>
          </a:prstGeom>
        </p:spPr>
        <p:txBody>
          <a:bodyPr wrap="square">
            <a:spAutoFit/>
          </a:bodyPr>
          <a:lstStyle/>
          <a:p>
            <a:pPr algn="ctr"/>
            <a:r>
              <a:rPr lang="en-US" sz="11500" dirty="0">
                <a:latin typeface="Bloomishly" pitchFamily="50" charset="0"/>
              </a:rPr>
              <a:t>Crop-It</a:t>
            </a:r>
          </a:p>
        </p:txBody>
      </p:sp>
      <p:pic>
        <p:nvPicPr>
          <p:cNvPr id="6" name="Picture 5">
            <a:extLst>
              <a:ext uri="{FF2B5EF4-FFF2-40B4-BE49-F238E27FC236}">
                <a16:creationId xmlns:a16="http://schemas.microsoft.com/office/drawing/2014/main" id="{F75F32B1-3A42-43C4-B847-88493692A5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63" t="7463" r="5769" b="8818"/>
          <a:stretch/>
        </p:blipFill>
        <p:spPr>
          <a:xfrm>
            <a:off x="1105279" y="1696452"/>
            <a:ext cx="7513393" cy="488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a:extLst>
              <a:ext uri="{FF2B5EF4-FFF2-40B4-BE49-F238E27FC236}">
                <a16:creationId xmlns:a16="http://schemas.microsoft.com/office/drawing/2014/main" id="{7C32E961-9A23-4251-B082-A64BBA1A1EE5}"/>
              </a:ext>
            </a:extLst>
          </p:cNvPr>
          <p:cNvGrpSpPr/>
          <p:nvPr/>
        </p:nvGrpSpPr>
        <p:grpSpPr>
          <a:xfrm>
            <a:off x="2707751" y="4407168"/>
            <a:ext cx="1953939" cy="1508760"/>
            <a:chOff x="-4419600" y="3886200"/>
            <a:chExt cx="2407879" cy="1874520"/>
          </a:xfrm>
          <a:solidFill>
            <a:schemeClr val="accent6">
              <a:lumMod val="75000"/>
            </a:schemeClr>
          </a:solidFill>
        </p:grpSpPr>
        <p:sp>
          <p:nvSpPr>
            <p:cNvPr id="8" name="Rectangle 7">
              <a:extLst>
                <a:ext uri="{FF2B5EF4-FFF2-40B4-BE49-F238E27FC236}">
                  <a16:creationId xmlns:a16="http://schemas.microsoft.com/office/drawing/2014/main" id="{0B68E2A5-1519-4B47-8F59-8CEE273B9D9B}"/>
                </a:ext>
              </a:extLst>
            </p:cNvPr>
            <p:cNvSpPr/>
            <p:nvPr/>
          </p:nvSpPr>
          <p:spPr>
            <a:xfrm>
              <a:off x="-3871004" y="3886200"/>
              <a:ext cx="1859283" cy="5791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46E95D1-F893-4457-BAD2-92FB8A92A308}"/>
                </a:ext>
              </a:extLst>
            </p:cNvPr>
            <p:cNvSpPr/>
            <p:nvPr/>
          </p:nvSpPr>
          <p:spPr>
            <a:xfrm rot="16200000">
              <a:off x="-5059680" y="4541520"/>
              <a:ext cx="1859280" cy="5791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7ED803E1-2D77-4757-8E9D-95932B030E26}"/>
              </a:ext>
            </a:extLst>
          </p:cNvPr>
          <p:cNvSpPr/>
          <p:nvPr/>
        </p:nvSpPr>
        <p:spPr>
          <a:xfrm rot="16200000">
            <a:off x="3260995" y="5153504"/>
            <a:ext cx="1496494" cy="46994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7CE85E8-3946-415C-9CC6-488DA6E0FA40}"/>
              </a:ext>
            </a:extLst>
          </p:cNvPr>
          <p:cNvSpPr/>
          <p:nvPr/>
        </p:nvSpPr>
        <p:spPr>
          <a:xfrm>
            <a:off x="2455535" y="5693223"/>
            <a:ext cx="1496494" cy="46994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69DD65F0-A245-46B2-B81B-5BE4C54FE4ED}"/>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Reading</a:t>
            </a:r>
          </a:p>
        </p:txBody>
      </p:sp>
      <p:sp>
        <p:nvSpPr>
          <p:cNvPr id="3" name="Rectangle 2">
            <a:extLst>
              <a:ext uri="{FF2B5EF4-FFF2-40B4-BE49-F238E27FC236}">
                <a16:creationId xmlns:a16="http://schemas.microsoft.com/office/drawing/2014/main" id="{18EDD808-DD54-492C-9271-023FCC05068F}"/>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Text&#10;&#10;Description automatically generated">
            <a:extLst>
              <a:ext uri="{FF2B5EF4-FFF2-40B4-BE49-F238E27FC236}">
                <a16:creationId xmlns:a16="http://schemas.microsoft.com/office/drawing/2014/main" id="{43D45744-6692-449E-8BB6-A93F8DC75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93" y="1043667"/>
            <a:ext cx="3967843" cy="5290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92902DB3-3410-481E-BF5C-C65F47230AE9}"/>
              </a:ext>
            </a:extLst>
          </p:cNvPr>
          <p:cNvSpPr txBox="1"/>
          <p:nvPr/>
        </p:nvSpPr>
        <p:spPr>
          <a:xfrm>
            <a:off x="5576922" y="2006233"/>
            <a:ext cx="3990613" cy="646331"/>
          </a:xfrm>
          <a:prstGeom prst="rect">
            <a:avLst/>
          </a:prstGeom>
          <a:noFill/>
        </p:spPr>
        <p:txBody>
          <a:bodyPr wrap="square" rtlCol="0">
            <a:spAutoFit/>
          </a:bodyPr>
          <a:lstStyle/>
          <a:p>
            <a:r>
              <a:rPr lang="en-US" sz="3600" dirty="0">
                <a:latin typeface="Abscissa" panose="00000400000000000000" pitchFamily="2" charset="0"/>
              </a:rPr>
              <a:t>the handout.</a:t>
            </a:r>
          </a:p>
        </p:txBody>
      </p:sp>
      <p:sp>
        <p:nvSpPr>
          <p:cNvPr id="7" name="Rectangle 6">
            <a:extLst>
              <a:ext uri="{FF2B5EF4-FFF2-40B4-BE49-F238E27FC236}">
                <a16:creationId xmlns:a16="http://schemas.microsoft.com/office/drawing/2014/main" id="{C08DCB53-8723-4056-A162-2ABE47AD47BA}"/>
              </a:ext>
            </a:extLst>
          </p:cNvPr>
          <p:cNvSpPr/>
          <p:nvPr/>
        </p:nvSpPr>
        <p:spPr>
          <a:xfrm rot="20746926">
            <a:off x="4646082" y="777903"/>
            <a:ext cx="2270173" cy="1862048"/>
          </a:xfrm>
          <a:prstGeom prst="rect">
            <a:avLst/>
          </a:prstGeom>
        </p:spPr>
        <p:txBody>
          <a:bodyPr wrap="none">
            <a:spAutoFit/>
          </a:bodyPr>
          <a:lstStyle/>
          <a:p>
            <a:r>
              <a:rPr lang="en-US" sz="11500" dirty="0">
                <a:latin typeface="Bloomishly" pitchFamily="50" charset="0"/>
              </a:rPr>
              <a:t>Read </a:t>
            </a:r>
          </a:p>
        </p:txBody>
      </p:sp>
      <p:sp>
        <p:nvSpPr>
          <p:cNvPr id="4" name="TextBox 3">
            <a:extLst>
              <a:ext uri="{FF2B5EF4-FFF2-40B4-BE49-F238E27FC236}">
                <a16:creationId xmlns:a16="http://schemas.microsoft.com/office/drawing/2014/main" id="{94001FE5-64CA-648D-783D-E09EAEEBF23E}"/>
              </a:ext>
            </a:extLst>
          </p:cNvPr>
          <p:cNvSpPr txBox="1"/>
          <p:nvPr/>
        </p:nvSpPr>
        <p:spPr>
          <a:xfrm>
            <a:off x="4553451" y="3594570"/>
            <a:ext cx="4710339" cy="2062103"/>
          </a:xfrm>
          <a:prstGeom prst="rect">
            <a:avLst/>
          </a:prstGeom>
          <a:noFill/>
        </p:spPr>
        <p:txBody>
          <a:bodyPr wrap="square" rtlCol="0">
            <a:spAutoFit/>
          </a:bodyPr>
          <a:lstStyle/>
          <a:p>
            <a:r>
              <a:rPr lang="en-US" sz="3200" u="sng" dirty="0">
                <a:latin typeface="Abscissa" panose="00000400000000000000" pitchFamily="2" charset="0"/>
              </a:rPr>
              <a:t>Underline new information.</a:t>
            </a:r>
          </a:p>
          <a:p>
            <a:endParaRPr lang="en-US" sz="3200" dirty="0">
              <a:latin typeface="Abscissa" panose="00000400000000000000" pitchFamily="2" charset="0"/>
            </a:endParaRPr>
          </a:p>
          <a:p>
            <a:r>
              <a:rPr lang="en-US" sz="3200" dirty="0">
                <a:latin typeface="Abscissa" panose="00000400000000000000" pitchFamily="2" charset="0"/>
              </a:rPr>
              <a:t>Check facts you already know. </a:t>
            </a:r>
          </a:p>
        </p:txBody>
      </p:sp>
      <p:pic>
        <p:nvPicPr>
          <p:cNvPr id="9" name="Picture 8">
            <a:extLst>
              <a:ext uri="{FF2B5EF4-FFF2-40B4-BE49-F238E27FC236}">
                <a16:creationId xmlns:a16="http://schemas.microsoft.com/office/drawing/2014/main" id="{85C04DA5-DA81-84C8-1C0E-5EBCA4A6CC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59649" y="5131231"/>
            <a:ext cx="1368188" cy="1368188"/>
          </a:xfrm>
          <a:prstGeom prst="rect">
            <a:avLst/>
          </a:prstGeom>
        </p:spPr>
      </p:pic>
      <p:pic>
        <p:nvPicPr>
          <p:cNvPr id="10" name="Picture 9">
            <a:extLst>
              <a:ext uri="{FF2B5EF4-FFF2-40B4-BE49-F238E27FC236}">
                <a16:creationId xmlns:a16="http://schemas.microsoft.com/office/drawing/2014/main" id="{95C9ED07-32D7-CAEE-58AC-D175B8DA95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545962" y="4930887"/>
            <a:ext cx="1368188" cy="1368188"/>
          </a:xfrm>
          <a:prstGeom prst="rect">
            <a:avLst/>
          </a:prstGeom>
        </p:spPr>
      </p:pic>
      <p:pic>
        <p:nvPicPr>
          <p:cNvPr id="11" name="Picture 10">
            <a:extLst>
              <a:ext uri="{FF2B5EF4-FFF2-40B4-BE49-F238E27FC236}">
                <a16:creationId xmlns:a16="http://schemas.microsoft.com/office/drawing/2014/main" id="{5F69E766-6F96-9480-B279-C482A65665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433611" y="5478581"/>
            <a:ext cx="1368188" cy="1368188"/>
          </a:xfrm>
          <a:prstGeom prst="rect">
            <a:avLst/>
          </a:prstGeom>
        </p:spPr>
      </p:pic>
    </p:spTree>
    <p:extLst>
      <p:ext uri="{BB962C8B-B14F-4D97-AF65-F5344CB8AC3E}">
        <p14:creationId xmlns:p14="http://schemas.microsoft.com/office/powerpoint/2010/main" val="2312703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5F1BE90A-16D0-42D2-9F56-D9B0D0EBF053}"/>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Notes</a:t>
            </a:r>
          </a:p>
        </p:txBody>
      </p:sp>
      <p:sp>
        <p:nvSpPr>
          <p:cNvPr id="3" name="Rectangle 2">
            <a:extLst>
              <a:ext uri="{FF2B5EF4-FFF2-40B4-BE49-F238E27FC236}">
                <a16:creationId xmlns:a16="http://schemas.microsoft.com/office/drawing/2014/main" id="{196C34AB-0BD8-4F91-82BD-9E54B9952411}"/>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Diagram&#10;&#10;Description automatically generated">
            <a:extLst>
              <a:ext uri="{FF2B5EF4-FFF2-40B4-BE49-F238E27FC236}">
                <a16:creationId xmlns:a16="http://schemas.microsoft.com/office/drawing/2014/main" id="{A7B53DA8-1E0A-420B-BB19-40B218536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46261" y="-116417"/>
            <a:ext cx="5784850" cy="7713133"/>
          </a:xfrm>
          <a:prstGeom prst="rect">
            <a:avLst/>
          </a:prstGeom>
        </p:spPr>
      </p:pic>
    </p:spTree>
    <p:extLst>
      <p:ext uri="{BB962C8B-B14F-4D97-AF65-F5344CB8AC3E}">
        <p14:creationId xmlns:p14="http://schemas.microsoft.com/office/powerpoint/2010/main" val="352351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B3EBAEA2-A9C1-4B14-82DA-27DDBA3AB1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874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8C2359F8-2250-46EB-9D5E-255AC6BFA381}"/>
              </a:ext>
            </a:extLst>
          </p:cNvPr>
          <p:cNvSpPr txBox="1">
            <a:spLocks noChangeArrowheads="1"/>
          </p:cNvSpPr>
          <p:nvPr/>
        </p:nvSpPr>
        <p:spPr bwMode="auto">
          <a:xfrm>
            <a:off x="914400" y="911225"/>
            <a:ext cx="3378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Chief Blueprint" panose="020B0500000000000000" pitchFamily="34" charset="0"/>
              </a:rPr>
              <a:t>What makes a lesson engaging?</a:t>
            </a:r>
          </a:p>
        </p:txBody>
      </p:sp>
      <p:sp>
        <p:nvSpPr>
          <p:cNvPr id="5" name="Speech Bubble: Oval 4">
            <a:extLst>
              <a:ext uri="{FF2B5EF4-FFF2-40B4-BE49-F238E27FC236}">
                <a16:creationId xmlns:a16="http://schemas.microsoft.com/office/drawing/2014/main" id="{7B3C65BF-4FF3-4A51-A43D-3D589FA1AD26}"/>
              </a:ext>
            </a:extLst>
          </p:cNvPr>
          <p:cNvSpPr/>
          <p:nvPr/>
        </p:nvSpPr>
        <p:spPr>
          <a:xfrm>
            <a:off x="228600" y="219075"/>
            <a:ext cx="4191000" cy="3200400"/>
          </a:xfrm>
          <a:prstGeom prst="wedgeEllipseCallout">
            <a:avLst>
              <a:gd name="adj1" fmla="val 67783"/>
              <a:gd name="adj2" fmla="val 22500"/>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3362245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437FF5E3-7DA9-4E31-AAB4-BB2081EB3140}"/>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Hexagonal Thinking</a:t>
            </a:r>
          </a:p>
        </p:txBody>
      </p:sp>
      <p:sp>
        <p:nvSpPr>
          <p:cNvPr id="3" name="Rectangle 2">
            <a:extLst>
              <a:ext uri="{FF2B5EF4-FFF2-40B4-BE49-F238E27FC236}">
                <a16:creationId xmlns:a16="http://schemas.microsoft.com/office/drawing/2014/main" id="{83B4A8D4-F89A-4B1A-B9A5-AF544A60AF47}"/>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TextBox 3">
            <a:extLst>
              <a:ext uri="{FF2B5EF4-FFF2-40B4-BE49-F238E27FC236}">
                <a16:creationId xmlns:a16="http://schemas.microsoft.com/office/drawing/2014/main" id="{CB18CFA0-7AEF-42DF-8FB0-D8B383D87D6C}"/>
              </a:ext>
            </a:extLst>
          </p:cNvPr>
          <p:cNvSpPr txBox="1"/>
          <p:nvPr>
            <p:custDataLst>
              <p:tags r:id="rId1"/>
            </p:custDataLst>
          </p:nvPr>
        </p:nvSpPr>
        <p:spPr>
          <a:xfrm>
            <a:off x="5824757" y="978160"/>
            <a:ext cx="3258918" cy="3477875"/>
          </a:xfrm>
          <a:prstGeom prst="rect">
            <a:avLst/>
          </a:prstGeom>
          <a:noFill/>
        </p:spPr>
        <p:txBody>
          <a:bodyPr wrap="square" rtlCol="0">
            <a:spAutoFit/>
          </a:bodyPr>
          <a:lstStyle/>
          <a:p>
            <a:r>
              <a:rPr lang="en-US" sz="4400" dirty="0">
                <a:latin typeface="Chief Blueprint" panose="020B0500000000000000" pitchFamily="34" charset="0"/>
              </a:rPr>
              <a:t>Make connections between the hexagon shapes.  </a:t>
            </a:r>
          </a:p>
        </p:txBody>
      </p:sp>
      <p:pic>
        <p:nvPicPr>
          <p:cNvPr id="5" name="Picture 4">
            <a:extLst>
              <a:ext uri="{FF2B5EF4-FFF2-40B4-BE49-F238E27FC236}">
                <a16:creationId xmlns:a16="http://schemas.microsoft.com/office/drawing/2014/main" id="{8C52C2BF-6B7A-4311-A39D-0EC452CD4F6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t="20337" b="13906"/>
          <a:stretch/>
        </p:blipFill>
        <p:spPr>
          <a:xfrm>
            <a:off x="345143" y="978160"/>
            <a:ext cx="5376121" cy="5130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8063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B18FA7-C31C-40BD-B883-E2BD84810E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4A61C680-802F-40C4-B9EF-7A8FDCC3BBC7}"/>
              </a:ext>
            </a:extLst>
          </p:cNvPr>
          <p:cNvSpPr txBox="1"/>
          <p:nvPr>
            <p:custDataLst>
              <p:tags r:id="rId1"/>
            </p:custDataLst>
          </p:nvPr>
        </p:nvSpPr>
        <p:spPr>
          <a:xfrm>
            <a:off x="4818917" y="1918686"/>
            <a:ext cx="3258918" cy="2215991"/>
          </a:xfrm>
          <a:prstGeom prst="rect">
            <a:avLst/>
          </a:prstGeom>
          <a:noFill/>
        </p:spPr>
        <p:txBody>
          <a:bodyPr wrap="square" rtlCol="0">
            <a:spAutoFit/>
          </a:bodyPr>
          <a:lstStyle/>
          <a:p>
            <a:r>
              <a:rPr lang="en-US" sz="13800" dirty="0">
                <a:solidFill>
                  <a:schemeClr val="bg1"/>
                </a:solidFill>
                <a:latin typeface="Bloomishly" pitchFamily="50" charset="0"/>
              </a:rPr>
              <a:t>Play</a:t>
            </a:r>
          </a:p>
        </p:txBody>
      </p:sp>
    </p:spTree>
    <p:extLst>
      <p:ext uri="{BB962C8B-B14F-4D97-AF65-F5344CB8AC3E}">
        <p14:creationId xmlns:p14="http://schemas.microsoft.com/office/powerpoint/2010/main" val="2877084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69DD65F0-A245-46B2-B81B-5BE4C54FE4ED}"/>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Reading</a:t>
            </a:r>
          </a:p>
        </p:txBody>
      </p:sp>
      <p:sp>
        <p:nvSpPr>
          <p:cNvPr id="3" name="Rectangle 2">
            <a:extLst>
              <a:ext uri="{FF2B5EF4-FFF2-40B4-BE49-F238E27FC236}">
                <a16:creationId xmlns:a16="http://schemas.microsoft.com/office/drawing/2014/main" id="{18EDD808-DD54-492C-9271-023FCC05068F}"/>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TextBox 5">
            <a:extLst>
              <a:ext uri="{FF2B5EF4-FFF2-40B4-BE49-F238E27FC236}">
                <a16:creationId xmlns:a16="http://schemas.microsoft.com/office/drawing/2014/main" id="{92902DB3-3410-481E-BF5C-C65F47230AE9}"/>
              </a:ext>
            </a:extLst>
          </p:cNvPr>
          <p:cNvSpPr txBox="1"/>
          <p:nvPr/>
        </p:nvSpPr>
        <p:spPr>
          <a:xfrm>
            <a:off x="5781168" y="2020898"/>
            <a:ext cx="3990613" cy="646331"/>
          </a:xfrm>
          <a:prstGeom prst="rect">
            <a:avLst/>
          </a:prstGeom>
          <a:noFill/>
        </p:spPr>
        <p:txBody>
          <a:bodyPr wrap="square" rtlCol="0">
            <a:spAutoFit/>
          </a:bodyPr>
          <a:lstStyle/>
          <a:p>
            <a:r>
              <a:rPr lang="en-US" sz="3600" dirty="0">
                <a:latin typeface="Abscissa" panose="00000400000000000000" pitchFamily="2" charset="0"/>
              </a:rPr>
              <a:t>the handout.</a:t>
            </a:r>
          </a:p>
        </p:txBody>
      </p:sp>
      <p:sp>
        <p:nvSpPr>
          <p:cNvPr id="7" name="Rectangle 6">
            <a:extLst>
              <a:ext uri="{FF2B5EF4-FFF2-40B4-BE49-F238E27FC236}">
                <a16:creationId xmlns:a16="http://schemas.microsoft.com/office/drawing/2014/main" id="{C08DCB53-8723-4056-A162-2ABE47AD47BA}"/>
              </a:ext>
            </a:extLst>
          </p:cNvPr>
          <p:cNvSpPr/>
          <p:nvPr/>
        </p:nvSpPr>
        <p:spPr>
          <a:xfrm rot="20746926">
            <a:off x="4646082" y="777903"/>
            <a:ext cx="2270173" cy="1862048"/>
          </a:xfrm>
          <a:prstGeom prst="rect">
            <a:avLst/>
          </a:prstGeom>
        </p:spPr>
        <p:txBody>
          <a:bodyPr wrap="none">
            <a:spAutoFit/>
          </a:bodyPr>
          <a:lstStyle/>
          <a:p>
            <a:r>
              <a:rPr lang="en-US" sz="11500" dirty="0">
                <a:latin typeface="Bloomishly" pitchFamily="50" charset="0"/>
              </a:rPr>
              <a:t>Read </a:t>
            </a:r>
          </a:p>
        </p:txBody>
      </p:sp>
      <p:pic>
        <p:nvPicPr>
          <p:cNvPr id="8" name="Picture 7" descr="Text, letter&#10;&#10;Description automatically generated">
            <a:extLst>
              <a:ext uri="{FF2B5EF4-FFF2-40B4-BE49-F238E27FC236}">
                <a16:creationId xmlns:a16="http://schemas.microsoft.com/office/drawing/2014/main" id="{DA844556-00FF-491C-8CF3-ECD70C114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85" y="1061536"/>
            <a:ext cx="3965258" cy="52870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4098FD4-3FF8-F3F2-D62D-C3E47633F6C5}"/>
              </a:ext>
            </a:extLst>
          </p:cNvPr>
          <p:cNvSpPr txBox="1"/>
          <p:nvPr/>
        </p:nvSpPr>
        <p:spPr>
          <a:xfrm>
            <a:off x="4553451" y="3594570"/>
            <a:ext cx="4710339" cy="2062103"/>
          </a:xfrm>
          <a:prstGeom prst="rect">
            <a:avLst/>
          </a:prstGeom>
          <a:noFill/>
        </p:spPr>
        <p:txBody>
          <a:bodyPr wrap="square" rtlCol="0">
            <a:spAutoFit/>
          </a:bodyPr>
          <a:lstStyle/>
          <a:p>
            <a:r>
              <a:rPr lang="en-US" sz="3200" u="sng" dirty="0">
                <a:latin typeface="Abscissa" panose="00000400000000000000" pitchFamily="2" charset="0"/>
              </a:rPr>
              <a:t>Underline new information.</a:t>
            </a:r>
          </a:p>
          <a:p>
            <a:endParaRPr lang="en-US" sz="3200" dirty="0">
              <a:latin typeface="Abscissa" panose="00000400000000000000" pitchFamily="2" charset="0"/>
            </a:endParaRPr>
          </a:p>
          <a:p>
            <a:r>
              <a:rPr lang="en-US" sz="3200" dirty="0">
                <a:latin typeface="Abscissa" panose="00000400000000000000" pitchFamily="2" charset="0"/>
              </a:rPr>
              <a:t>Check facts you already know. </a:t>
            </a:r>
          </a:p>
        </p:txBody>
      </p:sp>
      <p:pic>
        <p:nvPicPr>
          <p:cNvPr id="5" name="Picture 4">
            <a:extLst>
              <a:ext uri="{FF2B5EF4-FFF2-40B4-BE49-F238E27FC236}">
                <a16:creationId xmlns:a16="http://schemas.microsoft.com/office/drawing/2014/main" id="{D07DE112-5F98-C423-76C7-5C4ED6C72A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59649" y="5131231"/>
            <a:ext cx="1368188" cy="1368188"/>
          </a:xfrm>
          <a:prstGeom prst="rect">
            <a:avLst/>
          </a:prstGeom>
        </p:spPr>
      </p:pic>
      <p:pic>
        <p:nvPicPr>
          <p:cNvPr id="9" name="Picture 8">
            <a:extLst>
              <a:ext uri="{FF2B5EF4-FFF2-40B4-BE49-F238E27FC236}">
                <a16:creationId xmlns:a16="http://schemas.microsoft.com/office/drawing/2014/main" id="{49B7DA08-85E7-3B8A-4A27-DDEBF81958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545962" y="4930887"/>
            <a:ext cx="1368188" cy="1368188"/>
          </a:xfrm>
          <a:prstGeom prst="rect">
            <a:avLst/>
          </a:prstGeom>
        </p:spPr>
      </p:pic>
      <p:pic>
        <p:nvPicPr>
          <p:cNvPr id="10" name="Picture 9">
            <a:extLst>
              <a:ext uri="{FF2B5EF4-FFF2-40B4-BE49-F238E27FC236}">
                <a16:creationId xmlns:a16="http://schemas.microsoft.com/office/drawing/2014/main" id="{BA2AFE1E-4DF8-640F-E7F1-DA9FF2EF07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433611" y="5478581"/>
            <a:ext cx="1368188" cy="1368188"/>
          </a:xfrm>
          <a:prstGeom prst="rect">
            <a:avLst/>
          </a:prstGeom>
        </p:spPr>
      </p:pic>
    </p:spTree>
    <p:extLst>
      <p:ext uri="{BB962C8B-B14F-4D97-AF65-F5344CB8AC3E}">
        <p14:creationId xmlns:p14="http://schemas.microsoft.com/office/powerpoint/2010/main" val="181939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5F1BE90A-16D0-42D2-9F56-D9B0D0EBF053}"/>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Notes</a:t>
            </a:r>
          </a:p>
        </p:txBody>
      </p:sp>
      <p:sp>
        <p:nvSpPr>
          <p:cNvPr id="3" name="Rectangle 2">
            <a:extLst>
              <a:ext uri="{FF2B5EF4-FFF2-40B4-BE49-F238E27FC236}">
                <a16:creationId xmlns:a16="http://schemas.microsoft.com/office/drawing/2014/main" id="{196C34AB-0BD8-4F91-82BD-9E54B9952411}"/>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Diagram&#10;&#10;Description automatically generated">
            <a:extLst>
              <a:ext uri="{FF2B5EF4-FFF2-40B4-BE49-F238E27FC236}">
                <a16:creationId xmlns:a16="http://schemas.microsoft.com/office/drawing/2014/main" id="{A7B53DA8-1E0A-420B-BB19-40B218536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46261" y="-116417"/>
            <a:ext cx="5784850" cy="7713133"/>
          </a:xfrm>
          <a:prstGeom prst="rect">
            <a:avLst/>
          </a:prstGeom>
        </p:spPr>
      </p:pic>
    </p:spTree>
    <p:extLst>
      <p:ext uri="{BB962C8B-B14F-4D97-AF65-F5344CB8AC3E}">
        <p14:creationId xmlns:p14="http://schemas.microsoft.com/office/powerpoint/2010/main" val="2169398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437FF5E3-7DA9-4E31-AAB4-BB2081EB3140}"/>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Hexagonal Thinking</a:t>
            </a:r>
          </a:p>
        </p:txBody>
      </p:sp>
      <p:sp>
        <p:nvSpPr>
          <p:cNvPr id="3" name="Rectangle 2">
            <a:extLst>
              <a:ext uri="{FF2B5EF4-FFF2-40B4-BE49-F238E27FC236}">
                <a16:creationId xmlns:a16="http://schemas.microsoft.com/office/drawing/2014/main" id="{83B4A8D4-F89A-4B1A-B9A5-AF544A60AF47}"/>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TextBox 3">
            <a:extLst>
              <a:ext uri="{FF2B5EF4-FFF2-40B4-BE49-F238E27FC236}">
                <a16:creationId xmlns:a16="http://schemas.microsoft.com/office/drawing/2014/main" id="{CB18CFA0-7AEF-42DF-8FB0-D8B383D87D6C}"/>
              </a:ext>
            </a:extLst>
          </p:cNvPr>
          <p:cNvSpPr txBox="1"/>
          <p:nvPr>
            <p:custDataLst>
              <p:tags r:id="rId1"/>
            </p:custDataLst>
          </p:nvPr>
        </p:nvSpPr>
        <p:spPr>
          <a:xfrm>
            <a:off x="5824757" y="978160"/>
            <a:ext cx="3258918" cy="3477875"/>
          </a:xfrm>
          <a:prstGeom prst="rect">
            <a:avLst/>
          </a:prstGeom>
          <a:noFill/>
        </p:spPr>
        <p:txBody>
          <a:bodyPr wrap="square" rtlCol="0">
            <a:spAutoFit/>
          </a:bodyPr>
          <a:lstStyle/>
          <a:p>
            <a:r>
              <a:rPr lang="en-US" sz="4400" dirty="0">
                <a:latin typeface="Chief Blueprint" panose="020B0500000000000000" pitchFamily="34" charset="0"/>
              </a:rPr>
              <a:t>Make connections between the hexagon shapes.  </a:t>
            </a:r>
          </a:p>
        </p:txBody>
      </p:sp>
      <p:pic>
        <p:nvPicPr>
          <p:cNvPr id="6" name="Picture 5">
            <a:extLst>
              <a:ext uri="{FF2B5EF4-FFF2-40B4-BE49-F238E27FC236}">
                <a16:creationId xmlns:a16="http://schemas.microsoft.com/office/drawing/2014/main" id="{7E0BA8FB-C456-4D4D-BA6F-45DCFB472C7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t="21495" r="13125" b="9687"/>
          <a:stretch/>
        </p:blipFill>
        <p:spPr>
          <a:xfrm>
            <a:off x="403190" y="1129314"/>
            <a:ext cx="5068870" cy="5353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9940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18FA7-C31C-40BD-B883-E2BD84810E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4A61C680-802F-40C4-B9EF-7A8FDCC3BBC7}"/>
              </a:ext>
            </a:extLst>
          </p:cNvPr>
          <p:cNvSpPr txBox="1"/>
          <p:nvPr>
            <p:custDataLst>
              <p:tags r:id="rId1"/>
            </p:custDataLst>
          </p:nvPr>
        </p:nvSpPr>
        <p:spPr>
          <a:xfrm>
            <a:off x="4818917" y="1918686"/>
            <a:ext cx="3258918" cy="2215991"/>
          </a:xfrm>
          <a:prstGeom prst="rect">
            <a:avLst/>
          </a:prstGeom>
          <a:noFill/>
        </p:spPr>
        <p:txBody>
          <a:bodyPr wrap="square" rtlCol="0">
            <a:spAutoFit/>
          </a:bodyPr>
          <a:lstStyle/>
          <a:p>
            <a:r>
              <a:rPr lang="en-US" sz="13800" dirty="0">
                <a:solidFill>
                  <a:schemeClr val="bg1"/>
                </a:solidFill>
                <a:latin typeface="Bloomishly" pitchFamily="50" charset="0"/>
              </a:rPr>
              <a:t>Play</a:t>
            </a:r>
          </a:p>
        </p:txBody>
      </p:sp>
    </p:spTree>
    <p:extLst>
      <p:ext uri="{BB962C8B-B14F-4D97-AF65-F5344CB8AC3E}">
        <p14:creationId xmlns:p14="http://schemas.microsoft.com/office/powerpoint/2010/main" val="2332970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554C8A06-E7C4-474B-A2BC-057C89F2A8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75" y="611188"/>
            <a:ext cx="9369425"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0EBDDA68-75F0-4930-856A-4CC2A87B680D}"/>
              </a:ext>
            </a:extLst>
          </p:cNvPr>
          <p:cNvSpPr>
            <a:spLocks noChangeArrowheads="1"/>
          </p:cNvSpPr>
          <p:nvPr/>
        </p:nvSpPr>
        <p:spPr bwMode="auto">
          <a:xfrm>
            <a:off x="936625" y="934115"/>
            <a:ext cx="3124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Chief Blueprint" panose="020B0500000000000000" pitchFamily="34" charset="0"/>
              </a:rPr>
              <a:t>What Design Qualities of Engagement did you observe?</a:t>
            </a:r>
          </a:p>
        </p:txBody>
      </p:sp>
      <p:sp>
        <p:nvSpPr>
          <p:cNvPr id="3" name="Speech Bubble: Oval 2">
            <a:extLst>
              <a:ext uri="{FF2B5EF4-FFF2-40B4-BE49-F238E27FC236}">
                <a16:creationId xmlns:a16="http://schemas.microsoft.com/office/drawing/2014/main" id="{8CF3C05D-F3C1-4372-83A1-694E5E04CE79}"/>
              </a:ext>
            </a:extLst>
          </p:cNvPr>
          <p:cNvSpPr/>
          <p:nvPr/>
        </p:nvSpPr>
        <p:spPr>
          <a:xfrm>
            <a:off x="403225" y="611188"/>
            <a:ext cx="4191000" cy="3200400"/>
          </a:xfrm>
          <a:prstGeom prst="wedgeEllipseCallout">
            <a:avLst>
              <a:gd name="adj1" fmla="val 67783"/>
              <a:gd name="adj2" fmla="val 22500"/>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523201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7B6F-01EF-402C-8E7C-F1A9C6658D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734" y="-4823"/>
            <a:ext cx="10294234" cy="6862823"/>
          </a:xfrm>
          <a:prstGeom prst="rect">
            <a:avLst/>
          </a:prstGeom>
        </p:spPr>
      </p:pic>
      <p:sp>
        <p:nvSpPr>
          <p:cNvPr id="4" name="TextBox 3">
            <a:extLst>
              <a:ext uri="{FF2B5EF4-FFF2-40B4-BE49-F238E27FC236}">
                <a16:creationId xmlns:a16="http://schemas.microsoft.com/office/drawing/2014/main" id="{2E7E3051-B363-4840-A7A0-469298934593}"/>
              </a:ext>
            </a:extLst>
          </p:cNvPr>
          <p:cNvSpPr txBox="1"/>
          <p:nvPr/>
        </p:nvSpPr>
        <p:spPr>
          <a:xfrm rot="21320860">
            <a:off x="1746608" y="1506582"/>
            <a:ext cx="2747667" cy="1200329"/>
          </a:xfrm>
          <a:prstGeom prst="rect">
            <a:avLst/>
          </a:prstGeom>
          <a:noFill/>
        </p:spPr>
        <p:txBody>
          <a:bodyPr wrap="square" rtlCol="0">
            <a:spAutoFit/>
          </a:bodyPr>
          <a:lstStyle/>
          <a:p>
            <a:r>
              <a:rPr lang="en-US" sz="2400" dirty="0">
                <a:latin typeface="DK Babysitter " panose="03050601040001020105" pitchFamily="66" charset="0"/>
              </a:rPr>
              <a:t>What have you learned about engagement?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D43CB-DDE8-4B12-8AA9-6518B1BEA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137" y="762000"/>
            <a:ext cx="9144000" cy="6096000"/>
          </a:xfrm>
          <a:prstGeom prst="rect">
            <a:avLst/>
          </a:prstGeom>
        </p:spPr>
      </p:pic>
      <p:sp>
        <p:nvSpPr>
          <p:cNvPr id="47107" name="TextBox 2">
            <a:extLst>
              <a:ext uri="{FF2B5EF4-FFF2-40B4-BE49-F238E27FC236}">
                <a16:creationId xmlns:a16="http://schemas.microsoft.com/office/drawing/2014/main" id="{81E2218C-9E4E-4EDE-B739-8E247E1EEF9D}"/>
              </a:ext>
            </a:extLst>
          </p:cNvPr>
          <p:cNvSpPr txBox="1">
            <a:spLocks noChangeArrowheads="1"/>
          </p:cNvSpPr>
          <p:nvPr/>
        </p:nvSpPr>
        <p:spPr bwMode="auto">
          <a:xfrm rot="20947429">
            <a:off x="769089" y="668212"/>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9600" dirty="0">
                <a:latin typeface="Bloomishly" pitchFamily="50" charset="0"/>
              </a:rPr>
              <a:t>Questions</a:t>
            </a:r>
          </a:p>
        </p:txBody>
      </p:sp>
      <p:sp>
        <p:nvSpPr>
          <p:cNvPr id="4" name="TextBox 3">
            <a:extLst>
              <a:ext uri="{FF2B5EF4-FFF2-40B4-BE49-F238E27FC236}">
                <a16:creationId xmlns:a16="http://schemas.microsoft.com/office/drawing/2014/main" id="{BF1939EA-7276-438C-9F0F-66BF441CBFEF}"/>
              </a:ext>
            </a:extLst>
          </p:cNvPr>
          <p:cNvSpPr txBox="1"/>
          <p:nvPr/>
        </p:nvSpPr>
        <p:spPr>
          <a:xfrm>
            <a:off x="203273" y="252714"/>
            <a:ext cx="3389244" cy="1200329"/>
          </a:xfrm>
          <a:prstGeom prst="rect">
            <a:avLst/>
          </a:prstGeom>
          <a:noFill/>
        </p:spPr>
        <p:txBody>
          <a:bodyPr wrap="square" rtlCol="0">
            <a:spAutoFit/>
          </a:bodyPr>
          <a:lstStyle/>
          <a:p>
            <a:r>
              <a:rPr lang="en-US" sz="7200" dirty="0">
                <a:latin typeface="Abscissa" panose="00000400000000000000" pitchFamily="2" charset="0"/>
              </a:rPr>
              <a:t>What</a:t>
            </a:r>
          </a:p>
        </p:txBody>
      </p:sp>
      <p:sp>
        <p:nvSpPr>
          <p:cNvPr id="5" name="TextBox 4">
            <a:extLst>
              <a:ext uri="{FF2B5EF4-FFF2-40B4-BE49-F238E27FC236}">
                <a16:creationId xmlns:a16="http://schemas.microsoft.com/office/drawing/2014/main" id="{1634A5DD-3825-418D-AD88-D1601A74676A}"/>
              </a:ext>
            </a:extLst>
          </p:cNvPr>
          <p:cNvSpPr txBox="1"/>
          <p:nvPr/>
        </p:nvSpPr>
        <p:spPr>
          <a:xfrm>
            <a:off x="203273" y="2655838"/>
            <a:ext cx="3778418" cy="2308324"/>
          </a:xfrm>
          <a:prstGeom prst="rect">
            <a:avLst/>
          </a:prstGeom>
          <a:noFill/>
        </p:spPr>
        <p:txBody>
          <a:bodyPr wrap="square" rtlCol="0">
            <a:spAutoFit/>
          </a:bodyPr>
          <a:lstStyle/>
          <a:p>
            <a:r>
              <a:rPr lang="en-US" sz="7200" dirty="0">
                <a:latin typeface="Abscissa" panose="00000400000000000000" pitchFamily="2" charset="0"/>
              </a:rPr>
              <a:t>have I created?</a:t>
            </a:r>
          </a:p>
        </p:txBody>
      </p:sp>
    </p:spTree>
    <p:extLst>
      <p:ext uri="{BB962C8B-B14F-4D97-AF65-F5344CB8AC3E}">
        <p14:creationId xmlns:p14="http://schemas.microsoft.com/office/powerpoint/2010/main" val="4280241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dark, sitting&#10;&#10;Description generated with high confidence">
            <a:extLst>
              <a:ext uri="{FF2B5EF4-FFF2-40B4-BE49-F238E27FC236}">
                <a16:creationId xmlns:a16="http://schemas.microsoft.com/office/drawing/2014/main" id="{DC485EF7-F222-4A1B-BD6A-CA02E9C79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5932"/>
            <a:ext cx="9144000" cy="9141388"/>
          </a:xfrm>
          <a:prstGeom prst="rect">
            <a:avLst/>
          </a:prstGeom>
        </p:spPr>
      </p:pic>
      <p:sp>
        <p:nvSpPr>
          <p:cNvPr id="4" name="TextBox 3">
            <a:extLst>
              <a:ext uri="{FF2B5EF4-FFF2-40B4-BE49-F238E27FC236}">
                <a16:creationId xmlns:a16="http://schemas.microsoft.com/office/drawing/2014/main" id="{8F5B900D-8299-4D1B-A2C8-E42A3425D73E}"/>
              </a:ext>
            </a:extLst>
          </p:cNvPr>
          <p:cNvSpPr txBox="1"/>
          <p:nvPr/>
        </p:nvSpPr>
        <p:spPr>
          <a:xfrm>
            <a:off x="2665379" y="428016"/>
            <a:ext cx="4513634" cy="1446550"/>
          </a:xfrm>
          <a:prstGeom prst="rect">
            <a:avLst/>
          </a:prstGeom>
          <a:noFill/>
        </p:spPr>
        <p:txBody>
          <a:bodyPr wrap="square" rtlCol="0">
            <a:spAutoFit/>
          </a:bodyPr>
          <a:lstStyle/>
          <a:p>
            <a:r>
              <a:rPr lang="en-US" sz="8800" dirty="0">
                <a:solidFill>
                  <a:schemeClr val="bg1"/>
                </a:solidFill>
                <a:latin typeface="Be Bright" panose="02000506000000020003" pitchFamily="50" charset="0"/>
              </a:rPr>
              <a:t>Reflection</a:t>
            </a:r>
          </a:p>
        </p:txBody>
      </p:sp>
    </p:spTree>
    <p:extLst>
      <p:ext uri="{BB962C8B-B14F-4D97-AF65-F5344CB8AC3E}">
        <p14:creationId xmlns:p14="http://schemas.microsoft.com/office/powerpoint/2010/main" val="418417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117475" y="981075"/>
            <a:ext cx="41846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latin typeface="Architects Daughter" panose="02000505000000020004" pitchFamily="2" charset="0"/>
              </a:rPr>
              <a:t>What makes a lesson engaging?</a:t>
            </a:r>
          </a:p>
          <a:p>
            <a:pPr>
              <a:spcBef>
                <a:spcPct val="0"/>
              </a:spcBef>
              <a:buFontTx/>
              <a:buNone/>
            </a:pPr>
            <a:endParaRPr lang="en-US" altLang="en-US" sz="2800" dirty="0">
              <a:latin typeface="Architects Daughter" panose="02000505000000020004" pitchFamily="2" charset="0"/>
            </a:endParaRPr>
          </a:p>
          <a:p>
            <a:pPr>
              <a:spcBef>
                <a:spcPct val="0"/>
              </a:spcBef>
              <a:buFontTx/>
              <a:buNone/>
            </a:pPr>
            <a:endParaRPr lang="en-US" altLang="en-US" sz="2800" dirty="0">
              <a:latin typeface="Architects Daughter" panose="02000505000000020004" pitchFamily="2" charset="0"/>
            </a:endParaRPr>
          </a:p>
          <a:p>
            <a:pPr>
              <a:spcBef>
                <a:spcPct val="0"/>
              </a:spcBef>
              <a:buFontTx/>
              <a:buNone/>
            </a:pPr>
            <a:r>
              <a:rPr lang="en-US" altLang="en-US" sz="2800" dirty="0">
                <a:latin typeface="Architects Daughter" panose="02000505000000020004" pitchFamily="2" charset="0"/>
              </a:rPr>
              <a:t>Generate as many ideas as you can on post-it notes.</a:t>
            </a:r>
          </a:p>
          <a:p>
            <a:pPr>
              <a:spcBef>
                <a:spcPct val="0"/>
              </a:spcBef>
              <a:buFontTx/>
              <a:buNone/>
            </a:pPr>
            <a:endParaRPr lang="en-US" altLang="en-US" sz="2800" dirty="0">
              <a:latin typeface="Architects Daughter" panose="02000505000000020004" pitchFamily="2" charset="0"/>
            </a:endParaRPr>
          </a:p>
          <a:p>
            <a:pPr>
              <a:spcBef>
                <a:spcPct val="0"/>
              </a:spcBef>
              <a:buFontTx/>
              <a:buNone/>
            </a:pPr>
            <a:endParaRPr lang="en-US" altLang="en-US" sz="2800" dirty="0">
              <a:latin typeface="Architects Daughter" panose="02000505000000020004" pitchFamily="2" charset="0"/>
            </a:endParaRPr>
          </a:p>
          <a:p>
            <a:pPr>
              <a:spcBef>
                <a:spcPct val="0"/>
              </a:spcBef>
              <a:buFontTx/>
              <a:buNone/>
            </a:pPr>
            <a:endParaRPr lang="en-US" altLang="en-US" sz="2800" dirty="0">
              <a:latin typeface="Architects Daughter" panose="02000505000000020004" pitchFamily="2" charset="0"/>
            </a:endParaRPr>
          </a:p>
        </p:txBody>
      </p:sp>
      <p:sp>
        <p:nvSpPr>
          <p:cNvPr id="48131" name="TextBox 3"/>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Lesson Engagement</a:t>
            </a:r>
          </a:p>
        </p:txBody>
      </p:sp>
      <p:pic>
        <p:nvPicPr>
          <p:cNvPr id="4813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75638" y="6610350"/>
            <a:ext cx="2203450" cy="247650"/>
          </a:xfrm>
          <a:prstGeom prst="rect">
            <a:avLst/>
          </a:prstGeom>
          <a:noFill/>
        </p:spPr>
        <p:txBody>
          <a:bodyPr>
            <a:spAutoFit/>
          </a:bodyPr>
          <a:lstStyle/>
          <a:p>
            <a:pPr>
              <a:defRPr/>
            </a:pPr>
            <a:r>
              <a:rPr lang="en-US" sz="1013" dirty="0">
                <a:latin typeface="One Starry Night" pitchFamily="2" charset="0"/>
              </a:rPr>
              <a:t>Social Studies Success</a:t>
            </a:r>
          </a:p>
        </p:txBody>
      </p:sp>
      <p:pic>
        <p:nvPicPr>
          <p:cNvPr id="481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1243013"/>
            <a:ext cx="4513263"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Box 2"/>
          <p:cNvSpPr txBox="1">
            <a:spLocks noChangeArrowheads="1"/>
          </p:cNvSpPr>
          <p:nvPr/>
        </p:nvSpPr>
        <p:spPr bwMode="auto">
          <a:xfrm>
            <a:off x="4759844" y="1608154"/>
            <a:ext cx="2978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latin typeface="Be Bright" panose="02000506000000020003" pitchFamily="50" charset="0"/>
              </a:rPr>
              <a:t>Fun</a:t>
            </a:r>
          </a:p>
        </p:txBody>
      </p:sp>
    </p:spTree>
    <p:extLst>
      <p:ext uri="{BB962C8B-B14F-4D97-AF65-F5344CB8AC3E}">
        <p14:creationId xmlns:p14="http://schemas.microsoft.com/office/powerpoint/2010/main" val="925129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642BA-BAFA-45CD-8A31-22ED620DA481}"/>
              </a:ext>
            </a:extLst>
          </p:cNvPr>
          <p:cNvSpPr txBox="1"/>
          <p:nvPr/>
        </p:nvSpPr>
        <p:spPr>
          <a:xfrm>
            <a:off x="242119" y="317975"/>
            <a:ext cx="8752793" cy="1107996"/>
          </a:xfrm>
          <a:prstGeom prst="rect">
            <a:avLst/>
          </a:prstGeom>
          <a:noFill/>
        </p:spPr>
        <p:txBody>
          <a:bodyPr wrap="square" rtlCol="0">
            <a:spAutoFit/>
          </a:bodyPr>
          <a:lstStyle/>
          <a:p>
            <a:pPr algn="ctr"/>
            <a:r>
              <a:rPr lang="en-US" sz="6600" dirty="0">
                <a:latin typeface="Bloomishly" pitchFamily="50" charset="0"/>
              </a:rPr>
              <a:t>Engagement During Review</a:t>
            </a:r>
          </a:p>
        </p:txBody>
      </p:sp>
      <p:pic>
        <p:nvPicPr>
          <p:cNvPr id="4" name="Picture 3">
            <a:extLst>
              <a:ext uri="{FF2B5EF4-FFF2-40B4-BE49-F238E27FC236}">
                <a16:creationId xmlns:a16="http://schemas.microsoft.com/office/drawing/2014/main" id="{464F922D-4BAA-4B3A-BC67-0A7D7E8F33EE}"/>
              </a:ext>
            </a:extLst>
          </p:cNvPr>
          <p:cNvPicPr>
            <a:picLocks noChangeAspect="1"/>
          </p:cNvPicPr>
          <p:nvPr/>
        </p:nvPicPr>
        <p:blipFill rotWithShape="1">
          <a:blip r:embed="rId3">
            <a:extLst>
              <a:ext uri="{28A0092B-C50C-407E-A947-70E740481C1C}">
                <a14:useLocalDpi xmlns:a14="http://schemas.microsoft.com/office/drawing/2010/main" val="0"/>
              </a:ext>
            </a:extLst>
          </a:blip>
          <a:srcRect t="30870"/>
          <a:stretch/>
        </p:blipFill>
        <p:spPr>
          <a:xfrm>
            <a:off x="1143000" y="1630016"/>
            <a:ext cx="6858000" cy="4740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52789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a:extLst>
              <a:ext uri="{FF2B5EF4-FFF2-40B4-BE49-F238E27FC236}">
                <a16:creationId xmlns:a16="http://schemas.microsoft.com/office/drawing/2014/main" id="{CEB7A380-C754-4E1F-A942-1C0BB2A4A16B}"/>
              </a:ext>
            </a:extLst>
          </p:cNvPr>
          <p:cNvSpPr txBox="1">
            <a:spLocks noChangeArrowheads="1"/>
          </p:cNvSpPr>
          <p:nvPr/>
        </p:nvSpPr>
        <p:spPr bwMode="auto">
          <a:xfrm rot="20947429">
            <a:off x="434943" y="1233967"/>
            <a:ext cx="3664102"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16600" dirty="0">
                <a:latin typeface="Bloomishly" pitchFamily="50" charset="0"/>
              </a:rPr>
              <a:t>Task</a:t>
            </a:r>
          </a:p>
        </p:txBody>
      </p:sp>
      <p:sp>
        <p:nvSpPr>
          <p:cNvPr id="10" name="TextBox 9">
            <a:extLst>
              <a:ext uri="{FF2B5EF4-FFF2-40B4-BE49-F238E27FC236}">
                <a16:creationId xmlns:a16="http://schemas.microsoft.com/office/drawing/2014/main" id="{F66EF4A5-557A-4CF7-8611-321B3CA279BD}"/>
              </a:ext>
            </a:extLst>
          </p:cNvPr>
          <p:cNvSpPr txBox="1"/>
          <p:nvPr/>
        </p:nvSpPr>
        <p:spPr>
          <a:xfrm>
            <a:off x="99100" y="97833"/>
            <a:ext cx="5792413" cy="1200329"/>
          </a:xfrm>
          <a:prstGeom prst="rect">
            <a:avLst/>
          </a:prstGeom>
          <a:noFill/>
        </p:spPr>
        <p:txBody>
          <a:bodyPr wrap="square" rtlCol="0">
            <a:spAutoFit/>
          </a:bodyPr>
          <a:lstStyle/>
          <a:p>
            <a:r>
              <a:rPr lang="en-US" sz="7200" dirty="0">
                <a:latin typeface="Abscissa" panose="00000400000000000000" pitchFamily="2" charset="0"/>
              </a:rPr>
              <a:t>Using</a:t>
            </a:r>
          </a:p>
        </p:txBody>
      </p:sp>
      <p:sp>
        <p:nvSpPr>
          <p:cNvPr id="11" name="TextBox 2">
            <a:extLst>
              <a:ext uri="{FF2B5EF4-FFF2-40B4-BE49-F238E27FC236}">
                <a16:creationId xmlns:a16="http://schemas.microsoft.com/office/drawing/2014/main" id="{3D220C09-AC8E-4DA3-932E-F51CB293A61C}"/>
              </a:ext>
            </a:extLst>
          </p:cNvPr>
          <p:cNvSpPr txBox="1">
            <a:spLocks noChangeArrowheads="1"/>
          </p:cNvSpPr>
          <p:nvPr/>
        </p:nvSpPr>
        <p:spPr bwMode="auto">
          <a:xfrm rot="20947429">
            <a:off x="314328" y="3144324"/>
            <a:ext cx="383992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16600" dirty="0">
                <a:latin typeface="Bloomishly" pitchFamily="50" charset="0"/>
              </a:rPr>
              <a:t>Cards</a:t>
            </a:r>
          </a:p>
        </p:txBody>
      </p:sp>
      <p:pic>
        <p:nvPicPr>
          <p:cNvPr id="5122" name="Picture 2">
            <a:extLst>
              <a:ext uri="{FF2B5EF4-FFF2-40B4-BE49-F238E27FC236}">
                <a16:creationId xmlns:a16="http://schemas.microsoft.com/office/drawing/2014/main" id="{91400EB0-2D8D-4515-9082-3A99E9BEC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7" y="-14704"/>
            <a:ext cx="51482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312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0010A-7F1F-4879-93FA-C5FD27323268}"/>
              </a:ext>
            </a:extLst>
          </p:cNvPr>
          <p:cNvSpPr txBox="1"/>
          <p:nvPr/>
        </p:nvSpPr>
        <p:spPr>
          <a:xfrm>
            <a:off x="1476869" y="8619"/>
            <a:ext cx="6472238" cy="1200329"/>
          </a:xfrm>
          <a:prstGeom prst="rect">
            <a:avLst/>
          </a:prstGeom>
          <a:noFill/>
        </p:spPr>
        <p:txBody>
          <a:bodyPr wrap="square" rtlCol="0">
            <a:spAutoFit/>
          </a:bodyPr>
          <a:lstStyle/>
          <a:p>
            <a:pPr algn="ctr"/>
            <a:r>
              <a:rPr lang="en-US" sz="7200" dirty="0">
                <a:latin typeface="Bloomishly" pitchFamily="50" charset="0"/>
              </a:rPr>
              <a:t>Task Card War</a:t>
            </a:r>
          </a:p>
        </p:txBody>
      </p:sp>
      <p:pic>
        <p:nvPicPr>
          <p:cNvPr id="4" name="Picture 3">
            <a:extLst>
              <a:ext uri="{FF2B5EF4-FFF2-40B4-BE49-F238E27FC236}">
                <a16:creationId xmlns:a16="http://schemas.microsoft.com/office/drawing/2014/main" id="{74CD33C8-5DE3-4AE4-BA99-4A78380381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8" t="12134" r="20632" b="-332"/>
          <a:stretch/>
        </p:blipFill>
        <p:spPr>
          <a:xfrm rot="5400000">
            <a:off x="1965050" y="1266399"/>
            <a:ext cx="5495874" cy="5380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F890197E-D739-8191-34AD-480B5D8E1E4D}"/>
              </a:ext>
            </a:extLst>
          </p:cNvPr>
          <p:cNvSpPr txBox="1"/>
          <p:nvPr/>
        </p:nvSpPr>
        <p:spPr>
          <a:xfrm>
            <a:off x="-4053385" y="2893325"/>
            <a:ext cx="5145206" cy="369332"/>
          </a:xfrm>
          <a:prstGeom prst="rect">
            <a:avLst/>
          </a:prstGeom>
          <a:noFill/>
        </p:spPr>
        <p:txBody>
          <a:bodyPr wrap="square" rtlCol="0">
            <a:spAutoFit/>
          </a:bodyPr>
          <a:lstStyle/>
          <a:p>
            <a:r>
              <a:rPr lang="en-US" dirty="0">
                <a:solidFill>
                  <a:srgbClr val="FF0000"/>
                </a:solidFill>
              </a:rPr>
              <a:t>Progressive Era Task Cards</a:t>
            </a:r>
          </a:p>
        </p:txBody>
      </p:sp>
    </p:spTree>
    <p:extLst>
      <p:ext uri="{BB962C8B-B14F-4D97-AF65-F5344CB8AC3E}">
        <p14:creationId xmlns:p14="http://schemas.microsoft.com/office/powerpoint/2010/main" val="3912647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44664-A415-42A7-8C12-9E8FD84D9048}"/>
              </a:ext>
            </a:extLst>
          </p:cNvPr>
          <p:cNvSpPr txBox="1"/>
          <p:nvPr/>
        </p:nvSpPr>
        <p:spPr>
          <a:xfrm>
            <a:off x="2742939" y="1432674"/>
            <a:ext cx="6294782" cy="4216539"/>
          </a:xfrm>
          <a:prstGeom prst="rect">
            <a:avLst/>
          </a:prstGeom>
          <a:noFill/>
        </p:spPr>
        <p:txBody>
          <a:bodyPr wrap="square" rtlCol="0">
            <a:spAutoFit/>
          </a:bodyPr>
          <a:lstStyle/>
          <a:p>
            <a:r>
              <a:rPr lang="en-US" sz="2000" b="1" u="sng" dirty="0">
                <a:latin typeface="KG Somebody That I Used to Know" panose="02000000000000000000" pitchFamily="2" charset="0"/>
                <a:ea typeface="HelloDoodlePrint" panose="02000603000000000000" pitchFamily="2" charset="0"/>
              </a:rPr>
              <a:t>Directions: </a:t>
            </a:r>
          </a:p>
          <a:p>
            <a:r>
              <a:rPr lang="en-US" sz="2000" dirty="0">
                <a:latin typeface="KG Somebody That I Used to Know" panose="02000000000000000000" pitchFamily="2" charset="0"/>
                <a:ea typeface="HelloDoodlePrint" panose="02000603000000000000" pitchFamily="2" charset="0"/>
              </a:rPr>
              <a:t>Each player needs an equal number of soldiers.  Place the task cards face down. </a:t>
            </a:r>
          </a:p>
          <a:p>
            <a:endParaRPr lang="en-US" sz="2000" dirty="0">
              <a:latin typeface="KG Somebody That I Used to Know" panose="02000000000000000000" pitchFamily="2" charset="0"/>
              <a:ea typeface="HelloDoodlePrint" panose="02000603000000000000" pitchFamily="2" charset="0"/>
            </a:endParaRPr>
          </a:p>
          <a:p>
            <a:r>
              <a:rPr lang="en-US" sz="2000" dirty="0">
                <a:latin typeface="KG Somebody That I Used to Know" panose="02000000000000000000" pitchFamily="2" charset="0"/>
                <a:ea typeface="HelloDoodlePrint" panose="02000603000000000000" pitchFamily="2" charset="0"/>
              </a:rPr>
              <a:t>Take turns answering the questions. </a:t>
            </a:r>
          </a:p>
          <a:p>
            <a:r>
              <a:rPr lang="en-US" sz="2000" dirty="0">
                <a:latin typeface="KG Somebody That I Used to Know" panose="02000000000000000000" pitchFamily="2" charset="0"/>
                <a:ea typeface="HelloDoodlePrint" panose="02000603000000000000" pitchFamily="2" charset="0"/>
              </a:rPr>
              <a:t> </a:t>
            </a:r>
          </a:p>
          <a:p>
            <a:r>
              <a:rPr lang="en-US" sz="2000" dirty="0">
                <a:latin typeface="KG Somebody That I Used to Know" panose="02000000000000000000" pitchFamily="2" charset="0"/>
                <a:ea typeface="HelloDoodlePrint" panose="02000603000000000000" pitchFamily="2" charset="0"/>
              </a:rPr>
              <a:t>If you get a question correct, take your opponent’s soldier, if you get the answer incorrect, give a soldier to your opponent. </a:t>
            </a:r>
          </a:p>
          <a:p>
            <a:endParaRPr lang="en-US" sz="2000" dirty="0">
              <a:latin typeface="KG Somebody That I Used to Know" panose="02000000000000000000" pitchFamily="2" charset="0"/>
              <a:ea typeface="HelloDoodlePrint" panose="02000603000000000000" pitchFamily="2" charset="0"/>
            </a:endParaRPr>
          </a:p>
          <a:p>
            <a:r>
              <a:rPr lang="en-US" sz="2000" dirty="0">
                <a:latin typeface="KG Somebody That I Used to Know" panose="02000000000000000000" pitchFamily="2" charset="0"/>
                <a:ea typeface="HelloDoodlePrint" panose="02000603000000000000" pitchFamily="2" charset="0"/>
              </a:rPr>
              <a:t>If there is a dispute over the correct answer, check the key. </a:t>
            </a:r>
          </a:p>
          <a:p>
            <a:endParaRPr lang="en-US" sz="2000" dirty="0">
              <a:latin typeface="KG Somebody That I Used to Know" panose="02000000000000000000" pitchFamily="2" charset="0"/>
              <a:ea typeface="HelloDoodlePrint" panose="02000603000000000000" pitchFamily="2" charset="0"/>
            </a:endParaRPr>
          </a:p>
          <a:p>
            <a:r>
              <a:rPr lang="en-US" sz="2000" dirty="0">
                <a:latin typeface="KG Somebody That I Used to Know" panose="02000000000000000000" pitchFamily="2" charset="0"/>
                <a:ea typeface="HelloDoodlePrint" panose="02000603000000000000" pitchFamily="2" charset="0"/>
              </a:rPr>
              <a:t>The player with the most soldiers at the end of the game wins!</a:t>
            </a:r>
          </a:p>
          <a:p>
            <a:endParaRPr lang="en-US" sz="2800" dirty="0"/>
          </a:p>
        </p:txBody>
      </p:sp>
      <p:pic>
        <p:nvPicPr>
          <p:cNvPr id="5" name="Picture 2">
            <a:extLst>
              <a:ext uri="{FF2B5EF4-FFF2-40B4-BE49-F238E27FC236}">
                <a16:creationId xmlns:a16="http://schemas.microsoft.com/office/drawing/2014/main" id="{9D2A5423-695C-445C-A347-A2D2E72AFC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6279" y="4080361"/>
            <a:ext cx="2689930" cy="26899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B5AFD6-2000-4448-A647-42DFC6525AFF}"/>
              </a:ext>
            </a:extLst>
          </p:cNvPr>
          <p:cNvSpPr txBox="1"/>
          <p:nvPr/>
        </p:nvSpPr>
        <p:spPr>
          <a:xfrm>
            <a:off x="1451244" y="87709"/>
            <a:ext cx="6472238" cy="1200329"/>
          </a:xfrm>
          <a:prstGeom prst="rect">
            <a:avLst/>
          </a:prstGeom>
          <a:noFill/>
        </p:spPr>
        <p:txBody>
          <a:bodyPr wrap="square" rtlCol="0">
            <a:spAutoFit/>
          </a:bodyPr>
          <a:lstStyle/>
          <a:p>
            <a:pPr algn="ctr"/>
            <a:r>
              <a:rPr lang="en-US" sz="7200" dirty="0">
                <a:latin typeface="Bloomishly" pitchFamily="50" charset="0"/>
              </a:rPr>
              <a:t>Task Card War</a:t>
            </a:r>
          </a:p>
        </p:txBody>
      </p:sp>
      <p:sp>
        <p:nvSpPr>
          <p:cNvPr id="2" name="TextBox 1">
            <a:extLst>
              <a:ext uri="{FF2B5EF4-FFF2-40B4-BE49-F238E27FC236}">
                <a16:creationId xmlns:a16="http://schemas.microsoft.com/office/drawing/2014/main" id="{2CA86B39-1C31-1851-F0D3-7AD94AB297D5}"/>
              </a:ext>
            </a:extLst>
          </p:cNvPr>
          <p:cNvSpPr txBox="1"/>
          <p:nvPr/>
        </p:nvSpPr>
        <p:spPr>
          <a:xfrm>
            <a:off x="-4515826" y="2063707"/>
            <a:ext cx="3116518" cy="923330"/>
          </a:xfrm>
          <a:prstGeom prst="rect">
            <a:avLst/>
          </a:prstGeom>
          <a:noFill/>
        </p:spPr>
        <p:txBody>
          <a:bodyPr wrap="square" rtlCol="0">
            <a:spAutoFit/>
          </a:bodyPr>
          <a:lstStyle/>
          <a:p>
            <a:r>
              <a:rPr lang="en-US" dirty="0">
                <a:solidFill>
                  <a:srgbClr val="FF0000"/>
                </a:solidFill>
              </a:rPr>
              <a:t>Fix directions</a:t>
            </a:r>
          </a:p>
          <a:p>
            <a:endParaRPr lang="en-US" dirty="0">
              <a:solidFill>
                <a:srgbClr val="FF0000"/>
              </a:solidFill>
            </a:endParaRPr>
          </a:p>
          <a:p>
            <a:r>
              <a:rPr lang="en-US" dirty="0">
                <a:solidFill>
                  <a:srgbClr val="FF0000"/>
                </a:solidFill>
              </a:rPr>
              <a:t>Add kaboom</a:t>
            </a:r>
          </a:p>
        </p:txBody>
      </p:sp>
    </p:spTree>
    <p:extLst>
      <p:ext uri="{BB962C8B-B14F-4D97-AF65-F5344CB8AC3E}">
        <p14:creationId xmlns:p14="http://schemas.microsoft.com/office/powerpoint/2010/main" val="3913288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203200" y="1193800"/>
            <a:ext cx="5368925" cy="4546600"/>
          </a:xfrm>
          <a:prstGeom prst="irregularSeal2">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0230" name="TextBox 2"/>
          <p:cNvSpPr txBox="1">
            <a:spLocks noChangeArrowheads="1"/>
          </p:cNvSpPr>
          <p:nvPr/>
        </p:nvSpPr>
        <p:spPr bwMode="auto">
          <a:xfrm rot="-1530487">
            <a:off x="836613" y="3167063"/>
            <a:ext cx="3930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a:latin typeface="2Peas 4th of July" panose="02000000000000000000" pitchFamily="2" charset="0"/>
              </a:rPr>
              <a:t>Kaboom!</a:t>
            </a:r>
          </a:p>
        </p:txBody>
      </p:sp>
      <p:sp>
        <p:nvSpPr>
          <p:cNvPr id="180231" name="TextBox 3"/>
          <p:cNvSpPr txBox="1">
            <a:spLocks noChangeArrowheads="1"/>
          </p:cNvSpPr>
          <p:nvPr/>
        </p:nvSpPr>
        <p:spPr bwMode="auto">
          <a:xfrm>
            <a:off x="5773223" y="952293"/>
            <a:ext cx="3167577"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Architects Daughter" panose="02000505000000020004" pitchFamily="2" charset="0"/>
              </a:rPr>
              <a:t>Take turns choosing questions from the stack and answering them.</a:t>
            </a:r>
          </a:p>
          <a:p>
            <a:pPr>
              <a:spcBef>
                <a:spcPct val="0"/>
              </a:spcBef>
              <a:buFontTx/>
              <a:buNone/>
            </a:pPr>
            <a:endParaRPr lang="en-US" altLang="en-US" sz="1800" dirty="0">
              <a:latin typeface="Architects Daughter" panose="02000505000000020004" pitchFamily="2" charset="0"/>
            </a:endParaRPr>
          </a:p>
          <a:p>
            <a:pPr>
              <a:spcBef>
                <a:spcPct val="0"/>
              </a:spcBef>
              <a:buFontTx/>
              <a:buNone/>
            </a:pPr>
            <a:r>
              <a:rPr lang="en-US" altLang="en-US" sz="1800" dirty="0">
                <a:latin typeface="Architects Daughter" panose="02000505000000020004" pitchFamily="2" charset="0"/>
              </a:rPr>
              <a:t>If you get the question correct, keep it. If you pull an action card, complete the action. </a:t>
            </a:r>
          </a:p>
          <a:p>
            <a:pPr>
              <a:spcBef>
                <a:spcPct val="0"/>
              </a:spcBef>
              <a:buFontTx/>
              <a:buNone/>
            </a:pPr>
            <a:endParaRPr lang="en-US" altLang="en-US" sz="1800" dirty="0">
              <a:latin typeface="Architects Daughter" panose="02000505000000020004" pitchFamily="2" charset="0"/>
            </a:endParaRPr>
          </a:p>
          <a:p>
            <a:pPr>
              <a:spcBef>
                <a:spcPct val="0"/>
              </a:spcBef>
              <a:buFontTx/>
              <a:buNone/>
            </a:pPr>
            <a:r>
              <a:rPr lang="en-US" altLang="en-US" sz="1800" dirty="0">
                <a:latin typeface="Architects Daughter" panose="02000505000000020004" pitchFamily="2" charset="0"/>
              </a:rPr>
              <a:t>If you choose a Kaboom! card, all of the questions you answered go back in the stack.</a:t>
            </a:r>
          </a:p>
          <a:p>
            <a:pPr>
              <a:spcBef>
                <a:spcPct val="0"/>
              </a:spcBef>
              <a:buFontTx/>
              <a:buNone/>
            </a:pPr>
            <a:endParaRPr lang="en-US" altLang="en-US" sz="1800" dirty="0">
              <a:latin typeface="Architects Daughter" panose="02000505000000020004" pitchFamily="2" charset="0"/>
            </a:endParaRPr>
          </a:p>
          <a:p>
            <a:pPr>
              <a:spcBef>
                <a:spcPct val="0"/>
              </a:spcBef>
              <a:buFontTx/>
              <a:buNone/>
            </a:pPr>
            <a:r>
              <a:rPr lang="en-US" altLang="en-US" sz="1800" dirty="0">
                <a:latin typeface="Architects Daughter" panose="02000505000000020004" pitchFamily="2" charset="0"/>
              </a:rPr>
              <a:t>The person with the most correct questions at the end of the game – wins!</a:t>
            </a:r>
          </a:p>
          <a:p>
            <a:pPr>
              <a:spcBef>
                <a:spcPct val="0"/>
              </a:spcBef>
              <a:buFontTx/>
              <a:buNone/>
            </a:pPr>
            <a:r>
              <a:rPr lang="en-US" altLang="en-US" sz="1800" dirty="0">
                <a:latin typeface="Architects Daughter" panose="02000505000000020004" pitchFamily="2" charset="0"/>
              </a:rPr>
              <a:t> </a:t>
            </a:r>
          </a:p>
        </p:txBody>
      </p:sp>
      <p:sp>
        <p:nvSpPr>
          <p:cNvPr id="7" name="TextBox 6">
            <a:extLst>
              <a:ext uri="{FF2B5EF4-FFF2-40B4-BE49-F238E27FC236}">
                <a16:creationId xmlns:a16="http://schemas.microsoft.com/office/drawing/2014/main" id="{3C181B3D-E36E-46C2-96AD-371C17D2AD4C}"/>
              </a:ext>
            </a:extLst>
          </p:cNvPr>
          <p:cNvSpPr txBox="1"/>
          <p:nvPr/>
        </p:nvSpPr>
        <p:spPr>
          <a:xfrm>
            <a:off x="1476869" y="8619"/>
            <a:ext cx="6472238" cy="1200329"/>
          </a:xfrm>
          <a:prstGeom prst="rect">
            <a:avLst/>
          </a:prstGeom>
          <a:noFill/>
        </p:spPr>
        <p:txBody>
          <a:bodyPr wrap="square" rtlCol="0">
            <a:spAutoFit/>
          </a:bodyPr>
          <a:lstStyle/>
          <a:p>
            <a:pPr algn="ctr"/>
            <a:r>
              <a:rPr lang="en-US" sz="7200" dirty="0">
                <a:latin typeface="Bloomishly" pitchFamily="50" charset="0"/>
              </a:rPr>
              <a:t>Kaboom!</a:t>
            </a:r>
          </a:p>
        </p:txBody>
      </p:sp>
    </p:spTree>
    <p:extLst>
      <p:ext uri="{BB962C8B-B14F-4D97-AF65-F5344CB8AC3E}">
        <p14:creationId xmlns:p14="http://schemas.microsoft.com/office/powerpoint/2010/main" val="687505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554C8A06-E7C4-474B-A2BC-057C89F2A8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375" y="611188"/>
            <a:ext cx="9369425"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0EBDDA68-75F0-4930-856A-4CC2A87B680D}"/>
              </a:ext>
            </a:extLst>
          </p:cNvPr>
          <p:cNvSpPr>
            <a:spLocks noChangeArrowheads="1"/>
          </p:cNvSpPr>
          <p:nvPr/>
        </p:nvSpPr>
        <p:spPr bwMode="auto">
          <a:xfrm>
            <a:off x="936625" y="934115"/>
            <a:ext cx="3124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Chief Blueprint" panose="020B0500000000000000" pitchFamily="34" charset="0"/>
              </a:rPr>
              <a:t>What Design Qualities of Engagement did you observe?</a:t>
            </a:r>
          </a:p>
        </p:txBody>
      </p:sp>
      <p:sp>
        <p:nvSpPr>
          <p:cNvPr id="3" name="Speech Bubble: Oval 2">
            <a:extLst>
              <a:ext uri="{FF2B5EF4-FFF2-40B4-BE49-F238E27FC236}">
                <a16:creationId xmlns:a16="http://schemas.microsoft.com/office/drawing/2014/main" id="{8CF3C05D-F3C1-4372-83A1-694E5E04CE79}"/>
              </a:ext>
            </a:extLst>
          </p:cNvPr>
          <p:cNvSpPr/>
          <p:nvPr/>
        </p:nvSpPr>
        <p:spPr>
          <a:xfrm>
            <a:off x="403225" y="611188"/>
            <a:ext cx="4191000" cy="3200400"/>
          </a:xfrm>
          <a:prstGeom prst="wedgeEllipseCallout">
            <a:avLst>
              <a:gd name="adj1" fmla="val 67783"/>
              <a:gd name="adj2" fmla="val 22500"/>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554494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dark, sitting&#10;&#10;Description generated with high confidence">
            <a:extLst>
              <a:ext uri="{FF2B5EF4-FFF2-40B4-BE49-F238E27FC236}">
                <a16:creationId xmlns:a16="http://schemas.microsoft.com/office/drawing/2014/main" id="{DC485EF7-F222-4A1B-BD6A-CA02E9C79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5932"/>
            <a:ext cx="9144000" cy="9141388"/>
          </a:xfrm>
          <a:prstGeom prst="rect">
            <a:avLst/>
          </a:prstGeom>
        </p:spPr>
      </p:pic>
      <p:sp>
        <p:nvSpPr>
          <p:cNvPr id="4" name="TextBox 3">
            <a:extLst>
              <a:ext uri="{FF2B5EF4-FFF2-40B4-BE49-F238E27FC236}">
                <a16:creationId xmlns:a16="http://schemas.microsoft.com/office/drawing/2014/main" id="{8F5B900D-8299-4D1B-A2C8-E42A3425D73E}"/>
              </a:ext>
            </a:extLst>
          </p:cNvPr>
          <p:cNvSpPr txBox="1"/>
          <p:nvPr/>
        </p:nvSpPr>
        <p:spPr>
          <a:xfrm>
            <a:off x="2665379" y="428016"/>
            <a:ext cx="4513634" cy="1446550"/>
          </a:xfrm>
          <a:prstGeom prst="rect">
            <a:avLst/>
          </a:prstGeom>
          <a:noFill/>
        </p:spPr>
        <p:txBody>
          <a:bodyPr wrap="square" rtlCol="0">
            <a:spAutoFit/>
          </a:bodyPr>
          <a:lstStyle/>
          <a:p>
            <a:r>
              <a:rPr lang="en-US" sz="8800" dirty="0">
                <a:solidFill>
                  <a:schemeClr val="bg1"/>
                </a:solidFill>
                <a:latin typeface="Be Bright" panose="02000506000000020003" pitchFamily="50" charset="0"/>
              </a:rPr>
              <a:t>Reflection</a:t>
            </a:r>
          </a:p>
        </p:txBody>
      </p:sp>
    </p:spTree>
    <p:extLst>
      <p:ext uri="{BB962C8B-B14F-4D97-AF65-F5344CB8AC3E}">
        <p14:creationId xmlns:p14="http://schemas.microsoft.com/office/powerpoint/2010/main" val="3223360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2" descr="http://1.bp.blogspot.com/-lk3Lp_pbvwk/VKQySKTnvcI/AAAAAAAAAOw/TqxUpq287FM/s1600/thankyou.png"/>
          <p:cNvPicPr>
            <a:picLocks noChangeAspect="1" noChangeArrowheads="1"/>
          </p:cNvPicPr>
          <p:nvPr/>
        </p:nvPicPr>
        <p:blipFill>
          <a:blip r:embed="rId3">
            <a:extLst>
              <a:ext uri="{28A0092B-C50C-407E-A947-70E740481C1C}">
                <a14:useLocalDpi xmlns:a14="http://schemas.microsoft.com/office/drawing/2010/main" val="0"/>
              </a:ext>
            </a:extLst>
          </a:blip>
          <a:srcRect t="15247"/>
          <a:stretch>
            <a:fillRect/>
          </a:stretch>
        </p:blipFill>
        <p:spPr bwMode="auto">
          <a:xfrm>
            <a:off x="1580717" y="2260311"/>
            <a:ext cx="578802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16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3">
            <a:extLst>
              <a:ext uri="{28A0092B-C50C-407E-A947-70E740481C1C}">
                <a14:useLocalDpi xmlns:a14="http://schemas.microsoft.com/office/drawing/2010/main" val="0"/>
              </a:ext>
            </a:extLst>
          </a:blip>
          <a:srcRect t="19058"/>
          <a:stretch>
            <a:fillRect/>
          </a:stretch>
        </p:blipFill>
        <p:spPr bwMode="auto">
          <a:xfrm>
            <a:off x="4191000" y="1136650"/>
            <a:ext cx="478155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117475" y="981075"/>
            <a:ext cx="41846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latin typeface="Architects Daughter" panose="02000505000000020004" pitchFamily="2" charset="0"/>
              </a:rPr>
              <a:t>Compare your notes – group into categories and create a bar graph. </a:t>
            </a:r>
          </a:p>
          <a:p>
            <a:pPr>
              <a:spcBef>
                <a:spcPct val="0"/>
              </a:spcBef>
              <a:buFontTx/>
              <a:buNone/>
            </a:pPr>
            <a:endParaRPr lang="en-US" altLang="en-US" sz="2800">
              <a:latin typeface="Architects Daughter" panose="02000505000000020004" pitchFamily="2" charset="0"/>
            </a:endParaRPr>
          </a:p>
          <a:p>
            <a:pPr>
              <a:spcBef>
                <a:spcPct val="0"/>
              </a:spcBef>
              <a:buFontTx/>
              <a:buNone/>
            </a:pPr>
            <a:endParaRPr lang="en-US" altLang="en-US" sz="2800">
              <a:latin typeface="Architects Daughter" panose="02000505000000020004" pitchFamily="2" charset="0"/>
            </a:endParaRPr>
          </a:p>
          <a:p>
            <a:pPr>
              <a:spcBef>
                <a:spcPct val="0"/>
              </a:spcBef>
              <a:buFontTx/>
              <a:buNone/>
            </a:pPr>
            <a:endParaRPr lang="en-US" altLang="en-US" sz="2800">
              <a:latin typeface="Architects Daughter" panose="02000505000000020004" pitchFamily="2" charset="0"/>
            </a:endParaRPr>
          </a:p>
        </p:txBody>
      </p:sp>
      <p:sp>
        <p:nvSpPr>
          <p:cNvPr id="50180" name="TextBox 3"/>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Lesson Engagement</a:t>
            </a:r>
          </a:p>
        </p:txBody>
      </p:sp>
      <p:pic>
        <p:nvPicPr>
          <p:cNvPr id="5018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275638" y="6610350"/>
            <a:ext cx="2203450" cy="247650"/>
          </a:xfrm>
          <a:prstGeom prst="rect">
            <a:avLst/>
          </a:prstGeom>
          <a:noFill/>
        </p:spPr>
        <p:txBody>
          <a:bodyPr>
            <a:spAutoFit/>
          </a:bodyPr>
          <a:lstStyle/>
          <a:p>
            <a:pPr>
              <a:defRPr/>
            </a:pPr>
            <a:r>
              <a:rPr lang="en-US" sz="1013" dirty="0">
                <a:latin typeface="One Starry Night" pitchFamily="2" charset="0"/>
              </a:rPr>
              <a:t>Social Studies Success</a:t>
            </a:r>
          </a:p>
        </p:txBody>
      </p:sp>
      <p:sp>
        <p:nvSpPr>
          <p:cNvPr id="5" name="Rectangle 4"/>
          <p:cNvSpPr/>
          <p:nvPr/>
        </p:nvSpPr>
        <p:spPr>
          <a:xfrm>
            <a:off x="7077075" y="1243013"/>
            <a:ext cx="1927225" cy="195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191000" y="1136650"/>
            <a:ext cx="1927225" cy="310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85" name="TextBox 2"/>
          <p:cNvSpPr txBox="1">
            <a:spLocks noChangeArrowheads="1"/>
          </p:cNvSpPr>
          <p:nvPr/>
        </p:nvSpPr>
        <p:spPr bwMode="auto">
          <a:xfrm>
            <a:off x="4394200" y="3373438"/>
            <a:ext cx="2978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Be Bright" panose="02000506000000020003" pitchFamily="50" charset="0"/>
              </a:rPr>
              <a:t>Title </a:t>
            </a:r>
          </a:p>
          <a:p>
            <a:pPr>
              <a:spcBef>
                <a:spcPct val="0"/>
              </a:spcBef>
              <a:buFontTx/>
              <a:buNone/>
            </a:pPr>
            <a:r>
              <a:rPr lang="en-US" altLang="en-US">
                <a:latin typeface="Be Bright" panose="02000506000000020003" pitchFamily="50" charset="0"/>
              </a:rPr>
              <a:t>Categories</a:t>
            </a:r>
          </a:p>
        </p:txBody>
      </p:sp>
    </p:spTree>
    <p:extLst>
      <p:ext uri="{BB962C8B-B14F-4D97-AF65-F5344CB8AC3E}">
        <p14:creationId xmlns:p14="http://schemas.microsoft.com/office/powerpoint/2010/main" val="231144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E72DC-F459-4F57-B1A8-F9093F6CB36C}"/>
              </a:ext>
            </a:extLst>
          </p:cNvPr>
          <p:cNvSpPr txBox="1"/>
          <p:nvPr/>
        </p:nvSpPr>
        <p:spPr>
          <a:xfrm>
            <a:off x="297180" y="1644313"/>
            <a:ext cx="3882934" cy="4216539"/>
          </a:xfrm>
          <a:prstGeom prst="rect">
            <a:avLst/>
          </a:prstGeom>
          <a:noFill/>
        </p:spPr>
        <p:txBody>
          <a:bodyPr wrap="square" rtlCol="0">
            <a:spAutoFit/>
          </a:bodyPr>
          <a:lstStyle/>
          <a:p>
            <a:r>
              <a:rPr lang="en-US" sz="5400" u="sng" dirty="0">
                <a:latin typeface="Throw My Hands Up in the Air" panose="02000506000000020004" pitchFamily="2" charset="0"/>
              </a:rPr>
              <a:t>Product Focus:</a:t>
            </a:r>
          </a:p>
          <a:p>
            <a:endParaRPr lang="en-US" sz="2800" dirty="0">
              <a:latin typeface="Architects Daughter" panose="02000505000000020004" pitchFamily="2" charset="0"/>
            </a:endParaRPr>
          </a:p>
          <a:p>
            <a:r>
              <a:rPr lang="en-US" sz="2800" dirty="0">
                <a:latin typeface="Architects Daughter" panose="02000505000000020004" pitchFamily="2" charset="0"/>
              </a:rPr>
              <a:t>Engaging work almost always focuses on a product or performance of value to students.</a:t>
            </a:r>
          </a:p>
          <a:p>
            <a:endParaRPr lang="en-US" dirty="0"/>
          </a:p>
        </p:txBody>
      </p:sp>
      <p:sp>
        <p:nvSpPr>
          <p:cNvPr id="3" name="TextBox 2">
            <a:extLst>
              <a:ext uri="{FF2B5EF4-FFF2-40B4-BE49-F238E27FC236}">
                <a16:creationId xmlns:a16="http://schemas.microsoft.com/office/drawing/2014/main" id="{E37B8C11-76CE-4CEB-9018-250074E493F4}"/>
              </a:ext>
            </a:extLst>
          </p:cNvPr>
          <p:cNvSpPr txBox="1"/>
          <p:nvPr/>
        </p:nvSpPr>
        <p:spPr>
          <a:xfrm>
            <a:off x="331470" y="135374"/>
            <a:ext cx="9144000" cy="1015663"/>
          </a:xfrm>
          <a:prstGeom prst="rect">
            <a:avLst/>
          </a:prstGeom>
          <a:noFill/>
        </p:spPr>
        <p:txBody>
          <a:bodyPr wrap="square" rtlCol="0">
            <a:spAutoFit/>
          </a:bodyPr>
          <a:lstStyle/>
          <a:p>
            <a:r>
              <a:rPr lang="en-US" sz="6000" dirty="0">
                <a:latin typeface="Be Bright" panose="02000506000000020003" pitchFamily="50" charset="0"/>
              </a:rPr>
              <a:t>Design Qualities of Engagement</a:t>
            </a:r>
          </a:p>
        </p:txBody>
      </p:sp>
      <p:pic>
        <p:nvPicPr>
          <p:cNvPr id="6" name="Picture 5">
            <a:extLst>
              <a:ext uri="{FF2B5EF4-FFF2-40B4-BE49-F238E27FC236}">
                <a16:creationId xmlns:a16="http://schemas.microsoft.com/office/drawing/2014/main" id="{AF1A9C5B-E13D-45CC-AD62-1DE492DC87ED}"/>
              </a:ext>
            </a:extLst>
          </p:cNvPr>
          <p:cNvPicPr>
            <a:picLocks noChangeAspect="1"/>
          </p:cNvPicPr>
          <p:nvPr/>
        </p:nvPicPr>
        <p:blipFill rotWithShape="1">
          <a:blip r:embed="rId3"/>
          <a:srcRect t="8381" r="11905" b="6667"/>
          <a:stretch/>
        </p:blipFill>
        <p:spPr>
          <a:xfrm>
            <a:off x="4490357" y="1349829"/>
            <a:ext cx="4178675" cy="5372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18468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FLATTEN" val="true"/>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47594</TotalTime>
  <Words>2832</Words>
  <Application>Microsoft Office PowerPoint</Application>
  <PresentationFormat>On-screen Show (4:3)</PresentationFormat>
  <Paragraphs>392</Paragraphs>
  <Slides>77</Slides>
  <Notes>65</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77</vt:i4>
      </vt:variant>
    </vt:vector>
  </HeadingPairs>
  <TitlesOfParts>
    <vt:vector size="99" baseType="lpstr">
      <vt:lpstr>2Peas 4th of July</vt:lpstr>
      <vt:lpstr>Abadi</vt:lpstr>
      <vt:lpstr>Abscissa</vt:lpstr>
      <vt:lpstr>Architects Daughter</vt:lpstr>
      <vt:lpstr>Arial</vt:lpstr>
      <vt:lpstr>Be Bright</vt:lpstr>
      <vt:lpstr>Bloomishly</vt:lpstr>
      <vt:lpstr>Calibri</vt:lpstr>
      <vt:lpstr>Calibri Light</vt:lpstr>
      <vt:lpstr>Chief Blueprint</vt:lpstr>
      <vt:lpstr>DK Babysitter </vt:lpstr>
      <vt:lpstr>Goudy Stout</vt:lpstr>
      <vt:lpstr>HelloButtons</vt:lpstr>
      <vt:lpstr>Janda Everyday Casual</vt:lpstr>
      <vt:lpstr>KG Miss Kindergarten</vt:lpstr>
      <vt:lpstr>KG Somebody That I Used to Know</vt:lpstr>
      <vt:lpstr>MarkerFinePoint-Plain</vt:lpstr>
      <vt:lpstr>One Starry Night</vt:lpstr>
      <vt:lpstr>Papyrus</vt:lpstr>
      <vt:lpstr>Throw My Hands Up in the Air</vt:lpstr>
      <vt:lpstr>Waiting for the Sunrise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Social Studies Success</dc:creator>
  <cp:lastModifiedBy>Dawn Vinas</cp:lastModifiedBy>
  <cp:revision>247</cp:revision>
  <cp:lastPrinted>2019-07-12T19:19:58Z</cp:lastPrinted>
  <dcterms:created xsi:type="dcterms:W3CDTF">2016-10-29T12:26:50Z</dcterms:created>
  <dcterms:modified xsi:type="dcterms:W3CDTF">2023-06-16T18:22:03Z</dcterms:modified>
</cp:coreProperties>
</file>