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xml" ContentType="application/vnd.openxmlformats-officedocument.presentationml.tags+xml"/>
  <Override PartName="/ppt/notesSlides/notesSlide36.xml" ContentType="application/vnd.openxmlformats-officedocument.presentationml.notesSlide+xml"/>
  <Override PartName="/ppt/tags/tag4.xml" ContentType="application/vnd.openxmlformats-officedocument.presentationml.tags+xml"/>
  <Override PartName="/ppt/notesSlides/notesSlide37.xml" ContentType="application/vnd.openxmlformats-officedocument.presentationml.notesSlide+xml"/>
  <Override PartName="/ppt/tags/tag5.xml" ContentType="application/vnd.openxmlformats-officedocument.presentationml.tags+xml"/>
  <Override PartName="/ppt/notesSlides/notesSlide38.xml" ContentType="application/vnd.openxmlformats-officedocument.presentationml.notesSlide+xml"/>
  <Override PartName="/ppt/tags/tag6.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sldIdLst>
    <p:sldId id="491" r:id="rId2"/>
    <p:sldId id="1600" r:id="rId3"/>
    <p:sldId id="410" r:id="rId4"/>
    <p:sldId id="1606" r:id="rId5"/>
    <p:sldId id="264" r:id="rId6"/>
    <p:sldId id="257" r:id="rId7"/>
    <p:sldId id="1605" r:id="rId8"/>
    <p:sldId id="1601" r:id="rId9"/>
    <p:sldId id="1608" r:id="rId10"/>
    <p:sldId id="260" r:id="rId11"/>
    <p:sldId id="261" r:id="rId12"/>
    <p:sldId id="1609" r:id="rId13"/>
    <p:sldId id="1624" r:id="rId14"/>
    <p:sldId id="1501" r:id="rId15"/>
    <p:sldId id="1449" r:id="rId16"/>
    <p:sldId id="275" r:id="rId17"/>
    <p:sldId id="270" r:id="rId18"/>
    <p:sldId id="276" r:id="rId19"/>
    <p:sldId id="277" r:id="rId20"/>
    <p:sldId id="278" r:id="rId21"/>
    <p:sldId id="282" r:id="rId22"/>
    <p:sldId id="283" r:id="rId23"/>
    <p:sldId id="284" r:id="rId24"/>
    <p:sldId id="1572" r:id="rId25"/>
    <p:sldId id="1535" r:id="rId26"/>
    <p:sldId id="1536" r:id="rId27"/>
    <p:sldId id="289" r:id="rId28"/>
    <p:sldId id="1594" r:id="rId29"/>
    <p:sldId id="1569" r:id="rId30"/>
    <p:sldId id="1570" r:id="rId31"/>
    <p:sldId id="1571" r:id="rId32"/>
    <p:sldId id="1573" r:id="rId33"/>
    <p:sldId id="1574" r:id="rId34"/>
    <p:sldId id="1626" r:id="rId35"/>
    <p:sldId id="634" r:id="rId36"/>
    <p:sldId id="1919" r:id="rId37"/>
    <p:sldId id="681" r:id="rId38"/>
    <p:sldId id="1963" r:id="rId39"/>
    <p:sldId id="1964" r:id="rId40"/>
    <p:sldId id="1971" r:id="rId41"/>
    <p:sldId id="1575" r:id="rId42"/>
    <p:sldId id="1532" r:id="rId43"/>
    <p:sldId id="497" r:id="rId44"/>
    <p:sldId id="1525" r:id="rId45"/>
    <p:sldId id="499" r:id="rId46"/>
    <p:sldId id="1526" r:id="rId47"/>
    <p:sldId id="1533" r:id="rId48"/>
    <p:sldId id="263" r:id="rId49"/>
    <p:sldId id="500" r:id="rId50"/>
    <p:sldId id="1579" r:id="rId51"/>
    <p:sldId id="1578" r:id="rId52"/>
    <p:sldId id="1530" r:id="rId53"/>
    <p:sldId id="1537" r:id="rId54"/>
    <p:sldId id="1580" r:id="rId55"/>
    <p:sldId id="1581" r:id="rId56"/>
    <p:sldId id="1582" r:id="rId57"/>
    <p:sldId id="279" r:id="rId58"/>
    <p:sldId id="494" r:id="rId59"/>
    <p:sldId id="1972" r:id="rId60"/>
    <p:sldId id="495" r:id="rId61"/>
    <p:sldId id="501" r:id="rId62"/>
    <p:sldId id="1589" r:id="rId63"/>
    <p:sldId id="1590" r:id="rId64"/>
    <p:sldId id="1591" r:id="rId65"/>
    <p:sldId id="1592" r:id="rId66"/>
    <p:sldId id="1527" r:id="rId67"/>
    <p:sldId id="1618" r:id="rId68"/>
    <p:sldId id="1611" r:id="rId69"/>
    <p:sldId id="1958" r:id="rId70"/>
    <p:sldId id="1959" r:id="rId71"/>
    <p:sldId id="1584" r:id="rId72"/>
    <p:sldId id="1613" r:id="rId73"/>
    <p:sldId id="1585" r:id="rId74"/>
    <p:sldId id="1625" r:id="rId75"/>
    <p:sldId id="1960" r:id="rId76"/>
    <p:sldId id="1961" r:id="rId77"/>
    <p:sldId id="1962" r:id="rId78"/>
    <p:sldId id="351" r:id="rId79"/>
    <p:sldId id="352"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6410" autoAdjust="0"/>
  </p:normalViewPr>
  <p:slideViewPr>
    <p:cSldViewPr snapToGrid="0" showGuides="1">
      <p:cViewPr varScale="1">
        <p:scale>
          <a:sx n="32" d="100"/>
          <a:sy n="32" d="100"/>
        </p:scale>
        <p:origin x="2212" y="44"/>
      </p:cViewPr>
      <p:guideLst>
        <p:guide orient="horz" pos="218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695DF-155D-429E-887E-0276E7E90626}" type="datetimeFigureOut">
              <a:rPr lang="en-US" smtClean="0"/>
              <a:t>6/14/2023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100561-FA90-4571-BC88-54E0E8770C1B}" type="slidenum">
              <a:rPr lang="en-US" smtClean="0"/>
              <a:t>‹#›</a:t>
            </a:fld>
            <a:endParaRPr lang="en-US"/>
          </a:p>
        </p:txBody>
      </p:sp>
    </p:spTree>
    <p:extLst>
      <p:ext uri="{BB962C8B-B14F-4D97-AF65-F5344CB8AC3E}">
        <p14:creationId xmlns:p14="http://schemas.microsoft.com/office/powerpoint/2010/main" val="2268616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1" dirty="0"/>
          </a:p>
        </p:txBody>
      </p:sp>
      <p:sp>
        <p:nvSpPr>
          <p:cNvPr id="4" name="Slide Number Placeholder 3"/>
          <p:cNvSpPr>
            <a:spLocks noGrp="1"/>
          </p:cNvSpPr>
          <p:nvPr>
            <p:ph type="sldNum" sz="quarter" idx="5"/>
          </p:nvPr>
        </p:nvSpPr>
        <p:spPr/>
        <p:txBody>
          <a:bodyPr/>
          <a:lstStyle/>
          <a:p>
            <a:fld id="{C4100561-FA90-4571-BC88-54E0E8770C1B}" type="slidenum">
              <a:rPr lang="en-US" smtClean="0"/>
              <a:t>1</a:t>
            </a:fld>
            <a:endParaRPr lang="en-US"/>
          </a:p>
        </p:txBody>
      </p:sp>
    </p:spTree>
    <p:extLst>
      <p:ext uri="{BB962C8B-B14F-4D97-AF65-F5344CB8AC3E}">
        <p14:creationId xmlns:p14="http://schemas.microsoft.com/office/powerpoint/2010/main" val="972373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minute to read the handout on Essential Questions</a:t>
            </a:r>
          </a:p>
        </p:txBody>
      </p:sp>
      <p:sp>
        <p:nvSpPr>
          <p:cNvPr id="4" name="Slide Number Placeholder 3"/>
          <p:cNvSpPr>
            <a:spLocks noGrp="1"/>
          </p:cNvSpPr>
          <p:nvPr>
            <p:ph type="sldNum" sz="quarter" idx="5"/>
          </p:nvPr>
        </p:nvSpPr>
        <p:spPr/>
        <p:txBody>
          <a:bodyPr/>
          <a:lstStyle/>
          <a:p>
            <a:fld id="{C4100561-FA90-4571-BC88-54E0E8770C1B}" type="slidenum">
              <a:rPr lang="en-US" smtClean="0"/>
              <a:t>10</a:t>
            </a:fld>
            <a:endParaRPr lang="en-US"/>
          </a:p>
        </p:txBody>
      </p:sp>
    </p:spTree>
    <p:extLst>
      <p:ext uri="{BB962C8B-B14F-4D97-AF65-F5344CB8AC3E}">
        <p14:creationId xmlns:p14="http://schemas.microsoft.com/office/powerpoint/2010/main" val="3121527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12C8DA65-08AD-B8D4-A80F-3B5028D574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FEDC69D5-1461-9E58-9FCA-ED524C7508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Give teachers time to rank the questions, then discuss which questions are good essential questions and which ones need more work. </a:t>
            </a:r>
          </a:p>
          <a:p>
            <a:pPr eaLnBrk="1" hangingPunct="1"/>
            <a:endParaRPr lang="en-US" altLang="en-US" dirty="0"/>
          </a:p>
          <a:p>
            <a:pPr eaLnBrk="1" fontAlgn="auto" hangingPunct="1">
              <a:spcAft>
                <a:spcPts val="0"/>
              </a:spcAft>
              <a:defRPr/>
            </a:pPr>
            <a:r>
              <a:rPr lang="en-US" sz="1200" dirty="0"/>
              <a:t>Question A is not very provocative and is not evaluative.  The teacher has already decided that the Civil Rights Movement was successful and the students simply go find the answer.  A more evaluative question might be: Was the Civil Rights Movement successful?</a:t>
            </a:r>
          </a:p>
          <a:p>
            <a:pPr marL="0" indent="0" eaLnBrk="1" fontAlgn="auto" hangingPunct="1">
              <a:spcAft>
                <a:spcPts val="0"/>
              </a:spcAft>
              <a:buFont typeface="Wingdings" pitchFamily="2" charset="2"/>
              <a:buNone/>
              <a:defRPr/>
            </a:pPr>
            <a:endParaRPr lang="en-US" sz="1200" dirty="0"/>
          </a:p>
          <a:p>
            <a:pPr eaLnBrk="1" fontAlgn="auto" hangingPunct="1">
              <a:spcAft>
                <a:spcPts val="0"/>
              </a:spcAft>
              <a:defRPr/>
            </a:pPr>
            <a:r>
              <a:rPr lang="en-US" sz="1200" dirty="0"/>
              <a:t>Question B is not very provocative and not very evaluative. A more provocative question might be: Did the Roman Empire really fall?</a:t>
            </a:r>
          </a:p>
          <a:p>
            <a:pPr marL="0" indent="0" eaLnBrk="1" fontAlgn="auto" hangingPunct="1">
              <a:spcAft>
                <a:spcPts val="0"/>
              </a:spcAft>
              <a:buFont typeface="Wingdings" pitchFamily="2" charset="2"/>
              <a:buNone/>
              <a:defRPr/>
            </a:pPr>
            <a:endParaRPr lang="en-US" sz="1200" dirty="0"/>
          </a:p>
          <a:p>
            <a:pPr eaLnBrk="1" fontAlgn="auto" hangingPunct="1">
              <a:spcAft>
                <a:spcPts val="0"/>
              </a:spcAft>
              <a:defRPr/>
            </a:pPr>
            <a:r>
              <a:rPr lang="en-US" sz="1200" dirty="0"/>
              <a:t>Question C matches all the criteria.  In addition, this question also makes it easy to make a complicated ancient history relevant to students’ lives by talking about rules to live by.</a:t>
            </a:r>
          </a:p>
          <a:p>
            <a:pPr marL="0" indent="0" eaLnBrk="1" fontAlgn="auto" hangingPunct="1">
              <a:spcAft>
                <a:spcPts val="0"/>
              </a:spcAft>
              <a:buFont typeface="Wingdings" pitchFamily="2" charset="2"/>
              <a:buNone/>
              <a:defRPr/>
            </a:pPr>
            <a:endParaRPr lang="en-US" sz="1200" dirty="0"/>
          </a:p>
          <a:p>
            <a:pPr eaLnBrk="1" fontAlgn="auto" hangingPunct="1">
              <a:spcAft>
                <a:spcPts val="0"/>
              </a:spcAft>
              <a:defRPr/>
            </a:pPr>
            <a:r>
              <a:rPr lang="en-US" sz="1200" dirty="0"/>
              <a:t>Question D matches all the criteria.</a:t>
            </a:r>
          </a:p>
          <a:p>
            <a:pPr marL="0" indent="0" eaLnBrk="1" fontAlgn="auto" hangingPunct="1">
              <a:spcAft>
                <a:spcPts val="0"/>
              </a:spcAft>
              <a:buFont typeface="Wingdings" pitchFamily="2" charset="2"/>
              <a:buNone/>
              <a:defRPr/>
            </a:pPr>
            <a:endParaRPr lang="en-US" sz="1200" dirty="0"/>
          </a:p>
          <a:p>
            <a:pPr eaLnBrk="1" fontAlgn="auto" hangingPunct="1">
              <a:spcAft>
                <a:spcPts val="0"/>
              </a:spcAft>
              <a:defRPr/>
            </a:pPr>
            <a:r>
              <a:rPr lang="en-US" sz="1200" dirty="0"/>
              <a:t>Question E is neither provocative nor evaluative and it encourages students to regurgitate a laundry list of facts.</a:t>
            </a:r>
          </a:p>
          <a:p>
            <a:pPr eaLnBrk="1" hangingPunct="1"/>
            <a:endParaRPr lang="en-US" altLang="en-US" dirty="0"/>
          </a:p>
        </p:txBody>
      </p:sp>
      <p:sp>
        <p:nvSpPr>
          <p:cNvPr id="133124" name="Slide Number Placeholder 3">
            <a:extLst>
              <a:ext uri="{FF2B5EF4-FFF2-40B4-BE49-F238E27FC236}">
                <a16:creationId xmlns:a16="http://schemas.microsoft.com/office/drawing/2014/main" id="{B834CE58-ABE0-3F41-12B4-37583BD685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227648A1-FC2D-4D8F-BEF6-705D4C36016F}" type="slidenum">
              <a:rPr lang="en-US" altLang="en-US"/>
              <a:pPr eaLnBrk="1" hangingPunct="1"/>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various readings – have teachers discuss and create essential questions. </a:t>
            </a:r>
          </a:p>
        </p:txBody>
      </p:sp>
      <p:sp>
        <p:nvSpPr>
          <p:cNvPr id="4" name="Slide Number Placeholder 3"/>
          <p:cNvSpPr>
            <a:spLocks noGrp="1"/>
          </p:cNvSpPr>
          <p:nvPr>
            <p:ph type="sldNum" sz="quarter" idx="5"/>
          </p:nvPr>
        </p:nvSpPr>
        <p:spPr/>
        <p:txBody>
          <a:bodyPr/>
          <a:lstStyle/>
          <a:p>
            <a:fld id="{C4100561-FA90-4571-BC88-54E0E8770C1B}" type="slidenum">
              <a:rPr lang="en-US" smtClean="0"/>
              <a:t>12</a:t>
            </a:fld>
            <a:endParaRPr lang="en-US"/>
          </a:p>
        </p:txBody>
      </p:sp>
    </p:spTree>
    <p:extLst>
      <p:ext uri="{BB962C8B-B14F-4D97-AF65-F5344CB8AC3E}">
        <p14:creationId xmlns:p14="http://schemas.microsoft.com/office/powerpoint/2010/main" val="4095231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 on one foot and summarize what you have learned so far to your partner. </a:t>
            </a:r>
          </a:p>
        </p:txBody>
      </p:sp>
      <p:sp>
        <p:nvSpPr>
          <p:cNvPr id="4" name="Slide Number Placeholder 3"/>
          <p:cNvSpPr>
            <a:spLocks noGrp="1"/>
          </p:cNvSpPr>
          <p:nvPr>
            <p:ph type="sldNum" sz="quarter" idx="5"/>
          </p:nvPr>
        </p:nvSpPr>
        <p:spPr/>
        <p:txBody>
          <a:bodyPr/>
          <a:lstStyle/>
          <a:p>
            <a:fld id="{F94772A4-3E62-4DB2-81D2-6C4D5EC334C6}" type="slidenum">
              <a:rPr lang="en-US" smtClean="0"/>
              <a:t>13</a:t>
            </a:fld>
            <a:endParaRPr lang="en-US"/>
          </a:p>
        </p:txBody>
      </p:sp>
    </p:spTree>
    <p:extLst>
      <p:ext uri="{BB962C8B-B14F-4D97-AF65-F5344CB8AC3E}">
        <p14:creationId xmlns:p14="http://schemas.microsoft.com/office/powerpoint/2010/main" val="2889606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putting in an early break because it is after lunch – feel free to move it where you need it. </a:t>
            </a:r>
          </a:p>
        </p:txBody>
      </p:sp>
      <p:sp>
        <p:nvSpPr>
          <p:cNvPr id="4" name="Slide Number Placeholder 3"/>
          <p:cNvSpPr>
            <a:spLocks noGrp="1"/>
          </p:cNvSpPr>
          <p:nvPr>
            <p:ph type="sldNum" sz="quarter" idx="5"/>
          </p:nvPr>
        </p:nvSpPr>
        <p:spPr/>
        <p:txBody>
          <a:bodyPr/>
          <a:lstStyle/>
          <a:p>
            <a:fld id="{C4100561-FA90-4571-BC88-54E0E8770C1B}" type="slidenum">
              <a:rPr lang="en-US" smtClean="0"/>
              <a:t>14</a:t>
            </a:fld>
            <a:endParaRPr lang="en-US"/>
          </a:p>
        </p:txBody>
      </p:sp>
    </p:spTree>
    <p:extLst>
      <p:ext uri="{BB962C8B-B14F-4D97-AF65-F5344CB8AC3E}">
        <p14:creationId xmlns:p14="http://schemas.microsoft.com/office/powerpoint/2010/main" val="3491940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look at questioning within discussion strategies – you will add your own personal story here. </a:t>
            </a:r>
          </a:p>
          <a:p>
            <a:endParaRPr lang="en-US" dirty="0"/>
          </a:p>
          <a:p>
            <a:r>
              <a:rPr lang="en-US" dirty="0"/>
              <a:t>I want to share with you some of my own experiences with “classroom discussion”.  I can remember writing that in my lesson plan (because it looked good), but not having any purposeful strategy or plan beyond writing it down.  I would ask a question in class, and Travis – thank goodness for Travis – would raise his hand and answer my question.  The two of use would have an amazing discussion about my topic, I would think it was a success, and then I would move on.  The problem was, I didn’t have Travis in all of my classes, so sometimes, I would ask a question, tell the students to discuss and nothing would happen.  Students would talk, but it sure wouldn’t be about my question! I would quickly get frustrated and move on. I didn’t have any particular strategies I could use to improve student discussion in my classroom. </a:t>
            </a:r>
          </a:p>
        </p:txBody>
      </p:sp>
      <p:sp>
        <p:nvSpPr>
          <p:cNvPr id="4" name="Slide Number Placeholder 3"/>
          <p:cNvSpPr>
            <a:spLocks noGrp="1"/>
          </p:cNvSpPr>
          <p:nvPr>
            <p:ph type="sldNum" sz="quarter" idx="5"/>
          </p:nvPr>
        </p:nvSpPr>
        <p:spPr/>
        <p:txBody>
          <a:bodyPr/>
          <a:lstStyle/>
          <a:p>
            <a:fld id="{C4100561-FA90-4571-BC88-54E0E8770C1B}" type="slidenum">
              <a:rPr lang="en-US" smtClean="0"/>
              <a:t>15</a:t>
            </a:fld>
            <a:endParaRPr lang="en-US"/>
          </a:p>
        </p:txBody>
      </p:sp>
    </p:spTree>
    <p:extLst>
      <p:ext uri="{BB962C8B-B14F-4D97-AF65-F5344CB8AC3E}">
        <p14:creationId xmlns:p14="http://schemas.microsoft.com/office/powerpoint/2010/main" val="3302224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question I want to ask you is – what discussion strategies do you already use? Teachers know that purposeful talk is important in social studies.  It is important for our students to learn and process the ideas the receive in your class. Many teacher use turn and talk and Socratic seminars successfully already.  We are going to explore more ways you can embed discussion into your lesson plan to both increase engagement and to improve learning. </a:t>
            </a:r>
          </a:p>
          <a:p>
            <a:endParaRPr lang="en-US" dirty="0"/>
          </a:p>
          <a:p>
            <a:r>
              <a:rPr lang="en-US" dirty="0"/>
              <a:t>Give teachers a minute to discuss.</a:t>
            </a:r>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16</a:t>
            </a:fld>
            <a:endParaRPr lang="en-US"/>
          </a:p>
        </p:txBody>
      </p:sp>
    </p:spTree>
    <p:extLst>
      <p:ext uri="{BB962C8B-B14F-4D97-AF65-F5344CB8AC3E}">
        <p14:creationId xmlns:p14="http://schemas.microsoft.com/office/powerpoint/2010/main" val="117516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sometimes you can have some amazing unplanned discussions in your classrooms, but do you want to find a method where you have amazing classroom discussions in your classroom all the times? It takes planning. </a:t>
            </a:r>
          </a:p>
        </p:txBody>
      </p:sp>
      <p:sp>
        <p:nvSpPr>
          <p:cNvPr id="4" name="Slide Number Placeholder 3"/>
          <p:cNvSpPr>
            <a:spLocks noGrp="1"/>
          </p:cNvSpPr>
          <p:nvPr>
            <p:ph type="sldNum" sz="quarter" idx="5"/>
          </p:nvPr>
        </p:nvSpPr>
        <p:spPr/>
        <p:txBody>
          <a:bodyPr/>
          <a:lstStyle/>
          <a:p>
            <a:fld id="{C4100561-FA90-4571-BC88-54E0E8770C1B}" type="slidenum">
              <a:rPr lang="en-US" smtClean="0"/>
              <a:t>17</a:t>
            </a:fld>
            <a:endParaRPr lang="en-US"/>
          </a:p>
        </p:txBody>
      </p:sp>
    </p:spTree>
    <p:extLst>
      <p:ext uri="{BB962C8B-B14F-4D97-AF65-F5344CB8AC3E}">
        <p14:creationId xmlns:p14="http://schemas.microsoft.com/office/powerpoint/2010/main" val="3021403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in planning for discussion seems obvious, but it is often overlooked. Planning your questions.  When you plan your questions, you are also planning the intent of the discussion, because the intent of the discussion will help you craft your questions.</a:t>
            </a:r>
          </a:p>
          <a:p>
            <a:endParaRPr lang="en-US" dirty="0"/>
          </a:p>
          <a:p>
            <a:r>
              <a:rPr lang="en-US" dirty="0"/>
              <a:t>Let me explain.  If you are planning on having a quick discussion to check for comprehension or to build student engagement, you will plan lower level questions.  These short discussions can provide brain breaks for your students and help them process the information.  These questions will be easier for you to write and will be based directly on the content you teach. </a:t>
            </a:r>
          </a:p>
        </p:txBody>
      </p:sp>
      <p:sp>
        <p:nvSpPr>
          <p:cNvPr id="4" name="Slide Number Placeholder 3"/>
          <p:cNvSpPr>
            <a:spLocks noGrp="1"/>
          </p:cNvSpPr>
          <p:nvPr>
            <p:ph type="sldNum" sz="quarter" idx="5"/>
          </p:nvPr>
        </p:nvSpPr>
        <p:spPr/>
        <p:txBody>
          <a:bodyPr/>
          <a:lstStyle/>
          <a:p>
            <a:fld id="{C4100561-FA90-4571-BC88-54E0E8770C1B}" type="slidenum">
              <a:rPr lang="en-US" smtClean="0"/>
              <a:t>18</a:t>
            </a:fld>
            <a:endParaRPr lang="en-US"/>
          </a:p>
        </p:txBody>
      </p:sp>
    </p:spTree>
    <p:extLst>
      <p:ext uri="{BB962C8B-B14F-4D97-AF65-F5344CB8AC3E}">
        <p14:creationId xmlns:p14="http://schemas.microsoft.com/office/powerpoint/2010/main" val="3382318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goal is a deeper and more meaningful discussion, you need higher level questions.  These are the questions that take place at the end of the class or unit as students process all of the information they have learned.  The best type of upper-level questions are essential questions.  </a:t>
            </a:r>
          </a:p>
          <a:p>
            <a:endParaRPr lang="en-US" dirty="0"/>
          </a:p>
          <a:p>
            <a:r>
              <a:rPr lang="en-US" dirty="0"/>
              <a:t>Essential questions are questions that focus on the big ideas in Social Studies. They often tie back to important concepts in Social Studies as well as the content you are teaching.  Essential questions </a:t>
            </a:r>
            <a:r>
              <a:rPr lang="en-US" sz="1200" b="1" dirty="0">
                <a:latin typeface="Janda Everyday Casual" panose="02000503000000020004" pitchFamily="2" charset="0"/>
              </a:rPr>
              <a:t>Have no simple “right” answer; they are meant to be argued, </a:t>
            </a:r>
            <a:r>
              <a:rPr lang="en-US" sz="1200" b="0" dirty="0">
                <a:latin typeface="Janda Everyday Casual" panose="02000503000000020004" pitchFamily="2" charset="0"/>
              </a:rPr>
              <a:t>and as such, lead to powerful classroom discussions.  </a:t>
            </a:r>
          </a:p>
          <a:p>
            <a:endParaRPr lang="en-US" sz="1200" b="0" dirty="0">
              <a:latin typeface="Janda Everyday Casual"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19</a:t>
            </a:fld>
            <a:endParaRPr lang="en-US"/>
          </a:p>
        </p:txBody>
      </p:sp>
    </p:spTree>
    <p:extLst>
      <p:ext uri="{BB962C8B-B14F-4D97-AF65-F5344CB8AC3E}">
        <p14:creationId xmlns:p14="http://schemas.microsoft.com/office/powerpoint/2010/main" val="359807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index card and give the teachers 1 minute to complete the activity.  Then allow them to walk around the room and share what they remember as a warm-up to the presentation. </a:t>
            </a:r>
          </a:p>
        </p:txBody>
      </p:sp>
      <p:sp>
        <p:nvSpPr>
          <p:cNvPr id="4" name="Slide Number Placeholder 3"/>
          <p:cNvSpPr>
            <a:spLocks noGrp="1"/>
          </p:cNvSpPr>
          <p:nvPr>
            <p:ph type="sldNum" sz="quarter" idx="5"/>
          </p:nvPr>
        </p:nvSpPr>
        <p:spPr/>
        <p:txBody>
          <a:bodyPr/>
          <a:lstStyle/>
          <a:p>
            <a:fld id="{C4100561-FA90-4571-BC88-54E0E8770C1B}" type="slidenum">
              <a:rPr lang="en-US" smtClean="0"/>
              <a:t>2</a:t>
            </a:fld>
            <a:endParaRPr lang="en-US"/>
          </a:p>
        </p:txBody>
      </p:sp>
    </p:spTree>
    <p:extLst>
      <p:ext uri="{BB962C8B-B14F-4D97-AF65-F5344CB8AC3E}">
        <p14:creationId xmlns:p14="http://schemas.microsoft.com/office/powerpoint/2010/main" val="2855513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step seems obvious also, but too often we don’t provide our students enough information prior to leading a discussion.  How can students discuss a topic they know nothing about.  </a:t>
            </a:r>
          </a:p>
        </p:txBody>
      </p:sp>
      <p:sp>
        <p:nvSpPr>
          <p:cNvPr id="4" name="Slide Number Placeholder 3"/>
          <p:cNvSpPr>
            <a:spLocks noGrp="1"/>
          </p:cNvSpPr>
          <p:nvPr>
            <p:ph type="sldNum" sz="quarter" idx="5"/>
          </p:nvPr>
        </p:nvSpPr>
        <p:spPr/>
        <p:txBody>
          <a:bodyPr/>
          <a:lstStyle/>
          <a:p>
            <a:fld id="{C4100561-FA90-4571-BC88-54E0E8770C1B}" type="slidenum">
              <a:rPr lang="en-US" smtClean="0"/>
              <a:t>20</a:t>
            </a:fld>
            <a:endParaRPr lang="en-US"/>
          </a:p>
        </p:txBody>
      </p:sp>
    </p:spTree>
    <p:extLst>
      <p:ext uri="{BB962C8B-B14F-4D97-AF65-F5344CB8AC3E}">
        <p14:creationId xmlns:p14="http://schemas.microsoft.com/office/powerpoint/2010/main" val="3592439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Providing background information needs to be more than a lecture. Students need to interact with the content before they can discuss it.  Background information needs to increase student interest on the topic, so you can use resources such as songs, primary sources and even a high interest reading. </a:t>
            </a:r>
          </a:p>
        </p:txBody>
      </p:sp>
      <p:sp>
        <p:nvSpPr>
          <p:cNvPr id="4" name="Slide Number Placeholder 3"/>
          <p:cNvSpPr>
            <a:spLocks noGrp="1"/>
          </p:cNvSpPr>
          <p:nvPr>
            <p:ph type="sldNum" sz="quarter" idx="5"/>
          </p:nvPr>
        </p:nvSpPr>
        <p:spPr/>
        <p:txBody>
          <a:bodyPr/>
          <a:lstStyle/>
          <a:p>
            <a:fld id="{C4100561-FA90-4571-BC88-54E0E8770C1B}" type="slidenum">
              <a:rPr lang="en-US" smtClean="0"/>
              <a:t>21</a:t>
            </a:fld>
            <a:endParaRPr lang="en-US"/>
          </a:p>
        </p:txBody>
      </p:sp>
    </p:spTree>
    <p:extLst>
      <p:ext uri="{BB962C8B-B14F-4D97-AF65-F5344CB8AC3E}">
        <p14:creationId xmlns:p14="http://schemas.microsoft.com/office/powerpoint/2010/main" val="654514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Three needs to be used prior to every discussion.  What are your expectations for the discussion? Do your students know these expectations? How do you teach them? Was it modeled? Is it on an anchor chart that you review? This important step needs to be thought out in advance and include instruction on its own. </a:t>
            </a:r>
          </a:p>
        </p:txBody>
      </p:sp>
      <p:sp>
        <p:nvSpPr>
          <p:cNvPr id="4" name="Slide Number Placeholder 3"/>
          <p:cNvSpPr>
            <a:spLocks noGrp="1"/>
          </p:cNvSpPr>
          <p:nvPr>
            <p:ph type="sldNum" sz="quarter" idx="5"/>
          </p:nvPr>
        </p:nvSpPr>
        <p:spPr/>
        <p:txBody>
          <a:bodyPr/>
          <a:lstStyle/>
          <a:p>
            <a:fld id="{C4100561-FA90-4571-BC88-54E0E8770C1B}" type="slidenum">
              <a:rPr lang="en-US" smtClean="0"/>
              <a:t>22</a:t>
            </a:fld>
            <a:endParaRPr lang="en-US"/>
          </a:p>
        </p:txBody>
      </p:sp>
    </p:spTree>
    <p:extLst>
      <p:ext uri="{BB962C8B-B14F-4D97-AF65-F5344CB8AC3E}">
        <p14:creationId xmlns:p14="http://schemas.microsoft.com/office/powerpoint/2010/main" val="955571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step is to actually choose the strategy you want to use. The strategy should match your goal in step one.  Each of these strategies I am going to share with you can be used in whole groups, small groups and even with a partner.  In addition to these strategies, you will receive more in your Discussion Strategy Manual. </a:t>
            </a:r>
          </a:p>
        </p:txBody>
      </p:sp>
      <p:sp>
        <p:nvSpPr>
          <p:cNvPr id="4" name="Slide Number Placeholder 3"/>
          <p:cNvSpPr>
            <a:spLocks noGrp="1"/>
          </p:cNvSpPr>
          <p:nvPr>
            <p:ph type="sldNum" sz="quarter" idx="5"/>
          </p:nvPr>
        </p:nvSpPr>
        <p:spPr/>
        <p:txBody>
          <a:bodyPr/>
          <a:lstStyle/>
          <a:p>
            <a:fld id="{C4100561-FA90-4571-BC88-54E0E8770C1B}" type="slidenum">
              <a:rPr lang="en-US" smtClean="0"/>
              <a:t>23</a:t>
            </a:fld>
            <a:endParaRPr lang="en-US"/>
          </a:p>
        </p:txBody>
      </p:sp>
    </p:spTree>
    <p:extLst>
      <p:ext uri="{BB962C8B-B14F-4D97-AF65-F5344CB8AC3E}">
        <p14:creationId xmlns:p14="http://schemas.microsoft.com/office/powerpoint/2010/main" val="2201022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series of discussion strategies are going to focus on whole class discussions.</a:t>
            </a:r>
          </a:p>
        </p:txBody>
      </p:sp>
      <p:sp>
        <p:nvSpPr>
          <p:cNvPr id="4" name="Slide Number Placeholder 3"/>
          <p:cNvSpPr>
            <a:spLocks noGrp="1"/>
          </p:cNvSpPr>
          <p:nvPr>
            <p:ph type="sldNum" sz="quarter" idx="5"/>
          </p:nvPr>
        </p:nvSpPr>
        <p:spPr/>
        <p:txBody>
          <a:bodyPr/>
          <a:lstStyle/>
          <a:p>
            <a:fld id="{C4100561-FA90-4571-BC88-54E0E8770C1B}" type="slidenum">
              <a:rPr lang="en-US" smtClean="0"/>
              <a:t>24</a:t>
            </a:fld>
            <a:endParaRPr lang="en-US"/>
          </a:p>
        </p:txBody>
      </p:sp>
    </p:spTree>
    <p:extLst>
      <p:ext uri="{BB962C8B-B14F-4D97-AF65-F5344CB8AC3E}">
        <p14:creationId xmlns:p14="http://schemas.microsoft.com/office/powerpoint/2010/main" val="2860797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corner debate is a strategy you can use to create a discussion in your class as well as include movement.  This strategy works well as a preview when you start class but can also be used to summarize and draw conclusions at the end. </a:t>
            </a:r>
          </a:p>
        </p:txBody>
      </p:sp>
      <p:sp>
        <p:nvSpPr>
          <p:cNvPr id="4" name="Slide Number Placeholder 3"/>
          <p:cNvSpPr>
            <a:spLocks noGrp="1"/>
          </p:cNvSpPr>
          <p:nvPr>
            <p:ph type="sldNum" sz="quarter" idx="5"/>
          </p:nvPr>
        </p:nvSpPr>
        <p:spPr/>
        <p:txBody>
          <a:bodyPr/>
          <a:lstStyle/>
          <a:p>
            <a:fld id="{C4100561-FA90-4571-BC88-54E0E8770C1B}" type="slidenum">
              <a:rPr lang="en-US" smtClean="0"/>
              <a:t>25</a:t>
            </a:fld>
            <a:endParaRPr lang="en-US"/>
          </a:p>
        </p:txBody>
      </p:sp>
    </p:spTree>
    <p:extLst>
      <p:ext uri="{BB962C8B-B14F-4D97-AF65-F5344CB8AC3E}">
        <p14:creationId xmlns:p14="http://schemas.microsoft.com/office/powerpoint/2010/main" val="1918531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how you can use a four-corner debate.  You post a provocative statement that can be answered in multiple ways with a variety of responses. Hang the 4 corner cards up in your room in 4 different spaces.  Give each student an index card.  Before they move to their corner, have the students write a response on their card.  This provides students wait and think time – and also just prevents them from going to the corner with their friends.  Once a few minutes have passed, allow students to stand up and move into the corner that corresponds with their answer.  Ask a few debrief questions like: where is the majority of the class standing? Which response has the least students?  Then have the students in the 4 corners organize themselves into smaller groups of 3-4 students.  Have them read their index card with their response to the smaller group.  Once everyone has had a chance to speak in their group, randomly call on one person from each of the 4 corners to share their response.  Encourage them to pull in other answers they have heard in their small group discussion. </a:t>
            </a:r>
          </a:p>
        </p:txBody>
      </p:sp>
      <p:sp>
        <p:nvSpPr>
          <p:cNvPr id="4" name="Slide Number Placeholder 3"/>
          <p:cNvSpPr>
            <a:spLocks noGrp="1"/>
          </p:cNvSpPr>
          <p:nvPr>
            <p:ph type="sldNum" sz="quarter" idx="5"/>
          </p:nvPr>
        </p:nvSpPr>
        <p:spPr/>
        <p:txBody>
          <a:bodyPr/>
          <a:lstStyle/>
          <a:p>
            <a:fld id="{C4100561-FA90-4571-BC88-54E0E8770C1B}" type="slidenum">
              <a:rPr lang="en-US" smtClean="0"/>
              <a:t>26</a:t>
            </a:fld>
            <a:endParaRPr lang="en-US"/>
          </a:p>
        </p:txBody>
      </p:sp>
    </p:spTree>
    <p:extLst>
      <p:ext uri="{BB962C8B-B14F-4D97-AF65-F5344CB8AC3E}">
        <p14:creationId xmlns:p14="http://schemas.microsoft.com/office/powerpoint/2010/main" val="4120807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use 4 Corners with Questions and Answers – Instead of posting the Agree/Disagree signs, just post the numbers 1-4 in your room.  Your students can move to the number that corresponds with the answer choice they choose. Once again, they will need to explain their thinking to other students that have created similar responses. </a:t>
            </a:r>
          </a:p>
        </p:txBody>
      </p:sp>
      <p:sp>
        <p:nvSpPr>
          <p:cNvPr id="4" name="Slide Number Placeholder 3"/>
          <p:cNvSpPr>
            <a:spLocks noGrp="1"/>
          </p:cNvSpPr>
          <p:nvPr>
            <p:ph type="sldNum" sz="quarter" idx="10"/>
          </p:nvPr>
        </p:nvSpPr>
        <p:spPr/>
        <p:txBody>
          <a:bodyPr/>
          <a:lstStyle/>
          <a:p>
            <a:fld id="{BD7151E9-E434-4549-BB4C-83AF1CFEA73F}" type="slidenum">
              <a:rPr lang="en-US" smtClean="0"/>
              <a:t>27</a:t>
            </a:fld>
            <a:endParaRPr lang="en-US"/>
          </a:p>
        </p:txBody>
      </p:sp>
    </p:spTree>
    <p:extLst>
      <p:ext uri="{BB962C8B-B14F-4D97-AF65-F5344CB8AC3E}">
        <p14:creationId xmlns:p14="http://schemas.microsoft.com/office/powerpoint/2010/main" val="2388203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twist on 4 Corners is to create a Human Bar Graph.  Instead of just bunching up in front of a sign, have your students create a bar graph out of their bodies.  You can then debrief by having the students look around the room to see which topic received the most responses, the least, and ask a few questions before you have your students discuss it in their smaller group. </a:t>
            </a:r>
          </a:p>
        </p:txBody>
      </p:sp>
      <p:sp>
        <p:nvSpPr>
          <p:cNvPr id="4" name="Slide Number Placeholder 3"/>
          <p:cNvSpPr>
            <a:spLocks noGrp="1"/>
          </p:cNvSpPr>
          <p:nvPr>
            <p:ph type="sldNum" sz="quarter" idx="5"/>
          </p:nvPr>
        </p:nvSpPr>
        <p:spPr/>
        <p:txBody>
          <a:bodyPr/>
          <a:lstStyle/>
          <a:p>
            <a:fld id="{C4100561-FA90-4571-BC88-54E0E8770C1B}" type="slidenum">
              <a:rPr lang="en-US" smtClean="0"/>
              <a:t>28</a:t>
            </a:fld>
            <a:endParaRPr lang="en-US"/>
          </a:p>
        </p:txBody>
      </p:sp>
    </p:spTree>
    <p:extLst>
      <p:ext uri="{BB962C8B-B14F-4D97-AF65-F5344CB8AC3E}">
        <p14:creationId xmlns:p14="http://schemas.microsoft.com/office/powerpoint/2010/main" val="1343107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Inner – Outer circle is another strategy that will include your entire class and incorporate movement as well.  This is a great strategy for involving all of the students in your class in a low-steaks discussion. </a:t>
            </a:r>
          </a:p>
        </p:txBody>
      </p:sp>
      <p:sp>
        <p:nvSpPr>
          <p:cNvPr id="4" name="Slide Number Placeholder 3"/>
          <p:cNvSpPr>
            <a:spLocks noGrp="1"/>
          </p:cNvSpPr>
          <p:nvPr>
            <p:ph type="sldNum" sz="quarter" idx="5"/>
          </p:nvPr>
        </p:nvSpPr>
        <p:spPr/>
        <p:txBody>
          <a:bodyPr/>
          <a:lstStyle/>
          <a:p>
            <a:fld id="{C4100561-FA90-4571-BC88-54E0E8770C1B}" type="slidenum">
              <a:rPr lang="en-US" smtClean="0"/>
              <a:t>29</a:t>
            </a:fld>
            <a:endParaRPr lang="en-US"/>
          </a:p>
        </p:txBody>
      </p:sp>
    </p:spTree>
    <p:extLst>
      <p:ext uri="{BB962C8B-B14F-4D97-AF65-F5344CB8AC3E}">
        <p14:creationId xmlns:p14="http://schemas.microsoft.com/office/powerpoint/2010/main" val="4205251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look at questioning strategies in two different scenarios – essential questions and how to use them in discussions</a:t>
            </a:r>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3</a:t>
            </a:fld>
            <a:endParaRPr lang="en-US"/>
          </a:p>
        </p:txBody>
      </p:sp>
    </p:spTree>
    <p:extLst>
      <p:ext uri="{BB962C8B-B14F-4D97-AF65-F5344CB8AC3E}">
        <p14:creationId xmlns:p14="http://schemas.microsoft.com/office/powerpoint/2010/main" val="3859833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12A5B070-BB6E-4F32-BC2F-AE3230A52F57}"/>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716C672F-C838-45DA-AB04-4E17FA519D39}"/>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latin typeface="+mn-lt"/>
              </a:rPr>
              <a:t>The inner – outer circle strategy is great when you want to check for understanding and have a brief discussion. For this strategy to work, you need to provide students background information and a few questions that spiral from easy to more complex. Give your students time to answer the questions and prepare for the inner-outer circle. </a:t>
            </a:r>
          </a:p>
          <a:p>
            <a:pPr>
              <a:defRPr/>
            </a:pPr>
            <a:endParaRPr lang="en-US" altLang="en-US" dirty="0">
              <a:latin typeface="+mn-lt"/>
            </a:endParaRPr>
          </a:p>
          <a:p>
            <a:pPr>
              <a:defRPr/>
            </a:pPr>
            <a:r>
              <a:rPr lang="en-US" altLang="en-US" dirty="0">
                <a:latin typeface="+mn-lt"/>
              </a:rPr>
              <a:t>Since we have already read this handout, I am just going to give you a few moments to review it before we start our activity. </a:t>
            </a:r>
            <a:endParaRPr lang="en-US" altLang="en-US" dirty="0"/>
          </a:p>
        </p:txBody>
      </p:sp>
      <p:sp>
        <p:nvSpPr>
          <p:cNvPr id="62468" name="Slide Number Placeholder 3">
            <a:extLst>
              <a:ext uri="{FF2B5EF4-FFF2-40B4-BE49-F238E27FC236}">
                <a16:creationId xmlns:a16="http://schemas.microsoft.com/office/drawing/2014/main" id="{87592AC3-728B-463E-B993-655FD55169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007" indent="-296033">
              <a:defRPr>
                <a:solidFill>
                  <a:schemeClr val="tx1"/>
                </a:solidFill>
                <a:latin typeface="Arial" panose="020B0604020202020204" pitchFamily="34" charset="0"/>
              </a:defRPr>
            </a:lvl2pPr>
            <a:lvl3pPr marL="1185747" indent="-236179">
              <a:defRPr>
                <a:solidFill>
                  <a:schemeClr val="tx1"/>
                </a:solidFill>
                <a:latin typeface="Arial" panose="020B0604020202020204" pitchFamily="34" charset="0"/>
              </a:defRPr>
            </a:lvl3pPr>
            <a:lvl4pPr marL="1661340" indent="-236179">
              <a:defRPr>
                <a:solidFill>
                  <a:schemeClr val="tx1"/>
                </a:solidFill>
                <a:latin typeface="Arial" panose="020B0604020202020204" pitchFamily="34" charset="0"/>
              </a:defRPr>
            </a:lvl4pPr>
            <a:lvl5pPr marL="2135315" indent="-236179">
              <a:defRPr>
                <a:solidFill>
                  <a:schemeClr val="tx1"/>
                </a:solidFill>
                <a:latin typeface="Arial" panose="020B0604020202020204" pitchFamily="34" charset="0"/>
              </a:defRPr>
            </a:lvl5pPr>
            <a:lvl6pPr marL="2601201" indent="-236179" eaLnBrk="0" fontAlgn="base" hangingPunct="0">
              <a:spcBef>
                <a:spcPct val="0"/>
              </a:spcBef>
              <a:spcAft>
                <a:spcPct val="0"/>
              </a:spcAft>
              <a:defRPr>
                <a:solidFill>
                  <a:schemeClr val="tx1"/>
                </a:solidFill>
                <a:latin typeface="Arial" panose="020B0604020202020204" pitchFamily="34" charset="0"/>
              </a:defRPr>
            </a:lvl6pPr>
            <a:lvl7pPr marL="3067088" indent="-236179" eaLnBrk="0" fontAlgn="base" hangingPunct="0">
              <a:spcBef>
                <a:spcPct val="0"/>
              </a:spcBef>
              <a:spcAft>
                <a:spcPct val="0"/>
              </a:spcAft>
              <a:defRPr>
                <a:solidFill>
                  <a:schemeClr val="tx1"/>
                </a:solidFill>
                <a:latin typeface="Arial" panose="020B0604020202020204" pitchFamily="34" charset="0"/>
              </a:defRPr>
            </a:lvl7pPr>
            <a:lvl8pPr marL="3532975" indent="-236179" eaLnBrk="0" fontAlgn="base" hangingPunct="0">
              <a:spcBef>
                <a:spcPct val="0"/>
              </a:spcBef>
              <a:spcAft>
                <a:spcPct val="0"/>
              </a:spcAft>
              <a:defRPr>
                <a:solidFill>
                  <a:schemeClr val="tx1"/>
                </a:solidFill>
                <a:latin typeface="Arial" panose="020B0604020202020204" pitchFamily="34" charset="0"/>
              </a:defRPr>
            </a:lvl8pPr>
            <a:lvl9pPr marL="3998862" indent="-236179" eaLnBrk="0" fontAlgn="base" hangingPunct="0">
              <a:spcBef>
                <a:spcPct val="0"/>
              </a:spcBef>
              <a:spcAft>
                <a:spcPct val="0"/>
              </a:spcAft>
              <a:defRPr>
                <a:solidFill>
                  <a:schemeClr val="tx1"/>
                </a:solidFill>
                <a:latin typeface="Arial" panose="020B0604020202020204" pitchFamily="34" charset="0"/>
              </a:defRPr>
            </a:lvl9pPr>
          </a:lstStyle>
          <a:p>
            <a:fld id="{4E60E6E8-5EAB-4345-B169-FD4729C08804}" type="slidenum">
              <a:rPr lang="en-US" altLang="en-US" smtClean="0"/>
              <a:pPr/>
              <a:t>30</a:t>
            </a:fld>
            <a:endParaRPr lang="en-US" altLang="en-US"/>
          </a:p>
        </p:txBody>
      </p:sp>
    </p:spTree>
    <p:extLst>
      <p:ext uri="{BB962C8B-B14F-4D97-AF65-F5344CB8AC3E}">
        <p14:creationId xmlns:p14="http://schemas.microsoft.com/office/powerpoint/2010/main" val="811944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12A5B070-BB6E-4F32-BC2F-AE3230A52F57}"/>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716C672F-C838-45DA-AB04-4E17FA519D39}"/>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You will need space for the next step – get your students out of their desks and have them create a circle around you. You will need to stay in the center of the circle so that you can monitor the discussion. </a:t>
            </a:r>
          </a:p>
          <a:p>
            <a:pPr algn="l">
              <a:buFont typeface="+mj-lt"/>
              <a:buNone/>
            </a:pPr>
            <a:endParaRPr lang="en-US" b="0" i="0" dirty="0">
              <a:solidFill>
                <a:srgbClr val="000000"/>
              </a:solidFill>
              <a:effectLst/>
              <a:latin typeface="Brandon Grotesque"/>
            </a:endParaRPr>
          </a:p>
          <a:p>
            <a:pPr algn="l">
              <a:buFont typeface="+mj-lt"/>
              <a:buNone/>
            </a:pPr>
            <a:r>
              <a:rPr lang="en-US" b="0" i="0" dirty="0">
                <a:solidFill>
                  <a:srgbClr val="000000"/>
                </a:solidFill>
                <a:effectLst/>
                <a:latin typeface="Brandon Grotesque"/>
              </a:rPr>
              <a:t>Directions:</a:t>
            </a:r>
          </a:p>
          <a:p>
            <a:pPr marL="742950" lvl="1" indent="-285750" algn="l">
              <a:buFont typeface="+mj-lt"/>
              <a:buAutoNum type="arabicPeriod"/>
            </a:pPr>
            <a:r>
              <a:rPr lang="en-US" sz="1800" b="0" i="0" dirty="0">
                <a:solidFill>
                  <a:srgbClr val="06B4C6"/>
                </a:solidFill>
                <a:effectLst/>
                <a:latin typeface="Brandon Grotesque"/>
              </a:rPr>
              <a:t>Divide your class in half. One half will create an inner circle; the other half will make up the outer circle.</a:t>
            </a:r>
            <a:endParaRPr lang="en-US" b="0" i="0" dirty="0">
              <a:solidFill>
                <a:srgbClr val="000000"/>
              </a:solidFill>
              <a:effectLst/>
              <a:latin typeface="Brandon Grotesque"/>
            </a:endParaRPr>
          </a:p>
          <a:p>
            <a:pPr marL="742950" lvl="1" indent="-285750" algn="l">
              <a:buFont typeface="+mj-lt"/>
              <a:buAutoNum type="arabicPeriod"/>
            </a:pPr>
            <a:r>
              <a:rPr lang="en-US" sz="1800" b="0" i="0" dirty="0">
                <a:solidFill>
                  <a:srgbClr val="06B4C6"/>
                </a:solidFill>
                <a:effectLst/>
                <a:latin typeface="Brandon Grotesque"/>
              </a:rPr>
              <a:t>Students in the outer circle can ask a question of the students in the inner circle. These questions can be self-selected by the students, or you can make your own question(s).</a:t>
            </a:r>
            <a:endParaRPr lang="en-US" b="0" i="0" dirty="0">
              <a:solidFill>
                <a:srgbClr val="000000"/>
              </a:solidFill>
              <a:effectLst/>
              <a:latin typeface="Brandon Grotesque"/>
            </a:endParaRPr>
          </a:p>
          <a:p>
            <a:pPr marL="742950" lvl="1" indent="-285750" algn="l">
              <a:buFont typeface="+mj-lt"/>
              <a:buAutoNum type="arabicPeriod"/>
            </a:pPr>
            <a:r>
              <a:rPr lang="en-US" sz="1800" b="0" i="0" dirty="0">
                <a:solidFill>
                  <a:srgbClr val="06B4C6"/>
                </a:solidFill>
                <a:effectLst/>
                <a:latin typeface="Brandon Grotesque"/>
              </a:rPr>
              <a:t>After a set period of time, the teacher signals, and the inner circle rotates and pairs up with a new student.</a:t>
            </a:r>
            <a:endParaRPr lang="en-US" b="0" i="0" dirty="0">
              <a:solidFill>
                <a:srgbClr val="000000"/>
              </a:solidFill>
              <a:effectLst/>
              <a:latin typeface="Brandon Grotesque"/>
            </a:endParaRPr>
          </a:p>
          <a:p>
            <a:pPr marL="742950" lvl="1" indent="-285750" algn="l">
              <a:buFont typeface="+mj-lt"/>
              <a:buAutoNum type="arabicPeriod"/>
            </a:pPr>
            <a:r>
              <a:rPr lang="en-US" sz="1800" b="0" i="0" dirty="0">
                <a:solidFill>
                  <a:srgbClr val="06B4C6"/>
                </a:solidFill>
                <a:effectLst/>
                <a:latin typeface="Brandon Grotesque"/>
              </a:rPr>
              <a:t>Once the group has completed a full rotation, the inside and outside circle trade positions and repeat the above steps.</a:t>
            </a:r>
          </a:p>
          <a:p>
            <a:pPr marL="742950" lvl="1" indent="-285750" algn="l">
              <a:buFont typeface="+mj-lt"/>
              <a:buAutoNum type="arabicPeriod"/>
            </a:pPr>
            <a:endParaRPr lang="en-US" b="0" i="0" dirty="0">
              <a:solidFill>
                <a:srgbClr val="000000"/>
              </a:solidFill>
              <a:effectLst/>
              <a:latin typeface="Brandon Grotesque"/>
            </a:endParaRPr>
          </a:p>
          <a:p>
            <a:pPr algn="l"/>
            <a:r>
              <a:rPr lang="en-US" b="0" i="0" dirty="0">
                <a:solidFill>
                  <a:srgbClr val="000000"/>
                </a:solidFill>
                <a:effectLst/>
                <a:latin typeface="Brandon Grotesque"/>
              </a:rPr>
              <a:t>Benefits:</a:t>
            </a:r>
          </a:p>
          <a:p>
            <a:pPr algn="l"/>
            <a:r>
              <a:rPr lang="en-US" sz="1800" b="1" i="0" dirty="0">
                <a:solidFill>
                  <a:srgbClr val="06B4C6"/>
                </a:solidFill>
                <a:effectLst/>
                <a:latin typeface="Brandon Grotesque"/>
              </a:rPr>
              <a:t>♥</a:t>
            </a:r>
            <a:r>
              <a:rPr lang="en-US" sz="1800" b="1" i="0" dirty="0">
                <a:solidFill>
                  <a:srgbClr val="000000"/>
                </a:solidFill>
                <a:effectLst/>
                <a:latin typeface="Brandon Grotesque"/>
              </a:rPr>
              <a:t> Listening and Speaking Practice</a:t>
            </a:r>
            <a:r>
              <a:rPr lang="en-US" sz="1800" b="0" i="0" dirty="0">
                <a:solidFill>
                  <a:srgbClr val="000000"/>
                </a:solidFill>
                <a:effectLst/>
                <a:latin typeface="Brandon Grotesque"/>
              </a:rPr>
              <a:t>: This activity allows students to practice active speaking and listening skills.</a:t>
            </a:r>
            <a:endParaRPr lang="en-US" b="0" i="0" dirty="0">
              <a:solidFill>
                <a:srgbClr val="000000"/>
              </a:solidFill>
              <a:effectLst/>
              <a:latin typeface="Brandon Grotesque"/>
            </a:endParaRPr>
          </a:p>
          <a:p>
            <a:pPr algn="l"/>
            <a:r>
              <a:rPr lang="en-US" sz="1800" b="1" i="0" dirty="0">
                <a:solidFill>
                  <a:srgbClr val="06B4C6"/>
                </a:solidFill>
                <a:effectLst/>
                <a:latin typeface="Brandon Grotesque"/>
              </a:rPr>
              <a:t>♥</a:t>
            </a:r>
            <a:r>
              <a:rPr lang="en-US" sz="1800" b="1" i="0" dirty="0">
                <a:solidFill>
                  <a:srgbClr val="000000"/>
                </a:solidFill>
                <a:effectLst/>
                <a:latin typeface="Brandon Grotesque"/>
              </a:rPr>
              <a:t> Active Engagement:</a:t>
            </a:r>
            <a:r>
              <a:rPr lang="en-US" sz="1800" b="0" i="0" dirty="0">
                <a:solidFill>
                  <a:srgbClr val="000000"/>
                </a:solidFill>
                <a:effectLst/>
                <a:latin typeface="Brandon Grotesque"/>
              </a:rPr>
              <a:t> Students are constantly moving and/or switching roles. This variety keeps students engaged and on task.</a:t>
            </a:r>
            <a:endParaRPr lang="en-US" b="0" i="0" dirty="0">
              <a:solidFill>
                <a:srgbClr val="000000"/>
              </a:solidFill>
              <a:effectLst/>
              <a:latin typeface="Brandon Grotesque"/>
            </a:endParaRPr>
          </a:p>
          <a:p>
            <a:pPr algn="l"/>
            <a:r>
              <a:rPr lang="en-US" sz="1800" b="1" i="0" dirty="0">
                <a:solidFill>
                  <a:srgbClr val="06B4C6"/>
                </a:solidFill>
                <a:effectLst/>
                <a:latin typeface="Brandon Grotesque"/>
              </a:rPr>
              <a:t>♥</a:t>
            </a:r>
            <a:r>
              <a:rPr lang="en-US" sz="1800" b="1" i="0" dirty="0">
                <a:solidFill>
                  <a:srgbClr val="000000"/>
                </a:solidFill>
                <a:effectLst/>
                <a:latin typeface="Brandon Grotesque"/>
              </a:rPr>
              <a:t> Safe/Comfortable:</a:t>
            </a:r>
            <a:r>
              <a:rPr lang="en-US" sz="1800" b="0" i="0" dirty="0">
                <a:solidFill>
                  <a:srgbClr val="000000"/>
                </a:solidFill>
                <a:effectLst/>
                <a:latin typeface="Brandon Grotesque"/>
              </a:rPr>
              <a:t> Talking one-on-one with each other is far less intimidating than talking to a small group or to the whole class. This is a great activity to help build confidence in students who are reserved or afraid to speak in front of others (ELLs).</a:t>
            </a:r>
            <a:endParaRPr lang="en-US" b="0" i="0" dirty="0">
              <a:solidFill>
                <a:srgbClr val="000000"/>
              </a:solidFill>
              <a:effectLst/>
              <a:latin typeface="Brandon Grotesque"/>
            </a:endParaRPr>
          </a:p>
          <a:p>
            <a:pPr algn="l"/>
            <a:r>
              <a:rPr lang="en-US" sz="1800" b="1" i="0" dirty="0">
                <a:solidFill>
                  <a:srgbClr val="06B4C6"/>
                </a:solidFill>
                <a:effectLst/>
                <a:latin typeface="Brandon Grotesque"/>
              </a:rPr>
              <a:t>♥</a:t>
            </a:r>
            <a:r>
              <a:rPr lang="en-US" sz="1800" b="1" i="0" dirty="0">
                <a:solidFill>
                  <a:srgbClr val="000000"/>
                </a:solidFill>
                <a:effectLst/>
                <a:latin typeface="Brandon Grotesque"/>
              </a:rPr>
              <a:t> Ownership:</a:t>
            </a:r>
            <a:r>
              <a:rPr lang="en-US" sz="1800" b="0" i="0" dirty="0">
                <a:solidFill>
                  <a:srgbClr val="000000"/>
                </a:solidFill>
                <a:effectLst/>
                <a:latin typeface="Brandon Grotesque"/>
              </a:rPr>
              <a:t> One option for this activity is to have students create their own questions (which they LOVE doing). They really take this task seriously and become entirely invested in the process.</a:t>
            </a:r>
            <a:endParaRPr lang="en-US" b="0" i="0" dirty="0">
              <a:solidFill>
                <a:srgbClr val="000000"/>
              </a:solidFill>
              <a:effectLst/>
              <a:latin typeface="Brandon Grotesque"/>
            </a:endParaRPr>
          </a:p>
          <a:p>
            <a:pPr>
              <a:defRPr/>
            </a:pPr>
            <a:endParaRPr lang="en-US" altLang="en-US" dirty="0"/>
          </a:p>
        </p:txBody>
      </p:sp>
      <p:sp>
        <p:nvSpPr>
          <p:cNvPr id="62468" name="Slide Number Placeholder 3">
            <a:extLst>
              <a:ext uri="{FF2B5EF4-FFF2-40B4-BE49-F238E27FC236}">
                <a16:creationId xmlns:a16="http://schemas.microsoft.com/office/drawing/2014/main" id="{87592AC3-728B-463E-B993-655FD55169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007" indent="-296033">
              <a:defRPr>
                <a:solidFill>
                  <a:schemeClr val="tx1"/>
                </a:solidFill>
                <a:latin typeface="Arial" panose="020B0604020202020204" pitchFamily="34" charset="0"/>
              </a:defRPr>
            </a:lvl2pPr>
            <a:lvl3pPr marL="1185747" indent="-236179">
              <a:defRPr>
                <a:solidFill>
                  <a:schemeClr val="tx1"/>
                </a:solidFill>
                <a:latin typeface="Arial" panose="020B0604020202020204" pitchFamily="34" charset="0"/>
              </a:defRPr>
            </a:lvl3pPr>
            <a:lvl4pPr marL="1661340" indent="-236179">
              <a:defRPr>
                <a:solidFill>
                  <a:schemeClr val="tx1"/>
                </a:solidFill>
                <a:latin typeface="Arial" panose="020B0604020202020204" pitchFamily="34" charset="0"/>
              </a:defRPr>
            </a:lvl4pPr>
            <a:lvl5pPr marL="2135315" indent="-236179">
              <a:defRPr>
                <a:solidFill>
                  <a:schemeClr val="tx1"/>
                </a:solidFill>
                <a:latin typeface="Arial" panose="020B0604020202020204" pitchFamily="34" charset="0"/>
              </a:defRPr>
            </a:lvl5pPr>
            <a:lvl6pPr marL="2601201" indent="-236179" eaLnBrk="0" fontAlgn="base" hangingPunct="0">
              <a:spcBef>
                <a:spcPct val="0"/>
              </a:spcBef>
              <a:spcAft>
                <a:spcPct val="0"/>
              </a:spcAft>
              <a:defRPr>
                <a:solidFill>
                  <a:schemeClr val="tx1"/>
                </a:solidFill>
                <a:latin typeface="Arial" panose="020B0604020202020204" pitchFamily="34" charset="0"/>
              </a:defRPr>
            </a:lvl6pPr>
            <a:lvl7pPr marL="3067088" indent="-236179" eaLnBrk="0" fontAlgn="base" hangingPunct="0">
              <a:spcBef>
                <a:spcPct val="0"/>
              </a:spcBef>
              <a:spcAft>
                <a:spcPct val="0"/>
              </a:spcAft>
              <a:defRPr>
                <a:solidFill>
                  <a:schemeClr val="tx1"/>
                </a:solidFill>
                <a:latin typeface="Arial" panose="020B0604020202020204" pitchFamily="34" charset="0"/>
              </a:defRPr>
            </a:lvl7pPr>
            <a:lvl8pPr marL="3532975" indent="-236179" eaLnBrk="0" fontAlgn="base" hangingPunct="0">
              <a:spcBef>
                <a:spcPct val="0"/>
              </a:spcBef>
              <a:spcAft>
                <a:spcPct val="0"/>
              </a:spcAft>
              <a:defRPr>
                <a:solidFill>
                  <a:schemeClr val="tx1"/>
                </a:solidFill>
                <a:latin typeface="Arial" panose="020B0604020202020204" pitchFamily="34" charset="0"/>
              </a:defRPr>
            </a:lvl8pPr>
            <a:lvl9pPr marL="3998862" indent="-236179" eaLnBrk="0" fontAlgn="base" hangingPunct="0">
              <a:spcBef>
                <a:spcPct val="0"/>
              </a:spcBef>
              <a:spcAft>
                <a:spcPct val="0"/>
              </a:spcAft>
              <a:defRPr>
                <a:solidFill>
                  <a:schemeClr val="tx1"/>
                </a:solidFill>
                <a:latin typeface="Arial" panose="020B0604020202020204" pitchFamily="34" charset="0"/>
              </a:defRPr>
            </a:lvl9pPr>
          </a:lstStyle>
          <a:p>
            <a:fld id="{4E60E6E8-5EAB-4345-B169-FD4729C08804}" type="slidenum">
              <a:rPr lang="en-US" altLang="en-US" smtClean="0"/>
              <a:pPr/>
              <a:t>31</a:t>
            </a:fld>
            <a:endParaRPr lang="en-US" altLang="en-US"/>
          </a:p>
        </p:txBody>
      </p:sp>
    </p:spTree>
    <p:extLst>
      <p:ext uri="{BB962C8B-B14F-4D97-AF65-F5344CB8AC3E}">
        <p14:creationId xmlns:p14="http://schemas.microsoft.com/office/powerpoint/2010/main" val="1876172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12A5B070-BB6E-4F32-BC2F-AE3230A52F57}"/>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716C672F-C838-45DA-AB04-4E17FA519D39}"/>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Starting with any student, go around the circle and number the students off, 1,2, 1, 2, until you have assigned numbers to all of the students.  The students who are number one need to stay in their position.  The number two students will take one step forward and then turn around, facing the number one student who is next to them.  I always have the students shake hands and say hello, but a fist bump will work as well.  </a:t>
            </a:r>
          </a:p>
          <a:p>
            <a:pPr>
              <a:defRPr/>
            </a:pPr>
            <a:endParaRPr lang="en-US" altLang="en-US" dirty="0"/>
          </a:p>
        </p:txBody>
      </p:sp>
      <p:sp>
        <p:nvSpPr>
          <p:cNvPr id="62468" name="Slide Number Placeholder 3">
            <a:extLst>
              <a:ext uri="{FF2B5EF4-FFF2-40B4-BE49-F238E27FC236}">
                <a16:creationId xmlns:a16="http://schemas.microsoft.com/office/drawing/2014/main" id="{87592AC3-728B-463E-B993-655FD55169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007" indent="-296033">
              <a:defRPr>
                <a:solidFill>
                  <a:schemeClr val="tx1"/>
                </a:solidFill>
                <a:latin typeface="Arial" panose="020B0604020202020204" pitchFamily="34" charset="0"/>
              </a:defRPr>
            </a:lvl2pPr>
            <a:lvl3pPr marL="1185747" indent="-236179">
              <a:defRPr>
                <a:solidFill>
                  <a:schemeClr val="tx1"/>
                </a:solidFill>
                <a:latin typeface="Arial" panose="020B0604020202020204" pitchFamily="34" charset="0"/>
              </a:defRPr>
            </a:lvl3pPr>
            <a:lvl4pPr marL="1661340" indent="-236179">
              <a:defRPr>
                <a:solidFill>
                  <a:schemeClr val="tx1"/>
                </a:solidFill>
                <a:latin typeface="Arial" panose="020B0604020202020204" pitchFamily="34" charset="0"/>
              </a:defRPr>
            </a:lvl4pPr>
            <a:lvl5pPr marL="2135315" indent="-236179">
              <a:defRPr>
                <a:solidFill>
                  <a:schemeClr val="tx1"/>
                </a:solidFill>
                <a:latin typeface="Arial" panose="020B0604020202020204" pitchFamily="34" charset="0"/>
              </a:defRPr>
            </a:lvl5pPr>
            <a:lvl6pPr marL="2601201" indent="-236179" eaLnBrk="0" fontAlgn="base" hangingPunct="0">
              <a:spcBef>
                <a:spcPct val="0"/>
              </a:spcBef>
              <a:spcAft>
                <a:spcPct val="0"/>
              </a:spcAft>
              <a:defRPr>
                <a:solidFill>
                  <a:schemeClr val="tx1"/>
                </a:solidFill>
                <a:latin typeface="Arial" panose="020B0604020202020204" pitchFamily="34" charset="0"/>
              </a:defRPr>
            </a:lvl6pPr>
            <a:lvl7pPr marL="3067088" indent="-236179" eaLnBrk="0" fontAlgn="base" hangingPunct="0">
              <a:spcBef>
                <a:spcPct val="0"/>
              </a:spcBef>
              <a:spcAft>
                <a:spcPct val="0"/>
              </a:spcAft>
              <a:defRPr>
                <a:solidFill>
                  <a:schemeClr val="tx1"/>
                </a:solidFill>
                <a:latin typeface="Arial" panose="020B0604020202020204" pitchFamily="34" charset="0"/>
              </a:defRPr>
            </a:lvl7pPr>
            <a:lvl8pPr marL="3532975" indent="-236179" eaLnBrk="0" fontAlgn="base" hangingPunct="0">
              <a:spcBef>
                <a:spcPct val="0"/>
              </a:spcBef>
              <a:spcAft>
                <a:spcPct val="0"/>
              </a:spcAft>
              <a:defRPr>
                <a:solidFill>
                  <a:schemeClr val="tx1"/>
                </a:solidFill>
                <a:latin typeface="Arial" panose="020B0604020202020204" pitchFamily="34" charset="0"/>
              </a:defRPr>
            </a:lvl8pPr>
            <a:lvl9pPr marL="3998862" indent="-236179" eaLnBrk="0" fontAlgn="base" hangingPunct="0">
              <a:spcBef>
                <a:spcPct val="0"/>
              </a:spcBef>
              <a:spcAft>
                <a:spcPct val="0"/>
              </a:spcAft>
              <a:defRPr>
                <a:solidFill>
                  <a:schemeClr val="tx1"/>
                </a:solidFill>
                <a:latin typeface="Arial" panose="020B0604020202020204" pitchFamily="34" charset="0"/>
              </a:defRPr>
            </a:lvl9pPr>
          </a:lstStyle>
          <a:p>
            <a:fld id="{4E60E6E8-5EAB-4345-B169-FD4729C08804}" type="slidenum">
              <a:rPr lang="en-US" altLang="en-US" smtClean="0"/>
              <a:pPr/>
              <a:t>32</a:t>
            </a:fld>
            <a:endParaRPr lang="en-US" altLang="en-US"/>
          </a:p>
        </p:txBody>
      </p:sp>
    </p:spTree>
    <p:extLst>
      <p:ext uri="{BB962C8B-B14F-4D97-AF65-F5344CB8AC3E}">
        <p14:creationId xmlns:p14="http://schemas.microsoft.com/office/powerpoint/2010/main" val="3795669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Once the students are grouped in two circles facing each other (Inner and Outer Circle). I will read the first question out loud.  In the first round, student number 1 will repeat the question to student number two, who will then answer it.  After a minute or so, get the students attention (I recommend a bell), and have the number two student on the inside take a step to their left. This will place them with a new partner.  Once again, shake hands and say hello.</a:t>
            </a:r>
          </a:p>
          <a:p>
            <a:pPr>
              <a:defRPr/>
            </a:pPr>
            <a:endParaRPr lang="en-US" altLang="en-US" dirty="0"/>
          </a:p>
          <a:p>
            <a:pPr>
              <a:defRPr/>
            </a:pPr>
            <a:r>
              <a:rPr lang="en-US" altLang="en-US" dirty="0"/>
              <a:t>In this round, I will ask a question, and student number 2 will repeat the question to their new partner. Student number one is responsible for answering the question.</a:t>
            </a:r>
          </a:p>
          <a:p>
            <a:pPr>
              <a:defRPr/>
            </a:pPr>
            <a:endParaRPr lang="en-US" altLang="en-US" dirty="0"/>
          </a:p>
          <a:p>
            <a:pPr>
              <a:defRPr/>
            </a:pPr>
            <a:r>
              <a:rPr lang="en-US" altLang="en-US" dirty="0"/>
              <a:t>Repeat the process for 3 to 4 rounds, giving every student a chance to both ask a question and answer a question.  After every question, rotate the inner circle. </a:t>
            </a:r>
          </a:p>
          <a:p>
            <a:pPr>
              <a:defRPr/>
            </a:pPr>
            <a:endParaRPr lang="en-US" altLang="en-US" dirty="0"/>
          </a:p>
          <a:p>
            <a:pPr>
              <a:defRPr/>
            </a:pPr>
            <a:r>
              <a:rPr lang="en-US" altLang="en-US" dirty="0"/>
              <a:t>After you have completed the rounds, debrief with your class.  Share what you heard when you were standing inside the circle and praise those with especially thoughtful responses. </a:t>
            </a:r>
          </a:p>
          <a:p>
            <a:pPr>
              <a:defRPr/>
            </a:pPr>
            <a:endParaRPr lang="en-US" altLang="en-US" dirty="0"/>
          </a:p>
          <a:p>
            <a:pPr>
              <a:defRPr/>
            </a:pPr>
            <a:r>
              <a:rPr lang="en-US" altLang="en-US" dirty="0"/>
              <a:t>Some additional questions on World War I you can ask are:</a:t>
            </a:r>
          </a:p>
          <a:p>
            <a:pPr>
              <a:defRPr/>
            </a:pPr>
            <a:endParaRPr lang="en-US" altLang="en-US" dirty="0"/>
          </a:p>
          <a:p>
            <a:pPr marL="342900" indent="-342900">
              <a:buAutoNum type="arabicPeriod"/>
            </a:pPr>
            <a:r>
              <a:rPr lang="en-US" sz="1200" dirty="0">
                <a:latin typeface="HelloButtons" panose="02000603000000000000" pitchFamily="2" charset="0"/>
                <a:ea typeface="HelloButtons" panose="02000603000000000000" pitchFamily="2" charset="0"/>
              </a:rPr>
              <a:t>What were the four causes of World War I?</a:t>
            </a:r>
          </a:p>
          <a:p>
            <a:pPr marL="342900" indent="-342900">
              <a:buAutoNum type="arabicPeriod"/>
            </a:pPr>
            <a:endParaRPr lang="en-US" sz="1200" dirty="0">
              <a:latin typeface="HelloButtons" panose="02000603000000000000" pitchFamily="2" charset="0"/>
              <a:ea typeface="HelloButtons" panose="02000603000000000000" pitchFamily="2" charset="0"/>
            </a:endParaRPr>
          </a:p>
          <a:p>
            <a:pPr marL="342900" indent="-342900">
              <a:buAutoNum type="arabicPeriod"/>
            </a:pPr>
            <a:r>
              <a:rPr lang="en-US" sz="1200" dirty="0">
                <a:latin typeface="HelloButtons" panose="02000603000000000000" pitchFamily="2" charset="0"/>
                <a:ea typeface="HelloButtons" panose="02000603000000000000" pitchFamily="2" charset="0"/>
              </a:rPr>
              <a:t>Which countries made up the Central Powers? Which countries made up the Allied Powers?</a:t>
            </a:r>
          </a:p>
          <a:p>
            <a:pPr marL="342900" indent="-342900">
              <a:buAutoNum type="arabicPeriod"/>
            </a:pPr>
            <a:endParaRPr lang="en-US" sz="1200" dirty="0">
              <a:latin typeface="HelloButtons" panose="02000603000000000000" pitchFamily="2" charset="0"/>
              <a:ea typeface="HelloButtons" panose="02000603000000000000" pitchFamily="2" charset="0"/>
            </a:endParaRPr>
          </a:p>
          <a:p>
            <a:pPr marL="342900" indent="-342900">
              <a:buAutoNum type="arabicPeriod"/>
            </a:pPr>
            <a:r>
              <a:rPr lang="en-US" sz="1200" dirty="0">
                <a:latin typeface="HelloButtons" panose="02000603000000000000" pitchFamily="2" charset="0"/>
                <a:ea typeface="HelloButtons" panose="02000603000000000000" pitchFamily="2" charset="0"/>
              </a:rPr>
              <a:t>The United States did not immediately join World War I. Which side do you think it will join? Why?</a:t>
            </a:r>
          </a:p>
          <a:p>
            <a:pPr marL="342900" indent="-342900">
              <a:buAutoNum type="arabicPeriod"/>
            </a:pPr>
            <a:endParaRPr lang="en-US" sz="1200" dirty="0">
              <a:latin typeface="HelloButtons" panose="02000603000000000000" pitchFamily="2" charset="0"/>
              <a:ea typeface="HelloButtons" panose="02000603000000000000" pitchFamily="2" charset="0"/>
            </a:endParaRPr>
          </a:p>
          <a:p>
            <a:pPr marL="342900" indent="-342900">
              <a:buAutoNum type="arabicPeriod"/>
            </a:pPr>
            <a:r>
              <a:rPr lang="en-US" sz="1200" dirty="0">
                <a:latin typeface="HelloButtons" panose="02000603000000000000" pitchFamily="2" charset="0"/>
                <a:ea typeface="HelloButtons" panose="02000603000000000000" pitchFamily="2" charset="0"/>
              </a:rPr>
              <a:t>The teenager who killed Franz Ferdinand was named Gavrilo Princip. He was part of a terrorist group called the Black Hand.  He was captured immediately after the assassination and brought to trial.  He only received a prison sentence of 20 years for his crime. Would you call his actions a turning point in history? Why or why not?</a:t>
            </a:r>
          </a:p>
          <a:p>
            <a:pPr>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33</a:t>
            </a:fld>
            <a:endParaRPr lang="en-US"/>
          </a:p>
        </p:txBody>
      </p:sp>
    </p:spTree>
    <p:extLst>
      <p:ext uri="{BB962C8B-B14F-4D97-AF65-F5344CB8AC3E}">
        <p14:creationId xmlns:p14="http://schemas.microsoft.com/office/powerpoint/2010/main" val="3421687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Fishbowl is a formative assessment strategy that allows the teacher to assess whether a student can justify a stand or decision. Three to five students are selected to be in the "fishbowl", sitting together in a cluster or in the front of the room. The rest of the students evaluate the conversation by completing a rubric on the discussion or creating their own questions to ask members of the "fishbowl".  The conversation is a response to a prompt in which the students think aloud - discussing and defending their ideas.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34</a:t>
            </a:fld>
            <a:endParaRPr lang="en-US"/>
          </a:p>
        </p:txBody>
      </p:sp>
    </p:spTree>
    <p:extLst>
      <p:ext uri="{BB962C8B-B14F-4D97-AF65-F5344CB8AC3E}">
        <p14:creationId xmlns:p14="http://schemas.microsoft.com/office/powerpoint/2010/main" val="2793057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149BB62F-9C50-4FD9-9D5A-CA422EF195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2459ECA-4E1D-4E4C-9AAF-CB62C58560B9}"/>
              </a:ext>
            </a:extLst>
          </p:cNvPr>
          <p:cNvSpPr>
            <a:spLocks noGrp="1"/>
          </p:cNvSpPr>
          <p:nvPr>
            <p:ph type="body" idx="1"/>
            <p:custDataLst>
              <p:tags r:id="rId1"/>
            </p:custDataLst>
          </p:nvPr>
        </p:nvSpPr>
        <p:spPr/>
        <p:txBody>
          <a:bodyPr>
            <a:normAutofit/>
          </a:bodyPr>
          <a:lstStyle/>
          <a:p>
            <a:r>
              <a:rPr lang="en-US" dirty="0"/>
              <a:t>Provide your students different pieces of background information. Each partner group should have a different topic or different piece of research on a topic.</a:t>
            </a:r>
          </a:p>
          <a:p>
            <a:endParaRPr lang="en-US" dirty="0"/>
          </a:p>
        </p:txBody>
      </p:sp>
      <p:sp>
        <p:nvSpPr>
          <p:cNvPr id="15364" name="Slide Number Placeholder 3">
            <a:extLst>
              <a:ext uri="{FF2B5EF4-FFF2-40B4-BE49-F238E27FC236}">
                <a16:creationId xmlns:a16="http://schemas.microsoft.com/office/drawing/2014/main" id="{BE45D5BF-E6E2-439C-BD21-6A61504B80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9391" indent="-295796">
              <a:defRPr>
                <a:solidFill>
                  <a:schemeClr val="tx1"/>
                </a:solidFill>
                <a:latin typeface="Calibri" panose="020F0502020204030204" pitchFamily="34" charset="0"/>
              </a:defRPr>
            </a:lvl2pPr>
            <a:lvl3pPr marL="1184798" indent="-235990">
              <a:defRPr>
                <a:solidFill>
                  <a:schemeClr val="tx1"/>
                </a:solidFill>
                <a:latin typeface="Calibri" panose="020F0502020204030204" pitchFamily="34" charset="0"/>
              </a:defRPr>
            </a:lvl3pPr>
            <a:lvl4pPr marL="1660011" indent="-235990">
              <a:defRPr>
                <a:solidFill>
                  <a:schemeClr val="tx1"/>
                </a:solidFill>
                <a:latin typeface="Calibri" panose="020F0502020204030204" pitchFamily="34" charset="0"/>
              </a:defRPr>
            </a:lvl4pPr>
            <a:lvl5pPr marL="2133607" indent="-235990">
              <a:defRPr>
                <a:solidFill>
                  <a:schemeClr val="tx1"/>
                </a:solidFill>
                <a:latin typeface="Calibri" panose="020F0502020204030204" pitchFamily="34" charset="0"/>
              </a:defRPr>
            </a:lvl5pPr>
            <a:lvl6pPr marL="2599120" indent="-235990" eaLnBrk="0" fontAlgn="base" hangingPunct="0">
              <a:spcBef>
                <a:spcPct val="0"/>
              </a:spcBef>
              <a:spcAft>
                <a:spcPct val="0"/>
              </a:spcAft>
              <a:defRPr>
                <a:solidFill>
                  <a:schemeClr val="tx1"/>
                </a:solidFill>
                <a:latin typeface="Calibri" panose="020F0502020204030204" pitchFamily="34" charset="0"/>
              </a:defRPr>
            </a:lvl6pPr>
            <a:lvl7pPr marL="3064634" indent="-235990" eaLnBrk="0" fontAlgn="base" hangingPunct="0">
              <a:spcBef>
                <a:spcPct val="0"/>
              </a:spcBef>
              <a:spcAft>
                <a:spcPct val="0"/>
              </a:spcAft>
              <a:defRPr>
                <a:solidFill>
                  <a:schemeClr val="tx1"/>
                </a:solidFill>
                <a:latin typeface="Calibri" panose="020F0502020204030204" pitchFamily="34" charset="0"/>
              </a:defRPr>
            </a:lvl7pPr>
            <a:lvl8pPr marL="3530149" indent="-235990" eaLnBrk="0" fontAlgn="base" hangingPunct="0">
              <a:spcBef>
                <a:spcPct val="0"/>
              </a:spcBef>
              <a:spcAft>
                <a:spcPct val="0"/>
              </a:spcAft>
              <a:defRPr>
                <a:solidFill>
                  <a:schemeClr val="tx1"/>
                </a:solidFill>
                <a:latin typeface="Calibri" panose="020F0502020204030204" pitchFamily="34" charset="0"/>
              </a:defRPr>
            </a:lvl8pPr>
            <a:lvl9pPr marL="3995663" indent="-235990" eaLnBrk="0" fontAlgn="base" hangingPunct="0">
              <a:spcBef>
                <a:spcPct val="0"/>
              </a:spcBef>
              <a:spcAft>
                <a:spcPct val="0"/>
              </a:spcAft>
              <a:defRPr>
                <a:solidFill>
                  <a:schemeClr val="tx1"/>
                </a:solidFill>
                <a:latin typeface="Calibri" panose="020F0502020204030204" pitchFamily="34" charset="0"/>
              </a:defRPr>
            </a:lvl9pPr>
          </a:lstStyle>
          <a:p>
            <a:fld id="{928FCE48-1F05-4856-9357-C2B1B97CB4DB}" type="slidenum">
              <a:rPr lang="en-US" altLang="en-US" smtClean="0"/>
              <a:pP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Give teachers time to read the handouts and discuss the questions with their partner. </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9391" indent="-295796">
              <a:defRPr>
                <a:solidFill>
                  <a:schemeClr val="tx1"/>
                </a:solidFill>
                <a:latin typeface="Calibri" panose="020F0502020204030204" pitchFamily="34" charset="0"/>
              </a:defRPr>
            </a:lvl2pPr>
            <a:lvl3pPr marL="1184798" indent="-235990">
              <a:defRPr>
                <a:solidFill>
                  <a:schemeClr val="tx1"/>
                </a:solidFill>
                <a:latin typeface="Calibri" panose="020F0502020204030204" pitchFamily="34" charset="0"/>
              </a:defRPr>
            </a:lvl3pPr>
            <a:lvl4pPr marL="1660011" indent="-235990">
              <a:defRPr>
                <a:solidFill>
                  <a:schemeClr val="tx1"/>
                </a:solidFill>
                <a:latin typeface="Calibri" panose="020F0502020204030204" pitchFamily="34" charset="0"/>
              </a:defRPr>
            </a:lvl4pPr>
            <a:lvl5pPr marL="2133607" indent="-235990">
              <a:defRPr>
                <a:solidFill>
                  <a:schemeClr val="tx1"/>
                </a:solidFill>
                <a:latin typeface="Calibri" panose="020F0502020204030204" pitchFamily="34" charset="0"/>
              </a:defRPr>
            </a:lvl5pPr>
            <a:lvl6pPr marL="2599120" indent="-235990" eaLnBrk="0" fontAlgn="base" hangingPunct="0">
              <a:spcBef>
                <a:spcPct val="0"/>
              </a:spcBef>
              <a:spcAft>
                <a:spcPct val="0"/>
              </a:spcAft>
              <a:defRPr>
                <a:solidFill>
                  <a:schemeClr val="tx1"/>
                </a:solidFill>
                <a:latin typeface="Calibri" panose="020F0502020204030204" pitchFamily="34" charset="0"/>
              </a:defRPr>
            </a:lvl6pPr>
            <a:lvl7pPr marL="3064634" indent="-235990" eaLnBrk="0" fontAlgn="base" hangingPunct="0">
              <a:spcBef>
                <a:spcPct val="0"/>
              </a:spcBef>
              <a:spcAft>
                <a:spcPct val="0"/>
              </a:spcAft>
              <a:defRPr>
                <a:solidFill>
                  <a:schemeClr val="tx1"/>
                </a:solidFill>
                <a:latin typeface="Calibri" panose="020F0502020204030204" pitchFamily="34" charset="0"/>
              </a:defRPr>
            </a:lvl7pPr>
            <a:lvl8pPr marL="3530149" indent="-235990" eaLnBrk="0" fontAlgn="base" hangingPunct="0">
              <a:spcBef>
                <a:spcPct val="0"/>
              </a:spcBef>
              <a:spcAft>
                <a:spcPct val="0"/>
              </a:spcAft>
              <a:defRPr>
                <a:solidFill>
                  <a:schemeClr val="tx1"/>
                </a:solidFill>
                <a:latin typeface="Calibri" panose="020F0502020204030204" pitchFamily="34" charset="0"/>
              </a:defRPr>
            </a:lvl8pPr>
            <a:lvl9pPr marL="3995663" indent="-235990" eaLnBrk="0" fontAlgn="base" hangingPunct="0">
              <a:spcBef>
                <a:spcPct val="0"/>
              </a:spcBef>
              <a:spcAft>
                <a:spcPct val="0"/>
              </a:spcAft>
              <a:defRPr>
                <a:solidFill>
                  <a:schemeClr val="tx1"/>
                </a:solidFill>
                <a:latin typeface="Calibri" panose="020F0502020204030204" pitchFamily="34" charset="0"/>
              </a:defRPr>
            </a:lvl9pPr>
          </a:lstStyle>
          <a:p>
            <a:fld id="{E9FE0317-8ED3-4DDD-BCE2-DD4E0BB2783B}" type="slidenum">
              <a:rPr lang="en-US" altLang="en-US" smtClean="0"/>
              <a:pPr/>
              <a:t>36</a:t>
            </a:fld>
            <a:endParaRPr lang="en-US" altLang="en-US"/>
          </a:p>
        </p:txBody>
      </p:sp>
    </p:spTree>
    <p:extLst>
      <p:ext uri="{BB962C8B-B14F-4D97-AF65-F5344CB8AC3E}">
        <p14:creationId xmlns:p14="http://schemas.microsoft.com/office/powerpoint/2010/main" val="2411732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1E8C43F-B428-4ED4-A1C3-3DFF8244A5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2956BF4E-6A1B-42D5-8E43-C310B0FB34E9}"/>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Put the teachers into the fishbowl.  Designate one person to start and conduct a discussion based on this question.  The teacher outside of the fishbowl needs to take notes on their discussion partner with the rubric. </a:t>
            </a:r>
          </a:p>
        </p:txBody>
      </p:sp>
      <p:sp>
        <p:nvSpPr>
          <p:cNvPr id="31748" name="Slide Number Placeholder 3">
            <a:extLst>
              <a:ext uri="{FF2B5EF4-FFF2-40B4-BE49-F238E27FC236}">
                <a16:creationId xmlns:a16="http://schemas.microsoft.com/office/drawing/2014/main" id="{3E933327-5C48-4900-8277-C471E2C881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9391" indent="-295796">
              <a:defRPr>
                <a:solidFill>
                  <a:schemeClr val="tx1"/>
                </a:solidFill>
                <a:latin typeface="Calibri" panose="020F0502020204030204" pitchFamily="34" charset="0"/>
              </a:defRPr>
            </a:lvl2pPr>
            <a:lvl3pPr marL="1184798" indent="-235990">
              <a:defRPr>
                <a:solidFill>
                  <a:schemeClr val="tx1"/>
                </a:solidFill>
                <a:latin typeface="Calibri" panose="020F0502020204030204" pitchFamily="34" charset="0"/>
              </a:defRPr>
            </a:lvl3pPr>
            <a:lvl4pPr marL="1660011" indent="-235990">
              <a:defRPr>
                <a:solidFill>
                  <a:schemeClr val="tx1"/>
                </a:solidFill>
                <a:latin typeface="Calibri" panose="020F0502020204030204" pitchFamily="34" charset="0"/>
              </a:defRPr>
            </a:lvl4pPr>
            <a:lvl5pPr marL="2133607" indent="-235990">
              <a:defRPr>
                <a:solidFill>
                  <a:schemeClr val="tx1"/>
                </a:solidFill>
                <a:latin typeface="Calibri" panose="020F0502020204030204" pitchFamily="34" charset="0"/>
              </a:defRPr>
            </a:lvl5pPr>
            <a:lvl6pPr marL="2599120" indent="-235990" eaLnBrk="0" fontAlgn="base" hangingPunct="0">
              <a:spcBef>
                <a:spcPct val="0"/>
              </a:spcBef>
              <a:spcAft>
                <a:spcPct val="0"/>
              </a:spcAft>
              <a:defRPr>
                <a:solidFill>
                  <a:schemeClr val="tx1"/>
                </a:solidFill>
                <a:latin typeface="Calibri" panose="020F0502020204030204" pitchFamily="34" charset="0"/>
              </a:defRPr>
            </a:lvl6pPr>
            <a:lvl7pPr marL="3064634" indent="-235990" eaLnBrk="0" fontAlgn="base" hangingPunct="0">
              <a:spcBef>
                <a:spcPct val="0"/>
              </a:spcBef>
              <a:spcAft>
                <a:spcPct val="0"/>
              </a:spcAft>
              <a:defRPr>
                <a:solidFill>
                  <a:schemeClr val="tx1"/>
                </a:solidFill>
                <a:latin typeface="Calibri" panose="020F0502020204030204" pitchFamily="34" charset="0"/>
              </a:defRPr>
            </a:lvl7pPr>
            <a:lvl8pPr marL="3530149" indent="-235990" eaLnBrk="0" fontAlgn="base" hangingPunct="0">
              <a:spcBef>
                <a:spcPct val="0"/>
              </a:spcBef>
              <a:spcAft>
                <a:spcPct val="0"/>
              </a:spcAft>
              <a:defRPr>
                <a:solidFill>
                  <a:schemeClr val="tx1"/>
                </a:solidFill>
                <a:latin typeface="Calibri" panose="020F0502020204030204" pitchFamily="34" charset="0"/>
              </a:defRPr>
            </a:lvl8pPr>
            <a:lvl9pPr marL="3995663" indent="-235990" eaLnBrk="0" fontAlgn="base" hangingPunct="0">
              <a:spcBef>
                <a:spcPct val="0"/>
              </a:spcBef>
              <a:spcAft>
                <a:spcPct val="0"/>
              </a:spcAft>
              <a:defRPr>
                <a:solidFill>
                  <a:schemeClr val="tx1"/>
                </a:solidFill>
                <a:latin typeface="Calibri" panose="020F0502020204030204" pitchFamily="34" charset="0"/>
              </a:defRPr>
            </a:lvl9pPr>
          </a:lstStyle>
          <a:p>
            <a:fld id="{E2C76119-A1B1-446F-8EAE-0E2FD997CB81}" type="slidenum">
              <a:rPr lang="en-US" altLang="en-US" smtClean="0"/>
              <a:pPr/>
              <a:t>37</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1E8C43F-B428-4ED4-A1C3-3DFF8244A5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2956BF4E-6A1B-42D5-8E43-C310B0FB34E9}"/>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Switch teachers and discuss this next question. </a:t>
            </a:r>
          </a:p>
        </p:txBody>
      </p:sp>
      <p:sp>
        <p:nvSpPr>
          <p:cNvPr id="31748" name="Slide Number Placeholder 3">
            <a:extLst>
              <a:ext uri="{FF2B5EF4-FFF2-40B4-BE49-F238E27FC236}">
                <a16:creationId xmlns:a16="http://schemas.microsoft.com/office/drawing/2014/main" id="{3E933327-5C48-4900-8277-C471E2C881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9391" indent="-295796">
              <a:defRPr>
                <a:solidFill>
                  <a:schemeClr val="tx1"/>
                </a:solidFill>
                <a:latin typeface="Calibri" panose="020F0502020204030204" pitchFamily="34" charset="0"/>
              </a:defRPr>
            </a:lvl2pPr>
            <a:lvl3pPr marL="1184798" indent="-235990">
              <a:defRPr>
                <a:solidFill>
                  <a:schemeClr val="tx1"/>
                </a:solidFill>
                <a:latin typeface="Calibri" panose="020F0502020204030204" pitchFamily="34" charset="0"/>
              </a:defRPr>
            </a:lvl3pPr>
            <a:lvl4pPr marL="1660011" indent="-235990">
              <a:defRPr>
                <a:solidFill>
                  <a:schemeClr val="tx1"/>
                </a:solidFill>
                <a:latin typeface="Calibri" panose="020F0502020204030204" pitchFamily="34" charset="0"/>
              </a:defRPr>
            </a:lvl4pPr>
            <a:lvl5pPr marL="2133607" indent="-235990">
              <a:defRPr>
                <a:solidFill>
                  <a:schemeClr val="tx1"/>
                </a:solidFill>
                <a:latin typeface="Calibri" panose="020F0502020204030204" pitchFamily="34" charset="0"/>
              </a:defRPr>
            </a:lvl5pPr>
            <a:lvl6pPr marL="2599120" indent="-235990" eaLnBrk="0" fontAlgn="base" hangingPunct="0">
              <a:spcBef>
                <a:spcPct val="0"/>
              </a:spcBef>
              <a:spcAft>
                <a:spcPct val="0"/>
              </a:spcAft>
              <a:defRPr>
                <a:solidFill>
                  <a:schemeClr val="tx1"/>
                </a:solidFill>
                <a:latin typeface="Calibri" panose="020F0502020204030204" pitchFamily="34" charset="0"/>
              </a:defRPr>
            </a:lvl6pPr>
            <a:lvl7pPr marL="3064634" indent="-235990" eaLnBrk="0" fontAlgn="base" hangingPunct="0">
              <a:spcBef>
                <a:spcPct val="0"/>
              </a:spcBef>
              <a:spcAft>
                <a:spcPct val="0"/>
              </a:spcAft>
              <a:defRPr>
                <a:solidFill>
                  <a:schemeClr val="tx1"/>
                </a:solidFill>
                <a:latin typeface="Calibri" panose="020F0502020204030204" pitchFamily="34" charset="0"/>
              </a:defRPr>
            </a:lvl7pPr>
            <a:lvl8pPr marL="3530149" indent="-235990" eaLnBrk="0" fontAlgn="base" hangingPunct="0">
              <a:spcBef>
                <a:spcPct val="0"/>
              </a:spcBef>
              <a:spcAft>
                <a:spcPct val="0"/>
              </a:spcAft>
              <a:defRPr>
                <a:solidFill>
                  <a:schemeClr val="tx1"/>
                </a:solidFill>
                <a:latin typeface="Calibri" panose="020F0502020204030204" pitchFamily="34" charset="0"/>
              </a:defRPr>
            </a:lvl8pPr>
            <a:lvl9pPr marL="3995663" indent="-235990" eaLnBrk="0" fontAlgn="base" hangingPunct="0">
              <a:spcBef>
                <a:spcPct val="0"/>
              </a:spcBef>
              <a:spcAft>
                <a:spcPct val="0"/>
              </a:spcAft>
              <a:defRPr>
                <a:solidFill>
                  <a:schemeClr val="tx1"/>
                </a:solidFill>
                <a:latin typeface="Calibri" panose="020F0502020204030204" pitchFamily="34" charset="0"/>
              </a:defRPr>
            </a:lvl9pPr>
          </a:lstStyle>
          <a:p>
            <a:fld id="{E2C76119-A1B1-446F-8EAE-0E2FD997CB81}" type="slidenum">
              <a:rPr lang="en-US" altLang="en-US" smtClean="0"/>
              <a:pPr/>
              <a:t>38</a:t>
            </a:fld>
            <a:endParaRPr lang="en-US" altLang="en-US"/>
          </a:p>
        </p:txBody>
      </p:sp>
    </p:spTree>
    <p:extLst>
      <p:ext uri="{BB962C8B-B14F-4D97-AF65-F5344CB8AC3E}">
        <p14:creationId xmlns:p14="http://schemas.microsoft.com/office/powerpoint/2010/main" val="4023255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teachers time to share their observations about the discussion with each other. </a:t>
            </a:r>
          </a:p>
        </p:txBody>
      </p:sp>
      <p:sp>
        <p:nvSpPr>
          <p:cNvPr id="4" name="Slide Number Placeholder 3"/>
          <p:cNvSpPr>
            <a:spLocks noGrp="1"/>
          </p:cNvSpPr>
          <p:nvPr>
            <p:ph type="sldNum" sz="quarter" idx="5"/>
          </p:nvPr>
        </p:nvSpPr>
        <p:spPr/>
        <p:txBody>
          <a:bodyPr/>
          <a:lstStyle/>
          <a:p>
            <a:fld id="{C4100561-FA90-4571-BC88-54E0E8770C1B}" type="slidenum">
              <a:rPr lang="en-US" smtClean="0"/>
              <a:t>39</a:t>
            </a:fld>
            <a:endParaRPr lang="en-US"/>
          </a:p>
        </p:txBody>
      </p:sp>
    </p:spTree>
    <p:extLst>
      <p:ext uri="{BB962C8B-B14F-4D97-AF65-F5344CB8AC3E}">
        <p14:creationId xmlns:p14="http://schemas.microsoft.com/office/powerpoint/2010/main" val="1766478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the teachers with a partner. </a:t>
            </a:r>
          </a:p>
        </p:txBody>
      </p:sp>
      <p:sp>
        <p:nvSpPr>
          <p:cNvPr id="4" name="Slide Number Placeholder 3"/>
          <p:cNvSpPr>
            <a:spLocks noGrp="1"/>
          </p:cNvSpPr>
          <p:nvPr>
            <p:ph type="sldNum" sz="quarter" idx="5"/>
          </p:nvPr>
        </p:nvSpPr>
        <p:spPr/>
        <p:txBody>
          <a:bodyPr/>
          <a:lstStyle/>
          <a:p>
            <a:fld id="{C4100561-FA90-4571-BC88-54E0E8770C1B}" type="slidenum">
              <a:rPr lang="en-US" smtClean="0"/>
              <a:t>4</a:t>
            </a:fld>
            <a:endParaRPr lang="en-US"/>
          </a:p>
        </p:txBody>
      </p:sp>
    </p:spTree>
    <p:extLst>
      <p:ext uri="{BB962C8B-B14F-4D97-AF65-F5344CB8AC3E}">
        <p14:creationId xmlns:p14="http://schemas.microsoft.com/office/powerpoint/2010/main" val="2744504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teachers time to share what they have learned so far about discussions. </a:t>
            </a:r>
          </a:p>
        </p:txBody>
      </p:sp>
      <p:sp>
        <p:nvSpPr>
          <p:cNvPr id="4" name="Slide Number Placeholder 3"/>
          <p:cNvSpPr>
            <a:spLocks noGrp="1"/>
          </p:cNvSpPr>
          <p:nvPr>
            <p:ph type="sldNum" sz="quarter" idx="5"/>
          </p:nvPr>
        </p:nvSpPr>
        <p:spPr/>
        <p:txBody>
          <a:bodyPr/>
          <a:lstStyle/>
          <a:p>
            <a:fld id="{C4100561-FA90-4571-BC88-54E0E8770C1B}" type="slidenum">
              <a:rPr lang="en-US" smtClean="0"/>
              <a:t>40</a:t>
            </a:fld>
            <a:endParaRPr lang="en-US"/>
          </a:p>
        </p:txBody>
      </p:sp>
    </p:spTree>
    <p:extLst>
      <p:ext uri="{BB962C8B-B14F-4D97-AF65-F5344CB8AC3E}">
        <p14:creationId xmlns:p14="http://schemas.microsoft.com/office/powerpoint/2010/main" val="1297809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experience strategies for smaller group discussions. This will include strategies for groups of 4, 3, and 2 students. </a:t>
            </a:r>
          </a:p>
        </p:txBody>
      </p:sp>
      <p:sp>
        <p:nvSpPr>
          <p:cNvPr id="4" name="Slide Number Placeholder 3"/>
          <p:cNvSpPr>
            <a:spLocks noGrp="1"/>
          </p:cNvSpPr>
          <p:nvPr>
            <p:ph type="sldNum" sz="quarter" idx="5"/>
          </p:nvPr>
        </p:nvSpPr>
        <p:spPr/>
        <p:txBody>
          <a:bodyPr/>
          <a:lstStyle/>
          <a:p>
            <a:fld id="{C4100561-FA90-4571-BC88-54E0E8770C1B}" type="slidenum">
              <a:rPr lang="en-US" smtClean="0"/>
              <a:t>41</a:t>
            </a:fld>
            <a:endParaRPr lang="en-US"/>
          </a:p>
        </p:txBody>
      </p:sp>
    </p:spTree>
    <p:extLst>
      <p:ext uri="{BB962C8B-B14F-4D97-AF65-F5344CB8AC3E}">
        <p14:creationId xmlns:p14="http://schemas.microsoft.com/office/powerpoint/2010/main" val="12224861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great way to embed discussion into your lesson is with Expert Groups. In this strategy, you want to choose content that can be examined from many different lenses or from different points of view.  Prepare for this lesson by creating multiple “Home Base Groups” – each group should have 3 (or close to 3) students. </a:t>
            </a:r>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42</a:t>
            </a:fld>
            <a:endParaRPr lang="en-US"/>
          </a:p>
        </p:txBody>
      </p:sp>
    </p:spTree>
    <p:extLst>
      <p:ext uri="{BB962C8B-B14F-4D97-AF65-F5344CB8AC3E}">
        <p14:creationId xmlns:p14="http://schemas.microsoft.com/office/powerpoint/2010/main" val="28092355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your students different pieces of background information. Each group should have a different topic or different piece of research on a topic.</a:t>
            </a:r>
          </a:p>
          <a:p>
            <a:endParaRPr lang="en-US" dirty="0"/>
          </a:p>
          <a:p>
            <a:r>
              <a:rPr lang="en-US" dirty="0"/>
              <a:t> I think Expert Groups is a great way to analyze primary sources, because it provides a peer support system to the primary source analysis.  Prepare for your lesson by finding 3 different primary sources to examine – in this example, I am using quotes, a poem and an image of the Hanging of Nathan Hale.  Each of these primary sources will have questions that will lead to a discussion with a small group. </a:t>
            </a:r>
          </a:p>
        </p:txBody>
      </p:sp>
      <p:sp>
        <p:nvSpPr>
          <p:cNvPr id="4" name="Slide Number Placeholder 3"/>
          <p:cNvSpPr>
            <a:spLocks noGrp="1"/>
          </p:cNvSpPr>
          <p:nvPr>
            <p:ph type="sldNum" sz="quarter" idx="5"/>
          </p:nvPr>
        </p:nvSpPr>
        <p:spPr/>
        <p:txBody>
          <a:bodyPr/>
          <a:lstStyle/>
          <a:p>
            <a:fld id="{C4100561-FA90-4571-BC88-54E0E8770C1B}" type="slidenum">
              <a:rPr lang="en-US" smtClean="0"/>
              <a:t>43</a:t>
            </a:fld>
            <a:endParaRPr lang="en-US"/>
          </a:p>
        </p:txBody>
      </p:sp>
    </p:spTree>
    <p:extLst>
      <p:ext uri="{BB962C8B-B14F-4D97-AF65-F5344CB8AC3E}">
        <p14:creationId xmlns:p14="http://schemas.microsoft.com/office/powerpoint/2010/main" val="15971246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your students into their home base groups. Set up the discussion with background information prior to the expert group discussion. You will want to share the essential question (Why should Nathan Hale be remembered today) as well as a brief story or lecture with historical content for your students prior to the primary source analysis. </a:t>
            </a:r>
          </a:p>
        </p:txBody>
      </p:sp>
      <p:sp>
        <p:nvSpPr>
          <p:cNvPr id="4" name="Slide Number Placeholder 3"/>
          <p:cNvSpPr>
            <a:spLocks noGrp="1"/>
          </p:cNvSpPr>
          <p:nvPr>
            <p:ph type="sldNum" sz="quarter" idx="5"/>
          </p:nvPr>
        </p:nvSpPr>
        <p:spPr/>
        <p:txBody>
          <a:bodyPr/>
          <a:lstStyle/>
          <a:p>
            <a:fld id="{0E34CE70-55C6-4E46-82C9-94A40AE4AD8D}" type="slidenum">
              <a:rPr lang="en-US" smtClean="0"/>
              <a:t>44</a:t>
            </a:fld>
            <a:endParaRPr lang="en-US"/>
          </a:p>
        </p:txBody>
      </p:sp>
    </p:spTree>
    <p:extLst>
      <p:ext uri="{BB962C8B-B14F-4D97-AF65-F5344CB8AC3E}">
        <p14:creationId xmlns:p14="http://schemas.microsoft.com/office/powerpoint/2010/main" val="9617817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shared the background information with the Home Base Group – you will number your students off “1, 2, 3” .  Then you will group all of the like numbers together – keeping in mind that you don’t want your groups to be too big, so you many have several new number 1 groups, several number 2 groups and so on.  </a:t>
            </a:r>
          </a:p>
          <a:p>
            <a:endParaRPr lang="en-US" dirty="0"/>
          </a:p>
          <a:p>
            <a:r>
              <a:rPr lang="en-US" dirty="0"/>
              <a:t>The expert group will then be given a primary source – make sure all of the numbers get the same primary source.  To facilitate this process, I usually create folders with the resources and just number the folders, 1, 2, and 3.  Tell these new “Expert Groups” that their job is to analyze the primary source together, and be prepared to teach the information to their home base group.  Monitor their work and assist as needed.  </a:t>
            </a:r>
          </a:p>
          <a:p>
            <a:endParaRPr lang="en-US" dirty="0"/>
          </a:p>
          <a:p>
            <a:r>
              <a:rPr lang="en-US" dirty="0"/>
              <a:t>One important step is for each group to CHECK WITH YOU before they can return to their home base group to share.  This will ensure accuracy of information and raise their level of concern when discussing the information with their expert group.</a:t>
            </a:r>
          </a:p>
          <a:p>
            <a:endParaRPr lang="en-US" dirty="0"/>
          </a:p>
          <a:p>
            <a:r>
              <a:rPr lang="en-US" dirty="0"/>
              <a:t>The next step is for you to allow the students to return to their home base group to share what they have learned.</a:t>
            </a:r>
          </a:p>
        </p:txBody>
      </p:sp>
      <p:sp>
        <p:nvSpPr>
          <p:cNvPr id="4" name="Slide Number Placeholder 3"/>
          <p:cNvSpPr>
            <a:spLocks noGrp="1"/>
          </p:cNvSpPr>
          <p:nvPr>
            <p:ph type="sldNum" sz="quarter" idx="5"/>
          </p:nvPr>
        </p:nvSpPr>
        <p:spPr/>
        <p:txBody>
          <a:bodyPr/>
          <a:lstStyle/>
          <a:p>
            <a:fld id="{C4100561-FA90-4571-BC88-54E0E8770C1B}" type="slidenum">
              <a:rPr lang="en-US" smtClean="0"/>
              <a:t>45</a:t>
            </a:fld>
            <a:endParaRPr lang="en-US"/>
          </a:p>
        </p:txBody>
      </p:sp>
    </p:spTree>
    <p:extLst>
      <p:ext uri="{BB962C8B-B14F-4D97-AF65-F5344CB8AC3E}">
        <p14:creationId xmlns:p14="http://schemas.microsoft.com/office/powerpoint/2010/main" val="2373127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expert groups have shared what they learned from the expert groups, it is time to give the final discussion question. Your students should then discuss this question with their home base groups.  You can then transition into a writing assignment or have each group share out their discussion. </a:t>
            </a:r>
          </a:p>
        </p:txBody>
      </p:sp>
      <p:sp>
        <p:nvSpPr>
          <p:cNvPr id="4" name="Slide Number Placeholder 3"/>
          <p:cNvSpPr>
            <a:spLocks noGrp="1"/>
          </p:cNvSpPr>
          <p:nvPr>
            <p:ph type="sldNum" sz="quarter" idx="5"/>
          </p:nvPr>
        </p:nvSpPr>
        <p:spPr/>
        <p:txBody>
          <a:bodyPr/>
          <a:lstStyle/>
          <a:p>
            <a:fld id="{C4100561-FA90-4571-BC88-54E0E8770C1B}" type="slidenum">
              <a:rPr lang="en-US" smtClean="0"/>
              <a:t>46</a:t>
            </a:fld>
            <a:endParaRPr lang="en-US"/>
          </a:p>
        </p:txBody>
      </p:sp>
    </p:spTree>
    <p:extLst>
      <p:ext uri="{BB962C8B-B14F-4D97-AF65-F5344CB8AC3E}">
        <p14:creationId xmlns:p14="http://schemas.microsoft.com/office/powerpoint/2010/main" val="3454105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dice are a great “instant discussion and engagement” tool.  They do require a little bit of prep before hand, but you can use them easily throughout the year. </a:t>
            </a:r>
          </a:p>
        </p:txBody>
      </p:sp>
      <p:sp>
        <p:nvSpPr>
          <p:cNvPr id="4" name="Slide Number Placeholder 3"/>
          <p:cNvSpPr>
            <a:spLocks noGrp="1"/>
          </p:cNvSpPr>
          <p:nvPr>
            <p:ph type="sldNum" sz="quarter" idx="5"/>
          </p:nvPr>
        </p:nvSpPr>
        <p:spPr/>
        <p:txBody>
          <a:bodyPr/>
          <a:lstStyle/>
          <a:p>
            <a:fld id="{C4100561-FA90-4571-BC88-54E0E8770C1B}" type="slidenum">
              <a:rPr lang="en-US" smtClean="0"/>
              <a:t>47</a:t>
            </a:fld>
            <a:endParaRPr lang="en-US"/>
          </a:p>
        </p:txBody>
      </p:sp>
    </p:spTree>
    <p:extLst>
      <p:ext uri="{BB962C8B-B14F-4D97-AF65-F5344CB8AC3E}">
        <p14:creationId xmlns:p14="http://schemas.microsoft.com/office/powerpoint/2010/main" val="42301668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use question dice to ask each other questions during a reading.  Place the students with a partner or in a small group of 3. Give each group a set of dice and a question dice card. Students will take turns reading the content out loud to each other.  At the end of every paragraph, 1 student will roll the dice and create a question based off of the content they read.  At first, they will only ask questions regarding the first paragraph, but as the reading continues, students can ask questions off of any of the content that has been read aloud. </a:t>
            </a:r>
          </a:p>
          <a:p>
            <a:endParaRPr lang="en-US" dirty="0"/>
          </a:p>
          <a:p>
            <a:r>
              <a:rPr lang="en-US" dirty="0"/>
              <a:t>If you want to practice this strategy with question boxes, use the Industrial Revolution Reading. </a:t>
            </a:r>
          </a:p>
        </p:txBody>
      </p:sp>
      <p:sp>
        <p:nvSpPr>
          <p:cNvPr id="4" name="Slide Number Placeholder 3"/>
          <p:cNvSpPr>
            <a:spLocks noGrp="1"/>
          </p:cNvSpPr>
          <p:nvPr>
            <p:ph type="sldNum" sz="quarter" idx="5"/>
          </p:nvPr>
        </p:nvSpPr>
        <p:spPr/>
        <p:txBody>
          <a:bodyPr/>
          <a:lstStyle/>
          <a:p>
            <a:fld id="{C4100561-FA90-4571-BC88-54E0E8770C1B}" type="slidenum">
              <a:rPr lang="en-US" smtClean="0"/>
              <a:t>48</a:t>
            </a:fld>
            <a:endParaRPr lang="en-US"/>
          </a:p>
        </p:txBody>
      </p:sp>
    </p:spTree>
    <p:extLst>
      <p:ext uri="{BB962C8B-B14F-4D97-AF65-F5344CB8AC3E}">
        <p14:creationId xmlns:p14="http://schemas.microsoft.com/office/powerpoint/2010/main" val="6724923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model how to use question dice before you allow your students to use it.  They can use the dice in any order that makes sense.  If they roll the dice and they can’t create a question, just have them roll again. </a:t>
            </a:r>
          </a:p>
        </p:txBody>
      </p:sp>
      <p:sp>
        <p:nvSpPr>
          <p:cNvPr id="4" name="Slide Number Placeholder 3"/>
          <p:cNvSpPr>
            <a:spLocks noGrp="1"/>
          </p:cNvSpPr>
          <p:nvPr>
            <p:ph type="sldNum" sz="quarter" idx="5"/>
          </p:nvPr>
        </p:nvSpPr>
        <p:spPr/>
        <p:txBody>
          <a:bodyPr/>
          <a:lstStyle/>
          <a:p>
            <a:fld id="{C4100561-FA90-4571-BC88-54E0E8770C1B}" type="slidenum">
              <a:rPr lang="en-US" smtClean="0"/>
              <a:t>49</a:t>
            </a:fld>
            <a:endParaRPr lang="en-US"/>
          </a:p>
        </p:txBody>
      </p:sp>
    </p:spTree>
    <p:extLst>
      <p:ext uri="{BB962C8B-B14F-4D97-AF65-F5344CB8AC3E}">
        <p14:creationId xmlns:p14="http://schemas.microsoft.com/office/powerpoint/2010/main" val="559266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E27CE6F1-2E86-9E77-043C-A5004ACE11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4E3978-D4BD-4BA4-AA05-5AAFE7909817}" type="slidenum">
              <a:rPr lang="en-US" altLang="en-US"/>
              <a:pPr>
                <a:spcBef>
                  <a:spcPct val="0"/>
                </a:spcBef>
              </a:pPr>
              <a:t>5</a:t>
            </a:fld>
            <a:endParaRPr lang="en-US" altLang="en-US"/>
          </a:p>
        </p:txBody>
      </p:sp>
      <p:sp>
        <p:nvSpPr>
          <p:cNvPr id="6147" name="Rectangle 2">
            <a:extLst>
              <a:ext uri="{FF2B5EF4-FFF2-40B4-BE49-F238E27FC236}">
                <a16:creationId xmlns:a16="http://schemas.microsoft.com/office/drawing/2014/main" id="{B053C772-A86E-393D-3BA8-85D93AFBA1B5}"/>
              </a:ext>
            </a:extLst>
          </p:cNvPr>
          <p:cNvSpPr>
            <a:spLocks noRot="1" noChangeArrowheads="1" noTextEdit="1"/>
          </p:cNvSpPr>
          <p:nvPr>
            <p:ph type="sldImg"/>
            <p:custDataLst>
              <p:tags r:id="rId1"/>
            </p:custDataLst>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8" name="Rectangle 3">
            <a:extLst>
              <a:ext uri="{FF2B5EF4-FFF2-40B4-BE49-F238E27FC236}">
                <a16:creationId xmlns:a16="http://schemas.microsoft.com/office/drawing/2014/main" id="{48E374E4-6614-B527-FDFE-0A1FD24729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Read this quote to the teachers and ask them to think about it for 30 seconds. </a:t>
            </a:r>
          </a:p>
          <a:p>
            <a:pPr eaLnBrk="1" hangingPunct="1"/>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afraid of allowing dice in your classroom? Here is a neat teacher hack.  Print the questions cards at 50% or smaller.  Take your dice and the Question Dice Card and put them in a crayon box.  You can then glue the top shut so that students can’t access the dice.  The box will still allow the dice to roll and you can store them neatly on a bookshelf or in a closet.  If you buy all different colored crayon boxes, you can even spot checks groups by saying “The group with the pink box – read one of your questions and answer it”. </a:t>
            </a:r>
          </a:p>
        </p:txBody>
      </p:sp>
      <p:sp>
        <p:nvSpPr>
          <p:cNvPr id="4" name="Slide Number Placeholder 3"/>
          <p:cNvSpPr>
            <a:spLocks noGrp="1"/>
          </p:cNvSpPr>
          <p:nvPr>
            <p:ph type="sldNum" sz="quarter" idx="5"/>
          </p:nvPr>
        </p:nvSpPr>
        <p:spPr/>
        <p:txBody>
          <a:bodyPr/>
          <a:lstStyle/>
          <a:p>
            <a:fld id="{C4100561-FA90-4571-BC88-54E0E8770C1B}" type="slidenum">
              <a:rPr lang="en-US" smtClean="0"/>
              <a:t>50</a:t>
            </a:fld>
            <a:endParaRPr lang="en-US"/>
          </a:p>
        </p:txBody>
      </p:sp>
    </p:spTree>
    <p:extLst>
      <p:ext uri="{BB962C8B-B14F-4D97-AF65-F5344CB8AC3E}">
        <p14:creationId xmlns:p14="http://schemas.microsoft.com/office/powerpoint/2010/main" val="4273202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can’t find crayon boxes – small jewelry boxes like these can be purchase on Amazon in bulk. You can even buy tiny die to fit in the tiny boxes!</a:t>
            </a:r>
          </a:p>
        </p:txBody>
      </p:sp>
      <p:sp>
        <p:nvSpPr>
          <p:cNvPr id="4" name="Slide Number Placeholder 3"/>
          <p:cNvSpPr>
            <a:spLocks noGrp="1"/>
          </p:cNvSpPr>
          <p:nvPr>
            <p:ph type="sldNum" sz="quarter" idx="5"/>
          </p:nvPr>
        </p:nvSpPr>
        <p:spPr/>
        <p:txBody>
          <a:bodyPr/>
          <a:lstStyle/>
          <a:p>
            <a:fld id="{C4100561-FA90-4571-BC88-54E0E8770C1B}" type="slidenum">
              <a:rPr lang="en-US" smtClean="0"/>
              <a:t>51</a:t>
            </a:fld>
            <a:endParaRPr lang="en-US"/>
          </a:p>
        </p:txBody>
      </p:sp>
    </p:spTree>
    <p:extLst>
      <p:ext uri="{BB962C8B-B14F-4D97-AF65-F5344CB8AC3E}">
        <p14:creationId xmlns:p14="http://schemas.microsoft.com/office/powerpoint/2010/main" val="38554440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Roving Reporter is another discussion strategy for partners, but also includes movement.  This strategy works best when you want to focus on the human element of the history you are teaching. </a:t>
            </a:r>
          </a:p>
        </p:txBody>
      </p:sp>
      <p:sp>
        <p:nvSpPr>
          <p:cNvPr id="4" name="Slide Number Placeholder 3"/>
          <p:cNvSpPr>
            <a:spLocks noGrp="1"/>
          </p:cNvSpPr>
          <p:nvPr>
            <p:ph type="sldNum" sz="quarter" idx="5"/>
          </p:nvPr>
        </p:nvSpPr>
        <p:spPr/>
        <p:txBody>
          <a:bodyPr/>
          <a:lstStyle/>
          <a:p>
            <a:fld id="{C4100561-FA90-4571-BC88-54E0E8770C1B}" type="slidenum">
              <a:rPr lang="en-US" smtClean="0"/>
              <a:t>52</a:t>
            </a:fld>
            <a:endParaRPr lang="en-US"/>
          </a:p>
        </p:txBody>
      </p:sp>
    </p:spTree>
    <p:extLst>
      <p:ext uri="{BB962C8B-B14F-4D97-AF65-F5344CB8AC3E}">
        <p14:creationId xmlns:p14="http://schemas.microsoft.com/office/powerpoint/2010/main" val="3455413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start first by reading content with a partner.  They are then challenged to create questions they could ask that person if they could travel back in time.  In this example, they need to read the handout to prepare to ask questions about Gandhi. </a:t>
            </a:r>
          </a:p>
        </p:txBody>
      </p:sp>
      <p:sp>
        <p:nvSpPr>
          <p:cNvPr id="4" name="Slide Number Placeholder 3"/>
          <p:cNvSpPr>
            <a:spLocks noGrp="1"/>
          </p:cNvSpPr>
          <p:nvPr>
            <p:ph type="sldNum" sz="quarter" idx="5"/>
          </p:nvPr>
        </p:nvSpPr>
        <p:spPr/>
        <p:txBody>
          <a:bodyPr/>
          <a:lstStyle/>
          <a:p>
            <a:fld id="{C4100561-FA90-4571-BC88-54E0E8770C1B}" type="slidenum">
              <a:rPr lang="en-US" smtClean="0"/>
              <a:t>53</a:t>
            </a:fld>
            <a:endParaRPr lang="en-US"/>
          </a:p>
        </p:txBody>
      </p:sp>
    </p:spTree>
    <p:extLst>
      <p:ext uri="{BB962C8B-B14F-4D97-AF65-F5344CB8AC3E}">
        <p14:creationId xmlns:p14="http://schemas.microsoft.com/office/powerpoint/2010/main" val="42715770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students prepare for their interview, I give them this handout with question stems.  Included with this handout are the guidelines that students must create questions from all levels of Blooms Taxonomy.  Students think deeply about the content as they craft specific questions to ask a historical figure. They need to focus on point of view and personal aspects of the historical figures.  </a:t>
            </a:r>
          </a:p>
        </p:txBody>
      </p:sp>
      <p:sp>
        <p:nvSpPr>
          <p:cNvPr id="4" name="Slide Number Placeholder 3"/>
          <p:cNvSpPr>
            <a:spLocks noGrp="1"/>
          </p:cNvSpPr>
          <p:nvPr>
            <p:ph type="sldNum" sz="quarter" idx="5"/>
          </p:nvPr>
        </p:nvSpPr>
        <p:spPr/>
        <p:txBody>
          <a:bodyPr/>
          <a:lstStyle/>
          <a:p>
            <a:fld id="{C4100561-FA90-4571-BC88-54E0E8770C1B}" type="slidenum">
              <a:rPr lang="en-US" smtClean="0"/>
              <a:t>54</a:t>
            </a:fld>
            <a:endParaRPr lang="en-US"/>
          </a:p>
        </p:txBody>
      </p:sp>
    </p:spTree>
    <p:extLst>
      <p:ext uri="{BB962C8B-B14F-4D97-AF65-F5344CB8AC3E}">
        <p14:creationId xmlns:p14="http://schemas.microsoft.com/office/powerpoint/2010/main" val="38701102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create a more authentic experience, I create tiny notepads out of lined paper for my students.  This helps students assume their roles as reporters. </a:t>
            </a:r>
          </a:p>
        </p:txBody>
      </p:sp>
      <p:sp>
        <p:nvSpPr>
          <p:cNvPr id="4" name="Slide Number Placeholder 3"/>
          <p:cNvSpPr>
            <a:spLocks noGrp="1"/>
          </p:cNvSpPr>
          <p:nvPr>
            <p:ph type="sldNum" sz="quarter" idx="5"/>
          </p:nvPr>
        </p:nvSpPr>
        <p:spPr/>
        <p:txBody>
          <a:bodyPr/>
          <a:lstStyle/>
          <a:p>
            <a:fld id="{C4100561-FA90-4571-BC88-54E0E8770C1B}" type="slidenum">
              <a:rPr lang="en-US" smtClean="0"/>
              <a:t>55</a:t>
            </a:fld>
            <a:endParaRPr lang="en-US"/>
          </a:p>
        </p:txBody>
      </p:sp>
    </p:spTree>
    <p:extLst>
      <p:ext uri="{BB962C8B-B14F-4D97-AF65-F5344CB8AC3E}">
        <p14:creationId xmlns:p14="http://schemas.microsoft.com/office/powerpoint/2010/main" val="28479474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purchase a few cheap microphones to use as props for the reporters. If you don’t have microphones, scissors turned upside down can also simulate microphone and enhance the experience. </a:t>
            </a:r>
          </a:p>
        </p:txBody>
      </p:sp>
      <p:sp>
        <p:nvSpPr>
          <p:cNvPr id="4" name="Slide Number Placeholder 3"/>
          <p:cNvSpPr>
            <a:spLocks noGrp="1"/>
          </p:cNvSpPr>
          <p:nvPr>
            <p:ph type="sldNum" sz="quarter" idx="5"/>
          </p:nvPr>
        </p:nvSpPr>
        <p:spPr/>
        <p:txBody>
          <a:bodyPr/>
          <a:lstStyle/>
          <a:p>
            <a:fld id="{C4100561-FA90-4571-BC88-54E0E8770C1B}" type="slidenum">
              <a:rPr lang="en-US" smtClean="0"/>
              <a:t>56</a:t>
            </a:fld>
            <a:endParaRPr lang="en-US"/>
          </a:p>
        </p:txBody>
      </p:sp>
    </p:spTree>
    <p:extLst>
      <p:ext uri="{BB962C8B-B14F-4D97-AF65-F5344CB8AC3E}">
        <p14:creationId xmlns:p14="http://schemas.microsoft.com/office/powerpoint/2010/main" val="31767539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students have prepared for the interview, split the partner group – with one student role playing the reporter, and one student role playing the historical figure like Gandhi.  Tell your students that now is the opportunity for them to travel back in time and interview an important historical figure.  I would also prep the class with a few “rules” before we started.  The students role playing Gandhi must act like him and answer questions from his point of view.  The students role playing reporters must act like reporters of that time period – no shoving or shouting out questions, but respectful.</a:t>
            </a:r>
          </a:p>
          <a:p>
            <a:endParaRPr lang="en-US" dirty="0"/>
          </a:p>
          <a:p>
            <a:r>
              <a:rPr lang="en-US" dirty="0"/>
              <a:t>The students will then get up and go to interview different Gandhi’s by asking them their questions.  I usually limit the reporters to 1-2 questions per interview, but then they need to interview another student.</a:t>
            </a:r>
          </a:p>
        </p:txBody>
      </p:sp>
      <p:sp>
        <p:nvSpPr>
          <p:cNvPr id="4" name="Slide Number Placeholder 3"/>
          <p:cNvSpPr>
            <a:spLocks noGrp="1"/>
          </p:cNvSpPr>
          <p:nvPr>
            <p:ph type="sldNum" sz="quarter" idx="5"/>
          </p:nvPr>
        </p:nvSpPr>
        <p:spPr/>
        <p:txBody>
          <a:bodyPr/>
          <a:lstStyle/>
          <a:p>
            <a:fld id="{C18693BC-AF02-4F7A-B324-5192D66699DF}" type="slidenum">
              <a:rPr lang="en-US" smtClean="0"/>
              <a:t>57</a:t>
            </a:fld>
            <a:endParaRPr lang="en-US"/>
          </a:p>
        </p:txBody>
      </p:sp>
    </p:spTree>
    <p:extLst>
      <p:ext uri="{BB962C8B-B14F-4D97-AF65-F5344CB8AC3E}">
        <p14:creationId xmlns:p14="http://schemas.microsoft.com/office/powerpoint/2010/main" val="27144173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few minutes, I allow the students to switch roles so that everyone has a chance to be the reporter and Gandhi.  When they have finished their interviews, they can write a brief news story about what they learned about Gandhi. </a:t>
            </a:r>
          </a:p>
        </p:txBody>
      </p:sp>
      <p:sp>
        <p:nvSpPr>
          <p:cNvPr id="4" name="Slide Number Placeholder 3"/>
          <p:cNvSpPr>
            <a:spLocks noGrp="1"/>
          </p:cNvSpPr>
          <p:nvPr>
            <p:ph type="sldNum" sz="quarter" idx="5"/>
          </p:nvPr>
        </p:nvSpPr>
        <p:spPr/>
        <p:txBody>
          <a:bodyPr/>
          <a:lstStyle/>
          <a:p>
            <a:fld id="{C18693BC-AF02-4F7A-B324-5192D66699DF}" type="slidenum">
              <a:rPr lang="en-US" smtClean="0"/>
              <a:t>58</a:t>
            </a:fld>
            <a:endParaRPr lang="en-US"/>
          </a:p>
        </p:txBody>
      </p:sp>
    </p:spTree>
    <p:extLst>
      <p:ext uri="{BB962C8B-B14F-4D97-AF65-F5344CB8AC3E}">
        <p14:creationId xmlns:p14="http://schemas.microsoft.com/office/powerpoint/2010/main" val="39734647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teachers time to share what they have learned so far about discussions. </a:t>
            </a:r>
          </a:p>
        </p:txBody>
      </p:sp>
      <p:sp>
        <p:nvSpPr>
          <p:cNvPr id="4" name="Slide Number Placeholder 3"/>
          <p:cNvSpPr>
            <a:spLocks noGrp="1"/>
          </p:cNvSpPr>
          <p:nvPr>
            <p:ph type="sldNum" sz="quarter" idx="5"/>
          </p:nvPr>
        </p:nvSpPr>
        <p:spPr/>
        <p:txBody>
          <a:bodyPr/>
          <a:lstStyle/>
          <a:p>
            <a:fld id="{C4100561-FA90-4571-BC88-54E0E8770C1B}" type="slidenum">
              <a:rPr lang="en-US" smtClean="0"/>
              <a:t>59</a:t>
            </a:fld>
            <a:endParaRPr lang="en-US"/>
          </a:p>
        </p:txBody>
      </p:sp>
    </p:spTree>
    <p:extLst>
      <p:ext uri="{BB962C8B-B14F-4D97-AF65-F5344CB8AC3E}">
        <p14:creationId xmlns:p14="http://schemas.microsoft.com/office/powerpoint/2010/main" val="96193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8C594B0-2480-A83F-B524-5364FD2F20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a:extLst>
              <a:ext uri="{FF2B5EF4-FFF2-40B4-BE49-F238E27FC236}">
                <a16:creationId xmlns:a16="http://schemas.microsoft.com/office/drawing/2014/main" id="{5A0C4718-5E00-D395-512A-08D40ACC04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rPr>
              <a:t>Ask teachers to talk about this quote, then share. </a:t>
            </a:r>
          </a:p>
          <a:p>
            <a:pPr eaLnBrk="1" hangingPunct="1">
              <a:spcBef>
                <a:spcPct val="0"/>
              </a:spcBef>
            </a:pPr>
            <a:endParaRPr lang="en-US" altLang="en-US" dirty="0">
              <a:latin typeface="Arial" panose="020B0604020202020204" pitchFamily="34" charset="0"/>
            </a:endParaRPr>
          </a:p>
        </p:txBody>
      </p:sp>
      <p:sp>
        <p:nvSpPr>
          <p:cNvPr id="8196" name="TextBox 1">
            <a:extLst>
              <a:ext uri="{FF2B5EF4-FFF2-40B4-BE49-F238E27FC236}">
                <a16:creationId xmlns:a16="http://schemas.microsoft.com/office/drawing/2014/main" id="{4CF650D2-15F1-E187-26BB-46B72FAAEF3D}"/>
              </a:ext>
            </a:extLst>
          </p:cNvPr>
          <p:cNvSpPr txBox="1">
            <a:spLocks noChangeArrowheads="1"/>
          </p:cNvSpPr>
          <p:nvPr>
            <p:custDataLst>
              <p:tags r:id="rId1"/>
            </p:custDataLst>
          </p:nvPr>
        </p:nvSpPr>
        <p:spPr bwMode="auto">
          <a:xfrm>
            <a:off x="0" y="0"/>
            <a:ext cx="381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easy method for group discussion is actually a silent discussion. A silent discussion allows students to prepare their thoughts prior to a group discussion. </a:t>
            </a:r>
          </a:p>
        </p:txBody>
      </p:sp>
      <p:sp>
        <p:nvSpPr>
          <p:cNvPr id="4" name="Slide Number Placeholder 3"/>
          <p:cNvSpPr>
            <a:spLocks noGrp="1"/>
          </p:cNvSpPr>
          <p:nvPr>
            <p:ph type="sldNum" sz="quarter" idx="5"/>
          </p:nvPr>
        </p:nvSpPr>
        <p:spPr/>
        <p:txBody>
          <a:bodyPr/>
          <a:lstStyle/>
          <a:p>
            <a:fld id="{C4100561-FA90-4571-BC88-54E0E8770C1B}" type="slidenum">
              <a:rPr lang="en-US" smtClean="0"/>
              <a:t>60</a:t>
            </a:fld>
            <a:endParaRPr lang="en-US"/>
          </a:p>
        </p:txBody>
      </p:sp>
    </p:spTree>
    <p:extLst>
      <p:ext uri="{BB962C8B-B14F-4D97-AF65-F5344CB8AC3E}">
        <p14:creationId xmlns:p14="http://schemas.microsoft.com/office/powerpoint/2010/main" val="33174033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method of silent discussions is called a write around.  In this strategy, you place students into groups of 4.  Tell each student to put their name on the top of a piece of paper and copy the silent discussion question. Your silent discussion questions work best if they are your essential questions for your unit.  Questions like “Did the South really lose the Civil War” or “Was World War II America’s last “Good” War” will elicit a variety of responses. </a:t>
            </a:r>
          </a:p>
          <a:p>
            <a:endParaRPr lang="en-US" dirty="0"/>
          </a:p>
          <a:p>
            <a:r>
              <a:rPr lang="en-US" dirty="0"/>
              <a:t>Once students have written down the question, start a timer (usually 2 minutes) and have your students write everything they can about the topic. After the timer goes off, have them pass their paper to the person on their left.  That person needs to write their name in the margin of the paper, read what was already written and respond – either by agreeing and adding more facts, or disagreeing and stating the opposite point of view.  As this activity continues, give your students a little bit more time in each round, as they will need to read previous responses in addition to writing their answer.</a:t>
            </a:r>
          </a:p>
          <a:p>
            <a:endParaRPr lang="en-US" dirty="0"/>
          </a:p>
          <a:p>
            <a:r>
              <a:rPr lang="en-US" dirty="0"/>
              <a:t>When the original paper is back with the owner. Allow your students to have a discussion about what was written.  They need to either compliment or critique the responses to their original answer. </a:t>
            </a:r>
          </a:p>
        </p:txBody>
      </p:sp>
      <p:sp>
        <p:nvSpPr>
          <p:cNvPr id="4" name="Slide Number Placeholder 3"/>
          <p:cNvSpPr>
            <a:spLocks noGrp="1"/>
          </p:cNvSpPr>
          <p:nvPr>
            <p:ph type="sldNum" sz="quarter" idx="5"/>
          </p:nvPr>
        </p:nvSpPr>
        <p:spPr/>
        <p:txBody>
          <a:bodyPr/>
          <a:lstStyle/>
          <a:p>
            <a:fld id="{C4100561-FA90-4571-BC88-54E0E8770C1B}" type="slidenum">
              <a:rPr lang="en-US" smtClean="0"/>
              <a:t>61</a:t>
            </a:fld>
            <a:endParaRPr lang="en-US"/>
          </a:p>
        </p:txBody>
      </p:sp>
    </p:spTree>
    <p:extLst>
      <p:ext uri="{BB962C8B-B14F-4D97-AF65-F5344CB8AC3E}">
        <p14:creationId xmlns:p14="http://schemas.microsoft.com/office/powerpoint/2010/main" val="18347738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Consensus Circle is another great strategy that involves a silent writing component and then speaking. We are going to model this with our prior reading on the Industrial Revolution.</a:t>
            </a:r>
          </a:p>
        </p:txBody>
      </p:sp>
      <p:sp>
        <p:nvSpPr>
          <p:cNvPr id="4" name="Slide Number Placeholder 3"/>
          <p:cNvSpPr>
            <a:spLocks noGrp="1"/>
          </p:cNvSpPr>
          <p:nvPr>
            <p:ph type="sldNum" sz="quarter" idx="5"/>
          </p:nvPr>
        </p:nvSpPr>
        <p:spPr/>
        <p:txBody>
          <a:bodyPr/>
          <a:lstStyle/>
          <a:p>
            <a:fld id="{C4100561-FA90-4571-BC88-54E0E8770C1B}" type="slidenum">
              <a:rPr lang="en-US" smtClean="0"/>
              <a:t>62</a:t>
            </a:fld>
            <a:endParaRPr lang="en-US"/>
          </a:p>
        </p:txBody>
      </p:sp>
    </p:spTree>
    <p:extLst>
      <p:ext uri="{BB962C8B-B14F-4D97-AF65-F5344CB8AC3E}">
        <p14:creationId xmlns:p14="http://schemas.microsoft.com/office/powerpoint/2010/main" val="23670791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for this activity with chart paper.  Divide your students into groups of 3 or 4. Have your students write the discussion question in the center of the paper, draw a circle around it, and then create space for each of the students to write their answers.  Give your students about 5 minutes to write the answer to the question.  This is also a great opportunity to bring back in your essential question. </a:t>
            </a:r>
          </a:p>
        </p:txBody>
      </p:sp>
      <p:sp>
        <p:nvSpPr>
          <p:cNvPr id="4" name="Slide Number Placeholder 3"/>
          <p:cNvSpPr>
            <a:spLocks noGrp="1"/>
          </p:cNvSpPr>
          <p:nvPr>
            <p:ph type="sldNum" sz="quarter" idx="5"/>
          </p:nvPr>
        </p:nvSpPr>
        <p:spPr/>
        <p:txBody>
          <a:bodyPr/>
          <a:lstStyle/>
          <a:p>
            <a:fld id="{C4100561-FA90-4571-BC88-54E0E8770C1B}" type="slidenum">
              <a:rPr lang="en-US" smtClean="0"/>
              <a:t>63</a:t>
            </a:fld>
            <a:endParaRPr lang="en-US"/>
          </a:p>
        </p:txBody>
      </p:sp>
    </p:spTree>
    <p:extLst>
      <p:ext uri="{BB962C8B-B14F-4D97-AF65-F5344CB8AC3E}">
        <p14:creationId xmlns:p14="http://schemas.microsoft.com/office/powerpoint/2010/main" val="25606228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students do not have to write in complete sentences, or even write to answer the question – they can doodle or draw if they wish. </a:t>
            </a:r>
          </a:p>
        </p:txBody>
      </p:sp>
      <p:sp>
        <p:nvSpPr>
          <p:cNvPr id="4" name="Slide Number Placeholder 3"/>
          <p:cNvSpPr>
            <a:spLocks noGrp="1"/>
          </p:cNvSpPr>
          <p:nvPr>
            <p:ph type="sldNum" sz="quarter" idx="5"/>
          </p:nvPr>
        </p:nvSpPr>
        <p:spPr/>
        <p:txBody>
          <a:bodyPr/>
          <a:lstStyle/>
          <a:p>
            <a:fld id="{C4100561-FA90-4571-BC88-54E0E8770C1B}" type="slidenum">
              <a:rPr lang="en-US" smtClean="0"/>
              <a:t>64</a:t>
            </a:fld>
            <a:endParaRPr lang="en-US"/>
          </a:p>
        </p:txBody>
      </p:sp>
    </p:spTree>
    <p:extLst>
      <p:ext uri="{BB962C8B-B14F-4D97-AF65-F5344CB8AC3E}">
        <p14:creationId xmlns:p14="http://schemas.microsoft.com/office/powerpoint/2010/main" val="26994377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students have written their response, it is time for the discussion.  Students go around the circle and share their responses.  Once everyone has shared, have the students generate a team response that combines everyone’s answer.  They can present their answer to the rest of the class. </a:t>
            </a:r>
          </a:p>
        </p:txBody>
      </p:sp>
      <p:sp>
        <p:nvSpPr>
          <p:cNvPr id="4" name="Slide Number Placeholder 3"/>
          <p:cNvSpPr>
            <a:spLocks noGrp="1"/>
          </p:cNvSpPr>
          <p:nvPr>
            <p:ph type="sldNum" sz="quarter" idx="5"/>
          </p:nvPr>
        </p:nvSpPr>
        <p:spPr/>
        <p:txBody>
          <a:bodyPr/>
          <a:lstStyle/>
          <a:p>
            <a:fld id="{C4100561-FA90-4571-BC88-54E0E8770C1B}" type="slidenum">
              <a:rPr lang="en-US" smtClean="0"/>
              <a:t>65</a:t>
            </a:fld>
            <a:endParaRPr lang="en-US"/>
          </a:p>
        </p:txBody>
      </p:sp>
    </p:spTree>
    <p:extLst>
      <p:ext uri="{BB962C8B-B14F-4D97-AF65-F5344CB8AC3E}">
        <p14:creationId xmlns:p14="http://schemas.microsoft.com/office/powerpoint/2010/main" val="23422338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discussion strategy I want to share with you is my favorite.  The structured discussion is a great strategy for you to use when you want to discuss controversial topics in your classroom in a controlled way. </a:t>
            </a:r>
          </a:p>
        </p:txBody>
      </p:sp>
      <p:sp>
        <p:nvSpPr>
          <p:cNvPr id="4" name="Slide Number Placeholder 3"/>
          <p:cNvSpPr>
            <a:spLocks noGrp="1"/>
          </p:cNvSpPr>
          <p:nvPr>
            <p:ph type="sldNum" sz="quarter" idx="5"/>
          </p:nvPr>
        </p:nvSpPr>
        <p:spPr/>
        <p:txBody>
          <a:bodyPr/>
          <a:lstStyle/>
          <a:p>
            <a:fld id="{C4100561-FA90-4571-BC88-54E0E8770C1B}" type="slidenum">
              <a:rPr lang="en-US" smtClean="0"/>
              <a:t>66</a:t>
            </a:fld>
            <a:endParaRPr lang="en-US"/>
          </a:p>
        </p:txBody>
      </p:sp>
    </p:spTree>
    <p:extLst>
      <p:ext uri="{BB962C8B-B14F-4D97-AF65-F5344CB8AC3E}">
        <p14:creationId xmlns:p14="http://schemas.microsoft.com/office/powerpoint/2010/main" val="16780371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8693BC-AF02-4F7A-B324-5192D66699DF}" type="slidenum">
              <a:rPr lang="en-US" smtClean="0"/>
              <a:t>67</a:t>
            </a:fld>
            <a:endParaRPr lang="en-US"/>
          </a:p>
        </p:txBody>
      </p:sp>
    </p:spTree>
    <p:extLst>
      <p:ext uri="{BB962C8B-B14F-4D97-AF65-F5344CB8AC3E}">
        <p14:creationId xmlns:p14="http://schemas.microsoft.com/office/powerpoint/2010/main" val="31288927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should discuss these questions in their small group. </a:t>
            </a:r>
          </a:p>
        </p:txBody>
      </p:sp>
      <p:sp>
        <p:nvSpPr>
          <p:cNvPr id="4" name="Slide Number Placeholder 3"/>
          <p:cNvSpPr>
            <a:spLocks noGrp="1"/>
          </p:cNvSpPr>
          <p:nvPr>
            <p:ph type="sldNum" sz="quarter" idx="5"/>
          </p:nvPr>
        </p:nvSpPr>
        <p:spPr/>
        <p:txBody>
          <a:bodyPr/>
          <a:lstStyle/>
          <a:p>
            <a:fld id="{C18693BC-AF02-4F7A-B324-5192D66699DF}" type="slidenum">
              <a:rPr lang="en-US" smtClean="0"/>
              <a:t>68</a:t>
            </a:fld>
            <a:endParaRPr lang="en-US"/>
          </a:p>
        </p:txBody>
      </p:sp>
    </p:spTree>
    <p:extLst>
      <p:ext uri="{BB962C8B-B14F-4D97-AF65-F5344CB8AC3E}">
        <p14:creationId xmlns:p14="http://schemas.microsoft.com/office/powerpoint/2010/main" val="15605893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should discuss these questions in their small group. </a:t>
            </a:r>
          </a:p>
        </p:txBody>
      </p:sp>
      <p:sp>
        <p:nvSpPr>
          <p:cNvPr id="4" name="Slide Number Placeholder 3"/>
          <p:cNvSpPr>
            <a:spLocks noGrp="1"/>
          </p:cNvSpPr>
          <p:nvPr>
            <p:ph type="sldNum" sz="quarter" idx="5"/>
          </p:nvPr>
        </p:nvSpPr>
        <p:spPr/>
        <p:txBody>
          <a:bodyPr/>
          <a:lstStyle/>
          <a:p>
            <a:fld id="{C18693BC-AF02-4F7A-B324-5192D66699DF}" type="slidenum">
              <a:rPr lang="en-US" smtClean="0"/>
              <a:t>69</a:t>
            </a:fld>
            <a:endParaRPr lang="en-US"/>
          </a:p>
        </p:txBody>
      </p:sp>
    </p:spTree>
    <p:extLst>
      <p:ext uri="{BB962C8B-B14F-4D97-AF65-F5344CB8AC3E}">
        <p14:creationId xmlns:p14="http://schemas.microsoft.com/office/powerpoint/2010/main" val="486007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envelopes with the Question and Answer Match Up activity.  Give your teachers time to read the questions and match up the answers.  Then ask them to categorize the questions – for example, all those dealing with wait-time.  </a:t>
            </a:r>
          </a:p>
        </p:txBody>
      </p:sp>
      <p:sp>
        <p:nvSpPr>
          <p:cNvPr id="4" name="Slide Number Placeholder 3"/>
          <p:cNvSpPr>
            <a:spLocks noGrp="1"/>
          </p:cNvSpPr>
          <p:nvPr>
            <p:ph type="sldNum" sz="quarter" idx="5"/>
          </p:nvPr>
        </p:nvSpPr>
        <p:spPr/>
        <p:txBody>
          <a:bodyPr/>
          <a:lstStyle/>
          <a:p>
            <a:fld id="{C4100561-FA90-4571-BC88-54E0E8770C1B}" type="slidenum">
              <a:rPr lang="en-US" smtClean="0"/>
              <a:t>7</a:t>
            </a:fld>
            <a:endParaRPr lang="en-US"/>
          </a:p>
        </p:txBody>
      </p:sp>
    </p:spTree>
    <p:extLst>
      <p:ext uri="{BB962C8B-B14F-4D97-AF65-F5344CB8AC3E}">
        <p14:creationId xmlns:p14="http://schemas.microsoft.com/office/powerpoint/2010/main" val="24196525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am going to show you how to conduct a structured discussion. </a:t>
            </a:r>
          </a:p>
          <a:p>
            <a:endParaRPr lang="en-US" dirty="0"/>
          </a:p>
          <a:p>
            <a:r>
              <a:rPr lang="en-US" dirty="0"/>
              <a:t>Place your students into groups of 3. This size group is critical, because people have a tendency to want to agree with another person – if you have a group of 3, it will allow more students the opportunity to share their point of view. </a:t>
            </a:r>
          </a:p>
          <a:p>
            <a:endParaRPr lang="en-US" dirty="0"/>
          </a:p>
          <a:p>
            <a:r>
              <a:rPr lang="en-US" dirty="0"/>
              <a:t>Provide your students with background information on the topic you want to discuss.  You want to encourage your students to research a topic before they debate – an essential life skill! The example I am using here is a current events topic on the ownership of cultural heritage.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your students the discussion questions you will be asking the whole group. This allows students the opportunity to practice their answers before they speak in a large group.  Prepare several questions on the same topic – you want your questions to spiral in difficulty from the comprehension level to the more complex essential question. Give your students time to read the background information and discuss the questions in their small group before you move on to the next step in the process. </a:t>
            </a:r>
          </a:p>
          <a:p>
            <a:endParaRPr lang="en-US" dirty="0"/>
          </a:p>
        </p:txBody>
      </p:sp>
      <p:sp>
        <p:nvSpPr>
          <p:cNvPr id="4" name="Slide Number Placeholder 3"/>
          <p:cNvSpPr>
            <a:spLocks noGrp="1"/>
          </p:cNvSpPr>
          <p:nvPr>
            <p:ph type="sldNum" sz="quarter" idx="5"/>
          </p:nvPr>
        </p:nvSpPr>
        <p:spPr/>
        <p:txBody>
          <a:bodyPr/>
          <a:lstStyle/>
          <a:p>
            <a:fld id="{C18693BC-AF02-4F7A-B324-5192D66699DF}" type="slidenum">
              <a:rPr lang="en-US" smtClean="0"/>
              <a:t>70</a:t>
            </a:fld>
            <a:endParaRPr lang="en-US"/>
          </a:p>
        </p:txBody>
      </p:sp>
    </p:spTree>
    <p:extLst>
      <p:ext uri="{BB962C8B-B14F-4D97-AF65-F5344CB8AC3E}">
        <p14:creationId xmlns:p14="http://schemas.microsoft.com/office/powerpoint/2010/main" val="34216253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for the structured discussion by assigning each group a number and giving them a large numbered card.  They will need to hold up their card to indicate they wish to speak when it is their turn. Only a person holding the card will have permission to speak. Have each group choose a student to be their first speaker.  Everyone will have a chance to speak by handing the numbered card to another student in their group between rounds. </a:t>
            </a:r>
          </a:p>
        </p:txBody>
      </p:sp>
      <p:sp>
        <p:nvSpPr>
          <p:cNvPr id="4" name="Slide Number Placeholder 3"/>
          <p:cNvSpPr>
            <a:spLocks noGrp="1"/>
          </p:cNvSpPr>
          <p:nvPr>
            <p:ph type="sldNum" sz="quarter" idx="5"/>
          </p:nvPr>
        </p:nvSpPr>
        <p:spPr/>
        <p:txBody>
          <a:bodyPr/>
          <a:lstStyle/>
          <a:p>
            <a:fld id="{C4100561-FA90-4571-BC88-54E0E8770C1B}" type="slidenum">
              <a:rPr lang="en-US" smtClean="0"/>
              <a:t>71</a:t>
            </a:fld>
            <a:endParaRPr lang="en-US"/>
          </a:p>
        </p:txBody>
      </p:sp>
    </p:spTree>
    <p:extLst>
      <p:ext uri="{BB962C8B-B14F-4D97-AF65-F5344CB8AC3E}">
        <p14:creationId xmlns:p14="http://schemas.microsoft.com/office/powerpoint/2010/main" val="14137878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rules for the discussion.  You will call on the first group. Their speaker will stand up and face the class to share their group’s answer to the first question. Tell your students to face the class and not you – you are not the audience, their classmates are their audience.  Your students will want to talk to you, but keep reminding them to face their audience. They do not have to come up to the front of the room, they just need to face the other students.  I would often sit in an out of the way spot in the room so they weren’t tempted to try and talk to me. </a:t>
            </a:r>
          </a:p>
          <a:p>
            <a:endParaRPr lang="en-US" dirty="0"/>
          </a:p>
          <a:p>
            <a:r>
              <a:rPr lang="en-US" dirty="0"/>
              <a:t>Once the first student has finished speaking, (and you might want to hold them to a time limit) they get to call on the next speaker.  Ask all of the groups to hold up their number, and let the previous student choose a speaker.  </a:t>
            </a:r>
          </a:p>
        </p:txBody>
      </p:sp>
      <p:sp>
        <p:nvSpPr>
          <p:cNvPr id="4" name="Slide Number Placeholder 3"/>
          <p:cNvSpPr>
            <a:spLocks noGrp="1"/>
          </p:cNvSpPr>
          <p:nvPr>
            <p:ph type="sldNum" sz="quarter" idx="5"/>
          </p:nvPr>
        </p:nvSpPr>
        <p:spPr/>
        <p:txBody>
          <a:bodyPr/>
          <a:lstStyle/>
          <a:p>
            <a:fld id="{C18693BC-AF02-4F7A-B324-5192D66699DF}" type="slidenum">
              <a:rPr lang="en-US" smtClean="0"/>
              <a:t>72</a:t>
            </a:fld>
            <a:endParaRPr lang="en-US"/>
          </a:p>
        </p:txBody>
      </p:sp>
    </p:spTree>
    <p:extLst>
      <p:ext uri="{BB962C8B-B14F-4D97-AF65-F5344CB8AC3E}">
        <p14:creationId xmlns:p14="http://schemas.microsoft.com/office/powerpoint/2010/main" val="37504891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following speakers will need to use the following phrases in their response –</a:t>
            </a:r>
          </a:p>
          <a:p>
            <a:endParaRPr lang="en-US" dirty="0"/>
          </a:p>
          <a:p>
            <a:r>
              <a:rPr lang="en-US" dirty="0"/>
              <a:t>I heard you say (and summarize their response)…</a:t>
            </a:r>
          </a:p>
          <a:p>
            <a:endParaRPr lang="en-US" dirty="0"/>
          </a:p>
          <a:p>
            <a:r>
              <a:rPr lang="en-US" dirty="0"/>
              <a:t>My Group agrees or disagrees with your group because…</a:t>
            </a:r>
          </a:p>
          <a:p>
            <a:endParaRPr lang="en-US" dirty="0"/>
          </a:p>
          <a:p>
            <a:r>
              <a:rPr lang="en-US" dirty="0"/>
              <a:t>Once they have finished speaking, they call on the next speaker allowing every group to share.  After each of the groups have finished sharing, have them choose a new speaker and pass over the number card.  You will then ask the next question, call on the first speaker, and repeat the process.</a:t>
            </a:r>
          </a:p>
          <a:p>
            <a:endParaRPr lang="en-US" dirty="0"/>
          </a:p>
          <a:p>
            <a:r>
              <a:rPr lang="en-US" dirty="0"/>
              <a:t>If you find students interrupting each other or being disrespectful, stop the discussion and remind them of the rules. </a:t>
            </a:r>
          </a:p>
          <a:p>
            <a:endParaRPr lang="en-US" dirty="0"/>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73</a:t>
            </a:fld>
            <a:endParaRPr lang="en-US"/>
          </a:p>
        </p:txBody>
      </p:sp>
    </p:spTree>
    <p:extLst>
      <p:ext uri="{BB962C8B-B14F-4D97-AF65-F5344CB8AC3E}">
        <p14:creationId xmlns:p14="http://schemas.microsoft.com/office/powerpoint/2010/main" val="28669699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 cards are a great strategy for structuring a discussion with sentence starters.  These work well with ELL students who may need extra support structuring their sentences or for a group of students who may need instruction in civil discourse. </a:t>
            </a:r>
          </a:p>
          <a:p>
            <a:endParaRPr lang="en-US" dirty="0"/>
          </a:p>
          <a:p>
            <a:r>
              <a:rPr lang="en-US" dirty="0"/>
              <a:t>Pass out these cards prior to a discussion. Give your students time to read the sentence starters.  </a:t>
            </a:r>
          </a:p>
        </p:txBody>
      </p:sp>
      <p:sp>
        <p:nvSpPr>
          <p:cNvPr id="4" name="Slide Number Placeholder 3"/>
          <p:cNvSpPr>
            <a:spLocks noGrp="1"/>
          </p:cNvSpPr>
          <p:nvPr>
            <p:ph type="sldNum" sz="quarter" idx="5"/>
          </p:nvPr>
        </p:nvSpPr>
        <p:spPr/>
        <p:txBody>
          <a:bodyPr/>
          <a:lstStyle/>
          <a:p>
            <a:fld id="{C4100561-FA90-4571-BC88-54E0E8770C1B}" type="slidenum">
              <a:rPr lang="en-US" smtClean="0"/>
              <a:t>74</a:t>
            </a:fld>
            <a:endParaRPr lang="en-US"/>
          </a:p>
        </p:txBody>
      </p:sp>
    </p:spTree>
    <p:extLst>
      <p:ext uri="{BB962C8B-B14F-4D97-AF65-F5344CB8AC3E}">
        <p14:creationId xmlns:p14="http://schemas.microsoft.com/office/powerpoint/2010/main" val="18419777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each group a number.  Choose a speaker for each group.  Have them stand and share their group’s answer.  They should then call on the next speaker by calling out their number.  Allow several, but not necessarily all groups to speak.  They will have the chance to speak on the next round. </a:t>
            </a:r>
          </a:p>
        </p:txBody>
      </p:sp>
      <p:sp>
        <p:nvSpPr>
          <p:cNvPr id="4" name="Slide Number Placeholder 3"/>
          <p:cNvSpPr>
            <a:spLocks noGrp="1"/>
          </p:cNvSpPr>
          <p:nvPr>
            <p:ph type="sldNum" sz="quarter" idx="5"/>
          </p:nvPr>
        </p:nvSpPr>
        <p:spPr/>
        <p:txBody>
          <a:bodyPr/>
          <a:lstStyle/>
          <a:p>
            <a:fld id="{C4100561-FA90-4571-BC88-54E0E8770C1B}" type="slidenum">
              <a:rPr lang="en-US" smtClean="0"/>
              <a:t>75</a:t>
            </a:fld>
            <a:endParaRPr lang="en-US"/>
          </a:p>
        </p:txBody>
      </p:sp>
    </p:spTree>
    <p:extLst>
      <p:ext uri="{BB962C8B-B14F-4D97-AF65-F5344CB8AC3E}">
        <p14:creationId xmlns:p14="http://schemas.microsoft.com/office/powerpoint/2010/main" val="39864503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Rotate the role of the speaker and call on different groups. </a:t>
            </a:r>
          </a:p>
        </p:txBody>
      </p:sp>
      <p:sp>
        <p:nvSpPr>
          <p:cNvPr id="4" name="Slide Number Placeholder 3"/>
          <p:cNvSpPr>
            <a:spLocks noGrp="1"/>
          </p:cNvSpPr>
          <p:nvPr>
            <p:ph type="sldNum" sz="quarter" idx="5"/>
          </p:nvPr>
        </p:nvSpPr>
        <p:spPr/>
        <p:txBody>
          <a:bodyPr/>
          <a:lstStyle/>
          <a:p>
            <a:fld id="{C4100561-FA90-4571-BC88-54E0E8770C1B}" type="slidenum">
              <a:rPr lang="en-US" smtClean="0"/>
              <a:t>76</a:t>
            </a:fld>
            <a:endParaRPr lang="en-US"/>
          </a:p>
        </p:txBody>
      </p:sp>
    </p:spTree>
    <p:extLst>
      <p:ext uri="{BB962C8B-B14F-4D97-AF65-F5344CB8AC3E}">
        <p14:creationId xmlns:p14="http://schemas.microsoft.com/office/powerpoint/2010/main" val="15455879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Rotate the role of the speaker and call on different groups. </a:t>
            </a:r>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77</a:t>
            </a:fld>
            <a:endParaRPr lang="en-US"/>
          </a:p>
        </p:txBody>
      </p:sp>
    </p:spTree>
    <p:extLst>
      <p:ext uri="{BB962C8B-B14F-4D97-AF65-F5344CB8AC3E}">
        <p14:creationId xmlns:p14="http://schemas.microsoft.com/office/powerpoint/2010/main" val="14287027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8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8513" indent="-306388">
              <a:defRPr>
                <a:solidFill>
                  <a:schemeClr val="tx1"/>
                </a:solidFill>
                <a:latin typeface="Arial" panose="020B0604020202020204" pitchFamily="34" charset="0"/>
              </a:defRPr>
            </a:lvl2pPr>
            <a:lvl3pPr marL="1230313" indent="-244475">
              <a:defRPr>
                <a:solidFill>
                  <a:schemeClr val="tx1"/>
                </a:solidFill>
                <a:latin typeface="Arial" panose="020B0604020202020204" pitchFamily="34" charset="0"/>
              </a:defRPr>
            </a:lvl3pPr>
            <a:lvl4pPr marL="1724025" indent="-244475">
              <a:defRPr>
                <a:solidFill>
                  <a:schemeClr val="tx1"/>
                </a:solidFill>
                <a:latin typeface="Arial" panose="020B0604020202020204" pitchFamily="34" charset="0"/>
              </a:defRPr>
            </a:lvl4pPr>
            <a:lvl5pPr marL="2216150" indent="-244475">
              <a:defRPr>
                <a:solidFill>
                  <a:schemeClr val="tx1"/>
                </a:solidFill>
                <a:latin typeface="Arial" panose="020B0604020202020204" pitchFamily="34" charset="0"/>
              </a:defRPr>
            </a:lvl5pPr>
            <a:lvl6pPr marL="2673350" indent="-244475" eaLnBrk="0" fontAlgn="base" hangingPunct="0">
              <a:spcBef>
                <a:spcPct val="0"/>
              </a:spcBef>
              <a:spcAft>
                <a:spcPct val="0"/>
              </a:spcAft>
              <a:defRPr>
                <a:solidFill>
                  <a:schemeClr val="tx1"/>
                </a:solidFill>
                <a:latin typeface="Arial" panose="020B0604020202020204" pitchFamily="34" charset="0"/>
              </a:defRPr>
            </a:lvl6pPr>
            <a:lvl7pPr marL="3130550" indent="-244475" eaLnBrk="0" fontAlgn="base" hangingPunct="0">
              <a:spcBef>
                <a:spcPct val="0"/>
              </a:spcBef>
              <a:spcAft>
                <a:spcPct val="0"/>
              </a:spcAft>
              <a:defRPr>
                <a:solidFill>
                  <a:schemeClr val="tx1"/>
                </a:solidFill>
                <a:latin typeface="Arial" panose="020B0604020202020204" pitchFamily="34" charset="0"/>
              </a:defRPr>
            </a:lvl7pPr>
            <a:lvl8pPr marL="3587750" indent="-244475" eaLnBrk="0" fontAlgn="base" hangingPunct="0">
              <a:spcBef>
                <a:spcPct val="0"/>
              </a:spcBef>
              <a:spcAft>
                <a:spcPct val="0"/>
              </a:spcAft>
              <a:defRPr>
                <a:solidFill>
                  <a:schemeClr val="tx1"/>
                </a:solidFill>
                <a:latin typeface="Arial" panose="020B0604020202020204" pitchFamily="34" charset="0"/>
              </a:defRPr>
            </a:lvl8pPr>
            <a:lvl9pPr marL="4044950" indent="-244475" eaLnBrk="0" fontAlgn="base" hangingPunct="0">
              <a:spcBef>
                <a:spcPct val="0"/>
              </a:spcBef>
              <a:spcAft>
                <a:spcPct val="0"/>
              </a:spcAft>
              <a:defRPr>
                <a:solidFill>
                  <a:schemeClr val="tx1"/>
                </a:solidFill>
                <a:latin typeface="Arial" panose="020B0604020202020204" pitchFamily="34" charset="0"/>
              </a:defRPr>
            </a:lvl9pPr>
          </a:lstStyle>
          <a:p>
            <a:fld id="{52387878-B40B-4180-93A0-2B19AB0571C9}" type="slidenum">
              <a:rPr lang="en-US" altLang="en-US" smtClean="0">
                <a:latin typeface="Calibri" panose="020F0502020204030204" pitchFamily="34" charset="0"/>
              </a:rPr>
              <a:pPr/>
              <a:t>78</a:t>
            </a:fld>
            <a:endParaRPr lang="en-US" altLang="en-US">
              <a:latin typeface="Calibri" panose="020F0502020204030204" pitchFamily="34" charset="0"/>
            </a:endParaRPr>
          </a:p>
        </p:txBody>
      </p:sp>
    </p:spTree>
    <p:extLst>
      <p:ext uri="{BB962C8B-B14F-4D97-AF65-F5344CB8AC3E}">
        <p14:creationId xmlns:p14="http://schemas.microsoft.com/office/powerpoint/2010/main" val="4046203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teachers to discuss these questions.</a:t>
            </a:r>
          </a:p>
        </p:txBody>
      </p:sp>
      <p:sp>
        <p:nvSpPr>
          <p:cNvPr id="4" name="Slide Number Placeholder 3"/>
          <p:cNvSpPr>
            <a:spLocks noGrp="1"/>
          </p:cNvSpPr>
          <p:nvPr>
            <p:ph type="sldNum" sz="quarter" idx="5"/>
          </p:nvPr>
        </p:nvSpPr>
        <p:spPr/>
        <p:txBody>
          <a:bodyPr/>
          <a:lstStyle/>
          <a:p>
            <a:fld id="{C4100561-FA90-4571-BC88-54E0E8770C1B}" type="slidenum">
              <a:rPr lang="en-US" smtClean="0"/>
              <a:t>8</a:t>
            </a:fld>
            <a:endParaRPr lang="en-US"/>
          </a:p>
        </p:txBody>
      </p:sp>
    </p:spTree>
    <p:extLst>
      <p:ext uri="{BB962C8B-B14F-4D97-AF65-F5344CB8AC3E}">
        <p14:creationId xmlns:p14="http://schemas.microsoft.com/office/powerpoint/2010/main" val="909462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start by focusing on essential questions.</a:t>
            </a:r>
          </a:p>
        </p:txBody>
      </p:sp>
      <p:sp>
        <p:nvSpPr>
          <p:cNvPr id="4" name="Slide Number Placeholder 3"/>
          <p:cNvSpPr>
            <a:spLocks noGrp="1"/>
          </p:cNvSpPr>
          <p:nvPr>
            <p:ph type="sldNum" sz="quarter" idx="5"/>
          </p:nvPr>
        </p:nvSpPr>
        <p:spPr/>
        <p:txBody>
          <a:bodyPr/>
          <a:lstStyle/>
          <a:p>
            <a:fld id="{C4100561-FA90-4571-BC88-54E0E8770C1B}" type="slidenum">
              <a:rPr lang="en-US" smtClean="0"/>
              <a:t>9</a:t>
            </a:fld>
            <a:endParaRPr lang="en-US"/>
          </a:p>
        </p:txBody>
      </p:sp>
    </p:spTree>
    <p:extLst>
      <p:ext uri="{BB962C8B-B14F-4D97-AF65-F5344CB8AC3E}">
        <p14:creationId xmlns:p14="http://schemas.microsoft.com/office/powerpoint/2010/main" val="1996881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CA5F08-F566-4B7B-8F28-2E09B1714D75}"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458936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CA5F08-F566-4B7B-8F28-2E09B1714D75}"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596459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CA5F08-F566-4B7B-8F28-2E09B1714D75}"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3650163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CA5F08-F566-4B7B-8F28-2E09B1714D75}"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2207424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CA5F08-F566-4B7B-8F28-2E09B1714D75}"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748724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CA5F08-F566-4B7B-8F28-2E09B1714D75}"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68583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CA5F08-F566-4B7B-8F28-2E09B1714D75}" type="datetimeFigureOut">
              <a:rPr lang="en-US" smtClean="0"/>
              <a:t>6/14/2023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3082093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CA5F08-F566-4B7B-8F28-2E09B1714D75}" type="datetimeFigureOut">
              <a:rPr lang="en-US" smtClean="0"/>
              <a:t>6/14/2023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160633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CA5F08-F566-4B7B-8F28-2E09B1714D75}" type="datetimeFigureOut">
              <a:rPr lang="en-US" smtClean="0"/>
              <a:t>6/14/2023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3092915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CA5F08-F566-4B7B-8F28-2E09B1714D75}"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3208485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CA5F08-F566-4B7B-8F28-2E09B1714D75}"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339494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CA5F08-F566-4B7B-8F28-2E09B1714D75}" type="datetimeFigureOut">
              <a:rPr lang="en-US" smtClean="0"/>
              <a:t>6/14/2023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7371E4-8C0B-45C3-B2C9-58232FC7FF1C}" type="slidenum">
              <a:rPr lang="en-US" smtClean="0"/>
              <a:t>‹#›</a:t>
            </a:fld>
            <a:endParaRPr lang="en-US"/>
          </a:p>
        </p:txBody>
      </p:sp>
    </p:spTree>
    <p:extLst>
      <p:ext uri="{BB962C8B-B14F-4D97-AF65-F5344CB8AC3E}">
        <p14:creationId xmlns:p14="http://schemas.microsoft.com/office/powerpoint/2010/main" val="3030275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27.png"/><Relationship Id="rId4" Type="http://schemas.openxmlformats.org/officeDocument/2006/relationships/image" Target="../media/image53.png"/><Relationship Id="rId9"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7.png"/><Relationship Id="rId7" Type="http://schemas.openxmlformats.org/officeDocument/2006/relationships/image" Target="../media/image83.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 Id="rId9" Type="http://schemas.openxmlformats.org/officeDocument/2006/relationships/image" Target="../media/image85.jpeg"/></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65C309-5CC4-4B2E-B3C0-C4E8217C26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561" y="1103970"/>
            <a:ext cx="10080702" cy="15121053"/>
          </a:xfrm>
          <a:prstGeom prst="rect">
            <a:avLst/>
          </a:prstGeom>
        </p:spPr>
      </p:pic>
      <p:sp>
        <p:nvSpPr>
          <p:cNvPr id="4" name="TextBox 3">
            <a:extLst>
              <a:ext uri="{FF2B5EF4-FFF2-40B4-BE49-F238E27FC236}">
                <a16:creationId xmlns:a16="http://schemas.microsoft.com/office/drawing/2014/main" id="{0F2B8B6C-254D-42E7-A578-9B7B55546005}"/>
              </a:ext>
            </a:extLst>
          </p:cNvPr>
          <p:cNvSpPr txBox="1"/>
          <p:nvPr/>
        </p:nvSpPr>
        <p:spPr>
          <a:xfrm>
            <a:off x="188844" y="0"/>
            <a:ext cx="7205869" cy="830997"/>
          </a:xfrm>
          <a:prstGeom prst="rect">
            <a:avLst/>
          </a:prstGeom>
          <a:noFill/>
        </p:spPr>
        <p:txBody>
          <a:bodyPr wrap="square" rtlCol="0">
            <a:spAutoFit/>
          </a:bodyPr>
          <a:lstStyle/>
          <a:p>
            <a:r>
              <a:rPr lang="en-US" sz="4800" dirty="0">
                <a:latin typeface="Abscissa" panose="00000400000000000000" pitchFamily="2" charset="0"/>
              </a:rPr>
              <a:t>Questioning Strategies for</a:t>
            </a:r>
          </a:p>
        </p:txBody>
      </p:sp>
      <p:sp>
        <p:nvSpPr>
          <p:cNvPr id="7" name="Rectangle 6">
            <a:extLst>
              <a:ext uri="{FF2B5EF4-FFF2-40B4-BE49-F238E27FC236}">
                <a16:creationId xmlns:a16="http://schemas.microsoft.com/office/drawing/2014/main" id="{8C960FDD-BB17-48F5-857D-65FB379E9149}"/>
              </a:ext>
            </a:extLst>
          </p:cNvPr>
          <p:cNvSpPr/>
          <p:nvPr/>
        </p:nvSpPr>
        <p:spPr>
          <a:xfrm>
            <a:off x="896159" y="744290"/>
            <a:ext cx="6559809" cy="2215991"/>
          </a:xfrm>
          <a:prstGeom prst="rect">
            <a:avLst/>
          </a:prstGeom>
        </p:spPr>
        <p:txBody>
          <a:bodyPr wrap="none">
            <a:spAutoFit/>
          </a:bodyPr>
          <a:lstStyle/>
          <a:p>
            <a:r>
              <a:rPr lang="en-US" sz="13800" dirty="0">
                <a:latin typeface="Bloomishly" pitchFamily="50" charset="0"/>
              </a:rPr>
              <a:t>Social Studies</a:t>
            </a:r>
          </a:p>
        </p:txBody>
      </p:sp>
    </p:spTree>
    <p:extLst>
      <p:ext uri="{BB962C8B-B14F-4D97-AF65-F5344CB8AC3E}">
        <p14:creationId xmlns:p14="http://schemas.microsoft.com/office/powerpoint/2010/main" val="3970413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A6250508-1172-9D8E-DD48-0DE2B4FA39A2}"/>
              </a:ext>
            </a:extLst>
          </p:cNvPr>
          <p:cNvSpPr>
            <a:spLocks noGrp="1"/>
          </p:cNvSpPr>
          <p:nvPr>
            <p:ph type="title"/>
          </p:nvPr>
        </p:nvSpPr>
        <p:spPr>
          <a:xfrm>
            <a:off x="4419600" y="274638"/>
            <a:ext cx="4724400" cy="1143000"/>
          </a:xfrm>
        </p:spPr>
        <p:txBody>
          <a:bodyPr>
            <a:normAutofit fontScale="90000"/>
          </a:bodyPr>
          <a:lstStyle/>
          <a:p>
            <a:pPr eaLnBrk="1" hangingPunct="1"/>
            <a:r>
              <a:rPr lang="en-US" altLang="en-US" dirty="0">
                <a:latin typeface="Abscissa" panose="00000400000000000000" pitchFamily="2" charset="0"/>
              </a:rPr>
              <a:t>Criteria for Creating Essential Questions</a:t>
            </a:r>
          </a:p>
        </p:txBody>
      </p:sp>
      <p:sp>
        <p:nvSpPr>
          <p:cNvPr id="3" name="Content Placeholder 2">
            <a:extLst>
              <a:ext uri="{FF2B5EF4-FFF2-40B4-BE49-F238E27FC236}">
                <a16:creationId xmlns:a16="http://schemas.microsoft.com/office/drawing/2014/main" id="{A6B39089-D1E5-0B15-9C54-AD38681F5C1F}"/>
              </a:ext>
            </a:extLst>
          </p:cNvPr>
          <p:cNvSpPr>
            <a:spLocks noGrp="1"/>
          </p:cNvSpPr>
          <p:nvPr>
            <p:ph idx="1"/>
          </p:nvPr>
        </p:nvSpPr>
        <p:spPr>
          <a:xfrm>
            <a:off x="4419600" y="1600200"/>
            <a:ext cx="4724400" cy="5257800"/>
          </a:xfrm>
        </p:spPr>
        <p:txBody>
          <a:bodyPr rtlCol="0">
            <a:normAutofit fontScale="92500" lnSpcReduction="10000"/>
          </a:bodyPr>
          <a:lstStyle/>
          <a:p>
            <a:pPr eaLnBrk="1" fontAlgn="auto" hangingPunct="1">
              <a:spcAft>
                <a:spcPts val="0"/>
              </a:spcAft>
              <a:defRPr/>
            </a:pPr>
            <a:r>
              <a:rPr lang="en-US" dirty="0">
                <a:latin typeface="Abscissa" panose="00000400000000000000" pitchFamily="2" charset="0"/>
              </a:rPr>
              <a:t>is clearly connected to a state standard/essential understanding</a:t>
            </a:r>
          </a:p>
          <a:p>
            <a:pPr eaLnBrk="1" fontAlgn="auto" hangingPunct="1">
              <a:spcAft>
                <a:spcPts val="0"/>
              </a:spcAft>
              <a:defRPr/>
            </a:pPr>
            <a:r>
              <a:rPr lang="en-US" dirty="0">
                <a:latin typeface="Abscissa" panose="00000400000000000000" pitchFamily="2" charset="0"/>
              </a:rPr>
              <a:t>is provocative</a:t>
            </a:r>
          </a:p>
          <a:p>
            <a:pPr eaLnBrk="1" fontAlgn="auto" hangingPunct="1">
              <a:spcAft>
                <a:spcPts val="0"/>
              </a:spcAft>
              <a:defRPr/>
            </a:pPr>
            <a:r>
              <a:rPr lang="en-US" dirty="0">
                <a:latin typeface="Abscissa" panose="00000400000000000000" pitchFamily="2" charset="0"/>
              </a:rPr>
              <a:t>is stated simply and clearly</a:t>
            </a:r>
          </a:p>
          <a:p>
            <a:pPr eaLnBrk="1" fontAlgn="auto" hangingPunct="1">
              <a:spcAft>
                <a:spcPts val="0"/>
              </a:spcAft>
              <a:defRPr/>
            </a:pPr>
            <a:r>
              <a:rPr lang="en-US" dirty="0">
                <a:latin typeface="Abscissa" panose="00000400000000000000" pitchFamily="2" charset="0"/>
              </a:rPr>
              <a:t>is arguable from different points of view</a:t>
            </a:r>
          </a:p>
          <a:p>
            <a:pPr eaLnBrk="1" fontAlgn="auto" hangingPunct="1">
              <a:spcAft>
                <a:spcPts val="0"/>
              </a:spcAft>
              <a:defRPr/>
            </a:pPr>
            <a:r>
              <a:rPr lang="en-US" dirty="0">
                <a:latin typeface="Abscissa" panose="00000400000000000000" pitchFamily="2" charset="0"/>
              </a:rPr>
              <a:t>allows/makes students synthesize and evaluate historical information</a:t>
            </a:r>
          </a:p>
          <a:p>
            <a:pPr eaLnBrk="1" fontAlgn="auto" hangingPunct="1">
              <a:spcAft>
                <a:spcPts val="0"/>
              </a:spcAft>
              <a:defRPr/>
            </a:pPr>
            <a:r>
              <a:rPr lang="en-US" dirty="0">
                <a:latin typeface="Abscissa" panose="00000400000000000000" pitchFamily="2" charset="0"/>
              </a:rPr>
              <a:t>deals with issues to which students have direct access—and interest</a:t>
            </a:r>
          </a:p>
        </p:txBody>
      </p:sp>
      <p:pic>
        <p:nvPicPr>
          <p:cNvPr id="20484" name="Picture 5" descr="Hand with index finger raised">
            <a:extLst>
              <a:ext uri="{FF2B5EF4-FFF2-40B4-BE49-F238E27FC236}">
                <a16:creationId xmlns:a16="http://schemas.microsoft.com/office/drawing/2014/main" id="{78E7D575-1C83-9C69-F754-A9A239B63D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461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4B420E-1788-803B-D25C-811D20DCCF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079826"/>
            <a:ext cx="9144000" cy="2106928"/>
          </a:xfrm>
          <a:prstGeom prst="rect">
            <a:avLst/>
          </a:prstGeom>
        </p:spPr>
      </p:pic>
      <p:sp>
        <p:nvSpPr>
          <p:cNvPr id="21506" name="Title 1">
            <a:extLst>
              <a:ext uri="{FF2B5EF4-FFF2-40B4-BE49-F238E27FC236}">
                <a16:creationId xmlns:a16="http://schemas.microsoft.com/office/drawing/2014/main" id="{2E585F8D-295D-B4BD-77F8-C3ED92F46205}"/>
              </a:ext>
            </a:extLst>
          </p:cNvPr>
          <p:cNvSpPr>
            <a:spLocks noGrp="1"/>
          </p:cNvSpPr>
          <p:nvPr>
            <p:ph type="title"/>
          </p:nvPr>
        </p:nvSpPr>
        <p:spPr>
          <a:xfrm>
            <a:off x="0" y="0"/>
            <a:ext cx="9144000" cy="1143000"/>
          </a:xfrm>
        </p:spPr>
        <p:txBody>
          <a:bodyPr/>
          <a:lstStyle/>
          <a:p>
            <a:pPr algn="ctr" eaLnBrk="1" hangingPunct="1"/>
            <a:r>
              <a:rPr lang="en-US" altLang="en-US" dirty="0">
                <a:latin typeface="Abscissa" panose="00000400000000000000" pitchFamily="2" charset="0"/>
              </a:rPr>
              <a:t>Evaluating Essential Questions</a:t>
            </a:r>
          </a:p>
        </p:txBody>
      </p:sp>
      <p:sp>
        <p:nvSpPr>
          <p:cNvPr id="3" name="Content Placeholder 2">
            <a:extLst>
              <a:ext uri="{FF2B5EF4-FFF2-40B4-BE49-F238E27FC236}">
                <a16:creationId xmlns:a16="http://schemas.microsoft.com/office/drawing/2014/main" id="{D7EFBE26-AEEB-C9E8-FAB6-8FA4E7D4C878}"/>
              </a:ext>
            </a:extLst>
          </p:cNvPr>
          <p:cNvSpPr>
            <a:spLocks noGrp="1"/>
          </p:cNvSpPr>
          <p:nvPr>
            <p:ph idx="1"/>
          </p:nvPr>
        </p:nvSpPr>
        <p:spPr>
          <a:xfrm>
            <a:off x="1" y="722280"/>
            <a:ext cx="9143999" cy="5257800"/>
          </a:xfrm>
        </p:spPr>
        <p:txBody>
          <a:bodyPr rtlCol="0">
            <a:noAutofit/>
          </a:bodyPr>
          <a:lstStyle/>
          <a:p>
            <a:pPr eaLnBrk="1" fontAlgn="auto" hangingPunct="1">
              <a:spcAft>
                <a:spcPts val="0"/>
              </a:spcAft>
              <a:defRPr/>
            </a:pPr>
            <a:endParaRPr lang="en-US" sz="1800" dirty="0"/>
          </a:p>
          <a:p>
            <a:pPr marL="457200" lvl="1" indent="0" eaLnBrk="1" fontAlgn="auto" hangingPunct="1">
              <a:spcAft>
                <a:spcPts val="0"/>
              </a:spcAft>
              <a:buNone/>
              <a:defRPr/>
            </a:pPr>
            <a:r>
              <a:rPr lang="en-US" b="1" dirty="0"/>
              <a:t>The Civil Rights Movement</a:t>
            </a:r>
          </a:p>
          <a:p>
            <a:pPr marL="914400" lvl="2" indent="0">
              <a:buNone/>
              <a:defRPr/>
            </a:pPr>
            <a:r>
              <a:rPr lang="en-US" sz="2400" dirty="0"/>
              <a:t>A.  What made the Civil Rights Movement successful?</a:t>
            </a:r>
          </a:p>
          <a:p>
            <a:pPr marL="457200" lvl="1" indent="0" eaLnBrk="1" fontAlgn="auto" hangingPunct="1">
              <a:spcAft>
                <a:spcPts val="0"/>
              </a:spcAft>
              <a:buNone/>
              <a:defRPr/>
            </a:pPr>
            <a:r>
              <a:rPr lang="en-US" b="1" dirty="0"/>
              <a:t>The Roman Empire</a:t>
            </a:r>
          </a:p>
          <a:p>
            <a:pPr marL="914400" lvl="2" indent="0">
              <a:buNone/>
              <a:defRPr/>
            </a:pPr>
            <a:r>
              <a:rPr lang="en-US" sz="2400" dirty="0"/>
              <a:t>B.  Why did the Roman Empire fall?</a:t>
            </a:r>
          </a:p>
          <a:p>
            <a:pPr marL="457200" lvl="1" indent="0" eaLnBrk="1" fontAlgn="auto" hangingPunct="1">
              <a:spcAft>
                <a:spcPts val="0"/>
              </a:spcAft>
              <a:buNone/>
              <a:defRPr/>
            </a:pPr>
            <a:r>
              <a:rPr lang="en-US" b="1" dirty="0"/>
              <a:t>The Roots of Western Civilization:  Hebrews, Greeks, and Romans</a:t>
            </a:r>
          </a:p>
          <a:p>
            <a:pPr marL="914400" lvl="2" indent="0">
              <a:buNone/>
              <a:defRPr/>
            </a:pPr>
            <a:r>
              <a:rPr lang="en-US" sz="2400" dirty="0"/>
              <a:t>C  What is the best set of rules for people to live by?</a:t>
            </a:r>
          </a:p>
          <a:p>
            <a:pPr marL="457200" lvl="1" indent="0" eaLnBrk="1" fontAlgn="auto" hangingPunct="1">
              <a:spcAft>
                <a:spcPts val="0"/>
              </a:spcAft>
              <a:buNone/>
              <a:defRPr/>
            </a:pPr>
            <a:r>
              <a:rPr lang="en-US" b="1" dirty="0"/>
              <a:t>The Industrial Revolution and the Progressives</a:t>
            </a:r>
          </a:p>
          <a:p>
            <a:pPr marL="914400" lvl="2" indent="0">
              <a:buNone/>
              <a:defRPr/>
            </a:pPr>
            <a:r>
              <a:rPr lang="en-US" sz="2400" dirty="0"/>
              <a:t>D.  Is what’s good for business also good for America?</a:t>
            </a:r>
          </a:p>
          <a:p>
            <a:pPr marL="457200" lvl="1" indent="0" eaLnBrk="1" fontAlgn="auto" hangingPunct="1">
              <a:spcAft>
                <a:spcPts val="0"/>
              </a:spcAft>
              <a:buNone/>
              <a:defRPr/>
            </a:pPr>
            <a:r>
              <a:rPr lang="en-US" b="1" dirty="0"/>
              <a:t>Imperial China and Feudal Japan</a:t>
            </a:r>
          </a:p>
          <a:p>
            <a:pPr marL="914400" lvl="2" indent="0">
              <a:buNone/>
              <a:defRPr/>
            </a:pPr>
            <a:r>
              <a:rPr lang="en-US" sz="2400" dirty="0"/>
              <a:t>E.  In what ways were Imperial China and Feudal Japan similar and different?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F3162-C628-E4F9-0A9A-CB1DB1DFEE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0"/>
            <a:ext cx="10287000" cy="6858000"/>
          </a:xfrm>
          <a:prstGeom prst="rect">
            <a:avLst/>
          </a:prstGeom>
        </p:spPr>
      </p:pic>
      <p:sp>
        <p:nvSpPr>
          <p:cNvPr id="4" name="Title 1">
            <a:extLst>
              <a:ext uri="{FF2B5EF4-FFF2-40B4-BE49-F238E27FC236}">
                <a16:creationId xmlns:a16="http://schemas.microsoft.com/office/drawing/2014/main" id="{B65A5B03-0A2F-E300-EA86-9138F8795C4C}"/>
              </a:ext>
            </a:extLst>
          </p:cNvPr>
          <p:cNvSpPr txBox="1">
            <a:spLocks/>
          </p:cNvSpPr>
          <p:nvPr/>
        </p:nvSpPr>
        <p:spPr>
          <a:xfrm>
            <a:off x="236706" y="352459"/>
            <a:ext cx="4724400"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latin typeface="Abscissa" panose="00000400000000000000" pitchFamily="2" charset="0"/>
              </a:rPr>
              <a:t>Practice Writing Essential Questions</a:t>
            </a:r>
          </a:p>
        </p:txBody>
      </p:sp>
      <p:sp>
        <p:nvSpPr>
          <p:cNvPr id="5" name="TextBox 4">
            <a:extLst>
              <a:ext uri="{FF2B5EF4-FFF2-40B4-BE49-F238E27FC236}">
                <a16:creationId xmlns:a16="http://schemas.microsoft.com/office/drawing/2014/main" id="{BB062FA3-BA80-9093-63BB-7DA36CEBABED}"/>
              </a:ext>
            </a:extLst>
          </p:cNvPr>
          <p:cNvSpPr txBox="1"/>
          <p:nvPr/>
        </p:nvSpPr>
        <p:spPr>
          <a:xfrm>
            <a:off x="236706" y="2120630"/>
            <a:ext cx="3848911" cy="3416320"/>
          </a:xfrm>
          <a:prstGeom prst="rect">
            <a:avLst/>
          </a:prstGeom>
          <a:noFill/>
        </p:spPr>
        <p:txBody>
          <a:bodyPr wrap="square" rtlCol="0">
            <a:spAutoFit/>
          </a:bodyPr>
          <a:lstStyle/>
          <a:p>
            <a:r>
              <a:rPr lang="en-US" sz="3600" dirty="0">
                <a:latin typeface="Abscissa" panose="00000400000000000000" pitchFamily="2" charset="0"/>
              </a:rPr>
              <a:t>Examine the different readings.</a:t>
            </a:r>
          </a:p>
          <a:p>
            <a:endParaRPr lang="en-US" sz="3600" dirty="0">
              <a:latin typeface="Abscissa" panose="00000400000000000000" pitchFamily="2" charset="0"/>
            </a:endParaRPr>
          </a:p>
          <a:p>
            <a:r>
              <a:rPr lang="en-US" sz="3600" dirty="0">
                <a:latin typeface="Abscissa" panose="00000400000000000000" pitchFamily="2" charset="0"/>
              </a:rPr>
              <a:t>Generate two or three essential questions.</a:t>
            </a:r>
          </a:p>
        </p:txBody>
      </p:sp>
    </p:spTree>
    <p:extLst>
      <p:ext uri="{BB962C8B-B14F-4D97-AF65-F5344CB8AC3E}">
        <p14:creationId xmlns:p14="http://schemas.microsoft.com/office/powerpoint/2010/main" val="2083054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FEE88A-5986-437F-B2E8-CC93690E11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66402"/>
            <a:ext cx="9144000" cy="6096747"/>
          </a:xfrm>
          <a:prstGeom prst="rect">
            <a:avLst/>
          </a:prstGeom>
        </p:spPr>
      </p:pic>
      <p:sp>
        <p:nvSpPr>
          <p:cNvPr id="3" name="TextBox 2">
            <a:extLst>
              <a:ext uri="{FF2B5EF4-FFF2-40B4-BE49-F238E27FC236}">
                <a16:creationId xmlns:a16="http://schemas.microsoft.com/office/drawing/2014/main" id="{FE435723-47B7-49D6-8976-EEFB672F5A57}"/>
              </a:ext>
            </a:extLst>
          </p:cNvPr>
          <p:cNvSpPr txBox="1"/>
          <p:nvPr/>
        </p:nvSpPr>
        <p:spPr>
          <a:xfrm>
            <a:off x="1943100" y="114121"/>
            <a:ext cx="5486400" cy="1200329"/>
          </a:xfrm>
          <a:prstGeom prst="rect">
            <a:avLst/>
          </a:prstGeom>
          <a:noFill/>
        </p:spPr>
        <p:txBody>
          <a:bodyPr wrap="square" rtlCol="0">
            <a:spAutoFit/>
          </a:bodyPr>
          <a:lstStyle/>
          <a:p>
            <a:r>
              <a:rPr lang="en-US" sz="7200" dirty="0">
                <a:latin typeface="A Hundred Miles" panose="02000000000000000000" pitchFamily="2" charset="0"/>
              </a:rPr>
              <a:t>1 Foot Summary</a:t>
            </a:r>
          </a:p>
        </p:txBody>
      </p:sp>
    </p:spTree>
    <p:extLst>
      <p:ext uri="{BB962C8B-B14F-4D97-AF65-F5344CB8AC3E}">
        <p14:creationId xmlns:p14="http://schemas.microsoft.com/office/powerpoint/2010/main" val="34354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a:extLst>
              <a:ext uri="{FF2B5EF4-FFF2-40B4-BE49-F238E27FC236}">
                <a16:creationId xmlns:a16="http://schemas.microsoft.com/office/drawing/2014/main" id="{C191B77A-1C15-4D34-B07A-062FBD5F61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Box 2">
            <a:extLst>
              <a:ext uri="{FF2B5EF4-FFF2-40B4-BE49-F238E27FC236}">
                <a16:creationId xmlns:a16="http://schemas.microsoft.com/office/drawing/2014/main" id="{4EFFAC25-0AD1-4436-AE6E-1EB93EC3787D}"/>
              </a:ext>
            </a:extLst>
          </p:cNvPr>
          <p:cNvSpPr txBox="1">
            <a:spLocks noChangeArrowheads="1"/>
          </p:cNvSpPr>
          <p:nvPr/>
        </p:nvSpPr>
        <p:spPr bwMode="auto">
          <a:xfrm>
            <a:off x="2667000" y="4922838"/>
            <a:ext cx="47164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800">
                <a:latin typeface="Bloomishly" pitchFamily="50" charset="0"/>
              </a:rPr>
              <a:t>Break!</a:t>
            </a:r>
          </a:p>
        </p:txBody>
      </p:sp>
      <p:sp>
        <p:nvSpPr>
          <p:cNvPr id="78852" name="TextBox 4">
            <a:extLst>
              <a:ext uri="{FF2B5EF4-FFF2-40B4-BE49-F238E27FC236}">
                <a16:creationId xmlns:a16="http://schemas.microsoft.com/office/drawing/2014/main" id="{73810577-8B3E-42A6-B410-DCC8F4E7F491}"/>
              </a:ext>
            </a:extLst>
          </p:cNvPr>
          <p:cNvSpPr txBox="1">
            <a:spLocks noChangeArrowheads="1"/>
          </p:cNvSpPr>
          <p:nvPr/>
        </p:nvSpPr>
        <p:spPr bwMode="auto">
          <a:xfrm>
            <a:off x="1520825" y="749300"/>
            <a:ext cx="73263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a:latin typeface="Janda Everyday Casual" panose="02000503000000020004" pitchFamily="2" charset="0"/>
              </a:rPr>
              <a:t>Take a 15 minute</a:t>
            </a:r>
          </a:p>
        </p:txBody>
      </p:sp>
    </p:spTree>
    <p:extLst>
      <p:ext uri="{BB962C8B-B14F-4D97-AF65-F5344CB8AC3E}">
        <p14:creationId xmlns:p14="http://schemas.microsoft.com/office/powerpoint/2010/main" val="3461176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75F594-393F-40D1-A528-382F0997D1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6304" y="688836"/>
            <a:ext cx="9144000" cy="6096554"/>
          </a:xfrm>
          <a:prstGeom prst="rect">
            <a:avLst/>
          </a:prstGeom>
        </p:spPr>
      </p:pic>
      <p:sp>
        <p:nvSpPr>
          <p:cNvPr id="4" name="TextBox 3">
            <a:extLst>
              <a:ext uri="{FF2B5EF4-FFF2-40B4-BE49-F238E27FC236}">
                <a16:creationId xmlns:a16="http://schemas.microsoft.com/office/drawing/2014/main" id="{0F9CD5EC-4D1E-4638-B82B-1DE4E70FA297}"/>
              </a:ext>
            </a:extLst>
          </p:cNvPr>
          <p:cNvSpPr txBox="1"/>
          <p:nvPr/>
        </p:nvSpPr>
        <p:spPr>
          <a:xfrm>
            <a:off x="109329" y="892732"/>
            <a:ext cx="5476461" cy="3046988"/>
          </a:xfrm>
          <a:prstGeom prst="rect">
            <a:avLst/>
          </a:prstGeom>
          <a:noFill/>
        </p:spPr>
        <p:txBody>
          <a:bodyPr wrap="square" rtlCol="0">
            <a:spAutoFit/>
          </a:bodyPr>
          <a:lstStyle/>
          <a:p>
            <a:r>
              <a:rPr lang="en-US" sz="4800" dirty="0"/>
              <a:t>What does </a:t>
            </a:r>
          </a:p>
          <a:p>
            <a:endParaRPr lang="en-US" sz="4800" dirty="0"/>
          </a:p>
          <a:p>
            <a:r>
              <a:rPr lang="en-US" sz="4800" dirty="0"/>
              <a:t>look like in your classroom?</a:t>
            </a:r>
          </a:p>
        </p:txBody>
      </p:sp>
      <p:sp>
        <p:nvSpPr>
          <p:cNvPr id="5" name="TextBox 4">
            <a:extLst>
              <a:ext uri="{FF2B5EF4-FFF2-40B4-BE49-F238E27FC236}">
                <a16:creationId xmlns:a16="http://schemas.microsoft.com/office/drawing/2014/main" id="{CECC6088-2627-4367-9C1B-6D61C36EF252}"/>
              </a:ext>
            </a:extLst>
          </p:cNvPr>
          <p:cNvSpPr txBox="1"/>
          <p:nvPr/>
        </p:nvSpPr>
        <p:spPr>
          <a:xfrm rot="21057157">
            <a:off x="1651112" y="1155266"/>
            <a:ext cx="3588455" cy="1446550"/>
          </a:xfrm>
          <a:prstGeom prst="rect">
            <a:avLst/>
          </a:prstGeom>
          <a:noFill/>
        </p:spPr>
        <p:txBody>
          <a:bodyPr wrap="square" rtlCol="0">
            <a:spAutoFit/>
          </a:bodyPr>
          <a:lstStyle/>
          <a:p>
            <a:r>
              <a:rPr lang="en-US" sz="8800" dirty="0">
                <a:latin typeface="Bloomishly" pitchFamily="50" charset="0"/>
              </a:rPr>
              <a:t>discussion</a:t>
            </a:r>
          </a:p>
        </p:txBody>
      </p:sp>
    </p:spTree>
    <p:extLst>
      <p:ext uri="{BB962C8B-B14F-4D97-AF65-F5344CB8AC3E}">
        <p14:creationId xmlns:p14="http://schemas.microsoft.com/office/powerpoint/2010/main" val="2500493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621E4E-9AA2-41F0-B9D4-0ABD676557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5818" y="-797741"/>
            <a:ext cx="11827565" cy="7884341"/>
          </a:xfrm>
          <a:prstGeom prst="rect">
            <a:avLst/>
          </a:prstGeom>
        </p:spPr>
      </p:pic>
      <p:sp>
        <p:nvSpPr>
          <p:cNvPr id="4" name="TextBox 3">
            <a:extLst>
              <a:ext uri="{FF2B5EF4-FFF2-40B4-BE49-F238E27FC236}">
                <a16:creationId xmlns:a16="http://schemas.microsoft.com/office/drawing/2014/main" id="{6F4BDE56-CDBC-487D-8EE2-548842A74DBC}"/>
              </a:ext>
            </a:extLst>
          </p:cNvPr>
          <p:cNvSpPr txBox="1"/>
          <p:nvPr/>
        </p:nvSpPr>
        <p:spPr>
          <a:xfrm>
            <a:off x="109329" y="892732"/>
            <a:ext cx="5476461" cy="3785652"/>
          </a:xfrm>
          <a:prstGeom prst="rect">
            <a:avLst/>
          </a:prstGeom>
          <a:noFill/>
        </p:spPr>
        <p:txBody>
          <a:bodyPr wrap="square" rtlCol="0">
            <a:spAutoFit/>
          </a:bodyPr>
          <a:lstStyle/>
          <a:p>
            <a:r>
              <a:rPr lang="en-US" sz="4800" dirty="0">
                <a:solidFill>
                  <a:schemeClr val="bg1"/>
                </a:solidFill>
              </a:rPr>
              <a:t>What</a:t>
            </a: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r>
              <a:rPr lang="en-US" sz="4800" dirty="0">
                <a:solidFill>
                  <a:schemeClr val="bg1"/>
                </a:solidFill>
              </a:rPr>
              <a:t>do you already use?</a:t>
            </a:r>
          </a:p>
        </p:txBody>
      </p:sp>
      <p:sp>
        <p:nvSpPr>
          <p:cNvPr id="5" name="TextBox 4">
            <a:extLst>
              <a:ext uri="{FF2B5EF4-FFF2-40B4-BE49-F238E27FC236}">
                <a16:creationId xmlns:a16="http://schemas.microsoft.com/office/drawing/2014/main" id="{1D83C5F1-A4D1-4E80-80EF-0451101CAF9F}"/>
              </a:ext>
            </a:extLst>
          </p:cNvPr>
          <p:cNvSpPr txBox="1"/>
          <p:nvPr/>
        </p:nvSpPr>
        <p:spPr>
          <a:xfrm rot="20858410">
            <a:off x="763167" y="897605"/>
            <a:ext cx="4596367" cy="1862048"/>
          </a:xfrm>
          <a:prstGeom prst="rect">
            <a:avLst/>
          </a:prstGeom>
          <a:noFill/>
        </p:spPr>
        <p:txBody>
          <a:bodyPr wrap="square" rtlCol="0">
            <a:spAutoFit/>
          </a:bodyPr>
          <a:lstStyle/>
          <a:p>
            <a:r>
              <a:rPr lang="en-US" sz="11500" dirty="0">
                <a:solidFill>
                  <a:schemeClr val="bg1"/>
                </a:solidFill>
                <a:latin typeface="Bloomishly" pitchFamily="50" charset="0"/>
              </a:rPr>
              <a:t>discussion</a:t>
            </a:r>
          </a:p>
        </p:txBody>
      </p:sp>
      <p:sp>
        <p:nvSpPr>
          <p:cNvPr id="6" name="Rectangle 5">
            <a:extLst>
              <a:ext uri="{FF2B5EF4-FFF2-40B4-BE49-F238E27FC236}">
                <a16:creationId xmlns:a16="http://schemas.microsoft.com/office/drawing/2014/main" id="{26716CB9-2A2F-4509-8A35-921CA4322E8D}"/>
              </a:ext>
            </a:extLst>
          </p:cNvPr>
          <p:cNvSpPr/>
          <p:nvPr/>
        </p:nvSpPr>
        <p:spPr>
          <a:xfrm rot="20822177">
            <a:off x="1909597" y="2000727"/>
            <a:ext cx="4059682" cy="1569660"/>
          </a:xfrm>
          <a:prstGeom prst="rect">
            <a:avLst/>
          </a:prstGeom>
        </p:spPr>
        <p:txBody>
          <a:bodyPr wrap="square">
            <a:spAutoFit/>
          </a:bodyPr>
          <a:lstStyle/>
          <a:p>
            <a:r>
              <a:rPr lang="en-US" sz="9600" dirty="0">
                <a:solidFill>
                  <a:schemeClr val="bg1"/>
                </a:solidFill>
                <a:latin typeface="Bloomishly" pitchFamily="50" charset="0"/>
              </a:rPr>
              <a:t>strategies</a:t>
            </a:r>
          </a:p>
        </p:txBody>
      </p:sp>
    </p:spTree>
    <p:extLst>
      <p:ext uri="{BB962C8B-B14F-4D97-AF65-F5344CB8AC3E}">
        <p14:creationId xmlns:p14="http://schemas.microsoft.com/office/powerpoint/2010/main" val="509802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D8104-4BEB-4919-9A2B-B4793297BF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0444" y="848139"/>
            <a:ext cx="9144000" cy="6096000"/>
          </a:xfrm>
          <a:prstGeom prst="rect">
            <a:avLst/>
          </a:prstGeom>
        </p:spPr>
      </p:pic>
      <p:sp>
        <p:nvSpPr>
          <p:cNvPr id="4" name="TextBox 3">
            <a:extLst>
              <a:ext uri="{FF2B5EF4-FFF2-40B4-BE49-F238E27FC236}">
                <a16:creationId xmlns:a16="http://schemas.microsoft.com/office/drawing/2014/main" id="{B1173FC9-FE13-414C-A962-5B8D13078FED}"/>
              </a:ext>
            </a:extLst>
          </p:cNvPr>
          <p:cNvSpPr txBox="1"/>
          <p:nvPr/>
        </p:nvSpPr>
        <p:spPr>
          <a:xfrm>
            <a:off x="387626" y="327991"/>
            <a:ext cx="7315200" cy="1569660"/>
          </a:xfrm>
          <a:prstGeom prst="rect">
            <a:avLst/>
          </a:prstGeom>
          <a:noFill/>
        </p:spPr>
        <p:txBody>
          <a:bodyPr wrap="square" rtlCol="0">
            <a:spAutoFit/>
          </a:bodyPr>
          <a:lstStyle/>
          <a:p>
            <a:r>
              <a:rPr lang="en-US" sz="4800" dirty="0">
                <a:latin typeface="Abscissa" panose="00000400000000000000" pitchFamily="2" charset="0"/>
              </a:rPr>
              <a:t>Powerful discussions don’t just happen… they are</a:t>
            </a:r>
            <a:endParaRPr lang="en-US" sz="2000" dirty="0"/>
          </a:p>
        </p:txBody>
      </p:sp>
      <p:sp>
        <p:nvSpPr>
          <p:cNvPr id="5" name="TextBox 4">
            <a:extLst>
              <a:ext uri="{FF2B5EF4-FFF2-40B4-BE49-F238E27FC236}">
                <a16:creationId xmlns:a16="http://schemas.microsoft.com/office/drawing/2014/main" id="{74A6C728-A500-47FC-B911-01C4DC93DB48}"/>
              </a:ext>
            </a:extLst>
          </p:cNvPr>
          <p:cNvSpPr txBox="1"/>
          <p:nvPr/>
        </p:nvSpPr>
        <p:spPr>
          <a:xfrm rot="21057157">
            <a:off x="1320613" y="2140029"/>
            <a:ext cx="4569605" cy="1862048"/>
          </a:xfrm>
          <a:prstGeom prst="rect">
            <a:avLst/>
          </a:prstGeom>
          <a:noFill/>
        </p:spPr>
        <p:txBody>
          <a:bodyPr wrap="square" rtlCol="0">
            <a:spAutoFit/>
          </a:bodyPr>
          <a:lstStyle/>
          <a:p>
            <a:r>
              <a:rPr lang="en-US" sz="11500" dirty="0">
                <a:latin typeface="Bloomishly" pitchFamily="50" charset="0"/>
              </a:rPr>
              <a:t>planned!</a:t>
            </a:r>
          </a:p>
        </p:txBody>
      </p:sp>
    </p:spTree>
    <p:extLst>
      <p:ext uri="{BB962C8B-B14F-4D97-AF65-F5344CB8AC3E}">
        <p14:creationId xmlns:p14="http://schemas.microsoft.com/office/powerpoint/2010/main" val="120399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93B4F-5DB1-454F-A763-22F2336D4A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204" y="-837285"/>
            <a:ext cx="12453730" cy="8311511"/>
          </a:xfrm>
          <a:prstGeom prst="rect">
            <a:avLst/>
          </a:prstGeom>
        </p:spPr>
      </p:pic>
      <p:sp>
        <p:nvSpPr>
          <p:cNvPr id="4" name="TextBox 3">
            <a:extLst>
              <a:ext uri="{FF2B5EF4-FFF2-40B4-BE49-F238E27FC236}">
                <a16:creationId xmlns:a16="http://schemas.microsoft.com/office/drawing/2014/main" id="{65B12F6F-F816-49B1-AA01-3DB463C37E64}"/>
              </a:ext>
            </a:extLst>
          </p:cNvPr>
          <p:cNvSpPr txBox="1"/>
          <p:nvPr/>
        </p:nvSpPr>
        <p:spPr>
          <a:xfrm>
            <a:off x="258418" y="775252"/>
            <a:ext cx="8885582" cy="707886"/>
          </a:xfrm>
          <a:prstGeom prst="rect">
            <a:avLst/>
          </a:prstGeom>
          <a:noFill/>
        </p:spPr>
        <p:txBody>
          <a:bodyPr wrap="square" rtlCol="0">
            <a:spAutoFit/>
          </a:bodyPr>
          <a:lstStyle/>
          <a:p>
            <a:r>
              <a:rPr lang="en-US" sz="4000" dirty="0">
                <a:solidFill>
                  <a:schemeClr val="bg1"/>
                </a:solidFill>
                <a:latin typeface="AR JULIAN" panose="02000000000000000000" pitchFamily="2" charset="0"/>
              </a:rPr>
              <a:t>1. Start with a question - </a:t>
            </a:r>
          </a:p>
        </p:txBody>
      </p:sp>
      <p:sp>
        <p:nvSpPr>
          <p:cNvPr id="5" name="TextBox 4">
            <a:extLst>
              <a:ext uri="{FF2B5EF4-FFF2-40B4-BE49-F238E27FC236}">
                <a16:creationId xmlns:a16="http://schemas.microsoft.com/office/drawing/2014/main" id="{9FAB3D81-96E8-4261-A7E5-5CB80343B717}"/>
              </a:ext>
            </a:extLst>
          </p:cNvPr>
          <p:cNvSpPr txBox="1"/>
          <p:nvPr/>
        </p:nvSpPr>
        <p:spPr>
          <a:xfrm>
            <a:off x="834885" y="1706912"/>
            <a:ext cx="5253681" cy="2862322"/>
          </a:xfrm>
          <a:prstGeom prst="rect">
            <a:avLst/>
          </a:prstGeom>
          <a:noFill/>
        </p:spPr>
        <p:txBody>
          <a:bodyPr wrap="square" rtlCol="0">
            <a:spAutoFit/>
          </a:bodyPr>
          <a:lstStyle/>
          <a:p>
            <a:pPr marL="457200" indent="-457200">
              <a:buFont typeface="Arial" panose="020B0604020202020204" pitchFamily="34" charset="0"/>
              <a:buChar char="•"/>
            </a:pPr>
            <a:r>
              <a:rPr lang="en-US" sz="3600" u="sng" dirty="0">
                <a:solidFill>
                  <a:schemeClr val="bg1"/>
                </a:solidFill>
              </a:rPr>
              <a:t>Lower level comprehension  questions </a:t>
            </a:r>
            <a:r>
              <a:rPr lang="en-US" sz="3600" dirty="0">
                <a:solidFill>
                  <a:schemeClr val="bg1"/>
                </a:solidFill>
              </a:rPr>
              <a:t>can be used for quick engagement and discussion. </a:t>
            </a:r>
          </a:p>
        </p:txBody>
      </p:sp>
      <p:sp>
        <p:nvSpPr>
          <p:cNvPr id="6" name="TextBox 5">
            <a:extLst>
              <a:ext uri="{FF2B5EF4-FFF2-40B4-BE49-F238E27FC236}">
                <a16:creationId xmlns:a16="http://schemas.microsoft.com/office/drawing/2014/main" id="{3ABF4D29-8D04-44A3-84B2-09ECA392A420}"/>
              </a:ext>
            </a:extLst>
          </p:cNvPr>
          <p:cNvSpPr txBox="1"/>
          <p:nvPr/>
        </p:nvSpPr>
        <p:spPr>
          <a:xfrm>
            <a:off x="134177" y="-141020"/>
            <a:ext cx="7673008" cy="1015663"/>
          </a:xfrm>
          <a:prstGeom prst="rect">
            <a:avLst/>
          </a:prstGeom>
          <a:noFill/>
        </p:spPr>
        <p:txBody>
          <a:bodyPr wrap="square" rtlCol="0">
            <a:spAutoFit/>
          </a:bodyPr>
          <a:lstStyle/>
          <a:p>
            <a:r>
              <a:rPr lang="en-US" sz="6000" u="sng" dirty="0">
                <a:solidFill>
                  <a:schemeClr val="bg1"/>
                </a:solidFill>
                <a:effectLst>
                  <a:outerShdw blurRad="38100" dist="38100" dir="2700000" algn="tl">
                    <a:srgbClr val="000000">
                      <a:alpha val="43137"/>
                    </a:srgbClr>
                  </a:outerShdw>
                </a:effectLst>
                <a:latin typeface="AR JULIAN" panose="02000000000000000000" pitchFamily="2" charset="0"/>
              </a:rPr>
              <a:t>Planning Discussions</a:t>
            </a:r>
          </a:p>
        </p:txBody>
      </p:sp>
    </p:spTree>
    <p:extLst>
      <p:ext uri="{BB962C8B-B14F-4D97-AF65-F5344CB8AC3E}">
        <p14:creationId xmlns:p14="http://schemas.microsoft.com/office/powerpoint/2010/main" val="3437152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93B4F-5DB1-454F-A763-22F2336D4A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204" y="-837285"/>
            <a:ext cx="12453730" cy="8311511"/>
          </a:xfrm>
          <a:prstGeom prst="rect">
            <a:avLst/>
          </a:prstGeom>
        </p:spPr>
      </p:pic>
      <p:sp>
        <p:nvSpPr>
          <p:cNvPr id="4" name="TextBox 3">
            <a:extLst>
              <a:ext uri="{FF2B5EF4-FFF2-40B4-BE49-F238E27FC236}">
                <a16:creationId xmlns:a16="http://schemas.microsoft.com/office/drawing/2014/main" id="{65B12F6F-F816-49B1-AA01-3DB463C37E64}"/>
              </a:ext>
            </a:extLst>
          </p:cNvPr>
          <p:cNvSpPr txBox="1"/>
          <p:nvPr/>
        </p:nvSpPr>
        <p:spPr>
          <a:xfrm>
            <a:off x="258418" y="775252"/>
            <a:ext cx="8885582" cy="707886"/>
          </a:xfrm>
          <a:prstGeom prst="rect">
            <a:avLst/>
          </a:prstGeom>
          <a:noFill/>
        </p:spPr>
        <p:txBody>
          <a:bodyPr wrap="square" rtlCol="0">
            <a:spAutoFit/>
          </a:bodyPr>
          <a:lstStyle/>
          <a:p>
            <a:r>
              <a:rPr lang="en-US" sz="4000" dirty="0">
                <a:solidFill>
                  <a:schemeClr val="bg1"/>
                </a:solidFill>
                <a:latin typeface="AR JULIAN" panose="02000000000000000000" pitchFamily="2" charset="0"/>
              </a:rPr>
              <a:t>1. Start with a question - </a:t>
            </a:r>
          </a:p>
        </p:txBody>
      </p:sp>
      <p:sp>
        <p:nvSpPr>
          <p:cNvPr id="5" name="TextBox 4">
            <a:extLst>
              <a:ext uri="{FF2B5EF4-FFF2-40B4-BE49-F238E27FC236}">
                <a16:creationId xmlns:a16="http://schemas.microsoft.com/office/drawing/2014/main" id="{9FAB3D81-96E8-4261-A7E5-5CB80343B717}"/>
              </a:ext>
            </a:extLst>
          </p:cNvPr>
          <p:cNvSpPr txBox="1"/>
          <p:nvPr/>
        </p:nvSpPr>
        <p:spPr>
          <a:xfrm>
            <a:off x="834885" y="1706912"/>
            <a:ext cx="5615609" cy="2308324"/>
          </a:xfrm>
          <a:prstGeom prst="rect">
            <a:avLst/>
          </a:prstGeom>
          <a:noFill/>
        </p:spPr>
        <p:txBody>
          <a:bodyPr wrap="square" rtlCol="0">
            <a:spAutoFit/>
          </a:bodyPr>
          <a:lstStyle/>
          <a:p>
            <a:pPr marL="457200" indent="-457200">
              <a:buFont typeface="Arial" panose="020B0604020202020204" pitchFamily="34" charset="0"/>
              <a:buChar char="•"/>
            </a:pPr>
            <a:r>
              <a:rPr lang="en-US" sz="3600" u="sng" dirty="0">
                <a:solidFill>
                  <a:schemeClr val="bg1"/>
                </a:solidFill>
              </a:rPr>
              <a:t>Upper level justification  questions </a:t>
            </a:r>
            <a:r>
              <a:rPr lang="en-US" sz="3600" dirty="0">
                <a:solidFill>
                  <a:schemeClr val="bg1"/>
                </a:solidFill>
              </a:rPr>
              <a:t>can be used deeper and more meaningful discussion. </a:t>
            </a:r>
          </a:p>
        </p:txBody>
      </p:sp>
      <p:sp>
        <p:nvSpPr>
          <p:cNvPr id="6" name="TextBox 5">
            <a:extLst>
              <a:ext uri="{FF2B5EF4-FFF2-40B4-BE49-F238E27FC236}">
                <a16:creationId xmlns:a16="http://schemas.microsoft.com/office/drawing/2014/main" id="{3ABF4D29-8D04-44A3-84B2-09ECA392A420}"/>
              </a:ext>
            </a:extLst>
          </p:cNvPr>
          <p:cNvSpPr txBox="1"/>
          <p:nvPr/>
        </p:nvSpPr>
        <p:spPr>
          <a:xfrm>
            <a:off x="134177" y="-141020"/>
            <a:ext cx="7673008" cy="1015663"/>
          </a:xfrm>
          <a:prstGeom prst="rect">
            <a:avLst/>
          </a:prstGeom>
          <a:noFill/>
        </p:spPr>
        <p:txBody>
          <a:bodyPr wrap="square" rtlCol="0">
            <a:spAutoFit/>
          </a:bodyPr>
          <a:lstStyle/>
          <a:p>
            <a:r>
              <a:rPr lang="en-US" sz="6000" u="sng" dirty="0">
                <a:solidFill>
                  <a:schemeClr val="bg1"/>
                </a:solidFill>
                <a:effectLst>
                  <a:outerShdw blurRad="38100" dist="38100" dir="2700000" algn="tl">
                    <a:srgbClr val="000000">
                      <a:alpha val="43137"/>
                    </a:srgbClr>
                  </a:outerShdw>
                </a:effectLst>
                <a:latin typeface="AR JULIAN" panose="02000000000000000000" pitchFamily="2" charset="0"/>
              </a:rPr>
              <a:t>Planning Discussions</a:t>
            </a:r>
          </a:p>
        </p:txBody>
      </p:sp>
    </p:spTree>
    <p:extLst>
      <p:ext uri="{BB962C8B-B14F-4D97-AF65-F5344CB8AC3E}">
        <p14:creationId xmlns:p14="http://schemas.microsoft.com/office/powerpoint/2010/main" val="1663711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786AA9-A5CC-A4E1-6AC4-B6EDA48F35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69289"/>
            <a:ext cx="5965045" cy="5088711"/>
          </a:xfrm>
          <a:prstGeom prst="rect">
            <a:avLst/>
          </a:prstGeom>
        </p:spPr>
      </p:pic>
      <p:sp>
        <p:nvSpPr>
          <p:cNvPr id="4" name="TextBox 3">
            <a:extLst>
              <a:ext uri="{FF2B5EF4-FFF2-40B4-BE49-F238E27FC236}">
                <a16:creationId xmlns:a16="http://schemas.microsoft.com/office/drawing/2014/main" id="{4A81D718-2725-F1EF-4BC5-A8F113EBFE10}"/>
              </a:ext>
            </a:extLst>
          </p:cNvPr>
          <p:cNvSpPr txBox="1"/>
          <p:nvPr/>
        </p:nvSpPr>
        <p:spPr>
          <a:xfrm>
            <a:off x="0" y="-155642"/>
            <a:ext cx="7373566" cy="1323439"/>
          </a:xfrm>
          <a:prstGeom prst="rect">
            <a:avLst/>
          </a:prstGeom>
          <a:noFill/>
        </p:spPr>
        <p:txBody>
          <a:bodyPr wrap="square" rtlCol="0">
            <a:spAutoFit/>
          </a:bodyPr>
          <a:lstStyle/>
          <a:p>
            <a:r>
              <a:rPr lang="en-US" sz="8000" dirty="0">
                <a:latin typeface="Abscissa" panose="00000400000000000000" pitchFamily="2" charset="0"/>
              </a:rPr>
              <a:t>Brain Dump</a:t>
            </a:r>
          </a:p>
        </p:txBody>
      </p:sp>
      <p:sp>
        <p:nvSpPr>
          <p:cNvPr id="5" name="TextBox 4">
            <a:extLst>
              <a:ext uri="{FF2B5EF4-FFF2-40B4-BE49-F238E27FC236}">
                <a16:creationId xmlns:a16="http://schemas.microsoft.com/office/drawing/2014/main" id="{24C6035F-CFD6-17CA-1357-677BA70E43C5}"/>
              </a:ext>
            </a:extLst>
          </p:cNvPr>
          <p:cNvSpPr txBox="1"/>
          <p:nvPr/>
        </p:nvSpPr>
        <p:spPr>
          <a:xfrm>
            <a:off x="5914417" y="366623"/>
            <a:ext cx="2918298" cy="5693866"/>
          </a:xfrm>
          <a:prstGeom prst="rect">
            <a:avLst/>
          </a:prstGeom>
          <a:noFill/>
        </p:spPr>
        <p:txBody>
          <a:bodyPr wrap="square" rtlCol="0">
            <a:spAutoFit/>
          </a:bodyPr>
          <a:lstStyle/>
          <a:p>
            <a:pPr marL="342900" indent="-342900">
              <a:buFont typeface="+mj-lt"/>
              <a:buAutoNum type="arabicPeriod"/>
            </a:pPr>
            <a:r>
              <a:rPr lang="en-US" sz="2800" dirty="0">
                <a:latin typeface="Abscissa" panose="00000400000000000000" pitchFamily="2" charset="0"/>
              </a:rPr>
              <a:t>Write everything you remember from the last session on an index card – you have one minute.</a:t>
            </a:r>
          </a:p>
          <a:p>
            <a:pPr marL="342900" indent="-342900">
              <a:buFont typeface="+mj-lt"/>
              <a:buAutoNum type="arabicPeriod"/>
            </a:pPr>
            <a:endParaRPr lang="en-US" sz="2800" dirty="0">
              <a:latin typeface="Abscissa" panose="00000400000000000000" pitchFamily="2" charset="0"/>
            </a:endParaRPr>
          </a:p>
          <a:p>
            <a:pPr marL="342900" indent="-342900">
              <a:buFont typeface="+mj-lt"/>
              <a:buAutoNum type="arabicPeriod"/>
            </a:pPr>
            <a:r>
              <a:rPr lang="en-US" sz="2800" dirty="0">
                <a:latin typeface="Abscissa" panose="00000400000000000000" pitchFamily="2" charset="0"/>
              </a:rPr>
              <a:t>Share your ideas on the index card with 2 other people in the room.</a:t>
            </a:r>
          </a:p>
        </p:txBody>
      </p:sp>
    </p:spTree>
    <p:extLst>
      <p:ext uri="{BB962C8B-B14F-4D97-AF65-F5344CB8AC3E}">
        <p14:creationId xmlns:p14="http://schemas.microsoft.com/office/powerpoint/2010/main" val="2648280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93B4F-5DB1-454F-A763-22F2336D4A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204" y="-837285"/>
            <a:ext cx="12453730" cy="8311511"/>
          </a:xfrm>
          <a:prstGeom prst="rect">
            <a:avLst/>
          </a:prstGeom>
        </p:spPr>
      </p:pic>
      <p:sp>
        <p:nvSpPr>
          <p:cNvPr id="4" name="TextBox 3">
            <a:extLst>
              <a:ext uri="{FF2B5EF4-FFF2-40B4-BE49-F238E27FC236}">
                <a16:creationId xmlns:a16="http://schemas.microsoft.com/office/drawing/2014/main" id="{65B12F6F-F816-49B1-AA01-3DB463C37E64}"/>
              </a:ext>
            </a:extLst>
          </p:cNvPr>
          <p:cNvSpPr txBox="1"/>
          <p:nvPr/>
        </p:nvSpPr>
        <p:spPr>
          <a:xfrm>
            <a:off x="258418" y="775252"/>
            <a:ext cx="8885582" cy="707886"/>
          </a:xfrm>
          <a:prstGeom prst="rect">
            <a:avLst/>
          </a:prstGeom>
          <a:noFill/>
        </p:spPr>
        <p:txBody>
          <a:bodyPr wrap="square" rtlCol="0">
            <a:spAutoFit/>
          </a:bodyPr>
          <a:lstStyle/>
          <a:p>
            <a:r>
              <a:rPr lang="en-US" sz="4000" dirty="0">
                <a:solidFill>
                  <a:schemeClr val="bg1"/>
                </a:solidFill>
                <a:latin typeface="AR JULIAN" panose="02000000000000000000" pitchFamily="2" charset="0"/>
              </a:rPr>
              <a:t>1. Start with a question. </a:t>
            </a:r>
          </a:p>
        </p:txBody>
      </p:sp>
      <p:sp>
        <p:nvSpPr>
          <p:cNvPr id="6" name="TextBox 5">
            <a:extLst>
              <a:ext uri="{FF2B5EF4-FFF2-40B4-BE49-F238E27FC236}">
                <a16:creationId xmlns:a16="http://schemas.microsoft.com/office/drawing/2014/main" id="{3ABF4D29-8D04-44A3-84B2-09ECA392A420}"/>
              </a:ext>
            </a:extLst>
          </p:cNvPr>
          <p:cNvSpPr txBox="1"/>
          <p:nvPr/>
        </p:nvSpPr>
        <p:spPr>
          <a:xfrm>
            <a:off x="134177" y="-141020"/>
            <a:ext cx="7673008" cy="1015663"/>
          </a:xfrm>
          <a:prstGeom prst="rect">
            <a:avLst/>
          </a:prstGeom>
          <a:noFill/>
        </p:spPr>
        <p:txBody>
          <a:bodyPr wrap="square" rtlCol="0">
            <a:spAutoFit/>
          </a:bodyPr>
          <a:lstStyle/>
          <a:p>
            <a:r>
              <a:rPr lang="en-US" sz="6000" u="sng" dirty="0">
                <a:solidFill>
                  <a:schemeClr val="bg1"/>
                </a:solidFill>
                <a:effectLst>
                  <a:outerShdw blurRad="38100" dist="38100" dir="2700000" algn="tl">
                    <a:srgbClr val="000000">
                      <a:alpha val="43137"/>
                    </a:srgbClr>
                  </a:outerShdw>
                </a:effectLst>
                <a:latin typeface="AR JULIAN" panose="02000000000000000000" pitchFamily="2" charset="0"/>
              </a:rPr>
              <a:t>Planning Discussions</a:t>
            </a:r>
          </a:p>
        </p:txBody>
      </p:sp>
      <p:sp>
        <p:nvSpPr>
          <p:cNvPr id="7" name="TextBox 6">
            <a:extLst>
              <a:ext uri="{FF2B5EF4-FFF2-40B4-BE49-F238E27FC236}">
                <a16:creationId xmlns:a16="http://schemas.microsoft.com/office/drawing/2014/main" id="{A9413A33-092F-4281-A5DF-A250E4C5D60F}"/>
              </a:ext>
            </a:extLst>
          </p:cNvPr>
          <p:cNvSpPr txBox="1"/>
          <p:nvPr/>
        </p:nvSpPr>
        <p:spPr>
          <a:xfrm>
            <a:off x="258418" y="1423503"/>
            <a:ext cx="8885582" cy="707886"/>
          </a:xfrm>
          <a:prstGeom prst="rect">
            <a:avLst/>
          </a:prstGeom>
          <a:noFill/>
        </p:spPr>
        <p:txBody>
          <a:bodyPr wrap="square" rtlCol="0">
            <a:spAutoFit/>
          </a:bodyPr>
          <a:lstStyle/>
          <a:p>
            <a:r>
              <a:rPr lang="en-US" sz="4000" dirty="0">
                <a:solidFill>
                  <a:schemeClr val="bg1"/>
                </a:solidFill>
                <a:latin typeface="AR JULIAN" panose="02000000000000000000" pitchFamily="2" charset="0"/>
              </a:rPr>
              <a:t>2. Provide background information. </a:t>
            </a:r>
          </a:p>
        </p:txBody>
      </p:sp>
    </p:spTree>
    <p:extLst>
      <p:ext uri="{BB962C8B-B14F-4D97-AF65-F5344CB8AC3E}">
        <p14:creationId xmlns:p14="http://schemas.microsoft.com/office/powerpoint/2010/main" val="60438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93B4F-5DB1-454F-A763-22F2336D4A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204" y="-837285"/>
            <a:ext cx="12453730" cy="8311511"/>
          </a:xfrm>
          <a:prstGeom prst="rect">
            <a:avLst/>
          </a:prstGeom>
        </p:spPr>
      </p:pic>
      <p:sp>
        <p:nvSpPr>
          <p:cNvPr id="4" name="TextBox 3">
            <a:extLst>
              <a:ext uri="{FF2B5EF4-FFF2-40B4-BE49-F238E27FC236}">
                <a16:creationId xmlns:a16="http://schemas.microsoft.com/office/drawing/2014/main" id="{65B12F6F-F816-49B1-AA01-3DB463C37E64}"/>
              </a:ext>
            </a:extLst>
          </p:cNvPr>
          <p:cNvSpPr txBox="1"/>
          <p:nvPr/>
        </p:nvSpPr>
        <p:spPr>
          <a:xfrm>
            <a:off x="258418" y="775252"/>
            <a:ext cx="8885582" cy="707886"/>
          </a:xfrm>
          <a:prstGeom prst="rect">
            <a:avLst/>
          </a:prstGeom>
          <a:noFill/>
        </p:spPr>
        <p:txBody>
          <a:bodyPr wrap="square" rtlCol="0">
            <a:spAutoFit/>
          </a:bodyPr>
          <a:lstStyle/>
          <a:p>
            <a:r>
              <a:rPr lang="en-US" sz="4000" dirty="0">
                <a:solidFill>
                  <a:schemeClr val="bg1"/>
                </a:solidFill>
                <a:latin typeface="AR JULIAN" panose="02000000000000000000" pitchFamily="2" charset="0"/>
              </a:rPr>
              <a:t>1. Start with a question. </a:t>
            </a:r>
          </a:p>
        </p:txBody>
      </p:sp>
      <p:sp>
        <p:nvSpPr>
          <p:cNvPr id="6" name="TextBox 5">
            <a:extLst>
              <a:ext uri="{FF2B5EF4-FFF2-40B4-BE49-F238E27FC236}">
                <a16:creationId xmlns:a16="http://schemas.microsoft.com/office/drawing/2014/main" id="{3ABF4D29-8D04-44A3-84B2-09ECA392A420}"/>
              </a:ext>
            </a:extLst>
          </p:cNvPr>
          <p:cNvSpPr txBox="1"/>
          <p:nvPr/>
        </p:nvSpPr>
        <p:spPr>
          <a:xfrm>
            <a:off x="134177" y="-141020"/>
            <a:ext cx="7673008" cy="1015663"/>
          </a:xfrm>
          <a:prstGeom prst="rect">
            <a:avLst/>
          </a:prstGeom>
          <a:noFill/>
        </p:spPr>
        <p:txBody>
          <a:bodyPr wrap="square" rtlCol="0">
            <a:spAutoFit/>
          </a:bodyPr>
          <a:lstStyle/>
          <a:p>
            <a:r>
              <a:rPr lang="en-US" sz="6000" u="sng" dirty="0">
                <a:solidFill>
                  <a:schemeClr val="bg1"/>
                </a:solidFill>
                <a:effectLst>
                  <a:outerShdw blurRad="38100" dist="38100" dir="2700000" algn="tl">
                    <a:srgbClr val="000000">
                      <a:alpha val="43137"/>
                    </a:srgbClr>
                  </a:outerShdw>
                </a:effectLst>
                <a:latin typeface="AR JULIAN" panose="02000000000000000000" pitchFamily="2" charset="0"/>
              </a:rPr>
              <a:t>Planning Discussions</a:t>
            </a:r>
          </a:p>
        </p:txBody>
      </p:sp>
      <p:sp>
        <p:nvSpPr>
          <p:cNvPr id="7" name="TextBox 6">
            <a:extLst>
              <a:ext uri="{FF2B5EF4-FFF2-40B4-BE49-F238E27FC236}">
                <a16:creationId xmlns:a16="http://schemas.microsoft.com/office/drawing/2014/main" id="{A9413A33-092F-4281-A5DF-A250E4C5D60F}"/>
              </a:ext>
            </a:extLst>
          </p:cNvPr>
          <p:cNvSpPr txBox="1"/>
          <p:nvPr/>
        </p:nvSpPr>
        <p:spPr>
          <a:xfrm>
            <a:off x="258418" y="1423503"/>
            <a:ext cx="8885582" cy="707886"/>
          </a:xfrm>
          <a:prstGeom prst="rect">
            <a:avLst/>
          </a:prstGeom>
          <a:noFill/>
        </p:spPr>
        <p:txBody>
          <a:bodyPr wrap="square" rtlCol="0">
            <a:spAutoFit/>
          </a:bodyPr>
          <a:lstStyle/>
          <a:p>
            <a:r>
              <a:rPr lang="en-US" sz="4000" dirty="0">
                <a:solidFill>
                  <a:schemeClr val="bg1"/>
                </a:solidFill>
                <a:latin typeface="AR JULIAN" panose="02000000000000000000" pitchFamily="2" charset="0"/>
              </a:rPr>
              <a:t>2. Provide Background information. </a:t>
            </a:r>
          </a:p>
        </p:txBody>
      </p:sp>
      <p:sp>
        <p:nvSpPr>
          <p:cNvPr id="8" name="TextBox 7">
            <a:extLst>
              <a:ext uri="{FF2B5EF4-FFF2-40B4-BE49-F238E27FC236}">
                <a16:creationId xmlns:a16="http://schemas.microsoft.com/office/drawing/2014/main" id="{FD651493-F8FF-41FA-8811-491ACA0FD862}"/>
              </a:ext>
            </a:extLst>
          </p:cNvPr>
          <p:cNvSpPr txBox="1"/>
          <p:nvPr/>
        </p:nvSpPr>
        <p:spPr>
          <a:xfrm>
            <a:off x="904459" y="2096942"/>
            <a:ext cx="5615609" cy="1754326"/>
          </a:xfrm>
          <a:prstGeom prst="rect">
            <a:avLst/>
          </a:prstGeom>
          <a:noFill/>
        </p:spPr>
        <p:txBody>
          <a:bodyPr wrap="square" rtlCol="0">
            <a:spAutoFit/>
          </a:bodyPr>
          <a:lstStyle/>
          <a:p>
            <a:pPr marL="457200" indent="-457200">
              <a:buFont typeface="Arial" panose="020B0604020202020204" pitchFamily="34" charset="0"/>
              <a:buChar char="•"/>
            </a:pPr>
            <a:r>
              <a:rPr lang="en-US" sz="3600" dirty="0">
                <a:solidFill>
                  <a:schemeClr val="bg1"/>
                </a:solidFill>
              </a:rPr>
              <a:t>Songs</a:t>
            </a:r>
          </a:p>
          <a:p>
            <a:pPr marL="457200" indent="-457200">
              <a:buFont typeface="Arial" panose="020B0604020202020204" pitchFamily="34" charset="0"/>
              <a:buChar char="•"/>
            </a:pPr>
            <a:r>
              <a:rPr lang="en-US" sz="3600" dirty="0">
                <a:solidFill>
                  <a:schemeClr val="bg1"/>
                </a:solidFill>
              </a:rPr>
              <a:t>Primary Sources</a:t>
            </a:r>
          </a:p>
          <a:p>
            <a:pPr marL="457200" indent="-457200">
              <a:buFont typeface="Arial" panose="020B0604020202020204" pitchFamily="34" charset="0"/>
              <a:buChar char="•"/>
            </a:pPr>
            <a:r>
              <a:rPr lang="en-US" sz="3600" dirty="0">
                <a:solidFill>
                  <a:schemeClr val="bg1"/>
                </a:solidFill>
              </a:rPr>
              <a:t>Content Readings</a:t>
            </a:r>
          </a:p>
        </p:txBody>
      </p:sp>
    </p:spTree>
    <p:extLst>
      <p:ext uri="{BB962C8B-B14F-4D97-AF65-F5344CB8AC3E}">
        <p14:creationId xmlns:p14="http://schemas.microsoft.com/office/powerpoint/2010/main" val="866670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93B4F-5DB1-454F-A763-22F2336D4A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204" y="-837285"/>
            <a:ext cx="12453730" cy="8311511"/>
          </a:xfrm>
          <a:prstGeom prst="rect">
            <a:avLst/>
          </a:prstGeom>
        </p:spPr>
      </p:pic>
      <p:sp>
        <p:nvSpPr>
          <p:cNvPr id="4" name="TextBox 3">
            <a:extLst>
              <a:ext uri="{FF2B5EF4-FFF2-40B4-BE49-F238E27FC236}">
                <a16:creationId xmlns:a16="http://schemas.microsoft.com/office/drawing/2014/main" id="{65B12F6F-F816-49B1-AA01-3DB463C37E64}"/>
              </a:ext>
            </a:extLst>
          </p:cNvPr>
          <p:cNvSpPr txBox="1"/>
          <p:nvPr/>
        </p:nvSpPr>
        <p:spPr>
          <a:xfrm>
            <a:off x="258418" y="775252"/>
            <a:ext cx="8885582" cy="707886"/>
          </a:xfrm>
          <a:prstGeom prst="rect">
            <a:avLst/>
          </a:prstGeom>
          <a:noFill/>
        </p:spPr>
        <p:txBody>
          <a:bodyPr wrap="square" rtlCol="0">
            <a:spAutoFit/>
          </a:bodyPr>
          <a:lstStyle/>
          <a:p>
            <a:r>
              <a:rPr lang="en-US" sz="4000" dirty="0">
                <a:solidFill>
                  <a:schemeClr val="bg1"/>
                </a:solidFill>
                <a:latin typeface="AR JULIAN" panose="02000000000000000000" pitchFamily="2" charset="0"/>
              </a:rPr>
              <a:t>1. Start with a question. </a:t>
            </a:r>
          </a:p>
        </p:txBody>
      </p:sp>
      <p:sp>
        <p:nvSpPr>
          <p:cNvPr id="6" name="TextBox 5">
            <a:extLst>
              <a:ext uri="{FF2B5EF4-FFF2-40B4-BE49-F238E27FC236}">
                <a16:creationId xmlns:a16="http://schemas.microsoft.com/office/drawing/2014/main" id="{3ABF4D29-8D04-44A3-84B2-09ECA392A420}"/>
              </a:ext>
            </a:extLst>
          </p:cNvPr>
          <p:cNvSpPr txBox="1"/>
          <p:nvPr/>
        </p:nvSpPr>
        <p:spPr>
          <a:xfrm>
            <a:off x="134177" y="-141020"/>
            <a:ext cx="7673008" cy="1015663"/>
          </a:xfrm>
          <a:prstGeom prst="rect">
            <a:avLst/>
          </a:prstGeom>
          <a:noFill/>
        </p:spPr>
        <p:txBody>
          <a:bodyPr wrap="square" rtlCol="0">
            <a:spAutoFit/>
          </a:bodyPr>
          <a:lstStyle/>
          <a:p>
            <a:r>
              <a:rPr lang="en-US" sz="6000" u="sng" dirty="0">
                <a:solidFill>
                  <a:schemeClr val="bg1"/>
                </a:solidFill>
                <a:effectLst>
                  <a:outerShdw blurRad="38100" dist="38100" dir="2700000" algn="tl">
                    <a:srgbClr val="000000">
                      <a:alpha val="43137"/>
                    </a:srgbClr>
                  </a:outerShdw>
                </a:effectLst>
                <a:latin typeface="AR JULIAN" panose="02000000000000000000" pitchFamily="2" charset="0"/>
              </a:rPr>
              <a:t>Planning Discussions</a:t>
            </a:r>
          </a:p>
        </p:txBody>
      </p:sp>
      <p:sp>
        <p:nvSpPr>
          <p:cNvPr id="7" name="TextBox 6">
            <a:extLst>
              <a:ext uri="{FF2B5EF4-FFF2-40B4-BE49-F238E27FC236}">
                <a16:creationId xmlns:a16="http://schemas.microsoft.com/office/drawing/2014/main" id="{A9413A33-092F-4281-A5DF-A250E4C5D60F}"/>
              </a:ext>
            </a:extLst>
          </p:cNvPr>
          <p:cNvSpPr txBox="1"/>
          <p:nvPr/>
        </p:nvSpPr>
        <p:spPr>
          <a:xfrm>
            <a:off x="258418" y="1423503"/>
            <a:ext cx="8885582" cy="707886"/>
          </a:xfrm>
          <a:prstGeom prst="rect">
            <a:avLst/>
          </a:prstGeom>
          <a:noFill/>
        </p:spPr>
        <p:txBody>
          <a:bodyPr wrap="square" rtlCol="0">
            <a:spAutoFit/>
          </a:bodyPr>
          <a:lstStyle/>
          <a:p>
            <a:r>
              <a:rPr lang="en-US" sz="4000" dirty="0">
                <a:solidFill>
                  <a:schemeClr val="bg1"/>
                </a:solidFill>
                <a:latin typeface="AR JULIAN" panose="02000000000000000000" pitchFamily="2" charset="0"/>
              </a:rPr>
              <a:t>2. Provide background information. </a:t>
            </a:r>
          </a:p>
        </p:txBody>
      </p:sp>
      <p:sp>
        <p:nvSpPr>
          <p:cNvPr id="8" name="TextBox 7">
            <a:extLst>
              <a:ext uri="{FF2B5EF4-FFF2-40B4-BE49-F238E27FC236}">
                <a16:creationId xmlns:a16="http://schemas.microsoft.com/office/drawing/2014/main" id="{FD651493-F8FF-41FA-8811-491ACA0FD862}"/>
              </a:ext>
            </a:extLst>
          </p:cNvPr>
          <p:cNvSpPr txBox="1"/>
          <p:nvPr/>
        </p:nvSpPr>
        <p:spPr>
          <a:xfrm>
            <a:off x="974032" y="2551451"/>
            <a:ext cx="5615609" cy="2308324"/>
          </a:xfrm>
          <a:prstGeom prst="rect">
            <a:avLst/>
          </a:prstGeom>
          <a:noFill/>
        </p:spPr>
        <p:txBody>
          <a:bodyPr wrap="square" rtlCol="0">
            <a:spAutoFit/>
          </a:bodyPr>
          <a:lstStyle/>
          <a:p>
            <a:pPr marL="457200" indent="-457200">
              <a:buFont typeface="Arial" panose="020B0604020202020204" pitchFamily="34" charset="0"/>
              <a:buChar char="•"/>
            </a:pPr>
            <a:r>
              <a:rPr lang="en-US" sz="3600" dirty="0">
                <a:solidFill>
                  <a:schemeClr val="bg1"/>
                </a:solidFill>
              </a:rPr>
              <a:t>Everyone Speaks</a:t>
            </a:r>
          </a:p>
          <a:p>
            <a:pPr marL="457200" indent="-457200">
              <a:buFont typeface="Arial" panose="020B0604020202020204" pitchFamily="34" charset="0"/>
              <a:buChar char="•"/>
            </a:pPr>
            <a:r>
              <a:rPr lang="en-US" sz="3600" dirty="0">
                <a:solidFill>
                  <a:schemeClr val="bg1"/>
                </a:solidFill>
              </a:rPr>
              <a:t>Use Your Manners</a:t>
            </a:r>
          </a:p>
          <a:p>
            <a:pPr marL="457200" indent="-457200">
              <a:buFont typeface="Arial" panose="020B0604020202020204" pitchFamily="34" charset="0"/>
              <a:buChar char="•"/>
            </a:pPr>
            <a:r>
              <a:rPr lang="en-US" sz="3600" dirty="0">
                <a:solidFill>
                  <a:schemeClr val="bg1"/>
                </a:solidFill>
              </a:rPr>
              <a:t>Treat All Answers With Respect</a:t>
            </a:r>
          </a:p>
        </p:txBody>
      </p:sp>
      <p:sp>
        <p:nvSpPr>
          <p:cNvPr id="9" name="TextBox 8">
            <a:extLst>
              <a:ext uri="{FF2B5EF4-FFF2-40B4-BE49-F238E27FC236}">
                <a16:creationId xmlns:a16="http://schemas.microsoft.com/office/drawing/2014/main" id="{2770992D-6D45-45AF-9E51-F6F5616E5E62}"/>
              </a:ext>
            </a:extLst>
          </p:cNvPr>
          <p:cNvSpPr txBox="1"/>
          <p:nvPr/>
        </p:nvSpPr>
        <p:spPr>
          <a:xfrm>
            <a:off x="258418" y="1992767"/>
            <a:ext cx="8885582" cy="707886"/>
          </a:xfrm>
          <a:prstGeom prst="rect">
            <a:avLst/>
          </a:prstGeom>
          <a:noFill/>
        </p:spPr>
        <p:txBody>
          <a:bodyPr wrap="square" rtlCol="0">
            <a:spAutoFit/>
          </a:bodyPr>
          <a:lstStyle/>
          <a:p>
            <a:r>
              <a:rPr lang="en-US" sz="4000" dirty="0">
                <a:solidFill>
                  <a:schemeClr val="bg1"/>
                </a:solidFill>
                <a:latin typeface="AR JULIAN" panose="02000000000000000000" pitchFamily="2" charset="0"/>
              </a:rPr>
              <a:t>3. Set clear expectations. </a:t>
            </a:r>
          </a:p>
        </p:txBody>
      </p:sp>
    </p:spTree>
    <p:extLst>
      <p:ext uri="{BB962C8B-B14F-4D97-AF65-F5344CB8AC3E}">
        <p14:creationId xmlns:p14="http://schemas.microsoft.com/office/powerpoint/2010/main" val="2223612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93B4F-5DB1-454F-A763-22F2336D4A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204" y="-837285"/>
            <a:ext cx="12453730" cy="8311511"/>
          </a:xfrm>
          <a:prstGeom prst="rect">
            <a:avLst/>
          </a:prstGeom>
        </p:spPr>
      </p:pic>
      <p:sp>
        <p:nvSpPr>
          <p:cNvPr id="4" name="TextBox 3">
            <a:extLst>
              <a:ext uri="{FF2B5EF4-FFF2-40B4-BE49-F238E27FC236}">
                <a16:creationId xmlns:a16="http://schemas.microsoft.com/office/drawing/2014/main" id="{65B12F6F-F816-49B1-AA01-3DB463C37E64}"/>
              </a:ext>
            </a:extLst>
          </p:cNvPr>
          <p:cNvSpPr txBox="1"/>
          <p:nvPr/>
        </p:nvSpPr>
        <p:spPr>
          <a:xfrm>
            <a:off x="258418" y="775252"/>
            <a:ext cx="8885582" cy="707886"/>
          </a:xfrm>
          <a:prstGeom prst="rect">
            <a:avLst/>
          </a:prstGeom>
          <a:noFill/>
        </p:spPr>
        <p:txBody>
          <a:bodyPr wrap="square" rtlCol="0">
            <a:spAutoFit/>
          </a:bodyPr>
          <a:lstStyle/>
          <a:p>
            <a:r>
              <a:rPr lang="en-US" sz="4000" dirty="0">
                <a:solidFill>
                  <a:schemeClr val="bg1"/>
                </a:solidFill>
                <a:latin typeface="AR JULIAN" panose="02000000000000000000" pitchFamily="2" charset="0"/>
              </a:rPr>
              <a:t>1. Start with a question. </a:t>
            </a:r>
          </a:p>
        </p:txBody>
      </p:sp>
      <p:sp>
        <p:nvSpPr>
          <p:cNvPr id="6" name="TextBox 5">
            <a:extLst>
              <a:ext uri="{FF2B5EF4-FFF2-40B4-BE49-F238E27FC236}">
                <a16:creationId xmlns:a16="http://schemas.microsoft.com/office/drawing/2014/main" id="{3ABF4D29-8D04-44A3-84B2-09ECA392A420}"/>
              </a:ext>
            </a:extLst>
          </p:cNvPr>
          <p:cNvSpPr txBox="1"/>
          <p:nvPr/>
        </p:nvSpPr>
        <p:spPr>
          <a:xfrm>
            <a:off x="134177" y="-141020"/>
            <a:ext cx="7673008" cy="1015663"/>
          </a:xfrm>
          <a:prstGeom prst="rect">
            <a:avLst/>
          </a:prstGeom>
          <a:noFill/>
        </p:spPr>
        <p:txBody>
          <a:bodyPr wrap="square" rtlCol="0">
            <a:spAutoFit/>
          </a:bodyPr>
          <a:lstStyle/>
          <a:p>
            <a:r>
              <a:rPr lang="en-US" sz="6000" u="sng" dirty="0">
                <a:solidFill>
                  <a:schemeClr val="bg1"/>
                </a:solidFill>
                <a:effectLst>
                  <a:outerShdw blurRad="38100" dist="38100" dir="2700000" algn="tl">
                    <a:srgbClr val="000000">
                      <a:alpha val="43137"/>
                    </a:srgbClr>
                  </a:outerShdw>
                </a:effectLst>
                <a:latin typeface="AR JULIAN" panose="02000000000000000000" pitchFamily="2" charset="0"/>
              </a:rPr>
              <a:t>Planning Discussions</a:t>
            </a:r>
          </a:p>
        </p:txBody>
      </p:sp>
      <p:sp>
        <p:nvSpPr>
          <p:cNvPr id="7" name="TextBox 6">
            <a:extLst>
              <a:ext uri="{FF2B5EF4-FFF2-40B4-BE49-F238E27FC236}">
                <a16:creationId xmlns:a16="http://schemas.microsoft.com/office/drawing/2014/main" id="{A9413A33-092F-4281-A5DF-A250E4C5D60F}"/>
              </a:ext>
            </a:extLst>
          </p:cNvPr>
          <p:cNvSpPr txBox="1"/>
          <p:nvPr/>
        </p:nvSpPr>
        <p:spPr>
          <a:xfrm>
            <a:off x="258418" y="1423503"/>
            <a:ext cx="8885582" cy="707886"/>
          </a:xfrm>
          <a:prstGeom prst="rect">
            <a:avLst/>
          </a:prstGeom>
          <a:noFill/>
        </p:spPr>
        <p:txBody>
          <a:bodyPr wrap="square" rtlCol="0">
            <a:spAutoFit/>
          </a:bodyPr>
          <a:lstStyle/>
          <a:p>
            <a:r>
              <a:rPr lang="en-US" sz="4000" dirty="0">
                <a:solidFill>
                  <a:schemeClr val="bg1"/>
                </a:solidFill>
                <a:latin typeface="AR JULIAN" panose="02000000000000000000" pitchFamily="2" charset="0"/>
              </a:rPr>
              <a:t>2. Provide background information. </a:t>
            </a:r>
          </a:p>
        </p:txBody>
      </p:sp>
      <p:sp>
        <p:nvSpPr>
          <p:cNvPr id="9" name="TextBox 8">
            <a:extLst>
              <a:ext uri="{FF2B5EF4-FFF2-40B4-BE49-F238E27FC236}">
                <a16:creationId xmlns:a16="http://schemas.microsoft.com/office/drawing/2014/main" id="{2770992D-6D45-45AF-9E51-F6F5616E5E62}"/>
              </a:ext>
            </a:extLst>
          </p:cNvPr>
          <p:cNvSpPr txBox="1"/>
          <p:nvPr/>
        </p:nvSpPr>
        <p:spPr>
          <a:xfrm>
            <a:off x="258418" y="1992767"/>
            <a:ext cx="8885582" cy="1323439"/>
          </a:xfrm>
          <a:prstGeom prst="rect">
            <a:avLst/>
          </a:prstGeom>
          <a:noFill/>
        </p:spPr>
        <p:txBody>
          <a:bodyPr wrap="square" rtlCol="0">
            <a:spAutoFit/>
          </a:bodyPr>
          <a:lstStyle/>
          <a:p>
            <a:r>
              <a:rPr lang="en-US" sz="4000" dirty="0">
                <a:solidFill>
                  <a:schemeClr val="bg1"/>
                </a:solidFill>
                <a:latin typeface="AR JULIAN" panose="02000000000000000000" pitchFamily="2" charset="0"/>
              </a:rPr>
              <a:t>3. Set clear expectations.</a:t>
            </a:r>
          </a:p>
          <a:p>
            <a:r>
              <a:rPr lang="en-US" sz="4000" dirty="0">
                <a:solidFill>
                  <a:schemeClr val="bg1"/>
                </a:solidFill>
                <a:latin typeface="AR JULIAN" panose="02000000000000000000" pitchFamily="2" charset="0"/>
              </a:rPr>
              <a:t>4. Choose a strategy</a:t>
            </a:r>
          </a:p>
        </p:txBody>
      </p:sp>
      <p:sp>
        <p:nvSpPr>
          <p:cNvPr id="10" name="TextBox 9">
            <a:extLst>
              <a:ext uri="{FF2B5EF4-FFF2-40B4-BE49-F238E27FC236}">
                <a16:creationId xmlns:a16="http://schemas.microsoft.com/office/drawing/2014/main" id="{AE551007-FD74-438C-A5C1-F84130E84BE5}"/>
              </a:ext>
            </a:extLst>
          </p:cNvPr>
          <p:cNvSpPr txBox="1"/>
          <p:nvPr/>
        </p:nvSpPr>
        <p:spPr>
          <a:xfrm>
            <a:off x="944215" y="3172340"/>
            <a:ext cx="5615609"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rPr>
              <a:t>4 Corner Debate</a:t>
            </a:r>
          </a:p>
          <a:p>
            <a:pPr marL="457200" indent="-457200">
              <a:buFont typeface="Arial" panose="020B0604020202020204" pitchFamily="34" charset="0"/>
              <a:buChar char="•"/>
            </a:pPr>
            <a:r>
              <a:rPr lang="en-US" sz="2800" dirty="0">
                <a:solidFill>
                  <a:schemeClr val="bg1"/>
                </a:solidFill>
              </a:rPr>
              <a:t>Chat Cards</a:t>
            </a:r>
          </a:p>
          <a:p>
            <a:pPr marL="457200" indent="-457200">
              <a:buFont typeface="Arial" panose="020B0604020202020204" pitchFamily="34" charset="0"/>
              <a:buChar char="•"/>
            </a:pPr>
            <a:r>
              <a:rPr lang="en-US" sz="2800" dirty="0">
                <a:solidFill>
                  <a:schemeClr val="bg1"/>
                </a:solidFill>
              </a:rPr>
              <a:t>Inner-Outer Circle</a:t>
            </a:r>
          </a:p>
          <a:p>
            <a:pPr marL="457200" indent="-457200">
              <a:buFont typeface="Arial" panose="020B0604020202020204" pitchFamily="34" charset="0"/>
              <a:buChar char="•"/>
            </a:pPr>
            <a:r>
              <a:rPr lang="en-US" sz="2800" dirty="0">
                <a:solidFill>
                  <a:schemeClr val="bg1"/>
                </a:solidFill>
              </a:rPr>
              <a:t>Expert Groups</a:t>
            </a:r>
          </a:p>
          <a:p>
            <a:pPr marL="457200" indent="-457200">
              <a:buFont typeface="Arial" panose="020B0604020202020204" pitchFamily="34" charset="0"/>
              <a:buChar char="•"/>
            </a:pPr>
            <a:r>
              <a:rPr lang="en-US" sz="2800" dirty="0">
                <a:solidFill>
                  <a:schemeClr val="bg1"/>
                </a:solidFill>
              </a:rPr>
              <a:t>Question Dice</a:t>
            </a:r>
          </a:p>
          <a:p>
            <a:pPr marL="457200" indent="-457200">
              <a:buFont typeface="Arial" panose="020B0604020202020204" pitchFamily="34" charset="0"/>
              <a:buChar char="•"/>
            </a:pPr>
            <a:r>
              <a:rPr lang="en-US" sz="2800" dirty="0">
                <a:solidFill>
                  <a:schemeClr val="bg1"/>
                </a:solidFill>
              </a:rPr>
              <a:t>Roving Reporter &amp; More</a:t>
            </a:r>
          </a:p>
          <a:p>
            <a:pPr marL="457200" indent="-457200">
              <a:buFont typeface="Arial" panose="020B0604020202020204" pitchFamily="34" charset="0"/>
              <a:buChar char="•"/>
            </a:pPr>
            <a:endParaRPr lang="en-US" sz="2800" dirty="0">
              <a:solidFill>
                <a:schemeClr val="bg1"/>
              </a:solidFill>
            </a:endParaRPr>
          </a:p>
        </p:txBody>
      </p:sp>
    </p:spTree>
    <p:extLst>
      <p:ext uri="{BB962C8B-B14F-4D97-AF65-F5344CB8AC3E}">
        <p14:creationId xmlns:p14="http://schemas.microsoft.com/office/powerpoint/2010/main" val="748438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EB290-F784-4AD9-BF3E-A5963391FC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437" y="0"/>
            <a:ext cx="12192000" cy="6858000"/>
          </a:xfrm>
          <a:prstGeom prst="rect">
            <a:avLst/>
          </a:prstGeom>
        </p:spPr>
      </p:pic>
      <p:sp>
        <p:nvSpPr>
          <p:cNvPr id="2" name="TextBox 1">
            <a:extLst>
              <a:ext uri="{FF2B5EF4-FFF2-40B4-BE49-F238E27FC236}">
                <a16:creationId xmlns:a16="http://schemas.microsoft.com/office/drawing/2014/main" id="{6F2E7807-46EA-4A64-8B39-28BCE22A4EA7}"/>
              </a:ext>
            </a:extLst>
          </p:cNvPr>
          <p:cNvSpPr txBox="1"/>
          <p:nvPr/>
        </p:nvSpPr>
        <p:spPr>
          <a:xfrm>
            <a:off x="720437" y="2127276"/>
            <a:ext cx="4613564" cy="1569660"/>
          </a:xfrm>
          <a:prstGeom prst="rect">
            <a:avLst/>
          </a:prstGeom>
          <a:noFill/>
        </p:spPr>
        <p:txBody>
          <a:bodyPr wrap="square" rtlCol="0">
            <a:spAutoFit/>
          </a:bodyPr>
          <a:lstStyle/>
          <a:p>
            <a:r>
              <a:rPr lang="en-US" sz="4800" dirty="0">
                <a:solidFill>
                  <a:schemeClr val="bg1"/>
                </a:solidFill>
                <a:effectLst>
                  <a:outerShdw blurRad="38100" dist="38100" dir="2700000" algn="tl">
                    <a:srgbClr val="000000">
                      <a:alpha val="43137"/>
                    </a:srgbClr>
                  </a:outerShdw>
                </a:effectLst>
              </a:rPr>
              <a:t>for Whole Class Discussions</a:t>
            </a:r>
          </a:p>
        </p:txBody>
      </p:sp>
      <p:sp>
        <p:nvSpPr>
          <p:cNvPr id="5" name="Rectangle 4">
            <a:extLst>
              <a:ext uri="{FF2B5EF4-FFF2-40B4-BE49-F238E27FC236}">
                <a16:creationId xmlns:a16="http://schemas.microsoft.com/office/drawing/2014/main" id="{1307CE9B-A37B-442E-8616-CED108D99A3A}"/>
              </a:ext>
            </a:extLst>
          </p:cNvPr>
          <p:cNvSpPr/>
          <p:nvPr/>
        </p:nvSpPr>
        <p:spPr>
          <a:xfrm rot="20973622">
            <a:off x="463814" y="69654"/>
            <a:ext cx="4875053" cy="2215991"/>
          </a:xfrm>
          <a:prstGeom prst="rect">
            <a:avLst/>
          </a:prstGeom>
        </p:spPr>
        <p:txBody>
          <a:bodyPr wrap="none">
            <a:spAutoFit/>
          </a:bodyPr>
          <a:lstStyle/>
          <a:p>
            <a:r>
              <a:rPr lang="en-US" sz="13800" dirty="0">
                <a:latin typeface="Bloomishly" pitchFamily="50" charset="0"/>
              </a:rPr>
              <a:t>Strategies</a:t>
            </a:r>
          </a:p>
        </p:txBody>
      </p:sp>
    </p:spTree>
    <p:extLst>
      <p:ext uri="{BB962C8B-B14F-4D97-AF65-F5344CB8AC3E}">
        <p14:creationId xmlns:p14="http://schemas.microsoft.com/office/powerpoint/2010/main" val="806125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D48F86-744C-40A8-A3C3-1EC6A8FF049E}"/>
              </a:ext>
            </a:extLst>
          </p:cNvPr>
          <p:cNvSpPr txBox="1"/>
          <p:nvPr/>
        </p:nvSpPr>
        <p:spPr>
          <a:xfrm>
            <a:off x="4750905" y="525669"/>
            <a:ext cx="4941910" cy="1862048"/>
          </a:xfrm>
          <a:prstGeom prst="rect">
            <a:avLst/>
          </a:prstGeom>
          <a:noFill/>
        </p:spPr>
        <p:txBody>
          <a:bodyPr wrap="square" rtlCol="0">
            <a:spAutoFit/>
          </a:bodyPr>
          <a:lstStyle/>
          <a:p>
            <a:r>
              <a:rPr lang="en-US" sz="11500" dirty="0">
                <a:latin typeface="Abscissa" panose="00000400000000000000" pitchFamily="2" charset="0"/>
              </a:rPr>
              <a:t>Debate</a:t>
            </a:r>
          </a:p>
        </p:txBody>
      </p:sp>
      <p:sp>
        <p:nvSpPr>
          <p:cNvPr id="3" name="Rectangle 2">
            <a:extLst>
              <a:ext uri="{FF2B5EF4-FFF2-40B4-BE49-F238E27FC236}">
                <a16:creationId xmlns:a16="http://schemas.microsoft.com/office/drawing/2014/main" id="{D42F5B82-6A97-4EB8-94F9-1DDEB1FBC413}"/>
              </a:ext>
            </a:extLst>
          </p:cNvPr>
          <p:cNvSpPr/>
          <p:nvPr/>
        </p:nvSpPr>
        <p:spPr>
          <a:xfrm rot="20746926">
            <a:off x="244275" y="133253"/>
            <a:ext cx="2701381" cy="2646878"/>
          </a:xfrm>
          <a:prstGeom prst="rect">
            <a:avLst/>
          </a:prstGeom>
        </p:spPr>
        <p:txBody>
          <a:bodyPr wrap="none">
            <a:spAutoFit/>
          </a:bodyPr>
          <a:lstStyle/>
          <a:p>
            <a:r>
              <a:rPr lang="en-US" sz="16600" dirty="0">
                <a:latin typeface="Bloomishly" pitchFamily="50" charset="0"/>
              </a:rPr>
              <a:t>Four</a:t>
            </a:r>
          </a:p>
        </p:txBody>
      </p:sp>
      <p:sp>
        <p:nvSpPr>
          <p:cNvPr id="5" name="Rectangle 4">
            <a:extLst>
              <a:ext uri="{FF2B5EF4-FFF2-40B4-BE49-F238E27FC236}">
                <a16:creationId xmlns:a16="http://schemas.microsoft.com/office/drawing/2014/main" id="{AA3371A6-9BE3-4950-8F8E-50507504943A}"/>
              </a:ext>
            </a:extLst>
          </p:cNvPr>
          <p:cNvSpPr/>
          <p:nvPr/>
        </p:nvSpPr>
        <p:spPr>
          <a:xfrm rot="20746926">
            <a:off x="953533" y="1385543"/>
            <a:ext cx="3895618" cy="2646878"/>
          </a:xfrm>
          <a:prstGeom prst="rect">
            <a:avLst/>
          </a:prstGeom>
        </p:spPr>
        <p:txBody>
          <a:bodyPr wrap="none">
            <a:spAutoFit/>
          </a:bodyPr>
          <a:lstStyle/>
          <a:p>
            <a:r>
              <a:rPr lang="en-US" sz="16600" dirty="0">
                <a:latin typeface="Bloomishly" pitchFamily="50" charset="0"/>
              </a:rPr>
              <a:t>Corner</a:t>
            </a:r>
          </a:p>
        </p:txBody>
      </p:sp>
      <p:pic>
        <p:nvPicPr>
          <p:cNvPr id="7" name="Picture 6">
            <a:extLst>
              <a:ext uri="{FF2B5EF4-FFF2-40B4-BE49-F238E27FC236}">
                <a16:creationId xmlns:a16="http://schemas.microsoft.com/office/drawing/2014/main" id="{3D453356-D565-4BE4-BF83-AB468E2F83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3298" y="3241532"/>
            <a:ext cx="6155214" cy="3616468"/>
          </a:xfrm>
          <a:prstGeom prst="rect">
            <a:avLst/>
          </a:prstGeom>
        </p:spPr>
      </p:pic>
    </p:spTree>
    <p:extLst>
      <p:ext uri="{BB962C8B-B14F-4D97-AF65-F5344CB8AC3E}">
        <p14:creationId xmlns:p14="http://schemas.microsoft.com/office/powerpoint/2010/main" val="1032760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E58119-E22A-472E-9478-37EC347A88C7}"/>
              </a:ext>
            </a:extLst>
          </p:cNvPr>
          <p:cNvSpPr txBox="1"/>
          <p:nvPr/>
        </p:nvSpPr>
        <p:spPr>
          <a:xfrm>
            <a:off x="1647767" y="1369997"/>
            <a:ext cx="5848465" cy="4524315"/>
          </a:xfrm>
          <a:prstGeom prst="rect">
            <a:avLst/>
          </a:prstGeom>
          <a:noFill/>
        </p:spPr>
        <p:txBody>
          <a:bodyPr wrap="square" rtlCol="0">
            <a:spAutoFit/>
          </a:bodyPr>
          <a:lstStyle/>
          <a:p>
            <a:pPr algn="ctr"/>
            <a:r>
              <a:rPr lang="en-US" sz="7200" dirty="0">
                <a:effectLst>
                  <a:outerShdw blurRad="38100" dist="38100" dir="2700000" algn="tl">
                    <a:srgbClr val="000000">
                      <a:alpha val="43137"/>
                    </a:srgbClr>
                  </a:outerShdw>
                </a:effectLst>
                <a:latin typeface="HelloCartoon" panose="02000603000000000000" pitchFamily="2" charset="0"/>
                <a:ea typeface="HelloCartoon" panose="02000603000000000000" pitchFamily="2" charset="0"/>
              </a:rPr>
              <a:t>Technology is essential for teaching social studies</a:t>
            </a:r>
          </a:p>
        </p:txBody>
      </p:sp>
      <p:sp>
        <p:nvSpPr>
          <p:cNvPr id="3" name="TextBox 2">
            <a:extLst>
              <a:ext uri="{FF2B5EF4-FFF2-40B4-BE49-F238E27FC236}">
                <a16:creationId xmlns:a16="http://schemas.microsoft.com/office/drawing/2014/main" id="{2D02EF1C-FAF6-4130-B707-1EE32E1D68B5}"/>
              </a:ext>
            </a:extLst>
          </p:cNvPr>
          <p:cNvSpPr txBox="1"/>
          <p:nvPr/>
        </p:nvSpPr>
        <p:spPr>
          <a:xfrm>
            <a:off x="0" y="95214"/>
            <a:ext cx="4273826" cy="707886"/>
          </a:xfrm>
          <a:prstGeom prst="rect">
            <a:avLst/>
          </a:prstGeom>
          <a:noFill/>
        </p:spPr>
        <p:txBody>
          <a:bodyPr wrap="square" rtlCol="0">
            <a:spAutoFit/>
          </a:bodyPr>
          <a:lstStyle/>
          <a:p>
            <a:r>
              <a:rPr lang="en-US" sz="4000" dirty="0">
                <a:effectLst>
                  <a:outerShdw blurRad="38100" dist="38100" dir="2700000" algn="tl">
                    <a:srgbClr val="000000">
                      <a:alpha val="43137"/>
                    </a:srgbClr>
                  </a:outerShdw>
                </a:effectLst>
                <a:latin typeface="HelloCartoon" panose="02000603000000000000" pitchFamily="2" charset="0"/>
                <a:ea typeface="HelloCartoon" panose="02000603000000000000" pitchFamily="2" charset="0"/>
              </a:rPr>
              <a:t>Strongly Agree</a:t>
            </a:r>
          </a:p>
        </p:txBody>
      </p:sp>
      <p:sp>
        <p:nvSpPr>
          <p:cNvPr id="4" name="TextBox 3">
            <a:extLst>
              <a:ext uri="{FF2B5EF4-FFF2-40B4-BE49-F238E27FC236}">
                <a16:creationId xmlns:a16="http://schemas.microsoft.com/office/drawing/2014/main" id="{3DCFF260-5822-4B38-B068-E00F60F1CBF3}"/>
              </a:ext>
            </a:extLst>
          </p:cNvPr>
          <p:cNvSpPr txBox="1"/>
          <p:nvPr/>
        </p:nvSpPr>
        <p:spPr>
          <a:xfrm>
            <a:off x="5968369" y="6150114"/>
            <a:ext cx="4273826" cy="707886"/>
          </a:xfrm>
          <a:prstGeom prst="rect">
            <a:avLst/>
          </a:prstGeom>
          <a:noFill/>
        </p:spPr>
        <p:txBody>
          <a:bodyPr wrap="square" rtlCol="0">
            <a:spAutoFit/>
          </a:bodyPr>
          <a:lstStyle/>
          <a:p>
            <a:r>
              <a:rPr lang="en-US" sz="4000" dirty="0">
                <a:effectLst>
                  <a:outerShdw blurRad="38100" dist="38100" dir="2700000" algn="tl">
                    <a:srgbClr val="000000">
                      <a:alpha val="43137"/>
                    </a:srgbClr>
                  </a:outerShdw>
                </a:effectLst>
                <a:latin typeface="HelloCartoon" panose="02000603000000000000" pitchFamily="2" charset="0"/>
                <a:ea typeface="HelloCartoon" panose="02000603000000000000" pitchFamily="2" charset="0"/>
              </a:rPr>
              <a:t>Strongly Disagree</a:t>
            </a:r>
          </a:p>
        </p:txBody>
      </p:sp>
      <p:sp>
        <p:nvSpPr>
          <p:cNvPr id="5" name="TextBox 4">
            <a:extLst>
              <a:ext uri="{FF2B5EF4-FFF2-40B4-BE49-F238E27FC236}">
                <a16:creationId xmlns:a16="http://schemas.microsoft.com/office/drawing/2014/main" id="{3933BB45-0FFE-4E23-89F4-929FEB2492AD}"/>
              </a:ext>
            </a:extLst>
          </p:cNvPr>
          <p:cNvSpPr txBox="1"/>
          <p:nvPr/>
        </p:nvSpPr>
        <p:spPr>
          <a:xfrm>
            <a:off x="6625140" y="230911"/>
            <a:ext cx="4273826" cy="707886"/>
          </a:xfrm>
          <a:prstGeom prst="rect">
            <a:avLst/>
          </a:prstGeom>
          <a:noFill/>
        </p:spPr>
        <p:txBody>
          <a:bodyPr wrap="square" rtlCol="0">
            <a:spAutoFit/>
          </a:bodyPr>
          <a:lstStyle/>
          <a:p>
            <a:r>
              <a:rPr lang="en-US" sz="4000" dirty="0">
                <a:effectLst>
                  <a:outerShdw blurRad="38100" dist="38100" dir="2700000" algn="tl">
                    <a:srgbClr val="000000">
                      <a:alpha val="43137"/>
                    </a:srgbClr>
                  </a:outerShdw>
                </a:effectLst>
                <a:latin typeface="HelloCartoon" panose="02000603000000000000" pitchFamily="2" charset="0"/>
                <a:ea typeface="HelloCartoon" panose="02000603000000000000" pitchFamily="2" charset="0"/>
              </a:rPr>
              <a:t>Mildly Agree</a:t>
            </a:r>
          </a:p>
        </p:txBody>
      </p:sp>
      <p:sp>
        <p:nvSpPr>
          <p:cNvPr id="6" name="TextBox 5">
            <a:extLst>
              <a:ext uri="{FF2B5EF4-FFF2-40B4-BE49-F238E27FC236}">
                <a16:creationId xmlns:a16="http://schemas.microsoft.com/office/drawing/2014/main" id="{D91B5762-F4A9-4941-BBE5-A8E675405AB3}"/>
              </a:ext>
            </a:extLst>
          </p:cNvPr>
          <p:cNvSpPr txBox="1"/>
          <p:nvPr/>
        </p:nvSpPr>
        <p:spPr>
          <a:xfrm>
            <a:off x="0" y="6138041"/>
            <a:ext cx="4273826" cy="707886"/>
          </a:xfrm>
          <a:prstGeom prst="rect">
            <a:avLst/>
          </a:prstGeom>
          <a:noFill/>
        </p:spPr>
        <p:txBody>
          <a:bodyPr wrap="square" rtlCol="0">
            <a:spAutoFit/>
          </a:bodyPr>
          <a:lstStyle/>
          <a:p>
            <a:r>
              <a:rPr lang="en-US" sz="4000" dirty="0">
                <a:effectLst>
                  <a:outerShdw blurRad="38100" dist="38100" dir="2700000" algn="tl">
                    <a:srgbClr val="000000">
                      <a:alpha val="43137"/>
                    </a:srgbClr>
                  </a:outerShdw>
                </a:effectLst>
                <a:latin typeface="HelloCartoon" panose="02000603000000000000" pitchFamily="2" charset="0"/>
                <a:ea typeface="HelloCartoon" panose="02000603000000000000" pitchFamily="2" charset="0"/>
              </a:rPr>
              <a:t>Mildly Disagree</a:t>
            </a:r>
          </a:p>
        </p:txBody>
      </p:sp>
      <p:pic>
        <p:nvPicPr>
          <p:cNvPr id="8" name="Picture 7">
            <a:extLst>
              <a:ext uri="{FF2B5EF4-FFF2-40B4-BE49-F238E27FC236}">
                <a16:creationId xmlns:a16="http://schemas.microsoft.com/office/drawing/2014/main" id="{F2FA909F-8CA9-46B7-A784-6501EAFE7E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117258"/>
            <a:ext cx="2052661" cy="2706624"/>
          </a:xfrm>
          <a:prstGeom prst="rect">
            <a:avLst/>
          </a:prstGeom>
        </p:spPr>
      </p:pic>
      <p:pic>
        <p:nvPicPr>
          <p:cNvPr id="10" name="Picture 9">
            <a:extLst>
              <a:ext uri="{FF2B5EF4-FFF2-40B4-BE49-F238E27FC236}">
                <a16:creationId xmlns:a16="http://schemas.microsoft.com/office/drawing/2014/main" id="{A5119B10-F2C5-4CDD-9D7B-90339354F0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4025" y="2117257"/>
            <a:ext cx="1779976" cy="2706623"/>
          </a:xfrm>
          <a:prstGeom prst="rect">
            <a:avLst/>
          </a:prstGeom>
        </p:spPr>
      </p:pic>
    </p:spTree>
    <p:extLst>
      <p:ext uri="{BB962C8B-B14F-4D97-AF65-F5344CB8AC3E}">
        <p14:creationId xmlns:p14="http://schemas.microsoft.com/office/powerpoint/2010/main" val="3830772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1755" y="1595021"/>
            <a:ext cx="6603277" cy="4524315"/>
          </a:xfrm>
          <a:prstGeom prst="rect">
            <a:avLst/>
          </a:prstGeom>
        </p:spPr>
        <p:txBody>
          <a:bodyPr wrap="square">
            <a:spAutoFit/>
          </a:bodyPr>
          <a:lstStyle/>
          <a:p>
            <a:pPr marL="342900" indent="-342900">
              <a:buFont typeface="+mj-lt"/>
              <a:buAutoNum type="arabicPeriod"/>
            </a:pPr>
            <a:endParaRPr lang="en-US" sz="2400" b="0" i="0" dirty="0">
              <a:solidFill>
                <a:srgbClr val="282828"/>
              </a:solidFill>
              <a:effectLst/>
              <a:latin typeface="KG Miss Kindergarten" panose="02000000000000000000" pitchFamily="2" charset="0"/>
            </a:endParaRPr>
          </a:p>
          <a:p>
            <a:pPr marL="342900" indent="-342900">
              <a:buFont typeface="+mj-lt"/>
              <a:buAutoNum type="arabicPeriod"/>
            </a:pPr>
            <a:r>
              <a:rPr lang="en-US" sz="2400" b="0" i="0" dirty="0">
                <a:effectLst/>
                <a:latin typeface="KG Miss Kindergarten" panose="02000000000000000000" pitchFamily="2" charset="0"/>
              </a:rPr>
              <a:t>Studying history teaches that people change and </a:t>
            </a:r>
            <a:r>
              <a:rPr lang="en-US" sz="2400" dirty="0">
                <a:latin typeface="KG Miss Kindergarten" panose="02000000000000000000" pitchFamily="2" charset="0"/>
              </a:rPr>
              <a:t>still</a:t>
            </a:r>
            <a:r>
              <a:rPr lang="en-US" sz="2400" b="0" i="0" dirty="0">
                <a:effectLst/>
                <a:latin typeface="KG Miss Kindergarten" panose="02000000000000000000" pitchFamily="2" charset="0"/>
              </a:rPr>
              <a:t> always stay the same. </a:t>
            </a:r>
          </a:p>
          <a:p>
            <a:pPr marL="457200" indent="-457200">
              <a:buFont typeface="+mj-lt"/>
              <a:buAutoNum type="arabicPeriod"/>
            </a:pPr>
            <a:endParaRPr lang="en-US" sz="2400" b="0" i="0" dirty="0">
              <a:effectLst/>
              <a:latin typeface="KG Miss Kindergarten" panose="02000000000000000000" pitchFamily="2" charset="0"/>
            </a:endParaRPr>
          </a:p>
          <a:p>
            <a:pPr marL="342900" indent="-342900">
              <a:buFont typeface="+mj-lt"/>
              <a:buAutoNum type="arabicPeriod"/>
            </a:pPr>
            <a:r>
              <a:rPr lang="en-US" sz="2400" dirty="0">
                <a:latin typeface="KG Miss Kindergarten" panose="02000000000000000000" pitchFamily="2" charset="0"/>
              </a:rPr>
              <a:t>History helps us understand the way we live now.</a:t>
            </a:r>
            <a:r>
              <a:rPr lang="en-US" sz="2400" b="0" i="0" dirty="0">
                <a:effectLst/>
                <a:latin typeface="KG Miss Kindergarten" panose="02000000000000000000" pitchFamily="2" charset="0"/>
              </a:rPr>
              <a:t> </a:t>
            </a:r>
          </a:p>
          <a:p>
            <a:pPr marL="457200" indent="-457200">
              <a:buFont typeface="+mj-lt"/>
              <a:buAutoNum type="arabicPeriod"/>
            </a:pPr>
            <a:endParaRPr lang="en-US" sz="2400" b="0" i="0" dirty="0">
              <a:effectLst/>
              <a:latin typeface="KG Miss Kindergarten" panose="02000000000000000000" pitchFamily="2" charset="0"/>
            </a:endParaRPr>
          </a:p>
          <a:p>
            <a:pPr marL="342900" indent="-342900">
              <a:buFont typeface="+mj-lt"/>
              <a:buAutoNum type="arabicPeriod"/>
            </a:pPr>
            <a:r>
              <a:rPr lang="en-US" sz="2400" b="0" i="0" dirty="0">
                <a:effectLst/>
                <a:latin typeface="KG Miss Kindergarten" panose="02000000000000000000" pitchFamily="2" charset="0"/>
              </a:rPr>
              <a:t>History teaches us that actions have consequences. </a:t>
            </a:r>
          </a:p>
          <a:p>
            <a:pPr marL="457200" indent="-457200">
              <a:buFont typeface="+mj-lt"/>
              <a:buAutoNum type="arabicPeriod"/>
            </a:pPr>
            <a:endParaRPr lang="en-US" sz="2400" b="0" i="0" dirty="0">
              <a:effectLst/>
              <a:latin typeface="KG Miss Kindergarten" panose="02000000000000000000" pitchFamily="2" charset="0"/>
            </a:endParaRPr>
          </a:p>
          <a:p>
            <a:pPr marL="342900" indent="-342900">
              <a:buFont typeface="+mj-lt"/>
              <a:buAutoNum type="arabicPeriod"/>
            </a:pPr>
            <a:r>
              <a:rPr lang="en-US" sz="2400" b="0" i="0" dirty="0">
                <a:effectLst/>
                <a:latin typeface="KG Miss Kindergarten" panose="02000000000000000000" pitchFamily="2" charset="0"/>
              </a:rPr>
              <a:t>History teaches you to ask questions and challenge ideas.</a:t>
            </a:r>
            <a:r>
              <a:rPr lang="en-US" sz="2400" b="0" i="0" dirty="0">
                <a:solidFill>
                  <a:srgbClr val="282828"/>
                </a:solidFill>
                <a:effectLst/>
                <a:latin typeface="Georgia" panose="02040502050405020303" pitchFamily="18" charset="0"/>
              </a:rPr>
              <a:t> </a:t>
            </a:r>
            <a:endParaRPr lang="en-US" sz="2400" dirty="0"/>
          </a:p>
        </p:txBody>
      </p:sp>
      <p:sp>
        <p:nvSpPr>
          <p:cNvPr id="3" name="TextBox 2"/>
          <p:cNvSpPr txBox="1"/>
          <p:nvPr/>
        </p:nvSpPr>
        <p:spPr>
          <a:xfrm>
            <a:off x="206089" y="805750"/>
            <a:ext cx="8877585" cy="954107"/>
          </a:xfrm>
          <a:prstGeom prst="rect">
            <a:avLst/>
          </a:prstGeom>
          <a:noFill/>
        </p:spPr>
        <p:txBody>
          <a:bodyPr wrap="square" rtlCol="0">
            <a:spAutoFit/>
          </a:bodyPr>
          <a:lstStyle/>
          <a:p>
            <a:r>
              <a:rPr lang="en-US" sz="2800" dirty="0">
                <a:latin typeface="KG Miss Kindergarten" panose="02000000000000000000" pitchFamily="2" charset="0"/>
              </a:rPr>
              <a:t>Which of these sentences do you agree with the most? Why? </a:t>
            </a:r>
          </a:p>
        </p:txBody>
      </p:sp>
      <p:sp>
        <p:nvSpPr>
          <p:cNvPr id="5" name="TextBox 8"/>
          <p:cNvSpPr txBox="1">
            <a:spLocks noChangeArrowheads="1"/>
          </p:cNvSpPr>
          <p:nvPr/>
        </p:nvSpPr>
        <p:spPr bwMode="auto">
          <a:xfrm>
            <a:off x="206090" y="75981"/>
            <a:ext cx="89058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dirty="0">
                <a:latin typeface="Goudy Stout" panose="0202090407030B020401" pitchFamily="18" charset="0"/>
                <a:ea typeface="MS PGothic" panose="020B0600070205080204" pitchFamily="34" charset="-128"/>
              </a:rPr>
              <a:t>Preview</a:t>
            </a:r>
          </a:p>
        </p:txBody>
      </p:sp>
      <p:sp>
        <p:nvSpPr>
          <p:cNvPr id="6" name="Rectangle 5"/>
          <p:cNvSpPr/>
          <p:nvPr/>
        </p:nvSpPr>
        <p:spPr>
          <a:xfrm>
            <a:off x="1295400" y="6553200"/>
            <a:ext cx="63246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TextBox 7"/>
          <p:cNvSpPr txBox="1"/>
          <p:nvPr/>
        </p:nvSpPr>
        <p:spPr>
          <a:xfrm>
            <a:off x="7895064" y="6509629"/>
            <a:ext cx="3916908" cy="369332"/>
          </a:xfrm>
          <a:prstGeom prst="rect">
            <a:avLst/>
          </a:prstGeom>
          <a:noFill/>
        </p:spPr>
        <p:txBody>
          <a:bodyPr wrap="square" rtlCol="0">
            <a:spAutoFit/>
          </a:bodyPr>
          <a:lstStyle/>
          <a:p>
            <a:r>
              <a:rPr lang="en-US" dirty="0">
                <a:latin typeface="One Starry Night" pitchFamily="2" charset="0"/>
              </a:rPr>
              <a:t>Social Studies Success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212" y="4162968"/>
            <a:ext cx="2193313" cy="2531327"/>
          </a:xfrm>
          <a:prstGeom prst="rect">
            <a:avLst/>
          </a:prstGeom>
        </p:spPr>
      </p:pic>
    </p:spTree>
    <p:extLst>
      <p:ext uri="{BB962C8B-B14F-4D97-AF65-F5344CB8AC3E}">
        <p14:creationId xmlns:p14="http://schemas.microsoft.com/office/powerpoint/2010/main" val="191690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2218D41-D6C2-47A1-AA14-7D8C59C7051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576B25F-9E8A-4674-BF60-7588D74AA1A3}"/>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28354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B01BF1-CD39-4D24-83FE-E12C1497079A}"/>
              </a:ext>
            </a:extLst>
          </p:cNvPr>
          <p:cNvSpPr txBox="1"/>
          <p:nvPr/>
        </p:nvSpPr>
        <p:spPr>
          <a:xfrm>
            <a:off x="4816340" y="78408"/>
            <a:ext cx="4081344" cy="2215991"/>
          </a:xfrm>
          <a:prstGeom prst="rect">
            <a:avLst/>
          </a:prstGeom>
          <a:noFill/>
        </p:spPr>
        <p:txBody>
          <a:bodyPr wrap="square" rtlCol="0">
            <a:spAutoFit/>
          </a:bodyPr>
          <a:lstStyle/>
          <a:p>
            <a:r>
              <a:rPr lang="en-US" sz="13800" dirty="0">
                <a:latin typeface="Abscissa" panose="00000400000000000000" pitchFamily="2" charset="0"/>
              </a:rPr>
              <a:t>Circle</a:t>
            </a:r>
          </a:p>
        </p:txBody>
      </p:sp>
      <p:sp>
        <p:nvSpPr>
          <p:cNvPr id="3" name="Rectangle 2">
            <a:extLst>
              <a:ext uri="{FF2B5EF4-FFF2-40B4-BE49-F238E27FC236}">
                <a16:creationId xmlns:a16="http://schemas.microsoft.com/office/drawing/2014/main" id="{78B74851-33DE-497F-A28F-D280449524F5}"/>
              </a:ext>
            </a:extLst>
          </p:cNvPr>
          <p:cNvSpPr/>
          <p:nvPr/>
        </p:nvSpPr>
        <p:spPr>
          <a:xfrm rot="20746926">
            <a:off x="70557" y="78407"/>
            <a:ext cx="4543231" cy="2215991"/>
          </a:xfrm>
          <a:prstGeom prst="rect">
            <a:avLst/>
          </a:prstGeom>
        </p:spPr>
        <p:txBody>
          <a:bodyPr wrap="none">
            <a:spAutoFit/>
          </a:bodyPr>
          <a:lstStyle/>
          <a:p>
            <a:r>
              <a:rPr lang="en-US" sz="13800" dirty="0">
                <a:latin typeface="Bloomishly" pitchFamily="50" charset="0"/>
              </a:rPr>
              <a:t>Inner – </a:t>
            </a:r>
          </a:p>
        </p:txBody>
      </p:sp>
      <p:sp>
        <p:nvSpPr>
          <p:cNvPr id="4" name="Rectangle 3">
            <a:extLst>
              <a:ext uri="{FF2B5EF4-FFF2-40B4-BE49-F238E27FC236}">
                <a16:creationId xmlns:a16="http://schemas.microsoft.com/office/drawing/2014/main" id="{65469AD7-AEB5-459F-B235-EE8E38EE3A97}"/>
              </a:ext>
            </a:extLst>
          </p:cNvPr>
          <p:cNvSpPr/>
          <p:nvPr/>
        </p:nvSpPr>
        <p:spPr>
          <a:xfrm rot="20466026">
            <a:off x="1345971" y="1369681"/>
            <a:ext cx="2924198" cy="2215991"/>
          </a:xfrm>
          <a:prstGeom prst="rect">
            <a:avLst/>
          </a:prstGeom>
        </p:spPr>
        <p:txBody>
          <a:bodyPr wrap="none">
            <a:spAutoFit/>
          </a:bodyPr>
          <a:lstStyle/>
          <a:p>
            <a:r>
              <a:rPr lang="en-US" sz="13800" dirty="0">
                <a:latin typeface="Bloomishly" pitchFamily="50" charset="0"/>
              </a:rPr>
              <a:t>Outer</a:t>
            </a:r>
          </a:p>
        </p:txBody>
      </p:sp>
      <p:pic>
        <p:nvPicPr>
          <p:cNvPr id="8" name="Picture 7">
            <a:extLst>
              <a:ext uri="{FF2B5EF4-FFF2-40B4-BE49-F238E27FC236}">
                <a16:creationId xmlns:a16="http://schemas.microsoft.com/office/drawing/2014/main" id="{268AD0DB-DE9F-412A-AF10-67D104B4E9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2686" y="3080743"/>
            <a:ext cx="2307550" cy="3407197"/>
          </a:xfrm>
          <a:prstGeom prst="rect">
            <a:avLst/>
          </a:prstGeom>
        </p:spPr>
      </p:pic>
      <p:pic>
        <p:nvPicPr>
          <p:cNvPr id="10" name="Picture 9">
            <a:extLst>
              <a:ext uri="{FF2B5EF4-FFF2-40B4-BE49-F238E27FC236}">
                <a16:creationId xmlns:a16="http://schemas.microsoft.com/office/drawing/2014/main" id="{13BA3330-D55E-4EF0-B4CF-9ED5C1F3EE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30184" y="3090746"/>
            <a:ext cx="2593668" cy="3515615"/>
          </a:xfrm>
          <a:prstGeom prst="rect">
            <a:avLst/>
          </a:prstGeom>
        </p:spPr>
      </p:pic>
    </p:spTree>
    <p:extLst>
      <p:ext uri="{BB962C8B-B14F-4D97-AF65-F5344CB8AC3E}">
        <p14:creationId xmlns:p14="http://schemas.microsoft.com/office/powerpoint/2010/main" val="3540348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97609" y="2826127"/>
            <a:ext cx="6412521" cy="2554545"/>
          </a:xfrm>
          <a:prstGeom prst="rect">
            <a:avLst/>
          </a:prstGeom>
          <a:noFill/>
        </p:spPr>
        <p:txBody>
          <a:bodyPr wrap="square" rtlCol="0">
            <a:spAutoFit/>
          </a:bodyPr>
          <a:lstStyle/>
          <a:p>
            <a:pPr marL="742950" indent="-742950">
              <a:buFont typeface="+mj-lt"/>
              <a:buAutoNum type="arabicPeriod"/>
            </a:pPr>
            <a:endParaRPr lang="en-US" sz="3200" dirty="0">
              <a:solidFill>
                <a:schemeClr val="bg1"/>
              </a:solidFill>
              <a:latin typeface="Janda Everyday Casual" panose="02000503000000020004" pitchFamily="2" charset="0"/>
            </a:endParaRPr>
          </a:p>
          <a:p>
            <a:pPr marL="742950" indent="-742950">
              <a:buFont typeface="+mj-lt"/>
              <a:buAutoNum type="arabicPeriod"/>
            </a:pPr>
            <a:r>
              <a:rPr lang="en-US" sz="3200" dirty="0">
                <a:solidFill>
                  <a:schemeClr val="bg1"/>
                </a:solidFill>
                <a:latin typeface="Janda Everyday Casual" panose="02000503000000020004" pitchFamily="2" charset="0"/>
              </a:rPr>
              <a:t>Examine essential questions.</a:t>
            </a:r>
          </a:p>
          <a:p>
            <a:pPr marL="742950" indent="-742950">
              <a:buFont typeface="+mj-lt"/>
              <a:buAutoNum type="arabicPeriod"/>
            </a:pPr>
            <a:r>
              <a:rPr lang="en-US" sz="3200" dirty="0">
                <a:solidFill>
                  <a:schemeClr val="bg1"/>
                </a:solidFill>
                <a:latin typeface="Janda Everyday Casual" panose="02000503000000020004" pitchFamily="2" charset="0"/>
              </a:rPr>
              <a:t>Learn how to create activities based on discussion strategies. </a:t>
            </a:r>
          </a:p>
        </p:txBody>
      </p:sp>
    </p:spTree>
    <p:extLst>
      <p:ext uri="{BB962C8B-B14F-4D97-AF65-F5344CB8AC3E}">
        <p14:creationId xmlns:p14="http://schemas.microsoft.com/office/powerpoint/2010/main" val="1664080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3">
            <a:extLst>
              <a:ext uri="{FF2B5EF4-FFF2-40B4-BE49-F238E27FC236}">
                <a16:creationId xmlns:a16="http://schemas.microsoft.com/office/drawing/2014/main" id="{CA11FB63-BFE6-4D47-A23C-0A8DA454D687}"/>
              </a:ext>
            </a:extLst>
          </p:cNvPr>
          <p:cNvSpPr txBox="1">
            <a:spLocks noChangeArrowheads="1"/>
          </p:cNvSpPr>
          <p:nvPr/>
        </p:nvSpPr>
        <p:spPr bwMode="auto">
          <a:xfrm>
            <a:off x="38584" y="52388"/>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MS PGothic" panose="020B0600070205080204" pitchFamily="34" charset="-128"/>
              </a:rPr>
              <a:t>Inner outer circle</a:t>
            </a:r>
          </a:p>
        </p:txBody>
      </p:sp>
      <p:pic>
        <p:nvPicPr>
          <p:cNvPr id="61443" name="Picture 4">
            <a:extLst>
              <a:ext uri="{FF2B5EF4-FFF2-40B4-BE49-F238E27FC236}">
                <a16:creationId xmlns:a16="http://schemas.microsoft.com/office/drawing/2014/main" id="{2347B14D-5B79-454D-B619-04F8CB4B0F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Rectangle 3">
            <a:extLst>
              <a:ext uri="{FF2B5EF4-FFF2-40B4-BE49-F238E27FC236}">
                <a16:creationId xmlns:a16="http://schemas.microsoft.com/office/drawing/2014/main" id="{A13CAEAF-C626-4221-8513-1EF92763B99B}"/>
              </a:ext>
            </a:extLst>
          </p:cNvPr>
          <p:cNvSpPr>
            <a:spLocks noChangeArrowheads="1"/>
          </p:cNvSpPr>
          <p:nvPr/>
        </p:nvSpPr>
        <p:spPr bwMode="auto">
          <a:xfrm>
            <a:off x="4510088" y="793750"/>
            <a:ext cx="4508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p>
        </p:txBody>
      </p:sp>
      <p:sp>
        <p:nvSpPr>
          <p:cNvPr id="13" name="TextBox 12">
            <a:extLst>
              <a:ext uri="{FF2B5EF4-FFF2-40B4-BE49-F238E27FC236}">
                <a16:creationId xmlns:a16="http://schemas.microsoft.com/office/drawing/2014/main" id="{C84ED41B-B854-4DCB-B050-8C166A0A75B9}"/>
              </a:ext>
            </a:extLst>
          </p:cNvPr>
          <p:cNvSpPr txBox="1"/>
          <p:nvPr/>
        </p:nvSpPr>
        <p:spPr>
          <a:xfrm>
            <a:off x="4629978" y="1443841"/>
            <a:ext cx="3944546" cy="3416320"/>
          </a:xfrm>
          <a:prstGeom prst="rect">
            <a:avLst/>
          </a:prstGeom>
          <a:noFill/>
        </p:spPr>
        <p:txBody>
          <a:bodyPr wrap="square" rtlCol="0">
            <a:spAutoFit/>
          </a:bodyPr>
          <a:lstStyle/>
          <a:p>
            <a:r>
              <a:rPr lang="en-US" sz="3600" dirty="0">
                <a:latin typeface="Abscissa" panose="00000400000000000000" pitchFamily="2" charset="0"/>
              </a:rPr>
              <a:t>Be prepared to discuss this topic by creating two questions about the reading on index cards. </a:t>
            </a:r>
          </a:p>
        </p:txBody>
      </p:sp>
      <p:pic>
        <p:nvPicPr>
          <p:cNvPr id="3" name="Picture 2" descr="A picture containing text, screenshot&#10;&#10;Description automatically generated">
            <a:extLst>
              <a:ext uri="{FF2B5EF4-FFF2-40B4-BE49-F238E27FC236}">
                <a16:creationId xmlns:a16="http://schemas.microsoft.com/office/drawing/2014/main" id="{F22F4EE2-8FBF-CD06-4CDD-CB315AE9D1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6272" y="962819"/>
            <a:ext cx="3944546" cy="5259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15703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3">
            <a:extLst>
              <a:ext uri="{FF2B5EF4-FFF2-40B4-BE49-F238E27FC236}">
                <a16:creationId xmlns:a16="http://schemas.microsoft.com/office/drawing/2014/main" id="{CA11FB63-BFE6-4D47-A23C-0A8DA454D687}"/>
              </a:ext>
            </a:extLst>
          </p:cNvPr>
          <p:cNvSpPr txBox="1">
            <a:spLocks noChangeArrowheads="1"/>
          </p:cNvSpPr>
          <p:nvPr/>
        </p:nvSpPr>
        <p:spPr bwMode="auto">
          <a:xfrm>
            <a:off x="38584" y="52388"/>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MS PGothic" panose="020B0600070205080204" pitchFamily="34" charset="-128"/>
              </a:rPr>
              <a:t>Inner outer circle</a:t>
            </a:r>
          </a:p>
        </p:txBody>
      </p:sp>
      <p:pic>
        <p:nvPicPr>
          <p:cNvPr id="61443" name="Picture 4">
            <a:extLst>
              <a:ext uri="{FF2B5EF4-FFF2-40B4-BE49-F238E27FC236}">
                <a16:creationId xmlns:a16="http://schemas.microsoft.com/office/drawing/2014/main" id="{2347B14D-5B79-454D-B619-04F8CB4B0F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Rectangle 3">
            <a:extLst>
              <a:ext uri="{FF2B5EF4-FFF2-40B4-BE49-F238E27FC236}">
                <a16:creationId xmlns:a16="http://schemas.microsoft.com/office/drawing/2014/main" id="{A13CAEAF-C626-4221-8513-1EF92763B99B}"/>
              </a:ext>
            </a:extLst>
          </p:cNvPr>
          <p:cNvSpPr>
            <a:spLocks noChangeArrowheads="1"/>
          </p:cNvSpPr>
          <p:nvPr/>
        </p:nvSpPr>
        <p:spPr bwMode="auto">
          <a:xfrm>
            <a:off x="4510088" y="793750"/>
            <a:ext cx="4508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p>
        </p:txBody>
      </p:sp>
      <p:sp>
        <p:nvSpPr>
          <p:cNvPr id="61452" name="TextBox 12">
            <a:extLst>
              <a:ext uri="{FF2B5EF4-FFF2-40B4-BE49-F238E27FC236}">
                <a16:creationId xmlns:a16="http://schemas.microsoft.com/office/drawing/2014/main" id="{F77B6D29-A114-4821-97BA-1C366E75D251}"/>
              </a:ext>
            </a:extLst>
          </p:cNvPr>
          <p:cNvSpPr txBox="1">
            <a:spLocks noChangeArrowheads="1"/>
          </p:cNvSpPr>
          <p:nvPr/>
        </p:nvSpPr>
        <p:spPr bwMode="auto">
          <a:xfrm>
            <a:off x="344488" y="4648925"/>
            <a:ext cx="86741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eriod"/>
            </a:pPr>
            <a:r>
              <a:rPr lang="en-US" altLang="en-US" sz="1800" dirty="0">
                <a:latin typeface="Architects Daughter" panose="02000505000000020004" pitchFamily="2" charset="0"/>
              </a:rPr>
              <a:t>How does this song make you feel? Why do you think it makes you feel that way?</a:t>
            </a:r>
          </a:p>
          <a:p>
            <a:pPr>
              <a:spcBef>
                <a:spcPct val="0"/>
              </a:spcBef>
              <a:buFontTx/>
              <a:buAutoNum type="arabicPeriod"/>
            </a:pPr>
            <a:r>
              <a:rPr lang="en-US" altLang="en-US" sz="1800" dirty="0">
                <a:latin typeface="Architects Daughter" panose="02000505000000020004" pitchFamily="2" charset="0"/>
              </a:rPr>
              <a:t>What words or phrases are used to evoke emotion?</a:t>
            </a:r>
          </a:p>
          <a:p>
            <a:pPr>
              <a:spcBef>
                <a:spcPct val="0"/>
              </a:spcBef>
              <a:buFontTx/>
              <a:buAutoNum type="arabicPeriod"/>
            </a:pPr>
            <a:r>
              <a:rPr lang="en-US" altLang="en-US" sz="1800" dirty="0">
                <a:latin typeface="Architects Daughter" panose="02000505000000020004" pitchFamily="2" charset="0"/>
              </a:rPr>
              <a:t>How does this song reflect resistance?</a:t>
            </a:r>
          </a:p>
          <a:p>
            <a:pPr>
              <a:spcBef>
                <a:spcPct val="0"/>
              </a:spcBef>
              <a:buFontTx/>
              <a:buAutoNum type="arabicPeriod"/>
            </a:pPr>
            <a:r>
              <a:rPr lang="en-US" altLang="en-US" sz="1800" dirty="0">
                <a:latin typeface="Architects Daughter" panose="02000505000000020004" pitchFamily="2" charset="0"/>
              </a:rPr>
              <a:t>What other connections can you make with this song?</a:t>
            </a:r>
          </a:p>
          <a:p>
            <a:pPr>
              <a:spcBef>
                <a:spcPct val="0"/>
              </a:spcBef>
              <a:buFontTx/>
              <a:buAutoNum type="arabicPeriod"/>
            </a:pPr>
            <a:endParaRPr lang="en-US" altLang="en-US" sz="1800" dirty="0">
              <a:latin typeface="Architects Daughter" panose="02000505000000020004" pitchFamily="2" charset="0"/>
            </a:endParaRPr>
          </a:p>
        </p:txBody>
      </p:sp>
      <p:pic>
        <p:nvPicPr>
          <p:cNvPr id="3" name="Picture 2">
            <a:extLst>
              <a:ext uri="{FF2B5EF4-FFF2-40B4-BE49-F238E27FC236}">
                <a16:creationId xmlns:a16="http://schemas.microsoft.com/office/drawing/2014/main" id="{9E7AAE78-0445-4A39-8F7C-44B46BA7AB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86244" y="1189658"/>
            <a:ext cx="3349759" cy="2801118"/>
          </a:xfrm>
          <a:prstGeom prst="rect">
            <a:avLst/>
          </a:prstGeom>
        </p:spPr>
      </p:pic>
      <p:pic>
        <p:nvPicPr>
          <p:cNvPr id="15" name="Picture 14">
            <a:extLst>
              <a:ext uri="{FF2B5EF4-FFF2-40B4-BE49-F238E27FC236}">
                <a16:creationId xmlns:a16="http://schemas.microsoft.com/office/drawing/2014/main" id="{41CB8AA1-F10A-4B32-8DA6-6D1D1CF19B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23254" y="1758950"/>
            <a:ext cx="1826501" cy="1527347"/>
          </a:xfrm>
          <a:prstGeom prst="rect">
            <a:avLst/>
          </a:prstGeom>
        </p:spPr>
      </p:pic>
      <p:pic>
        <p:nvPicPr>
          <p:cNvPr id="2" name="Picture 1">
            <a:extLst>
              <a:ext uri="{FF2B5EF4-FFF2-40B4-BE49-F238E27FC236}">
                <a16:creationId xmlns:a16="http://schemas.microsoft.com/office/drawing/2014/main" id="{09791DE1-5601-49F3-BB83-1A218EB689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8959" y="0"/>
            <a:ext cx="10898093" cy="7218218"/>
          </a:xfrm>
          <a:prstGeom prst="rect">
            <a:avLst/>
          </a:prstGeom>
        </p:spPr>
      </p:pic>
      <p:sp>
        <p:nvSpPr>
          <p:cNvPr id="9" name="TextBox 8">
            <a:extLst>
              <a:ext uri="{FF2B5EF4-FFF2-40B4-BE49-F238E27FC236}">
                <a16:creationId xmlns:a16="http://schemas.microsoft.com/office/drawing/2014/main" id="{EC31A38F-559B-4B62-9788-7C3737C20417}"/>
              </a:ext>
            </a:extLst>
          </p:cNvPr>
          <p:cNvSpPr txBox="1"/>
          <p:nvPr/>
        </p:nvSpPr>
        <p:spPr>
          <a:xfrm>
            <a:off x="3623254" y="-162544"/>
            <a:ext cx="4081344" cy="2215991"/>
          </a:xfrm>
          <a:prstGeom prst="rect">
            <a:avLst/>
          </a:prstGeom>
          <a:noFill/>
        </p:spPr>
        <p:txBody>
          <a:bodyPr wrap="square" rtlCol="0">
            <a:spAutoFit/>
          </a:bodyPr>
          <a:lstStyle/>
          <a:p>
            <a:r>
              <a:rPr lang="en-US" sz="13800" dirty="0">
                <a:latin typeface="Abscissa" panose="00000400000000000000" pitchFamily="2" charset="0"/>
              </a:rPr>
              <a:t>Circle</a:t>
            </a:r>
          </a:p>
        </p:txBody>
      </p:sp>
      <p:sp>
        <p:nvSpPr>
          <p:cNvPr id="10" name="Rectangle 9">
            <a:extLst>
              <a:ext uri="{FF2B5EF4-FFF2-40B4-BE49-F238E27FC236}">
                <a16:creationId xmlns:a16="http://schemas.microsoft.com/office/drawing/2014/main" id="{E504F6B5-B918-493C-8BF2-E46D00B8042A}"/>
              </a:ext>
            </a:extLst>
          </p:cNvPr>
          <p:cNvSpPr/>
          <p:nvPr/>
        </p:nvSpPr>
        <p:spPr>
          <a:xfrm rot="20746926">
            <a:off x="371155" y="55122"/>
            <a:ext cx="3215945" cy="1569660"/>
          </a:xfrm>
          <a:prstGeom prst="rect">
            <a:avLst/>
          </a:prstGeom>
        </p:spPr>
        <p:txBody>
          <a:bodyPr wrap="none">
            <a:spAutoFit/>
          </a:bodyPr>
          <a:lstStyle/>
          <a:p>
            <a:r>
              <a:rPr lang="en-US" sz="9600" dirty="0">
                <a:latin typeface="Bloomishly" pitchFamily="50" charset="0"/>
              </a:rPr>
              <a:t>Inner – </a:t>
            </a:r>
          </a:p>
        </p:txBody>
      </p:sp>
      <p:sp>
        <p:nvSpPr>
          <p:cNvPr id="11" name="Rectangle 10">
            <a:extLst>
              <a:ext uri="{FF2B5EF4-FFF2-40B4-BE49-F238E27FC236}">
                <a16:creationId xmlns:a16="http://schemas.microsoft.com/office/drawing/2014/main" id="{E4E975DB-7DBF-40AC-84A7-8B94D4B98710}"/>
              </a:ext>
            </a:extLst>
          </p:cNvPr>
          <p:cNvSpPr/>
          <p:nvPr/>
        </p:nvSpPr>
        <p:spPr>
          <a:xfrm rot="20466026">
            <a:off x="1348636" y="1030364"/>
            <a:ext cx="2090637" cy="1569660"/>
          </a:xfrm>
          <a:prstGeom prst="rect">
            <a:avLst/>
          </a:prstGeom>
        </p:spPr>
        <p:txBody>
          <a:bodyPr wrap="none">
            <a:spAutoFit/>
          </a:bodyPr>
          <a:lstStyle/>
          <a:p>
            <a:r>
              <a:rPr lang="en-US" sz="9600" dirty="0">
                <a:latin typeface="Bloomishly" pitchFamily="50" charset="0"/>
              </a:rPr>
              <a:t>Outer</a:t>
            </a:r>
          </a:p>
        </p:txBody>
      </p:sp>
    </p:spTree>
    <p:extLst>
      <p:ext uri="{BB962C8B-B14F-4D97-AF65-F5344CB8AC3E}">
        <p14:creationId xmlns:p14="http://schemas.microsoft.com/office/powerpoint/2010/main" val="2631010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3">
            <a:extLst>
              <a:ext uri="{FF2B5EF4-FFF2-40B4-BE49-F238E27FC236}">
                <a16:creationId xmlns:a16="http://schemas.microsoft.com/office/drawing/2014/main" id="{CA11FB63-BFE6-4D47-A23C-0A8DA454D687}"/>
              </a:ext>
            </a:extLst>
          </p:cNvPr>
          <p:cNvSpPr txBox="1">
            <a:spLocks noChangeArrowheads="1"/>
          </p:cNvSpPr>
          <p:nvPr/>
        </p:nvSpPr>
        <p:spPr bwMode="auto">
          <a:xfrm>
            <a:off x="38584" y="52388"/>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MS PGothic" panose="020B0600070205080204" pitchFamily="34" charset="-128"/>
              </a:rPr>
              <a:t>Inner outer circle</a:t>
            </a:r>
          </a:p>
        </p:txBody>
      </p:sp>
      <p:pic>
        <p:nvPicPr>
          <p:cNvPr id="61443" name="Picture 4">
            <a:extLst>
              <a:ext uri="{FF2B5EF4-FFF2-40B4-BE49-F238E27FC236}">
                <a16:creationId xmlns:a16="http://schemas.microsoft.com/office/drawing/2014/main" id="{2347B14D-5B79-454D-B619-04F8CB4B0F9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Rectangle 3">
            <a:extLst>
              <a:ext uri="{FF2B5EF4-FFF2-40B4-BE49-F238E27FC236}">
                <a16:creationId xmlns:a16="http://schemas.microsoft.com/office/drawing/2014/main" id="{A13CAEAF-C626-4221-8513-1EF92763B99B}"/>
              </a:ext>
            </a:extLst>
          </p:cNvPr>
          <p:cNvSpPr>
            <a:spLocks noChangeArrowheads="1"/>
          </p:cNvSpPr>
          <p:nvPr/>
        </p:nvSpPr>
        <p:spPr bwMode="auto">
          <a:xfrm>
            <a:off x="4510088" y="793750"/>
            <a:ext cx="4508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p>
        </p:txBody>
      </p:sp>
      <p:sp>
        <p:nvSpPr>
          <p:cNvPr id="61452" name="TextBox 12">
            <a:extLst>
              <a:ext uri="{FF2B5EF4-FFF2-40B4-BE49-F238E27FC236}">
                <a16:creationId xmlns:a16="http://schemas.microsoft.com/office/drawing/2014/main" id="{F77B6D29-A114-4821-97BA-1C366E75D251}"/>
              </a:ext>
            </a:extLst>
          </p:cNvPr>
          <p:cNvSpPr txBox="1">
            <a:spLocks noChangeArrowheads="1"/>
          </p:cNvSpPr>
          <p:nvPr/>
        </p:nvSpPr>
        <p:spPr bwMode="auto">
          <a:xfrm>
            <a:off x="344488" y="4648925"/>
            <a:ext cx="86741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eriod"/>
            </a:pPr>
            <a:r>
              <a:rPr lang="en-US" altLang="en-US" sz="1800" dirty="0">
                <a:latin typeface="Architects Daughter" panose="02000505000000020004" pitchFamily="2" charset="0"/>
              </a:rPr>
              <a:t>How does this song make you feel? Why do you think it makes you feel that way?</a:t>
            </a:r>
          </a:p>
          <a:p>
            <a:pPr>
              <a:spcBef>
                <a:spcPct val="0"/>
              </a:spcBef>
              <a:buFontTx/>
              <a:buAutoNum type="arabicPeriod"/>
            </a:pPr>
            <a:r>
              <a:rPr lang="en-US" altLang="en-US" sz="1800" dirty="0">
                <a:latin typeface="Architects Daughter" panose="02000505000000020004" pitchFamily="2" charset="0"/>
              </a:rPr>
              <a:t>What words or phrases are used to evoke emotion?</a:t>
            </a:r>
          </a:p>
          <a:p>
            <a:pPr>
              <a:spcBef>
                <a:spcPct val="0"/>
              </a:spcBef>
              <a:buFontTx/>
              <a:buAutoNum type="arabicPeriod"/>
            </a:pPr>
            <a:r>
              <a:rPr lang="en-US" altLang="en-US" sz="1800" dirty="0">
                <a:latin typeface="Architects Daughter" panose="02000505000000020004" pitchFamily="2" charset="0"/>
              </a:rPr>
              <a:t>How does this song reflect resistance?</a:t>
            </a:r>
          </a:p>
          <a:p>
            <a:pPr>
              <a:spcBef>
                <a:spcPct val="0"/>
              </a:spcBef>
              <a:buFontTx/>
              <a:buAutoNum type="arabicPeriod"/>
            </a:pPr>
            <a:r>
              <a:rPr lang="en-US" altLang="en-US" sz="1800" dirty="0">
                <a:latin typeface="Architects Daughter" panose="02000505000000020004" pitchFamily="2" charset="0"/>
              </a:rPr>
              <a:t>What other connections can you make with this song?</a:t>
            </a:r>
          </a:p>
          <a:p>
            <a:pPr>
              <a:spcBef>
                <a:spcPct val="0"/>
              </a:spcBef>
              <a:buFontTx/>
              <a:buAutoNum type="arabicPeriod"/>
            </a:pPr>
            <a:endParaRPr lang="en-US" altLang="en-US" sz="1800" dirty="0">
              <a:latin typeface="Architects Daughter" panose="02000505000000020004" pitchFamily="2" charset="0"/>
            </a:endParaRPr>
          </a:p>
        </p:txBody>
      </p:sp>
      <p:pic>
        <p:nvPicPr>
          <p:cNvPr id="3" name="Picture 2">
            <a:extLst>
              <a:ext uri="{FF2B5EF4-FFF2-40B4-BE49-F238E27FC236}">
                <a16:creationId xmlns:a16="http://schemas.microsoft.com/office/drawing/2014/main" id="{9E7AAE78-0445-4A39-8F7C-44B46BA7AB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86244" y="1189658"/>
            <a:ext cx="3349759" cy="2801118"/>
          </a:xfrm>
          <a:prstGeom prst="rect">
            <a:avLst/>
          </a:prstGeom>
        </p:spPr>
      </p:pic>
      <p:pic>
        <p:nvPicPr>
          <p:cNvPr id="15" name="Picture 14">
            <a:extLst>
              <a:ext uri="{FF2B5EF4-FFF2-40B4-BE49-F238E27FC236}">
                <a16:creationId xmlns:a16="http://schemas.microsoft.com/office/drawing/2014/main" id="{41CB8AA1-F10A-4B32-8DA6-6D1D1CF19B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23254" y="1758950"/>
            <a:ext cx="1826501" cy="1527347"/>
          </a:xfrm>
          <a:prstGeom prst="rect">
            <a:avLst/>
          </a:prstGeom>
        </p:spPr>
      </p:pic>
      <p:pic>
        <p:nvPicPr>
          <p:cNvPr id="2" name="Picture 1">
            <a:extLst>
              <a:ext uri="{FF2B5EF4-FFF2-40B4-BE49-F238E27FC236}">
                <a16:creationId xmlns:a16="http://schemas.microsoft.com/office/drawing/2014/main" id="{09791DE1-5601-49F3-BB83-1A218EB689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8959" y="0"/>
            <a:ext cx="10898093" cy="7218218"/>
          </a:xfrm>
          <a:prstGeom prst="rect">
            <a:avLst/>
          </a:prstGeom>
        </p:spPr>
      </p:pic>
      <p:sp>
        <p:nvSpPr>
          <p:cNvPr id="4" name="TextBox 3">
            <a:extLst>
              <a:ext uri="{FF2B5EF4-FFF2-40B4-BE49-F238E27FC236}">
                <a16:creationId xmlns:a16="http://schemas.microsoft.com/office/drawing/2014/main" id="{C0037800-0AE7-4FD3-B3AF-C4F3E2E3584C}"/>
              </a:ext>
            </a:extLst>
          </p:cNvPr>
          <p:cNvSpPr txBox="1"/>
          <p:nvPr/>
        </p:nvSpPr>
        <p:spPr>
          <a:xfrm>
            <a:off x="4014759" y="1465875"/>
            <a:ext cx="346364" cy="1107996"/>
          </a:xfrm>
          <a:prstGeom prst="rect">
            <a:avLst/>
          </a:prstGeom>
          <a:noFill/>
        </p:spPr>
        <p:txBody>
          <a:bodyPr wrap="square" rtlCol="0">
            <a:spAutoFit/>
          </a:bodyPr>
          <a:lstStyle/>
          <a:p>
            <a:r>
              <a:rPr lang="en-US" sz="6600" dirty="0">
                <a:latin typeface="A Hundred Miles" panose="02000000000000000000" pitchFamily="2" charset="0"/>
              </a:rPr>
              <a:t>1</a:t>
            </a:r>
          </a:p>
        </p:txBody>
      </p:sp>
      <p:sp>
        <p:nvSpPr>
          <p:cNvPr id="10" name="TextBox 9">
            <a:extLst>
              <a:ext uri="{FF2B5EF4-FFF2-40B4-BE49-F238E27FC236}">
                <a16:creationId xmlns:a16="http://schemas.microsoft.com/office/drawing/2014/main" id="{7C596125-9969-465A-9B79-D9875DA7393C}"/>
              </a:ext>
            </a:extLst>
          </p:cNvPr>
          <p:cNvSpPr txBox="1"/>
          <p:nvPr/>
        </p:nvSpPr>
        <p:spPr>
          <a:xfrm>
            <a:off x="2242898" y="3540929"/>
            <a:ext cx="346364" cy="1107996"/>
          </a:xfrm>
          <a:prstGeom prst="rect">
            <a:avLst/>
          </a:prstGeom>
          <a:noFill/>
        </p:spPr>
        <p:txBody>
          <a:bodyPr wrap="square" rtlCol="0">
            <a:spAutoFit/>
          </a:bodyPr>
          <a:lstStyle/>
          <a:p>
            <a:r>
              <a:rPr lang="en-US" sz="6600" dirty="0">
                <a:latin typeface="A Hundred Miles" panose="02000000000000000000" pitchFamily="2" charset="0"/>
              </a:rPr>
              <a:t>1</a:t>
            </a:r>
          </a:p>
        </p:txBody>
      </p:sp>
      <p:sp>
        <p:nvSpPr>
          <p:cNvPr id="11" name="TextBox 10">
            <a:extLst>
              <a:ext uri="{FF2B5EF4-FFF2-40B4-BE49-F238E27FC236}">
                <a16:creationId xmlns:a16="http://schemas.microsoft.com/office/drawing/2014/main" id="{33B6610A-291A-408C-A688-18D1807BC5D6}"/>
              </a:ext>
            </a:extLst>
          </p:cNvPr>
          <p:cNvSpPr txBox="1"/>
          <p:nvPr/>
        </p:nvSpPr>
        <p:spPr>
          <a:xfrm>
            <a:off x="6973013" y="3045629"/>
            <a:ext cx="346364" cy="1107996"/>
          </a:xfrm>
          <a:prstGeom prst="rect">
            <a:avLst/>
          </a:prstGeom>
          <a:noFill/>
        </p:spPr>
        <p:txBody>
          <a:bodyPr wrap="square" rtlCol="0">
            <a:spAutoFit/>
          </a:bodyPr>
          <a:lstStyle/>
          <a:p>
            <a:r>
              <a:rPr lang="en-US" sz="6600" dirty="0">
                <a:latin typeface="A Hundred Miles" panose="02000000000000000000" pitchFamily="2" charset="0"/>
              </a:rPr>
              <a:t>1</a:t>
            </a:r>
          </a:p>
        </p:txBody>
      </p:sp>
      <p:sp>
        <p:nvSpPr>
          <p:cNvPr id="12" name="TextBox 11">
            <a:extLst>
              <a:ext uri="{FF2B5EF4-FFF2-40B4-BE49-F238E27FC236}">
                <a16:creationId xmlns:a16="http://schemas.microsoft.com/office/drawing/2014/main" id="{52151BAE-7F05-4306-81EB-A9A57E67F94A}"/>
              </a:ext>
            </a:extLst>
          </p:cNvPr>
          <p:cNvSpPr txBox="1"/>
          <p:nvPr/>
        </p:nvSpPr>
        <p:spPr>
          <a:xfrm>
            <a:off x="5449755" y="5832759"/>
            <a:ext cx="346364" cy="1107996"/>
          </a:xfrm>
          <a:prstGeom prst="rect">
            <a:avLst/>
          </a:prstGeom>
          <a:noFill/>
        </p:spPr>
        <p:txBody>
          <a:bodyPr wrap="square" rtlCol="0">
            <a:spAutoFit/>
          </a:bodyPr>
          <a:lstStyle/>
          <a:p>
            <a:r>
              <a:rPr lang="en-US" sz="6600" dirty="0">
                <a:latin typeface="A Hundred Miles" panose="02000000000000000000" pitchFamily="2" charset="0"/>
              </a:rPr>
              <a:t>1</a:t>
            </a:r>
          </a:p>
        </p:txBody>
      </p:sp>
      <p:sp>
        <p:nvSpPr>
          <p:cNvPr id="13" name="TextBox 12">
            <a:extLst>
              <a:ext uri="{FF2B5EF4-FFF2-40B4-BE49-F238E27FC236}">
                <a16:creationId xmlns:a16="http://schemas.microsoft.com/office/drawing/2014/main" id="{F6080DBD-93AA-4375-B67F-D5FF56AB8D5E}"/>
              </a:ext>
            </a:extLst>
          </p:cNvPr>
          <p:cNvSpPr txBox="1"/>
          <p:nvPr/>
        </p:nvSpPr>
        <p:spPr>
          <a:xfrm>
            <a:off x="2463811" y="2178301"/>
            <a:ext cx="346364" cy="1107996"/>
          </a:xfrm>
          <a:prstGeom prst="rect">
            <a:avLst/>
          </a:prstGeom>
          <a:noFill/>
        </p:spPr>
        <p:txBody>
          <a:bodyPr wrap="square" rtlCol="0">
            <a:spAutoFit/>
          </a:bodyPr>
          <a:lstStyle/>
          <a:p>
            <a:r>
              <a:rPr lang="en-US" sz="6600" dirty="0">
                <a:latin typeface="A Hundred Miles" panose="02000000000000000000" pitchFamily="2" charset="0"/>
              </a:rPr>
              <a:t>2</a:t>
            </a:r>
          </a:p>
        </p:txBody>
      </p:sp>
      <p:sp>
        <p:nvSpPr>
          <p:cNvPr id="14" name="TextBox 13">
            <a:extLst>
              <a:ext uri="{FF2B5EF4-FFF2-40B4-BE49-F238E27FC236}">
                <a16:creationId xmlns:a16="http://schemas.microsoft.com/office/drawing/2014/main" id="{ED8B7205-98A0-4DEC-B421-846DD7AED8CD}"/>
              </a:ext>
            </a:extLst>
          </p:cNvPr>
          <p:cNvSpPr txBox="1"/>
          <p:nvPr/>
        </p:nvSpPr>
        <p:spPr>
          <a:xfrm>
            <a:off x="5940831" y="1655077"/>
            <a:ext cx="346364" cy="1107996"/>
          </a:xfrm>
          <a:prstGeom prst="rect">
            <a:avLst/>
          </a:prstGeom>
          <a:noFill/>
        </p:spPr>
        <p:txBody>
          <a:bodyPr wrap="square" rtlCol="0">
            <a:spAutoFit/>
          </a:bodyPr>
          <a:lstStyle/>
          <a:p>
            <a:r>
              <a:rPr lang="en-US" sz="6600" dirty="0">
                <a:latin typeface="A Hundred Miles" panose="02000000000000000000" pitchFamily="2" charset="0"/>
              </a:rPr>
              <a:t>2</a:t>
            </a:r>
          </a:p>
        </p:txBody>
      </p:sp>
      <p:sp>
        <p:nvSpPr>
          <p:cNvPr id="16" name="TextBox 15">
            <a:extLst>
              <a:ext uri="{FF2B5EF4-FFF2-40B4-BE49-F238E27FC236}">
                <a16:creationId xmlns:a16="http://schemas.microsoft.com/office/drawing/2014/main" id="{3520B660-14BD-4CD7-8B47-B0A84CF2A6E0}"/>
              </a:ext>
            </a:extLst>
          </p:cNvPr>
          <p:cNvSpPr txBox="1"/>
          <p:nvPr/>
        </p:nvSpPr>
        <p:spPr>
          <a:xfrm>
            <a:off x="6584655" y="5295255"/>
            <a:ext cx="346364" cy="1107996"/>
          </a:xfrm>
          <a:prstGeom prst="rect">
            <a:avLst/>
          </a:prstGeom>
          <a:noFill/>
        </p:spPr>
        <p:txBody>
          <a:bodyPr wrap="square" rtlCol="0">
            <a:spAutoFit/>
          </a:bodyPr>
          <a:lstStyle/>
          <a:p>
            <a:r>
              <a:rPr lang="en-US" sz="6600" dirty="0">
                <a:latin typeface="A Hundred Miles" panose="02000000000000000000" pitchFamily="2" charset="0"/>
              </a:rPr>
              <a:t>2</a:t>
            </a:r>
          </a:p>
        </p:txBody>
      </p:sp>
      <p:sp>
        <p:nvSpPr>
          <p:cNvPr id="17" name="TextBox 16">
            <a:extLst>
              <a:ext uri="{FF2B5EF4-FFF2-40B4-BE49-F238E27FC236}">
                <a16:creationId xmlns:a16="http://schemas.microsoft.com/office/drawing/2014/main" id="{F9D98402-52ED-4A00-AE29-FB335E32A44F}"/>
              </a:ext>
            </a:extLst>
          </p:cNvPr>
          <p:cNvSpPr txBox="1"/>
          <p:nvPr/>
        </p:nvSpPr>
        <p:spPr>
          <a:xfrm>
            <a:off x="2736257" y="5849253"/>
            <a:ext cx="346364" cy="1107996"/>
          </a:xfrm>
          <a:prstGeom prst="rect">
            <a:avLst/>
          </a:prstGeom>
          <a:noFill/>
        </p:spPr>
        <p:txBody>
          <a:bodyPr wrap="square" rtlCol="0">
            <a:spAutoFit/>
          </a:bodyPr>
          <a:lstStyle/>
          <a:p>
            <a:r>
              <a:rPr lang="en-US" sz="6600" dirty="0">
                <a:latin typeface="A Hundred Miles" panose="02000000000000000000" pitchFamily="2" charset="0"/>
              </a:rPr>
              <a:t>2</a:t>
            </a:r>
          </a:p>
        </p:txBody>
      </p:sp>
      <p:sp>
        <p:nvSpPr>
          <p:cNvPr id="18" name="TextBox 17">
            <a:extLst>
              <a:ext uri="{FF2B5EF4-FFF2-40B4-BE49-F238E27FC236}">
                <a16:creationId xmlns:a16="http://schemas.microsoft.com/office/drawing/2014/main" id="{5D594F13-D327-4987-9629-817D7EB1EBA5}"/>
              </a:ext>
            </a:extLst>
          </p:cNvPr>
          <p:cNvSpPr txBox="1"/>
          <p:nvPr/>
        </p:nvSpPr>
        <p:spPr>
          <a:xfrm>
            <a:off x="3623254" y="-162544"/>
            <a:ext cx="4081344" cy="2215991"/>
          </a:xfrm>
          <a:prstGeom prst="rect">
            <a:avLst/>
          </a:prstGeom>
          <a:noFill/>
        </p:spPr>
        <p:txBody>
          <a:bodyPr wrap="square" rtlCol="0">
            <a:spAutoFit/>
          </a:bodyPr>
          <a:lstStyle/>
          <a:p>
            <a:r>
              <a:rPr lang="en-US" sz="13800" dirty="0">
                <a:latin typeface="Abscissa" panose="00000400000000000000" pitchFamily="2" charset="0"/>
              </a:rPr>
              <a:t>Circle</a:t>
            </a:r>
          </a:p>
        </p:txBody>
      </p:sp>
      <p:sp>
        <p:nvSpPr>
          <p:cNvPr id="19" name="Rectangle 18">
            <a:extLst>
              <a:ext uri="{FF2B5EF4-FFF2-40B4-BE49-F238E27FC236}">
                <a16:creationId xmlns:a16="http://schemas.microsoft.com/office/drawing/2014/main" id="{4C0F155C-D15E-43DF-BE0C-8A34310B312C}"/>
              </a:ext>
            </a:extLst>
          </p:cNvPr>
          <p:cNvSpPr/>
          <p:nvPr/>
        </p:nvSpPr>
        <p:spPr>
          <a:xfrm rot="20746926">
            <a:off x="371155" y="55122"/>
            <a:ext cx="3215945" cy="1569660"/>
          </a:xfrm>
          <a:prstGeom prst="rect">
            <a:avLst/>
          </a:prstGeom>
        </p:spPr>
        <p:txBody>
          <a:bodyPr wrap="none">
            <a:spAutoFit/>
          </a:bodyPr>
          <a:lstStyle/>
          <a:p>
            <a:r>
              <a:rPr lang="en-US" sz="9600" dirty="0">
                <a:latin typeface="Bloomishly" pitchFamily="50" charset="0"/>
              </a:rPr>
              <a:t>Inner – </a:t>
            </a:r>
          </a:p>
        </p:txBody>
      </p:sp>
      <p:sp>
        <p:nvSpPr>
          <p:cNvPr id="20" name="Rectangle 19">
            <a:extLst>
              <a:ext uri="{FF2B5EF4-FFF2-40B4-BE49-F238E27FC236}">
                <a16:creationId xmlns:a16="http://schemas.microsoft.com/office/drawing/2014/main" id="{0419DDF2-B8B7-4F78-8FCA-4C2A6BDB3364}"/>
              </a:ext>
            </a:extLst>
          </p:cNvPr>
          <p:cNvSpPr/>
          <p:nvPr/>
        </p:nvSpPr>
        <p:spPr>
          <a:xfrm rot="20466026">
            <a:off x="1348636" y="1030364"/>
            <a:ext cx="2090637" cy="1569660"/>
          </a:xfrm>
          <a:prstGeom prst="rect">
            <a:avLst/>
          </a:prstGeom>
        </p:spPr>
        <p:txBody>
          <a:bodyPr wrap="none">
            <a:spAutoFit/>
          </a:bodyPr>
          <a:lstStyle/>
          <a:p>
            <a:r>
              <a:rPr lang="en-US" sz="9600" dirty="0">
                <a:latin typeface="Bloomishly" pitchFamily="50" charset="0"/>
              </a:rPr>
              <a:t>Outer</a:t>
            </a:r>
          </a:p>
        </p:txBody>
      </p:sp>
    </p:spTree>
    <p:extLst>
      <p:ext uri="{BB962C8B-B14F-4D97-AF65-F5344CB8AC3E}">
        <p14:creationId xmlns:p14="http://schemas.microsoft.com/office/powerpoint/2010/main" val="4249477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rrow: Curved Down 24">
            <a:extLst>
              <a:ext uri="{FF2B5EF4-FFF2-40B4-BE49-F238E27FC236}">
                <a16:creationId xmlns:a16="http://schemas.microsoft.com/office/drawing/2014/main" id="{8B5785A1-A005-4DA2-8B77-82356D10E503}"/>
              </a:ext>
            </a:extLst>
          </p:cNvPr>
          <p:cNvSpPr/>
          <p:nvPr/>
        </p:nvSpPr>
        <p:spPr>
          <a:xfrm rot="10800000">
            <a:off x="2365260" y="5015372"/>
            <a:ext cx="3940321" cy="144087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urved Down 23">
            <a:extLst>
              <a:ext uri="{FF2B5EF4-FFF2-40B4-BE49-F238E27FC236}">
                <a16:creationId xmlns:a16="http://schemas.microsoft.com/office/drawing/2014/main" id="{A145B00B-39BA-4AB0-994F-D0E928C3DA05}"/>
              </a:ext>
            </a:extLst>
          </p:cNvPr>
          <p:cNvSpPr/>
          <p:nvPr/>
        </p:nvSpPr>
        <p:spPr>
          <a:xfrm>
            <a:off x="2401128" y="271337"/>
            <a:ext cx="3940321" cy="144087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BA70B26F-8066-42A7-9DFC-C9DF9FF216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190" y="53292"/>
            <a:ext cx="2109524" cy="2883844"/>
          </a:xfrm>
          <a:prstGeom prst="rect">
            <a:avLst/>
          </a:prstGeom>
        </p:spPr>
      </p:pic>
      <p:pic>
        <p:nvPicPr>
          <p:cNvPr id="15" name="Picture 14">
            <a:extLst>
              <a:ext uri="{FF2B5EF4-FFF2-40B4-BE49-F238E27FC236}">
                <a16:creationId xmlns:a16="http://schemas.microsoft.com/office/drawing/2014/main" id="{46113BAD-CD90-467D-8350-41C3EE86DA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39117" y="23745"/>
            <a:ext cx="2010252" cy="2968224"/>
          </a:xfrm>
          <a:prstGeom prst="rect">
            <a:avLst/>
          </a:prstGeom>
        </p:spPr>
      </p:pic>
      <p:pic>
        <p:nvPicPr>
          <p:cNvPr id="3" name="Picture 2">
            <a:extLst>
              <a:ext uri="{FF2B5EF4-FFF2-40B4-BE49-F238E27FC236}">
                <a16:creationId xmlns:a16="http://schemas.microsoft.com/office/drawing/2014/main" id="{6996769D-0DED-41A0-B6C4-D5DAC11BBA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29388" y="-41016"/>
            <a:ext cx="2352740" cy="2978152"/>
          </a:xfrm>
          <a:prstGeom prst="rect">
            <a:avLst/>
          </a:prstGeom>
        </p:spPr>
      </p:pic>
      <p:pic>
        <p:nvPicPr>
          <p:cNvPr id="5" name="Picture 4">
            <a:extLst>
              <a:ext uri="{FF2B5EF4-FFF2-40B4-BE49-F238E27FC236}">
                <a16:creationId xmlns:a16="http://schemas.microsoft.com/office/drawing/2014/main" id="{F37A7D99-6DB0-454B-B5CF-36708D43670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81818" y="3684440"/>
            <a:ext cx="2327922" cy="3132023"/>
          </a:xfrm>
          <a:prstGeom prst="rect">
            <a:avLst/>
          </a:prstGeom>
        </p:spPr>
      </p:pic>
      <p:pic>
        <p:nvPicPr>
          <p:cNvPr id="9" name="Picture 8">
            <a:extLst>
              <a:ext uri="{FF2B5EF4-FFF2-40B4-BE49-F238E27FC236}">
                <a16:creationId xmlns:a16="http://schemas.microsoft.com/office/drawing/2014/main" id="{EA373AB8-136E-4DBE-BD8D-A7188199FBB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18053" y="0"/>
            <a:ext cx="2317995" cy="3141950"/>
          </a:xfrm>
          <a:prstGeom prst="rect">
            <a:avLst/>
          </a:prstGeom>
        </p:spPr>
      </p:pic>
      <p:pic>
        <p:nvPicPr>
          <p:cNvPr id="17" name="Picture 16">
            <a:extLst>
              <a:ext uri="{FF2B5EF4-FFF2-40B4-BE49-F238E27FC236}">
                <a16:creationId xmlns:a16="http://schemas.microsoft.com/office/drawing/2014/main" id="{6C88FC3E-26B4-40CF-B86C-7E3FAD6FC18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85976" y="3828341"/>
            <a:ext cx="2064852" cy="2923552"/>
          </a:xfrm>
          <a:prstGeom prst="rect">
            <a:avLst/>
          </a:prstGeom>
        </p:spPr>
      </p:pic>
      <p:pic>
        <p:nvPicPr>
          <p:cNvPr id="19" name="Picture 18">
            <a:extLst>
              <a:ext uri="{FF2B5EF4-FFF2-40B4-BE49-F238E27FC236}">
                <a16:creationId xmlns:a16="http://schemas.microsoft.com/office/drawing/2014/main" id="{8A0E2280-B794-45CC-95AC-F6DF45D0543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97344" y="3920864"/>
            <a:ext cx="1982125" cy="3001315"/>
          </a:xfrm>
          <a:prstGeom prst="rect">
            <a:avLst/>
          </a:prstGeom>
        </p:spPr>
      </p:pic>
      <p:pic>
        <p:nvPicPr>
          <p:cNvPr id="21" name="Picture 20">
            <a:extLst>
              <a:ext uri="{FF2B5EF4-FFF2-40B4-BE49-F238E27FC236}">
                <a16:creationId xmlns:a16="http://schemas.microsoft.com/office/drawing/2014/main" id="{FA8FD0C5-491A-4E46-93C7-D4958F23B24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1794" y="4079894"/>
            <a:ext cx="2109524" cy="2854062"/>
          </a:xfrm>
          <a:prstGeom prst="rect">
            <a:avLst/>
          </a:prstGeom>
        </p:spPr>
      </p:pic>
      <p:pic>
        <p:nvPicPr>
          <p:cNvPr id="23" name="Picture 22">
            <a:extLst>
              <a:ext uri="{FF2B5EF4-FFF2-40B4-BE49-F238E27FC236}">
                <a16:creationId xmlns:a16="http://schemas.microsoft.com/office/drawing/2014/main" id="{802E64D7-849D-4D4D-9D33-47194A2AE18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44103" y="1165052"/>
            <a:ext cx="3087577" cy="3818558"/>
          </a:xfrm>
          <a:prstGeom prst="rect">
            <a:avLst/>
          </a:prstGeom>
        </p:spPr>
      </p:pic>
      <p:sp>
        <p:nvSpPr>
          <p:cNvPr id="27" name="TextBox 26">
            <a:extLst>
              <a:ext uri="{FF2B5EF4-FFF2-40B4-BE49-F238E27FC236}">
                <a16:creationId xmlns:a16="http://schemas.microsoft.com/office/drawing/2014/main" id="{B6A473DD-E5FC-400B-8379-189D50392E36}"/>
              </a:ext>
            </a:extLst>
          </p:cNvPr>
          <p:cNvSpPr txBox="1"/>
          <p:nvPr/>
        </p:nvSpPr>
        <p:spPr>
          <a:xfrm>
            <a:off x="120374" y="-193826"/>
            <a:ext cx="346364" cy="1107996"/>
          </a:xfrm>
          <a:prstGeom prst="rect">
            <a:avLst/>
          </a:prstGeom>
          <a:noFill/>
        </p:spPr>
        <p:txBody>
          <a:bodyPr wrap="square" rtlCol="0">
            <a:spAutoFit/>
          </a:bodyPr>
          <a:lstStyle/>
          <a:p>
            <a:r>
              <a:rPr lang="en-US" sz="6600" dirty="0">
                <a:latin typeface="A Hundred Miles" panose="02000000000000000000" pitchFamily="2" charset="0"/>
              </a:rPr>
              <a:t>1</a:t>
            </a:r>
          </a:p>
        </p:txBody>
      </p:sp>
      <p:sp>
        <p:nvSpPr>
          <p:cNvPr id="28" name="TextBox 27">
            <a:extLst>
              <a:ext uri="{FF2B5EF4-FFF2-40B4-BE49-F238E27FC236}">
                <a16:creationId xmlns:a16="http://schemas.microsoft.com/office/drawing/2014/main" id="{34B95718-C6E0-4145-90AD-868878FEDAD1}"/>
              </a:ext>
            </a:extLst>
          </p:cNvPr>
          <p:cNvSpPr txBox="1"/>
          <p:nvPr/>
        </p:nvSpPr>
        <p:spPr>
          <a:xfrm>
            <a:off x="2440173" y="-229819"/>
            <a:ext cx="346364" cy="1107996"/>
          </a:xfrm>
          <a:prstGeom prst="rect">
            <a:avLst/>
          </a:prstGeom>
          <a:noFill/>
        </p:spPr>
        <p:txBody>
          <a:bodyPr wrap="square" rtlCol="0">
            <a:spAutoFit/>
          </a:bodyPr>
          <a:lstStyle/>
          <a:p>
            <a:r>
              <a:rPr lang="en-US" sz="6600" dirty="0">
                <a:latin typeface="A Hundred Miles" panose="02000000000000000000" pitchFamily="2" charset="0"/>
              </a:rPr>
              <a:t>2</a:t>
            </a:r>
          </a:p>
        </p:txBody>
      </p:sp>
      <p:sp>
        <p:nvSpPr>
          <p:cNvPr id="29" name="TextBox 28">
            <a:extLst>
              <a:ext uri="{FF2B5EF4-FFF2-40B4-BE49-F238E27FC236}">
                <a16:creationId xmlns:a16="http://schemas.microsoft.com/office/drawing/2014/main" id="{0821ABA8-0794-40A7-9867-855AB0360F09}"/>
              </a:ext>
            </a:extLst>
          </p:cNvPr>
          <p:cNvSpPr txBox="1"/>
          <p:nvPr/>
        </p:nvSpPr>
        <p:spPr>
          <a:xfrm>
            <a:off x="8822734" y="-282661"/>
            <a:ext cx="346364" cy="1107996"/>
          </a:xfrm>
          <a:prstGeom prst="rect">
            <a:avLst/>
          </a:prstGeom>
          <a:noFill/>
        </p:spPr>
        <p:txBody>
          <a:bodyPr wrap="square" rtlCol="0">
            <a:spAutoFit/>
          </a:bodyPr>
          <a:lstStyle/>
          <a:p>
            <a:r>
              <a:rPr lang="en-US" sz="6600" dirty="0">
                <a:latin typeface="A Hundred Miles" panose="02000000000000000000" pitchFamily="2" charset="0"/>
              </a:rPr>
              <a:t>1</a:t>
            </a:r>
          </a:p>
        </p:txBody>
      </p:sp>
      <p:sp>
        <p:nvSpPr>
          <p:cNvPr id="30" name="TextBox 29">
            <a:extLst>
              <a:ext uri="{FF2B5EF4-FFF2-40B4-BE49-F238E27FC236}">
                <a16:creationId xmlns:a16="http://schemas.microsoft.com/office/drawing/2014/main" id="{C8F891E7-E5C4-45D6-966E-C1EE79294DDE}"/>
              </a:ext>
            </a:extLst>
          </p:cNvPr>
          <p:cNvSpPr txBox="1"/>
          <p:nvPr/>
        </p:nvSpPr>
        <p:spPr>
          <a:xfrm>
            <a:off x="5716377" y="-169497"/>
            <a:ext cx="346364" cy="1107996"/>
          </a:xfrm>
          <a:prstGeom prst="rect">
            <a:avLst/>
          </a:prstGeom>
          <a:noFill/>
        </p:spPr>
        <p:txBody>
          <a:bodyPr wrap="square" rtlCol="0">
            <a:spAutoFit/>
          </a:bodyPr>
          <a:lstStyle/>
          <a:p>
            <a:r>
              <a:rPr lang="en-US" sz="6600" dirty="0">
                <a:latin typeface="A Hundred Miles" panose="02000000000000000000" pitchFamily="2" charset="0"/>
              </a:rPr>
              <a:t>2</a:t>
            </a:r>
          </a:p>
        </p:txBody>
      </p:sp>
      <p:sp>
        <p:nvSpPr>
          <p:cNvPr id="31" name="TextBox 30">
            <a:extLst>
              <a:ext uri="{FF2B5EF4-FFF2-40B4-BE49-F238E27FC236}">
                <a16:creationId xmlns:a16="http://schemas.microsoft.com/office/drawing/2014/main" id="{21058A64-497E-45CE-89DA-0C47A0A17218}"/>
              </a:ext>
            </a:extLst>
          </p:cNvPr>
          <p:cNvSpPr txBox="1"/>
          <p:nvPr/>
        </p:nvSpPr>
        <p:spPr>
          <a:xfrm>
            <a:off x="97133" y="3648023"/>
            <a:ext cx="346364" cy="1107996"/>
          </a:xfrm>
          <a:prstGeom prst="rect">
            <a:avLst/>
          </a:prstGeom>
          <a:noFill/>
        </p:spPr>
        <p:txBody>
          <a:bodyPr wrap="square" rtlCol="0">
            <a:spAutoFit/>
          </a:bodyPr>
          <a:lstStyle/>
          <a:p>
            <a:r>
              <a:rPr lang="en-US" sz="6600" dirty="0">
                <a:latin typeface="A Hundred Miles" panose="02000000000000000000" pitchFamily="2" charset="0"/>
              </a:rPr>
              <a:t>1</a:t>
            </a:r>
          </a:p>
        </p:txBody>
      </p:sp>
      <p:sp>
        <p:nvSpPr>
          <p:cNvPr id="32" name="TextBox 31">
            <a:extLst>
              <a:ext uri="{FF2B5EF4-FFF2-40B4-BE49-F238E27FC236}">
                <a16:creationId xmlns:a16="http://schemas.microsoft.com/office/drawing/2014/main" id="{E4710591-A960-4726-8ACC-219CF9139021}"/>
              </a:ext>
            </a:extLst>
          </p:cNvPr>
          <p:cNvSpPr txBox="1"/>
          <p:nvPr/>
        </p:nvSpPr>
        <p:spPr>
          <a:xfrm>
            <a:off x="2416932" y="3612030"/>
            <a:ext cx="346364" cy="1107996"/>
          </a:xfrm>
          <a:prstGeom prst="rect">
            <a:avLst/>
          </a:prstGeom>
          <a:noFill/>
        </p:spPr>
        <p:txBody>
          <a:bodyPr wrap="square" rtlCol="0">
            <a:spAutoFit/>
          </a:bodyPr>
          <a:lstStyle/>
          <a:p>
            <a:r>
              <a:rPr lang="en-US" sz="6600" dirty="0">
                <a:latin typeface="A Hundred Miles" panose="02000000000000000000" pitchFamily="2" charset="0"/>
              </a:rPr>
              <a:t>2</a:t>
            </a:r>
          </a:p>
        </p:txBody>
      </p:sp>
      <p:sp>
        <p:nvSpPr>
          <p:cNvPr id="33" name="TextBox 32">
            <a:extLst>
              <a:ext uri="{FF2B5EF4-FFF2-40B4-BE49-F238E27FC236}">
                <a16:creationId xmlns:a16="http://schemas.microsoft.com/office/drawing/2014/main" id="{B9E75F61-9775-4AA1-9C93-E96B05CE120C}"/>
              </a:ext>
            </a:extLst>
          </p:cNvPr>
          <p:cNvSpPr txBox="1"/>
          <p:nvPr/>
        </p:nvSpPr>
        <p:spPr>
          <a:xfrm>
            <a:off x="8807479" y="3304322"/>
            <a:ext cx="346364" cy="1107996"/>
          </a:xfrm>
          <a:prstGeom prst="rect">
            <a:avLst/>
          </a:prstGeom>
          <a:noFill/>
        </p:spPr>
        <p:txBody>
          <a:bodyPr wrap="square" rtlCol="0">
            <a:spAutoFit/>
          </a:bodyPr>
          <a:lstStyle/>
          <a:p>
            <a:r>
              <a:rPr lang="en-US" sz="6600" dirty="0">
                <a:latin typeface="A Hundred Miles" panose="02000000000000000000" pitchFamily="2" charset="0"/>
              </a:rPr>
              <a:t>1</a:t>
            </a:r>
          </a:p>
        </p:txBody>
      </p:sp>
      <p:sp>
        <p:nvSpPr>
          <p:cNvPr id="34" name="TextBox 33">
            <a:extLst>
              <a:ext uri="{FF2B5EF4-FFF2-40B4-BE49-F238E27FC236}">
                <a16:creationId xmlns:a16="http://schemas.microsoft.com/office/drawing/2014/main" id="{66F8DE5F-6576-48EC-9F42-45AA2C723DE5}"/>
              </a:ext>
            </a:extLst>
          </p:cNvPr>
          <p:cNvSpPr txBox="1"/>
          <p:nvPr/>
        </p:nvSpPr>
        <p:spPr>
          <a:xfrm>
            <a:off x="5770397" y="3417486"/>
            <a:ext cx="346364" cy="1107996"/>
          </a:xfrm>
          <a:prstGeom prst="rect">
            <a:avLst/>
          </a:prstGeom>
          <a:noFill/>
        </p:spPr>
        <p:txBody>
          <a:bodyPr wrap="square" rtlCol="0">
            <a:spAutoFit/>
          </a:bodyPr>
          <a:lstStyle/>
          <a:p>
            <a:r>
              <a:rPr lang="en-US" sz="6600" dirty="0">
                <a:latin typeface="A Hundred Miles" panose="02000000000000000000" pitchFamily="2" charset="0"/>
              </a:rPr>
              <a:t>2</a:t>
            </a:r>
          </a:p>
        </p:txBody>
      </p:sp>
    </p:spTree>
    <p:extLst>
      <p:ext uri="{BB962C8B-B14F-4D97-AF65-F5344CB8AC3E}">
        <p14:creationId xmlns:p14="http://schemas.microsoft.com/office/powerpoint/2010/main" val="4215967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2AF788-78D5-51F8-6CDD-12028166D3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7930" y="1113183"/>
            <a:ext cx="9819860" cy="6776179"/>
          </a:xfrm>
          <a:prstGeom prst="rect">
            <a:avLst/>
          </a:prstGeom>
        </p:spPr>
      </p:pic>
      <p:sp>
        <p:nvSpPr>
          <p:cNvPr id="5" name="TextBox 4">
            <a:extLst>
              <a:ext uri="{FF2B5EF4-FFF2-40B4-BE49-F238E27FC236}">
                <a16:creationId xmlns:a16="http://schemas.microsoft.com/office/drawing/2014/main" id="{F34C9FF6-42E3-CAE6-4ADF-9534348259FB}"/>
              </a:ext>
            </a:extLst>
          </p:cNvPr>
          <p:cNvSpPr txBox="1"/>
          <p:nvPr/>
        </p:nvSpPr>
        <p:spPr>
          <a:xfrm>
            <a:off x="0" y="5187"/>
            <a:ext cx="9144000" cy="1107996"/>
          </a:xfrm>
          <a:prstGeom prst="rect">
            <a:avLst/>
          </a:prstGeom>
          <a:noFill/>
        </p:spPr>
        <p:txBody>
          <a:bodyPr wrap="square" rtlCol="0">
            <a:spAutoFit/>
          </a:bodyPr>
          <a:lstStyle/>
          <a:p>
            <a:pPr algn="ctr"/>
            <a:r>
              <a:rPr lang="en-US" sz="6600" dirty="0">
                <a:latin typeface="Abscissa" panose="00000400000000000000" pitchFamily="2" charset="0"/>
              </a:rPr>
              <a:t>Fishbowl Discussion</a:t>
            </a:r>
          </a:p>
        </p:txBody>
      </p:sp>
    </p:spTree>
    <p:extLst>
      <p:ext uri="{BB962C8B-B14F-4D97-AF65-F5344CB8AC3E}">
        <p14:creationId xmlns:p14="http://schemas.microsoft.com/office/powerpoint/2010/main" val="693716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CACB21DD-C74C-4A1A-B0E3-DAC9504FB119}"/>
              </a:ext>
            </a:extLst>
          </p:cNvPr>
          <p:cNvSpPr>
            <a:spLocks noGrp="1"/>
          </p:cNvSpPr>
          <p:nvPr>
            <p:ph type="ctrTitle"/>
          </p:nvPr>
        </p:nvSpPr>
        <p:spPr>
          <a:xfrm>
            <a:off x="209550" y="3908425"/>
            <a:ext cx="3581400" cy="2387600"/>
          </a:xfrm>
        </p:spPr>
        <p:txBody>
          <a:bodyPr>
            <a:normAutofit fontScale="90000"/>
          </a:bodyPr>
          <a:lstStyle/>
          <a:p>
            <a:r>
              <a:rPr lang="en-US" altLang="en-US" dirty="0">
                <a:latin typeface="KG This Is Not Goodbye" panose="02000506000000020003" pitchFamily="2" charset="0"/>
              </a:rPr>
              <a:t>How did immigrants contribute to the growth of the United States?</a:t>
            </a:r>
          </a:p>
        </p:txBody>
      </p:sp>
      <p:sp>
        <p:nvSpPr>
          <p:cNvPr id="14339" name="Subtitle 2">
            <a:extLst>
              <a:ext uri="{FF2B5EF4-FFF2-40B4-BE49-F238E27FC236}">
                <a16:creationId xmlns:a16="http://schemas.microsoft.com/office/drawing/2014/main" id="{468F6CDD-49A8-4D5E-A3D6-E943DD09FD11}"/>
              </a:ext>
            </a:extLst>
          </p:cNvPr>
          <p:cNvSpPr>
            <a:spLocks noGrp="1"/>
          </p:cNvSpPr>
          <p:nvPr>
            <p:ph type="subTitle" idx="1"/>
          </p:nvPr>
        </p:nvSpPr>
        <p:spPr>
          <a:xfrm>
            <a:off x="4373563" y="1131888"/>
            <a:ext cx="3857625" cy="1655762"/>
          </a:xfrm>
        </p:spPr>
        <p:txBody>
          <a:bodyPr/>
          <a:lstStyle/>
          <a:p>
            <a:r>
              <a:rPr lang="en-US" altLang="en-US" sz="3000" b="1">
                <a:solidFill>
                  <a:schemeClr val="tx1"/>
                </a:solidFill>
                <a:latin typeface="Bradley Hand ITC" panose="03070402050302030203" pitchFamily="66" charset="0"/>
              </a:rPr>
              <a:t>Germans</a:t>
            </a:r>
          </a:p>
          <a:p>
            <a:r>
              <a:rPr lang="en-US" altLang="en-US" sz="3000" b="1">
                <a:solidFill>
                  <a:schemeClr val="tx1"/>
                </a:solidFill>
                <a:latin typeface="Bradley Hand ITC" panose="03070402050302030203" pitchFamily="66" charset="0"/>
              </a:rPr>
              <a:t>Irish </a:t>
            </a:r>
          </a:p>
          <a:p>
            <a:r>
              <a:rPr lang="en-US" altLang="en-US" sz="3000" b="1">
                <a:solidFill>
                  <a:schemeClr val="tx1"/>
                </a:solidFill>
                <a:latin typeface="Bradley Hand ITC" panose="03070402050302030203" pitchFamily="66" charset="0"/>
              </a:rPr>
              <a:t>Chinese</a:t>
            </a:r>
          </a:p>
        </p:txBody>
      </p:sp>
      <p:pic>
        <p:nvPicPr>
          <p:cNvPr id="14340" name="Picture 2">
            <a:extLst>
              <a:ext uri="{FF2B5EF4-FFF2-40B4-BE49-F238E27FC236}">
                <a16:creationId xmlns:a16="http://schemas.microsoft.com/office/drawing/2014/main" id="{F98C8EA6-DC90-4182-BFDC-0E4BAEA70E0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38600" y="3100388"/>
            <a:ext cx="4841875"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FA797BF-8D0A-4E88-8A3A-B1231B32E0CE}"/>
              </a:ext>
            </a:extLst>
          </p:cNvPr>
          <p:cNvSpPr txBox="1"/>
          <p:nvPr/>
        </p:nvSpPr>
        <p:spPr>
          <a:xfrm>
            <a:off x="2000250" y="6632575"/>
            <a:ext cx="2203450" cy="249238"/>
          </a:xfrm>
          <a:prstGeom prst="rect">
            <a:avLst/>
          </a:prstGeom>
          <a:noFill/>
        </p:spPr>
        <p:txBody>
          <a:bodyPr>
            <a:spAutoFit/>
          </a:bodyPr>
          <a:lstStyle/>
          <a:p>
            <a:pPr>
              <a:defRPr/>
            </a:pPr>
            <a:r>
              <a:rPr lang="en-US" sz="1013" dirty="0">
                <a:solidFill>
                  <a:schemeClr val="bg1"/>
                </a:solidFill>
                <a:latin typeface="One Starry Night" pitchFamily="2" charset="0"/>
              </a:rPr>
              <a:t>Social Studies Success</a:t>
            </a:r>
          </a:p>
        </p:txBody>
      </p:sp>
      <p:sp>
        <p:nvSpPr>
          <p:cNvPr id="14342" name="TextBox 8">
            <a:extLst>
              <a:ext uri="{FF2B5EF4-FFF2-40B4-BE49-F238E27FC236}">
                <a16:creationId xmlns:a16="http://schemas.microsoft.com/office/drawing/2014/main" id="{8A303E75-BA75-4A9A-ABC8-4D2B096C500F}"/>
              </a:ext>
            </a:extLst>
          </p:cNvPr>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a:latin typeface="Goudy Stout" panose="0202090407030B020401" pitchFamily="18" charset="0"/>
                <a:ea typeface="MS PGothic" panose="020B0600070205080204" pitchFamily="34" charset="-128"/>
              </a:rPr>
              <a:t>Immigration</a:t>
            </a:r>
          </a:p>
        </p:txBody>
      </p:sp>
      <p:sp>
        <p:nvSpPr>
          <p:cNvPr id="7" name="Rectangle 6">
            <a:extLst>
              <a:ext uri="{FF2B5EF4-FFF2-40B4-BE49-F238E27FC236}">
                <a16:creationId xmlns:a16="http://schemas.microsoft.com/office/drawing/2014/main" id="{20319F91-63EC-4BC4-A486-4803A69C6496}"/>
              </a:ext>
            </a:extLst>
          </p:cNvPr>
          <p:cNvSpPr/>
          <p:nvPr/>
        </p:nvSpPr>
        <p:spPr>
          <a:xfrm>
            <a:off x="1295400" y="6553200"/>
            <a:ext cx="63246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C22BC3A4-C8E8-4942-A61E-092C4D53F2A0}"/>
              </a:ext>
            </a:extLst>
          </p:cNvPr>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8"/>
          <p:cNvSpPr txBox="1">
            <a:spLocks noChangeArrowheads="1"/>
          </p:cNvSpPr>
          <p:nvPr/>
        </p:nvSpPr>
        <p:spPr bwMode="auto">
          <a:xfrm>
            <a:off x="0" y="225425"/>
            <a:ext cx="91916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600" dirty="0">
                <a:latin typeface="Goudy Stout" panose="0202090407030B020401" pitchFamily="18" charset="0"/>
                <a:ea typeface="MS PGothic" panose="020B0600070205080204" pitchFamily="34" charset="-128"/>
              </a:rPr>
              <a:t>Fishbowl discussion</a:t>
            </a:r>
          </a:p>
          <a:p>
            <a:pPr algn="r" eaLnBrk="1" hangingPunct="1">
              <a:spcBef>
                <a:spcPct val="0"/>
              </a:spcBef>
              <a:buFontTx/>
              <a:buNone/>
            </a:pPr>
            <a:endParaRPr lang="en-US" altLang="en-US" sz="2600" dirty="0">
              <a:latin typeface="Goudy Stout" panose="0202090407030B020401" pitchFamily="18" charset="0"/>
              <a:ea typeface="MS PGothic" panose="020B0600070205080204" pitchFamily="34" charset="-128"/>
            </a:endParaRPr>
          </a:p>
        </p:txBody>
      </p:sp>
      <p:sp>
        <p:nvSpPr>
          <p:cNvPr id="4" name="Rectangle 3"/>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TextBox 1"/>
          <p:cNvSpPr txBox="1">
            <a:spLocks noChangeArrowheads="1"/>
          </p:cNvSpPr>
          <p:nvPr/>
        </p:nvSpPr>
        <p:spPr bwMode="auto">
          <a:xfrm>
            <a:off x="4572000" y="1001310"/>
            <a:ext cx="4417764"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spcBef>
                <a:spcPct val="0"/>
              </a:spcBef>
            </a:pPr>
            <a:r>
              <a:rPr lang="en-US" altLang="en-US" sz="2800" dirty="0">
                <a:latin typeface="Architects Daughter" panose="02000505000000020004" pitchFamily="2" charset="0"/>
              </a:rPr>
              <a:t>Read the handout with your partner</a:t>
            </a:r>
          </a:p>
          <a:p>
            <a:pPr>
              <a:spcBef>
                <a:spcPct val="0"/>
              </a:spcBef>
              <a:buNone/>
            </a:pPr>
            <a:endParaRPr lang="en-US" altLang="en-US" sz="2800" dirty="0">
              <a:latin typeface="Architects Daughter" panose="02000505000000020004" pitchFamily="2" charset="0"/>
            </a:endParaRPr>
          </a:p>
          <a:p>
            <a:pPr marL="457200" indent="-457200">
              <a:spcBef>
                <a:spcPct val="0"/>
              </a:spcBef>
            </a:pPr>
            <a:r>
              <a:rPr lang="en-US" altLang="en-US" sz="2800" dirty="0">
                <a:latin typeface="Architects Daughter" panose="02000505000000020004" pitchFamily="2" charset="0"/>
              </a:rPr>
              <a:t>Discuss the questions with your partner</a:t>
            </a:r>
          </a:p>
          <a:p>
            <a:pPr marL="457200" indent="-457200">
              <a:spcBef>
                <a:spcPct val="0"/>
              </a:spcBef>
            </a:pPr>
            <a:endParaRPr lang="en-US" altLang="en-US" sz="2800" dirty="0">
              <a:latin typeface="Architects Daughter" panose="02000505000000020004" pitchFamily="2" charset="0"/>
            </a:endParaRPr>
          </a:p>
          <a:p>
            <a:pPr marL="457200" indent="-457200">
              <a:spcBef>
                <a:spcPct val="0"/>
              </a:spcBef>
            </a:pPr>
            <a:r>
              <a:rPr lang="en-US" altLang="en-US" sz="2800" dirty="0">
                <a:latin typeface="Architects Daughter" panose="02000505000000020004" pitchFamily="2" charset="0"/>
              </a:rPr>
              <a:t>Be prepared to share in a discussion</a:t>
            </a:r>
          </a:p>
        </p:txBody>
      </p:sp>
      <p:pic>
        <p:nvPicPr>
          <p:cNvPr id="5" name="Picture 4" descr="Text&#10;&#10;Description automatically generated">
            <a:extLst>
              <a:ext uri="{FF2B5EF4-FFF2-40B4-BE49-F238E27FC236}">
                <a16:creationId xmlns:a16="http://schemas.microsoft.com/office/drawing/2014/main" id="{36B86BC6-BFB4-4CCF-AF94-0BC0B4642E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9615" y="934832"/>
            <a:ext cx="3488121" cy="46508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6247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8">
            <a:extLst>
              <a:ext uri="{FF2B5EF4-FFF2-40B4-BE49-F238E27FC236}">
                <a16:creationId xmlns:a16="http://schemas.microsoft.com/office/drawing/2014/main" id="{F06D2B03-BBF3-4FCF-B7D8-EAFC3A6CFF07}"/>
              </a:ext>
            </a:extLst>
          </p:cNvPr>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dirty="0">
                <a:latin typeface="Goudy Stout" panose="0202090407030B020401" pitchFamily="18" charset="0"/>
                <a:ea typeface="MS PGothic" panose="020B0600070205080204" pitchFamily="34" charset="-128"/>
              </a:rPr>
              <a:t>Fishbowl discussion</a:t>
            </a:r>
          </a:p>
        </p:txBody>
      </p:sp>
      <p:sp>
        <p:nvSpPr>
          <p:cNvPr id="7" name="Rectangle 6">
            <a:extLst>
              <a:ext uri="{FF2B5EF4-FFF2-40B4-BE49-F238E27FC236}">
                <a16:creationId xmlns:a16="http://schemas.microsoft.com/office/drawing/2014/main" id="{F0F22726-11E2-47E4-9E14-830CFA26FACA}"/>
              </a:ext>
            </a:extLst>
          </p:cNvPr>
          <p:cNvSpPr/>
          <p:nvPr/>
        </p:nvSpPr>
        <p:spPr>
          <a:xfrm>
            <a:off x="1295400" y="6553200"/>
            <a:ext cx="63246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ABD3832D-8BDC-4A87-A12C-31C0CDA696C3}"/>
              </a:ext>
            </a:extLst>
          </p:cNvPr>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727" name="Title 1">
            <a:extLst>
              <a:ext uri="{FF2B5EF4-FFF2-40B4-BE49-F238E27FC236}">
                <a16:creationId xmlns:a16="http://schemas.microsoft.com/office/drawing/2014/main" id="{9FFF9F12-8BF6-484C-B093-98573CDE09AF}"/>
              </a:ext>
            </a:extLst>
          </p:cNvPr>
          <p:cNvSpPr txBox="1">
            <a:spLocks/>
          </p:cNvSpPr>
          <p:nvPr/>
        </p:nvSpPr>
        <p:spPr bwMode="auto">
          <a:xfrm>
            <a:off x="285750" y="1263650"/>
            <a:ext cx="35814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4400" dirty="0">
                <a:latin typeface="KG This Is Not Goodbye" panose="02000506000000020003" pitchFamily="2" charset="0"/>
              </a:rPr>
              <a:t>How did immigrants contribute to the growth of the United States?</a:t>
            </a:r>
          </a:p>
        </p:txBody>
      </p:sp>
      <p:pic>
        <p:nvPicPr>
          <p:cNvPr id="9" name="Picture 2">
            <a:extLst>
              <a:ext uri="{FF2B5EF4-FFF2-40B4-BE49-F238E27FC236}">
                <a16:creationId xmlns:a16="http://schemas.microsoft.com/office/drawing/2014/main" id="{384838FF-646F-4993-8D7E-8992D9CEA89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80992" y="1831181"/>
            <a:ext cx="4841875"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8">
            <a:extLst>
              <a:ext uri="{FF2B5EF4-FFF2-40B4-BE49-F238E27FC236}">
                <a16:creationId xmlns:a16="http://schemas.microsoft.com/office/drawing/2014/main" id="{F06D2B03-BBF3-4FCF-B7D8-EAFC3A6CFF07}"/>
              </a:ext>
            </a:extLst>
          </p:cNvPr>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800" dirty="0">
                <a:latin typeface="Goudy Stout" panose="0202090407030B020401" pitchFamily="18" charset="0"/>
                <a:ea typeface="MS PGothic" panose="020B0600070205080204" pitchFamily="34" charset="-128"/>
              </a:rPr>
              <a:t>Fishbowl discussion</a:t>
            </a:r>
          </a:p>
        </p:txBody>
      </p:sp>
      <p:sp>
        <p:nvSpPr>
          <p:cNvPr id="7" name="Rectangle 6">
            <a:extLst>
              <a:ext uri="{FF2B5EF4-FFF2-40B4-BE49-F238E27FC236}">
                <a16:creationId xmlns:a16="http://schemas.microsoft.com/office/drawing/2014/main" id="{F0F22726-11E2-47E4-9E14-830CFA26FACA}"/>
              </a:ext>
            </a:extLst>
          </p:cNvPr>
          <p:cNvSpPr/>
          <p:nvPr/>
        </p:nvSpPr>
        <p:spPr>
          <a:xfrm>
            <a:off x="1295400" y="6553200"/>
            <a:ext cx="63246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ABD3832D-8BDC-4A87-A12C-31C0CDA696C3}"/>
              </a:ext>
            </a:extLst>
          </p:cNvPr>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9" name="Picture 2">
            <a:extLst>
              <a:ext uri="{FF2B5EF4-FFF2-40B4-BE49-F238E27FC236}">
                <a16:creationId xmlns:a16="http://schemas.microsoft.com/office/drawing/2014/main" id="{384838FF-646F-4993-8D7E-8992D9CEA89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80992" y="1831181"/>
            <a:ext cx="4841875"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60D16F4-A00E-532E-8B43-EBD7969ED170}"/>
              </a:ext>
            </a:extLst>
          </p:cNvPr>
          <p:cNvSpPr>
            <a:spLocks noChangeArrowheads="1"/>
          </p:cNvSpPr>
          <p:nvPr/>
        </p:nvSpPr>
        <p:spPr bwMode="auto">
          <a:xfrm>
            <a:off x="285750" y="1490007"/>
            <a:ext cx="3729659"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dirty="0">
                <a:latin typeface="KG This Is Not Goodbye" panose="02000506000000020003" pitchFamily="2" charset="0"/>
              </a:rPr>
              <a:t>Which immigrant group contributed the most to the United States?</a:t>
            </a:r>
          </a:p>
        </p:txBody>
      </p:sp>
    </p:spTree>
    <p:extLst>
      <p:ext uri="{BB962C8B-B14F-4D97-AF65-F5344CB8AC3E}">
        <p14:creationId xmlns:p14="http://schemas.microsoft.com/office/powerpoint/2010/main" val="1341715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952FCB-E59C-0EB8-694E-E88F0DB7FB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883"/>
            <a:ext cx="9144000" cy="6780234"/>
          </a:xfrm>
          <a:prstGeom prst="rect">
            <a:avLst/>
          </a:prstGeom>
        </p:spPr>
      </p:pic>
      <p:sp>
        <p:nvSpPr>
          <p:cNvPr id="4" name="TextBox 3">
            <a:extLst>
              <a:ext uri="{FF2B5EF4-FFF2-40B4-BE49-F238E27FC236}">
                <a16:creationId xmlns:a16="http://schemas.microsoft.com/office/drawing/2014/main" id="{1D60544B-9DAC-E156-BAC2-2FD791156010}"/>
              </a:ext>
            </a:extLst>
          </p:cNvPr>
          <p:cNvSpPr txBox="1"/>
          <p:nvPr/>
        </p:nvSpPr>
        <p:spPr>
          <a:xfrm>
            <a:off x="0" y="5187"/>
            <a:ext cx="9144000" cy="1107996"/>
          </a:xfrm>
          <a:prstGeom prst="rect">
            <a:avLst/>
          </a:prstGeom>
          <a:noFill/>
        </p:spPr>
        <p:txBody>
          <a:bodyPr wrap="square" rtlCol="0">
            <a:spAutoFit/>
          </a:bodyPr>
          <a:lstStyle/>
          <a:p>
            <a:pPr algn="ctr"/>
            <a:r>
              <a:rPr lang="en-US" sz="6600" dirty="0">
                <a:latin typeface="Abscissa" panose="00000400000000000000" pitchFamily="2" charset="0"/>
              </a:rPr>
              <a:t>Share your observations</a:t>
            </a:r>
          </a:p>
        </p:txBody>
      </p:sp>
    </p:spTree>
    <p:extLst>
      <p:ext uri="{BB962C8B-B14F-4D97-AF65-F5344CB8AC3E}">
        <p14:creationId xmlns:p14="http://schemas.microsoft.com/office/powerpoint/2010/main" val="2348412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63596-8B0F-344C-BB9C-15DE21532B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5685" y="-233468"/>
            <a:ext cx="11225790" cy="7091468"/>
          </a:xfrm>
          <a:prstGeom prst="rect">
            <a:avLst/>
          </a:prstGeom>
        </p:spPr>
      </p:pic>
      <p:sp>
        <p:nvSpPr>
          <p:cNvPr id="4" name="TextBox 3">
            <a:extLst>
              <a:ext uri="{FF2B5EF4-FFF2-40B4-BE49-F238E27FC236}">
                <a16:creationId xmlns:a16="http://schemas.microsoft.com/office/drawing/2014/main" id="{E273D200-9EB6-6B1F-6F1D-D275D91847AC}"/>
              </a:ext>
            </a:extLst>
          </p:cNvPr>
          <p:cNvSpPr txBox="1"/>
          <p:nvPr/>
        </p:nvSpPr>
        <p:spPr>
          <a:xfrm>
            <a:off x="0" y="297412"/>
            <a:ext cx="9144000" cy="1200329"/>
          </a:xfrm>
          <a:prstGeom prst="rect">
            <a:avLst/>
          </a:prstGeom>
          <a:noFill/>
        </p:spPr>
        <p:txBody>
          <a:bodyPr wrap="square" rtlCol="0">
            <a:spAutoFit/>
          </a:bodyPr>
          <a:lstStyle/>
          <a:p>
            <a:pPr algn="ctr"/>
            <a:r>
              <a:rPr lang="en-US" sz="7200" dirty="0">
                <a:solidFill>
                  <a:schemeClr val="bg1"/>
                </a:solidFill>
                <a:latin typeface="Trubble" pitchFamily="2" charset="0"/>
              </a:rPr>
              <a:t>Find a Partner</a:t>
            </a:r>
          </a:p>
        </p:txBody>
      </p:sp>
    </p:spTree>
    <p:extLst>
      <p:ext uri="{BB962C8B-B14F-4D97-AF65-F5344CB8AC3E}">
        <p14:creationId xmlns:p14="http://schemas.microsoft.com/office/powerpoint/2010/main" val="736492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6D43CB-DDE8-4B12-8AA9-6518B1BEAA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2269" y="738981"/>
            <a:ext cx="9144000" cy="6096000"/>
          </a:xfrm>
          <a:prstGeom prst="rect">
            <a:avLst/>
          </a:prstGeom>
        </p:spPr>
      </p:pic>
      <p:sp>
        <p:nvSpPr>
          <p:cNvPr id="47107" name="TextBox 2">
            <a:extLst>
              <a:ext uri="{FF2B5EF4-FFF2-40B4-BE49-F238E27FC236}">
                <a16:creationId xmlns:a16="http://schemas.microsoft.com/office/drawing/2014/main" id="{81E2218C-9E4E-4EDE-B739-8E247E1EEF9D}"/>
              </a:ext>
            </a:extLst>
          </p:cNvPr>
          <p:cNvSpPr txBox="1">
            <a:spLocks noChangeArrowheads="1"/>
          </p:cNvSpPr>
          <p:nvPr/>
        </p:nvSpPr>
        <p:spPr bwMode="auto">
          <a:xfrm>
            <a:off x="277261" y="23019"/>
            <a:ext cx="367851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spcBef>
                <a:spcPct val="0"/>
              </a:spcBef>
              <a:buFontTx/>
              <a:buNone/>
            </a:pPr>
            <a:r>
              <a:rPr lang="en-US" altLang="en-US" sz="9000" dirty="0">
                <a:latin typeface="Bloomishly" pitchFamily="50" charset="0"/>
              </a:rPr>
              <a:t>What did you learn about discussions?</a:t>
            </a:r>
          </a:p>
        </p:txBody>
      </p:sp>
    </p:spTree>
    <p:extLst>
      <p:ext uri="{BB962C8B-B14F-4D97-AF65-F5344CB8AC3E}">
        <p14:creationId xmlns:p14="http://schemas.microsoft.com/office/powerpoint/2010/main" val="2254616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5BAE47-5A07-4280-B4E7-8740989518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9964" y="-793485"/>
            <a:ext cx="12330545" cy="8230035"/>
          </a:xfrm>
          <a:prstGeom prst="rect">
            <a:avLst/>
          </a:prstGeom>
        </p:spPr>
      </p:pic>
      <p:sp>
        <p:nvSpPr>
          <p:cNvPr id="3" name="TextBox 2">
            <a:extLst>
              <a:ext uri="{FF2B5EF4-FFF2-40B4-BE49-F238E27FC236}">
                <a16:creationId xmlns:a16="http://schemas.microsoft.com/office/drawing/2014/main" id="{4A32CD34-2B19-4EC7-8386-D2A6315843AC}"/>
              </a:ext>
            </a:extLst>
          </p:cNvPr>
          <p:cNvSpPr txBox="1"/>
          <p:nvPr/>
        </p:nvSpPr>
        <p:spPr>
          <a:xfrm>
            <a:off x="5063830" y="173785"/>
            <a:ext cx="4613564" cy="1569660"/>
          </a:xfrm>
          <a:prstGeom prst="rect">
            <a:avLst/>
          </a:prstGeom>
          <a:noFill/>
        </p:spPr>
        <p:txBody>
          <a:bodyPr wrap="square" rtlCol="0">
            <a:spAutoFit/>
          </a:bodyPr>
          <a:lstStyle/>
          <a:p>
            <a:r>
              <a:rPr lang="en-US" sz="4800" dirty="0">
                <a:effectLst>
                  <a:outerShdw blurRad="38100" dist="38100" dir="2700000" algn="tl">
                    <a:srgbClr val="000000">
                      <a:alpha val="43137"/>
                    </a:srgbClr>
                  </a:outerShdw>
                </a:effectLst>
              </a:rPr>
              <a:t>for Small Group Discussions</a:t>
            </a:r>
          </a:p>
        </p:txBody>
      </p:sp>
      <p:sp>
        <p:nvSpPr>
          <p:cNvPr id="4" name="Rectangle 3">
            <a:extLst>
              <a:ext uri="{FF2B5EF4-FFF2-40B4-BE49-F238E27FC236}">
                <a16:creationId xmlns:a16="http://schemas.microsoft.com/office/drawing/2014/main" id="{A4A7D2A6-353B-4979-8D07-B777D3F453D8}"/>
              </a:ext>
            </a:extLst>
          </p:cNvPr>
          <p:cNvSpPr/>
          <p:nvPr/>
        </p:nvSpPr>
        <p:spPr>
          <a:xfrm rot="20973622">
            <a:off x="173834" y="-39319"/>
            <a:ext cx="4875053" cy="2215991"/>
          </a:xfrm>
          <a:prstGeom prst="rect">
            <a:avLst/>
          </a:prstGeom>
        </p:spPr>
        <p:txBody>
          <a:bodyPr wrap="none">
            <a:spAutoFit/>
          </a:bodyPr>
          <a:lstStyle/>
          <a:p>
            <a:r>
              <a:rPr lang="en-US" sz="13800" dirty="0">
                <a:latin typeface="Bloomishly" pitchFamily="50" charset="0"/>
              </a:rPr>
              <a:t>Strategies</a:t>
            </a:r>
          </a:p>
        </p:txBody>
      </p:sp>
    </p:spTree>
    <p:extLst>
      <p:ext uri="{BB962C8B-B14F-4D97-AF65-F5344CB8AC3E}">
        <p14:creationId xmlns:p14="http://schemas.microsoft.com/office/powerpoint/2010/main" val="1863291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B01BF1-CD39-4D24-83FE-E12C1497079A}"/>
              </a:ext>
            </a:extLst>
          </p:cNvPr>
          <p:cNvSpPr txBox="1"/>
          <p:nvPr/>
        </p:nvSpPr>
        <p:spPr>
          <a:xfrm>
            <a:off x="4750905" y="525669"/>
            <a:ext cx="4941910" cy="1862048"/>
          </a:xfrm>
          <a:prstGeom prst="rect">
            <a:avLst/>
          </a:prstGeom>
          <a:noFill/>
        </p:spPr>
        <p:txBody>
          <a:bodyPr wrap="square" rtlCol="0">
            <a:spAutoFit/>
          </a:bodyPr>
          <a:lstStyle/>
          <a:p>
            <a:r>
              <a:rPr lang="en-US" sz="11500" dirty="0">
                <a:latin typeface="Abscissa" panose="00000400000000000000" pitchFamily="2" charset="0"/>
              </a:rPr>
              <a:t>Groups</a:t>
            </a:r>
          </a:p>
        </p:txBody>
      </p:sp>
      <p:sp>
        <p:nvSpPr>
          <p:cNvPr id="3" name="Rectangle 2">
            <a:extLst>
              <a:ext uri="{FF2B5EF4-FFF2-40B4-BE49-F238E27FC236}">
                <a16:creationId xmlns:a16="http://schemas.microsoft.com/office/drawing/2014/main" id="{78B74851-33DE-497F-A28F-D280449524F5}"/>
              </a:ext>
            </a:extLst>
          </p:cNvPr>
          <p:cNvSpPr/>
          <p:nvPr/>
        </p:nvSpPr>
        <p:spPr>
          <a:xfrm rot="20746926">
            <a:off x="267301" y="556502"/>
            <a:ext cx="3770584" cy="2646878"/>
          </a:xfrm>
          <a:prstGeom prst="rect">
            <a:avLst/>
          </a:prstGeom>
        </p:spPr>
        <p:txBody>
          <a:bodyPr wrap="none">
            <a:spAutoFit/>
          </a:bodyPr>
          <a:lstStyle/>
          <a:p>
            <a:r>
              <a:rPr lang="en-US" sz="16600" dirty="0">
                <a:latin typeface="Bloomishly" pitchFamily="50" charset="0"/>
              </a:rPr>
              <a:t>Expert</a:t>
            </a:r>
          </a:p>
        </p:txBody>
      </p:sp>
      <p:pic>
        <p:nvPicPr>
          <p:cNvPr id="4" name="Picture 3">
            <a:extLst>
              <a:ext uri="{FF2B5EF4-FFF2-40B4-BE49-F238E27FC236}">
                <a16:creationId xmlns:a16="http://schemas.microsoft.com/office/drawing/2014/main" id="{9A24CA57-6E29-4530-BD17-B78D284E68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3540" y="1879941"/>
            <a:ext cx="11387540" cy="7591692"/>
          </a:xfrm>
          <a:prstGeom prst="rect">
            <a:avLst/>
          </a:prstGeom>
        </p:spPr>
      </p:pic>
    </p:spTree>
    <p:extLst>
      <p:ext uri="{BB962C8B-B14F-4D97-AF65-F5344CB8AC3E}">
        <p14:creationId xmlns:p14="http://schemas.microsoft.com/office/powerpoint/2010/main" val="2145244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71F4FD-6580-49FE-B7C8-8EFA6B40D8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925597" y="-276636"/>
            <a:ext cx="3176259" cy="4235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047D6FE8-28F5-41D8-8357-700B54BA1E25}"/>
              </a:ext>
            </a:extLst>
          </p:cNvPr>
          <p:cNvSpPr txBox="1"/>
          <p:nvPr/>
        </p:nvSpPr>
        <p:spPr>
          <a:xfrm>
            <a:off x="6060384" y="1722659"/>
            <a:ext cx="2964863" cy="1200329"/>
          </a:xfrm>
          <a:prstGeom prst="rect">
            <a:avLst/>
          </a:prstGeom>
          <a:noFill/>
        </p:spPr>
        <p:txBody>
          <a:bodyPr wrap="square" rtlCol="0">
            <a:spAutoFit/>
          </a:bodyPr>
          <a:lstStyle/>
          <a:p>
            <a:r>
              <a:rPr lang="en-US" sz="3600" dirty="0">
                <a:latin typeface="Abscissa" panose="00000400000000000000" pitchFamily="2" charset="0"/>
              </a:rPr>
              <a:t>primary sources with </a:t>
            </a:r>
          </a:p>
        </p:txBody>
      </p:sp>
      <p:sp>
        <p:nvSpPr>
          <p:cNvPr id="6" name="Rectangle 5">
            <a:extLst>
              <a:ext uri="{FF2B5EF4-FFF2-40B4-BE49-F238E27FC236}">
                <a16:creationId xmlns:a16="http://schemas.microsoft.com/office/drawing/2014/main" id="{3DAD8C2E-40A9-40A1-B245-148D220780E5}"/>
              </a:ext>
            </a:extLst>
          </p:cNvPr>
          <p:cNvSpPr/>
          <p:nvPr/>
        </p:nvSpPr>
        <p:spPr>
          <a:xfrm rot="20746926">
            <a:off x="4638728" y="230388"/>
            <a:ext cx="3520516" cy="1862048"/>
          </a:xfrm>
          <a:prstGeom prst="rect">
            <a:avLst/>
          </a:prstGeom>
        </p:spPr>
        <p:txBody>
          <a:bodyPr wrap="none">
            <a:spAutoFit/>
          </a:bodyPr>
          <a:lstStyle/>
          <a:p>
            <a:r>
              <a:rPr lang="en-US" sz="11500" dirty="0">
                <a:latin typeface="Bloomishly" pitchFamily="50" charset="0"/>
              </a:rPr>
              <a:t>Analyze </a:t>
            </a:r>
          </a:p>
        </p:txBody>
      </p:sp>
      <p:sp>
        <p:nvSpPr>
          <p:cNvPr id="7" name="Rectangle 6">
            <a:extLst>
              <a:ext uri="{FF2B5EF4-FFF2-40B4-BE49-F238E27FC236}">
                <a16:creationId xmlns:a16="http://schemas.microsoft.com/office/drawing/2014/main" id="{41E124A4-EDD2-46F1-B658-545AFBD5F348}"/>
              </a:ext>
            </a:extLst>
          </p:cNvPr>
          <p:cNvSpPr/>
          <p:nvPr/>
        </p:nvSpPr>
        <p:spPr>
          <a:xfrm rot="20746926">
            <a:off x="5716845" y="3184836"/>
            <a:ext cx="2512226" cy="3046988"/>
          </a:xfrm>
          <a:prstGeom prst="rect">
            <a:avLst/>
          </a:prstGeom>
        </p:spPr>
        <p:txBody>
          <a:bodyPr wrap="none">
            <a:spAutoFit/>
          </a:bodyPr>
          <a:lstStyle/>
          <a:p>
            <a:r>
              <a:rPr lang="en-US" sz="9600" dirty="0">
                <a:latin typeface="Bloomishly" pitchFamily="50" charset="0"/>
              </a:rPr>
              <a:t>Expert</a:t>
            </a:r>
          </a:p>
          <a:p>
            <a:r>
              <a:rPr lang="en-US" sz="9600" dirty="0">
                <a:latin typeface="Bloomishly" pitchFamily="50" charset="0"/>
              </a:rPr>
              <a:t>Groups</a:t>
            </a:r>
          </a:p>
        </p:txBody>
      </p:sp>
      <p:pic>
        <p:nvPicPr>
          <p:cNvPr id="9" name="Picture 8">
            <a:extLst>
              <a:ext uri="{FF2B5EF4-FFF2-40B4-BE49-F238E27FC236}">
                <a16:creationId xmlns:a16="http://schemas.microsoft.com/office/drawing/2014/main" id="{7DC672BD-7486-4114-9CD3-DC04DAC93C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483" y="1311494"/>
            <a:ext cx="3176259" cy="4235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79CC9E4E-021F-4B24-8A50-3A1FB169DE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48344" y="2258660"/>
            <a:ext cx="3176259" cy="4235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5145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2DFAF-AB51-4A17-8075-CA68AB48D0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5241" y="443432"/>
            <a:ext cx="10063221" cy="6414568"/>
          </a:xfrm>
          <a:prstGeom prst="rect">
            <a:avLst/>
          </a:prstGeom>
        </p:spPr>
      </p:pic>
      <p:sp>
        <p:nvSpPr>
          <p:cNvPr id="4" name="Rectangle 3">
            <a:extLst>
              <a:ext uri="{FF2B5EF4-FFF2-40B4-BE49-F238E27FC236}">
                <a16:creationId xmlns:a16="http://schemas.microsoft.com/office/drawing/2014/main" id="{316A9348-7687-4B30-9CE8-E4676FEA5A67}"/>
              </a:ext>
            </a:extLst>
          </p:cNvPr>
          <p:cNvSpPr/>
          <p:nvPr/>
        </p:nvSpPr>
        <p:spPr>
          <a:xfrm>
            <a:off x="231569" y="120266"/>
            <a:ext cx="7831776" cy="1200329"/>
          </a:xfrm>
          <a:prstGeom prst="rect">
            <a:avLst/>
          </a:prstGeom>
        </p:spPr>
        <p:txBody>
          <a:bodyPr wrap="square">
            <a:spAutoFit/>
          </a:bodyPr>
          <a:lstStyle/>
          <a:p>
            <a:r>
              <a:rPr lang="en-US" sz="3600" dirty="0">
                <a:latin typeface="Chief Blueprint" panose="020B0500000000000000" pitchFamily="34" charset="0"/>
              </a:rPr>
              <a:t>Why should Nathan Hale be remembered today?</a:t>
            </a:r>
          </a:p>
        </p:txBody>
      </p:sp>
      <p:sp>
        <p:nvSpPr>
          <p:cNvPr id="5" name="Rectangle 4">
            <a:extLst>
              <a:ext uri="{FF2B5EF4-FFF2-40B4-BE49-F238E27FC236}">
                <a16:creationId xmlns:a16="http://schemas.microsoft.com/office/drawing/2014/main" id="{6E8AB8EF-A125-4248-B2C1-4A71C215F8F2}"/>
              </a:ext>
            </a:extLst>
          </p:cNvPr>
          <p:cNvSpPr/>
          <p:nvPr/>
        </p:nvSpPr>
        <p:spPr>
          <a:xfrm>
            <a:off x="730333" y="1744452"/>
            <a:ext cx="5171704" cy="4154984"/>
          </a:xfrm>
          <a:prstGeom prst="rect">
            <a:avLst/>
          </a:prstGeom>
        </p:spPr>
        <p:txBody>
          <a:bodyPr wrap="square">
            <a:spAutoFit/>
          </a:bodyPr>
          <a:lstStyle/>
          <a:p>
            <a:endParaRPr lang="en-US" sz="2400" dirty="0">
              <a:latin typeface="Janda Everyday Casual" panose="02000503000000020004" pitchFamily="2" charset="0"/>
            </a:endParaRPr>
          </a:p>
          <a:p>
            <a:r>
              <a:rPr lang="en-US" sz="2400" b="1" dirty="0">
                <a:latin typeface="Janda Everyday Casual" panose="02000503000000020004" pitchFamily="2" charset="0"/>
              </a:rPr>
              <a:t>Nathan Hale </a:t>
            </a:r>
            <a:r>
              <a:rPr lang="en-US" sz="2400" dirty="0">
                <a:latin typeface="Janda Everyday Casual" panose="02000503000000020004" pitchFamily="2" charset="0"/>
              </a:rPr>
              <a:t>joined the Continental army and became a captain.  In August and September of 1776, Nathan Hale volunteered to spy on the British in New York.  His experience as a school teacher gave him the perfect cover.  He spied on the British while he was teaching school.  Unfortunately he was captured and killed.  </a:t>
            </a:r>
            <a:endParaRPr lang="en-US" sz="2400" i="1" dirty="0">
              <a:latin typeface="Janda Everyday Casual" panose="02000503000000020004" pitchFamily="2" charset="0"/>
            </a:endParaRPr>
          </a:p>
        </p:txBody>
      </p:sp>
    </p:spTree>
    <p:extLst>
      <p:ext uri="{BB962C8B-B14F-4D97-AF65-F5344CB8AC3E}">
        <p14:creationId xmlns:p14="http://schemas.microsoft.com/office/powerpoint/2010/main" val="21902231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A7B1DC-B482-41C3-A972-48801868ED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856" y="709447"/>
            <a:ext cx="3476840" cy="2317893"/>
          </a:xfrm>
          <a:prstGeom prst="rect">
            <a:avLst/>
          </a:prstGeom>
        </p:spPr>
      </p:pic>
      <p:pic>
        <p:nvPicPr>
          <p:cNvPr id="3" name="Picture 2">
            <a:extLst>
              <a:ext uri="{FF2B5EF4-FFF2-40B4-BE49-F238E27FC236}">
                <a16:creationId xmlns:a16="http://schemas.microsoft.com/office/drawing/2014/main" id="{11FDBC93-76B2-44C2-BAB8-14F6DBFA9A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3029" y="1124567"/>
            <a:ext cx="5224963" cy="3483308"/>
          </a:xfrm>
          <a:prstGeom prst="rect">
            <a:avLst/>
          </a:prstGeom>
        </p:spPr>
      </p:pic>
      <p:sp>
        <p:nvSpPr>
          <p:cNvPr id="4" name="TextBox 3">
            <a:extLst>
              <a:ext uri="{FF2B5EF4-FFF2-40B4-BE49-F238E27FC236}">
                <a16:creationId xmlns:a16="http://schemas.microsoft.com/office/drawing/2014/main" id="{88A350DF-C59C-4220-A557-FC405A55DE34}"/>
              </a:ext>
            </a:extLst>
          </p:cNvPr>
          <p:cNvSpPr txBox="1"/>
          <p:nvPr/>
        </p:nvSpPr>
        <p:spPr>
          <a:xfrm>
            <a:off x="158053" y="915620"/>
            <a:ext cx="2167467" cy="461665"/>
          </a:xfrm>
          <a:prstGeom prst="rect">
            <a:avLst/>
          </a:prstGeom>
          <a:noFill/>
        </p:spPr>
        <p:txBody>
          <a:bodyPr wrap="square" rtlCol="0">
            <a:spAutoFit/>
          </a:bodyPr>
          <a:lstStyle/>
          <a:p>
            <a:r>
              <a:rPr lang="en-US" sz="2400" dirty="0">
                <a:latin typeface="Be Bright" panose="02000506000000020003" pitchFamily="50" charset="0"/>
              </a:rPr>
              <a:t>Home Base Group</a:t>
            </a:r>
          </a:p>
        </p:txBody>
      </p:sp>
      <p:pic>
        <p:nvPicPr>
          <p:cNvPr id="5" name="Picture 4">
            <a:extLst>
              <a:ext uri="{FF2B5EF4-FFF2-40B4-BE49-F238E27FC236}">
                <a16:creationId xmlns:a16="http://schemas.microsoft.com/office/drawing/2014/main" id="{FCA83A76-D56D-41C8-95A6-5CC97A7301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7294607" flipV="1">
            <a:off x="3082574" y="701631"/>
            <a:ext cx="1517543" cy="1644203"/>
          </a:xfrm>
          <a:prstGeom prst="rect">
            <a:avLst/>
          </a:prstGeom>
        </p:spPr>
      </p:pic>
      <p:sp>
        <p:nvSpPr>
          <p:cNvPr id="6" name="TextBox 5">
            <a:extLst>
              <a:ext uri="{FF2B5EF4-FFF2-40B4-BE49-F238E27FC236}">
                <a16:creationId xmlns:a16="http://schemas.microsoft.com/office/drawing/2014/main" id="{A3B77301-3643-4CB5-8E56-F7CAB28494B9}"/>
              </a:ext>
            </a:extLst>
          </p:cNvPr>
          <p:cNvSpPr txBox="1"/>
          <p:nvPr/>
        </p:nvSpPr>
        <p:spPr>
          <a:xfrm>
            <a:off x="5357171" y="1465586"/>
            <a:ext cx="2167467" cy="461665"/>
          </a:xfrm>
          <a:prstGeom prst="rect">
            <a:avLst/>
          </a:prstGeom>
          <a:noFill/>
        </p:spPr>
        <p:txBody>
          <a:bodyPr wrap="square" rtlCol="0">
            <a:spAutoFit/>
          </a:bodyPr>
          <a:lstStyle/>
          <a:p>
            <a:r>
              <a:rPr lang="en-US" sz="2400" dirty="0">
                <a:latin typeface="Be Bright" panose="02000506000000020003" pitchFamily="50" charset="0"/>
              </a:rPr>
              <a:t>Expert Group</a:t>
            </a:r>
          </a:p>
        </p:txBody>
      </p:sp>
      <p:pic>
        <p:nvPicPr>
          <p:cNvPr id="7" name="Picture 6">
            <a:extLst>
              <a:ext uri="{FF2B5EF4-FFF2-40B4-BE49-F238E27FC236}">
                <a16:creationId xmlns:a16="http://schemas.microsoft.com/office/drawing/2014/main" id="{BF25F3C2-B4F5-4C8D-B871-9C3074C396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4500131">
            <a:off x="4622022" y="3250461"/>
            <a:ext cx="753505" cy="1822586"/>
          </a:xfrm>
          <a:prstGeom prst="rect">
            <a:avLst/>
          </a:prstGeom>
        </p:spPr>
      </p:pic>
      <p:pic>
        <p:nvPicPr>
          <p:cNvPr id="8" name="Picture 7">
            <a:extLst>
              <a:ext uri="{FF2B5EF4-FFF2-40B4-BE49-F238E27FC236}">
                <a16:creationId xmlns:a16="http://schemas.microsoft.com/office/drawing/2014/main" id="{D428FB5A-E4F2-4C87-A704-8B0F8B0B5B9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33735" y="4687367"/>
            <a:ext cx="3765040" cy="2510026"/>
          </a:xfrm>
          <a:prstGeom prst="rect">
            <a:avLst/>
          </a:prstGeom>
        </p:spPr>
      </p:pic>
      <p:sp>
        <p:nvSpPr>
          <p:cNvPr id="9" name="TextBox 8">
            <a:extLst>
              <a:ext uri="{FF2B5EF4-FFF2-40B4-BE49-F238E27FC236}">
                <a16:creationId xmlns:a16="http://schemas.microsoft.com/office/drawing/2014/main" id="{71F17EE7-8E70-460F-9281-6DAB1C8E4D0E}"/>
              </a:ext>
            </a:extLst>
          </p:cNvPr>
          <p:cNvSpPr txBox="1"/>
          <p:nvPr/>
        </p:nvSpPr>
        <p:spPr>
          <a:xfrm>
            <a:off x="2448454" y="4710807"/>
            <a:ext cx="2167467" cy="461665"/>
          </a:xfrm>
          <a:prstGeom prst="rect">
            <a:avLst/>
          </a:prstGeom>
          <a:noFill/>
        </p:spPr>
        <p:txBody>
          <a:bodyPr wrap="square" rtlCol="0">
            <a:spAutoFit/>
          </a:bodyPr>
          <a:lstStyle/>
          <a:p>
            <a:r>
              <a:rPr lang="en-US" sz="2400" dirty="0">
                <a:latin typeface="Be Bright" panose="02000506000000020003" pitchFamily="50" charset="0"/>
              </a:rPr>
              <a:t>Home Base Group</a:t>
            </a:r>
          </a:p>
        </p:txBody>
      </p:sp>
      <p:pic>
        <p:nvPicPr>
          <p:cNvPr id="10" name="Picture 9">
            <a:extLst>
              <a:ext uri="{FF2B5EF4-FFF2-40B4-BE49-F238E27FC236}">
                <a16:creationId xmlns:a16="http://schemas.microsoft.com/office/drawing/2014/main" id="{D565947F-25DB-4263-AA07-87CD308F2C4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82752" y="3551004"/>
            <a:ext cx="1143959" cy="2723907"/>
          </a:xfrm>
          <a:prstGeom prst="rect">
            <a:avLst/>
          </a:prstGeom>
        </p:spPr>
      </p:pic>
      <p:pic>
        <p:nvPicPr>
          <p:cNvPr id="11" name="Picture 10">
            <a:extLst>
              <a:ext uri="{FF2B5EF4-FFF2-40B4-BE49-F238E27FC236}">
                <a16:creationId xmlns:a16="http://schemas.microsoft.com/office/drawing/2014/main" id="{03A4A960-3A33-4CAD-BF6C-21880460BE5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690509" flipH="1">
            <a:off x="6863232" y="2982244"/>
            <a:ext cx="1322811" cy="1322811"/>
          </a:xfrm>
          <a:prstGeom prst="rect">
            <a:avLst/>
          </a:prstGeom>
        </p:spPr>
      </p:pic>
      <p:sp>
        <p:nvSpPr>
          <p:cNvPr id="13" name="TextBox 12">
            <a:extLst>
              <a:ext uri="{FF2B5EF4-FFF2-40B4-BE49-F238E27FC236}">
                <a16:creationId xmlns:a16="http://schemas.microsoft.com/office/drawing/2014/main" id="{068EC441-3AE5-4208-AC7D-6BC3DEE7C780}"/>
              </a:ext>
            </a:extLst>
          </p:cNvPr>
          <p:cNvSpPr txBox="1">
            <a:spLocks noChangeArrowheads="1"/>
          </p:cNvSpPr>
          <p:nvPr/>
        </p:nvSpPr>
        <p:spPr bwMode="auto">
          <a:xfrm>
            <a:off x="38584" y="52388"/>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MS PGothic" panose="020B0600070205080204" pitchFamily="34" charset="-128"/>
              </a:rPr>
              <a:t>Expert Groups</a:t>
            </a:r>
          </a:p>
        </p:txBody>
      </p:sp>
      <p:pic>
        <p:nvPicPr>
          <p:cNvPr id="14" name="Picture 13">
            <a:extLst>
              <a:ext uri="{FF2B5EF4-FFF2-40B4-BE49-F238E27FC236}">
                <a16:creationId xmlns:a16="http://schemas.microsoft.com/office/drawing/2014/main" id="{8BA94791-00E3-43A0-B7CE-A164179B5F85}"/>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D9D4276-FA4F-44C6-94EE-30C1BD5713E7}"/>
              </a:ext>
            </a:extLst>
          </p:cNvPr>
          <p:cNvSpPr txBox="1"/>
          <p:nvPr/>
        </p:nvSpPr>
        <p:spPr>
          <a:xfrm>
            <a:off x="73061" y="1613554"/>
            <a:ext cx="1357746" cy="369332"/>
          </a:xfrm>
          <a:prstGeom prst="rect">
            <a:avLst/>
          </a:prstGeom>
          <a:noFill/>
        </p:spPr>
        <p:txBody>
          <a:bodyPr wrap="square" rtlCol="0">
            <a:spAutoFit/>
          </a:bodyPr>
          <a:lstStyle/>
          <a:p>
            <a:r>
              <a:rPr lang="en-US" dirty="0"/>
              <a:t>1</a:t>
            </a:r>
          </a:p>
        </p:txBody>
      </p:sp>
      <p:sp>
        <p:nvSpPr>
          <p:cNvPr id="15" name="TextBox 14">
            <a:extLst>
              <a:ext uri="{FF2B5EF4-FFF2-40B4-BE49-F238E27FC236}">
                <a16:creationId xmlns:a16="http://schemas.microsoft.com/office/drawing/2014/main" id="{8D1EBB65-0AAC-41FF-8407-0249992B4C59}"/>
              </a:ext>
            </a:extLst>
          </p:cNvPr>
          <p:cNvSpPr txBox="1"/>
          <p:nvPr/>
        </p:nvSpPr>
        <p:spPr>
          <a:xfrm>
            <a:off x="1535294" y="1395920"/>
            <a:ext cx="1357746" cy="369332"/>
          </a:xfrm>
          <a:prstGeom prst="rect">
            <a:avLst/>
          </a:prstGeom>
          <a:noFill/>
        </p:spPr>
        <p:txBody>
          <a:bodyPr wrap="square" rtlCol="0">
            <a:spAutoFit/>
          </a:bodyPr>
          <a:lstStyle/>
          <a:p>
            <a:r>
              <a:rPr lang="en-US" dirty="0"/>
              <a:t>2</a:t>
            </a:r>
          </a:p>
        </p:txBody>
      </p:sp>
      <p:sp>
        <p:nvSpPr>
          <p:cNvPr id="16" name="TextBox 15">
            <a:extLst>
              <a:ext uri="{FF2B5EF4-FFF2-40B4-BE49-F238E27FC236}">
                <a16:creationId xmlns:a16="http://schemas.microsoft.com/office/drawing/2014/main" id="{F4200963-95EE-48CE-8D18-7FBFB960BA8B}"/>
              </a:ext>
            </a:extLst>
          </p:cNvPr>
          <p:cNvSpPr txBox="1"/>
          <p:nvPr/>
        </p:nvSpPr>
        <p:spPr>
          <a:xfrm>
            <a:off x="2676685" y="1171490"/>
            <a:ext cx="1357746" cy="369332"/>
          </a:xfrm>
          <a:prstGeom prst="rect">
            <a:avLst/>
          </a:prstGeom>
          <a:noFill/>
        </p:spPr>
        <p:txBody>
          <a:bodyPr wrap="square" rtlCol="0">
            <a:spAutoFit/>
          </a:bodyPr>
          <a:lstStyle/>
          <a:p>
            <a:r>
              <a:rPr lang="en-US" dirty="0"/>
              <a:t>3</a:t>
            </a:r>
          </a:p>
        </p:txBody>
      </p:sp>
      <p:sp>
        <p:nvSpPr>
          <p:cNvPr id="17" name="TextBox 16">
            <a:extLst>
              <a:ext uri="{FF2B5EF4-FFF2-40B4-BE49-F238E27FC236}">
                <a16:creationId xmlns:a16="http://schemas.microsoft.com/office/drawing/2014/main" id="{204993CF-E551-4EF7-BF7A-844127F31A39}"/>
              </a:ext>
            </a:extLst>
          </p:cNvPr>
          <p:cNvSpPr txBox="1"/>
          <p:nvPr/>
        </p:nvSpPr>
        <p:spPr>
          <a:xfrm>
            <a:off x="4861552" y="1743389"/>
            <a:ext cx="1357746" cy="369332"/>
          </a:xfrm>
          <a:prstGeom prst="rect">
            <a:avLst/>
          </a:prstGeom>
          <a:noFill/>
        </p:spPr>
        <p:txBody>
          <a:bodyPr wrap="square" rtlCol="0">
            <a:spAutoFit/>
          </a:bodyPr>
          <a:lstStyle/>
          <a:p>
            <a:r>
              <a:rPr lang="en-US" dirty="0"/>
              <a:t>1</a:t>
            </a:r>
          </a:p>
        </p:txBody>
      </p:sp>
      <p:sp>
        <p:nvSpPr>
          <p:cNvPr id="18" name="TextBox 17">
            <a:extLst>
              <a:ext uri="{FF2B5EF4-FFF2-40B4-BE49-F238E27FC236}">
                <a16:creationId xmlns:a16="http://schemas.microsoft.com/office/drawing/2014/main" id="{92940540-02A2-46F7-9BCA-CA3D693CADA0}"/>
              </a:ext>
            </a:extLst>
          </p:cNvPr>
          <p:cNvSpPr txBox="1"/>
          <p:nvPr/>
        </p:nvSpPr>
        <p:spPr>
          <a:xfrm>
            <a:off x="5807107" y="1736519"/>
            <a:ext cx="1357746" cy="369332"/>
          </a:xfrm>
          <a:prstGeom prst="rect">
            <a:avLst/>
          </a:prstGeom>
          <a:noFill/>
        </p:spPr>
        <p:txBody>
          <a:bodyPr wrap="square" rtlCol="0">
            <a:spAutoFit/>
          </a:bodyPr>
          <a:lstStyle/>
          <a:p>
            <a:r>
              <a:rPr lang="en-US" dirty="0"/>
              <a:t>1</a:t>
            </a:r>
          </a:p>
        </p:txBody>
      </p:sp>
      <p:sp>
        <p:nvSpPr>
          <p:cNvPr id="19" name="TextBox 18">
            <a:extLst>
              <a:ext uri="{FF2B5EF4-FFF2-40B4-BE49-F238E27FC236}">
                <a16:creationId xmlns:a16="http://schemas.microsoft.com/office/drawing/2014/main" id="{98542C7A-AD1D-4951-A90F-A6A091F99923}"/>
              </a:ext>
            </a:extLst>
          </p:cNvPr>
          <p:cNvSpPr txBox="1"/>
          <p:nvPr/>
        </p:nvSpPr>
        <p:spPr>
          <a:xfrm>
            <a:off x="6870139" y="1804291"/>
            <a:ext cx="1357746"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1031356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139845-0B68-48DE-B5C4-A4A24F7C8E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5241" y="443432"/>
            <a:ext cx="10063221" cy="6414568"/>
          </a:xfrm>
          <a:prstGeom prst="rect">
            <a:avLst/>
          </a:prstGeom>
        </p:spPr>
      </p:pic>
      <p:sp>
        <p:nvSpPr>
          <p:cNvPr id="3" name="Rectangle 2">
            <a:extLst>
              <a:ext uri="{FF2B5EF4-FFF2-40B4-BE49-F238E27FC236}">
                <a16:creationId xmlns:a16="http://schemas.microsoft.com/office/drawing/2014/main" id="{AC295AEE-05D5-4737-8745-38B86E8F9D82}"/>
              </a:ext>
            </a:extLst>
          </p:cNvPr>
          <p:cNvSpPr/>
          <p:nvPr/>
        </p:nvSpPr>
        <p:spPr>
          <a:xfrm>
            <a:off x="279070" y="1865938"/>
            <a:ext cx="7831776" cy="1200329"/>
          </a:xfrm>
          <a:prstGeom prst="rect">
            <a:avLst/>
          </a:prstGeom>
        </p:spPr>
        <p:txBody>
          <a:bodyPr wrap="square">
            <a:spAutoFit/>
          </a:bodyPr>
          <a:lstStyle/>
          <a:p>
            <a:r>
              <a:rPr lang="en-US" sz="3600" dirty="0">
                <a:latin typeface="Chief Blueprint" panose="020B0500000000000000" pitchFamily="34" charset="0"/>
              </a:rPr>
              <a:t>Why should Nathan Hale be remembered today?</a:t>
            </a:r>
          </a:p>
        </p:txBody>
      </p:sp>
    </p:spTree>
    <p:extLst>
      <p:ext uri="{BB962C8B-B14F-4D97-AF65-F5344CB8AC3E}">
        <p14:creationId xmlns:p14="http://schemas.microsoft.com/office/powerpoint/2010/main" val="2716680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B01BF1-CD39-4D24-83FE-E12C1497079A}"/>
              </a:ext>
            </a:extLst>
          </p:cNvPr>
          <p:cNvSpPr txBox="1"/>
          <p:nvPr/>
        </p:nvSpPr>
        <p:spPr>
          <a:xfrm>
            <a:off x="5963478" y="734391"/>
            <a:ext cx="4941910" cy="1862048"/>
          </a:xfrm>
          <a:prstGeom prst="rect">
            <a:avLst/>
          </a:prstGeom>
          <a:noFill/>
        </p:spPr>
        <p:txBody>
          <a:bodyPr wrap="square" rtlCol="0">
            <a:spAutoFit/>
          </a:bodyPr>
          <a:lstStyle/>
          <a:p>
            <a:r>
              <a:rPr lang="en-US" sz="11500" dirty="0">
                <a:latin typeface="Abscissa" panose="00000400000000000000" pitchFamily="2" charset="0"/>
              </a:rPr>
              <a:t>Dice</a:t>
            </a:r>
          </a:p>
        </p:txBody>
      </p:sp>
      <p:sp>
        <p:nvSpPr>
          <p:cNvPr id="3" name="Rectangle 2">
            <a:extLst>
              <a:ext uri="{FF2B5EF4-FFF2-40B4-BE49-F238E27FC236}">
                <a16:creationId xmlns:a16="http://schemas.microsoft.com/office/drawing/2014/main" id="{78B74851-33DE-497F-A28F-D280449524F5}"/>
              </a:ext>
            </a:extLst>
          </p:cNvPr>
          <p:cNvSpPr/>
          <p:nvPr/>
        </p:nvSpPr>
        <p:spPr>
          <a:xfrm rot="20746926">
            <a:off x="248593" y="496869"/>
            <a:ext cx="4992072" cy="2646878"/>
          </a:xfrm>
          <a:prstGeom prst="rect">
            <a:avLst/>
          </a:prstGeom>
        </p:spPr>
        <p:txBody>
          <a:bodyPr wrap="none">
            <a:spAutoFit/>
          </a:bodyPr>
          <a:lstStyle/>
          <a:p>
            <a:r>
              <a:rPr lang="en-US" sz="16600" dirty="0">
                <a:latin typeface="Bloomishly" pitchFamily="50" charset="0"/>
              </a:rPr>
              <a:t>Question</a:t>
            </a:r>
          </a:p>
        </p:txBody>
      </p:sp>
      <p:pic>
        <p:nvPicPr>
          <p:cNvPr id="6" name="Picture 5">
            <a:extLst>
              <a:ext uri="{FF2B5EF4-FFF2-40B4-BE49-F238E27FC236}">
                <a16:creationId xmlns:a16="http://schemas.microsoft.com/office/drawing/2014/main" id="{4FA0A5E2-E314-4134-902B-C6E6889592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6699" y="3161116"/>
            <a:ext cx="5807708" cy="3716193"/>
          </a:xfrm>
          <a:prstGeom prst="rect">
            <a:avLst/>
          </a:prstGeom>
        </p:spPr>
      </p:pic>
    </p:spTree>
    <p:extLst>
      <p:ext uri="{BB962C8B-B14F-4D97-AF65-F5344CB8AC3E}">
        <p14:creationId xmlns:p14="http://schemas.microsoft.com/office/powerpoint/2010/main" val="1942533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7D6FE8-28F5-41D8-8357-700B54BA1E25}"/>
              </a:ext>
            </a:extLst>
          </p:cNvPr>
          <p:cNvSpPr txBox="1"/>
          <p:nvPr/>
        </p:nvSpPr>
        <p:spPr>
          <a:xfrm>
            <a:off x="5462340" y="318654"/>
            <a:ext cx="3389244" cy="646331"/>
          </a:xfrm>
          <a:prstGeom prst="rect">
            <a:avLst/>
          </a:prstGeom>
          <a:noFill/>
        </p:spPr>
        <p:txBody>
          <a:bodyPr wrap="square" rtlCol="0">
            <a:spAutoFit/>
          </a:bodyPr>
          <a:lstStyle/>
          <a:p>
            <a:r>
              <a:rPr lang="en-US" sz="3600" dirty="0">
                <a:latin typeface="Abscissa" panose="00000400000000000000" pitchFamily="2" charset="0"/>
              </a:rPr>
              <a:t>Use </a:t>
            </a:r>
          </a:p>
        </p:txBody>
      </p:sp>
      <p:sp>
        <p:nvSpPr>
          <p:cNvPr id="7" name="Rectangle 6">
            <a:extLst>
              <a:ext uri="{FF2B5EF4-FFF2-40B4-BE49-F238E27FC236}">
                <a16:creationId xmlns:a16="http://schemas.microsoft.com/office/drawing/2014/main" id="{41E124A4-EDD2-46F1-B658-545AFBD5F348}"/>
              </a:ext>
            </a:extLst>
          </p:cNvPr>
          <p:cNvSpPr/>
          <p:nvPr/>
        </p:nvSpPr>
        <p:spPr>
          <a:xfrm rot="20746926">
            <a:off x="5849362" y="636211"/>
            <a:ext cx="2965877" cy="3046988"/>
          </a:xfrm>
          <a:prstGeom prst="rect">
            <a:avLst/>
          </a:prstGeom>
        </p:spPr>
        <p:txBody>
          <a:bodyPr wrap="none">
            <a:spAutoFit/>
          </a:bodyPr>
          <a:lstStyle/>
          <a:p>
            <a:r>
              <a:rPr lang="en-US" sz="9600" dirty="0">
                <a:latin typeface="Bloomishly" pitchFamily="50" charset="0"/>
              </a:rPr>
              <a:t>Question</a:t>
            </a:r>
          </a:p>
          <a:p>
            <a:r>
              <a:rPr lang="en-US" sz="9600" dirty="0">
                <a:latin typeface="Bloomishly" pitchFamily="50" charset="0"/>
              </a:rPr>
              <a:t>Dice</a:t>
            </a:r>
          </a:p>
        </p:txBody>
      </p:sp>
      <p:pic>
        <p:nvPicPr>
          <p:cNvPr id="2" name="Picture 1">
            <a:extLst>
              <a:ext uri="{FF2B5EF4-FFF2-40B4-BE49-F238E27FC236}">
                <a16:creationId xmlns:a16="http://schemas.microsoft.com/office/drawing/2014/main" id="{BF863CE6-4051-4588-8696-FAF08EA353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47" y="0"/>
            <a:ext cx="5229174" cy="6843048"/>
          </a:xfrm>
          <a:prstGeom prst="rect">
            <a:avLst/>
          </a:prstGeom>
        </p:spPr>
      </p:pic>
      <p:sp>
        <p:nvSpPr>
          <p:cNvPr id="8" name="TextBox 7">
            <a:extLst>
              <a:ext uri="{FF2B5EF4-FFF2-40B4-BE49-F238E27FC236}">
                <a16:creationId xmlns:a16="http://schemas.microsoft.com/office/drawing/2014/main" id="{CC8B233A-76B9-4AEF-BE95-83714255F8A2}"/>
              </a:ext>
            </a:extLst>
          </p:cNvPr>
          <p:cNvSpPr txBox="1"/>
          <p:nvPr/>
        </p:nvSpPr>
        <p:spPr>
          <a:xfrm>
            <a:off x="5520600" y="3677592"/>
            <a:ext cx="3389244" cy="1754326"/>
          </a:xfrm>
          <a:prstGeom prst="rect">
            <a:avLst/>
          </a:prstGeom>
          <a:noFill/>
        </p:spPr>
        <p:txBody>
          <a:bodyPr wrap="square" rtlCol="0">
            <a:spAutoFit/>
          </a:bodyPr>
          <a:lstStyle/>
          <a:p>
            <a:r>
              <a:rPr lang="en-US" sz="3600" dirty="0">
                <a:latin typeface="Abscissa" panose="00000400000000000000" pitchFamily="2" charset="0"/>
              </a:rPr>
              <a:t>for small group discussions during a reading. </a:t>
            </a:r>
          </a:p>
        </p:txBody>
      </p:sp>
    </p:spTree>
    <p:extLst>
      <p:ext uri="{BB962C8B-B14F-4D97-AF65-F5344CB8AC3E}">
        <p14:creationId xmlns:p14="http://schemas.microsoft.com/office/powerpoint/2010/main" val="3583607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CFA0F2-5130-48B4-9211-00C11307F17C}"/>
              </a:ext>
            </a:extLst>
          </p:cNvPr>
          <p:cNvSpPr txBox="1">
            <a:spLocks noChangeArrowheads="1"/>
          </p:cNvSpPr>
          <p:nvPr/>
        </p:nvSpPr>
        <p:spPr bwMode="auto">
          <a:xfrm>
            <a:off x="38584" y="52388"/>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MS PGothic" panose="020B0600070205080204" pitchFamily="34" charset="-128"/>
              </a:rPr>
              <a:t>Question Dice</a:t>
            </a:r>
          </a:p>
        </p:txBody>
      </p:sp>
      <p:pic>
        <p:nvPicPr>
          <p:cNvPr id="3" name="Picture 2">
            <a:extLst>
              <a:ext uri="{FF2B5EF4-FFF2-40B4-BE49-F238E27FC236}">
                <a16:creationId xmlns:a16="http://schemas.microsoft.com/office/drawing/2014/main" id="{97F673E9-1586-42CB-81A1-573E103D14C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0B165E6-00C6-4465-A9D3-B330FEF3542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48158" y="1159453"/>
            <a:ext cx="3876442" cy="5126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4848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https://ranaarmoush.files.wordpress.com/2011/12/thinking.jpg">
            <a:extLst>
              <a:ext uri="{FF2B5EF4-FFF2-40B4-BE49-F238E27FC236}">
                <a16:creationId xmlns:a16="http://schemas.microsoft.com/office/drawing/2014/main" id="{189E393C-ABBC-C7EF-E0D4-36D8EBAEDF2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423988"/>
            <a:ext cx="7967663" cy="542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3411D2A6-AE21-BAB1-50D4-0369BFBE097D}"/>
              </a:ext>
            </a:extLst>
          </p:cNvPr>
          <p:cNvSpPr>
            <a:spLocks noGrp="1" noChangeArrowheads="1"/>
          </p:cNvSpPr>
          <p:nvPr>
            <p:ph type="body" idx="1"/>
          </p:nvPr>
        </p:nvSpPr>
        <p:spPr>
          <a:xfrm>
            <a:off x="3581400" y="33338"/>
            <a:ext cx="5562600" cy="5376862"/>
          </a:xfrm>
        </p:spPr>
        <p:txBody>
          <a:bodyPr/>
          <a:lstStyle/>
          <a:p>
            <a:pPr algn="ctr" eaLnBrk="1" hangingPunct="1">
              <a:buFontTx/>
              <a:buNone/>
            </a:pPr>
            <a:r>
              <a:rPr lang="en-US" altLang="en-US" sz="6600" dirty="0">
                <a:latin typeface="Abscissa" panose="00000400000000000000" pitchFamily="2" charset="0"/>
              </a:rPr>
              <a:t>  It is not the answer that enlightens, but the question</a:t>
            </a:r>
            <a:r>
              <a:rPr lang="en-US" altLang="en-US" sz="5000" dirty="0">
                <a:latin typeface="Abscissa" panose="00000400000000000000" pitchFamily="2" charset="0"/>
              </a:rPr>
              <a:t>. </a:t>
            </a:r>
            <a:br>
              <a:rPr lang="en-US" altLang="en-US" sz="5000" dirty="0">
                <a:latin typeface="Abscissa" panose="00000400000000000000" pitchFamily="2" charset="0"/>
              </a:rPr>
            </a:br>
            <a:r>
              <a:rPr lang="en-US" altLang="en-US" sz="5000" dirty="0">
                <a:latin typeface="Abscissa" panose="00000400000000000000" pitchFamily="2" charset="0"/>
              </a:rPr>
              <a:t>– </a:t>
            </a:r>
            <a:r>
              <a:rPr lang="en-US" altLang="en-US" sz="3500" i="1" dirty="0">
                <a:latin typeface="Abscissa" panose="00000400000000000000" pitchFamily="2" charset="0"/>
              </a:rPr>
              <a:t>Eugene Ionesco</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8A05A-4A69-4C2F-917D-D5324D273F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539459" y="-2526436"/>
            <a:ext cx="8342171" cy="11122895"/>
          </a:xfrm>
          <a:prstGeom prst="rect">
            <a:avLst/>
          </a:prstGeom>
        </p:spPr>
      </p:pic>
    </p:spTree>
    <p:extLst>
      <p:ext uri="{BB962C8B-B14F-4D97-AF65-F5344CB8AC3E}">
        <p14:creationId xmlns:p14="http://schemas.microsoft.com/office/powerpoint/2010/main" val="502876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37B506-6956-4C17-8454-75B2BECE9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2550" y="-7137400"/>
            <a:ext cx="10496550" cy="13995400"/>
          </a:xfrm>
          <a:prstGeom prst="rect">
            <a:avLst/>
          </a:prstGeom>
        </p:spPr>
      </p:pic>
    </p:spTree>
    <p:extLst>
      <p:ext uri="{BB962C8B-B14F-4D97-AF65-F5344CB8AC3E}">
        <p14:creationId xmlns:p14="http://schemas.microsoft.com/office/powerpoint/2010/main" val="39581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B01BF1-CD39-4D24-83FE-E12C1497079A}"/>
              </a:ext>
            </a:extLst>
          </p:cNvPr>
          <p:cNvSpPr txBox="1"/>
          <p:nvPr/>
        </p:nvSpPr>
        <p:spPr>
          <a:xfrm>
            <a:off x="4816340" y="78408"/>
            <a:ext cx="4081344" cy="1107996"/>
          </a:xfrm>
          <a:prstGeom prst="rect">
            <a:avLst/>
          </a:prstGeom>
          <a:noFill/>
        </p:spPr>
        <p:txBody>
          <a:bodyPr wrap="square" rtlCol="0">
            <a:spAutoFit/>
          </a:bodyPr>
          <a:lstStyle/>
          <a:p>
            <a:r>
              <a:rPr lang="en-US" sz="6600" dirty="0">
                <a:latin typeface="Abscissa" panose="00000400000000000000" pitchFamily="2" charset="0"/>
              </a:rPr>
              <a:t>Reporter</a:t>
            </a:r>
          </a:p>
        </p:txBody>
      </p:sp>
      <p:sp>
        <p:nvSpPr>
          <p:cNvPr id="3" name="Rectangle 2">
            <a:extLst>
              <a:ext uri="{FF2B5EF4-FFF2-40B4-BE49-F238E27FC236}">
                <a16:creationId xmlns:a16="http://schemas.microsoft.com/office/drawing/2014/main" id="{78B74851-33DE-497F-A28F-D280449524F5}"/>
              </a:ext>
            </a:extLst>
          </p:cNvPr>
          <p:cNvSpPr/>
          <p:nvPr/>
        </p:nvSpPr>
        <p:spPr>
          <a:xfrm rot="20746926">
            <a:off x="1033434" y="319598"/>
            <a:ext cx="2749471" cy="1862048"/>
          </a:xfrm>
          <a:prstGeom prst="rect">
            <a:avLst/>
          </a:prstGeom>
        </p:spPr>
        <p:txBody>
          <a:bodyPr wrap="none">
            <a:spAutoFit/>
          </a:bodyPr>
          <a:lstStyle/>
          <a:p>
            <a:r>
              <a:rPr lang="en-US" sz="11500" dirty="0">
                <a:latin typeface="Bloomishly" pitchFamily="50" charset="0"/>
              </a:rPr>
              <a:t>Roving</a:t>
            </a:r>
          </a:p>
        </p:txBody>
      </p:sp>
      <p:pic>
        <p:nvPicPr>
          <p:cNvPr id="5" name="Picture 4">
            <a:extLst>
              <a:ext uri="{FF2B5EF4-FFF2-40B4-BE49-F238E27FC236}">
                <a16:creationId xmlns:a16="http://schemas.microsoft.com/office/drawing/2014/main" id="{A2C6BCC3-3490-4E84-B82B-0CB7311B02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1156" y="2490777"/>
            <a:ext cx="7281687" cy="4398273"/>
          </a:xfrm>
          <a:prstGeom prst="rect">
            <a:avLst/>
          </a:prstGeom>
        </p:spPr>
      </p:pic>
    </p:spTree>
    <p:extLst>
      <p:ext uri="{BB962C8B-B14F-4D97-AF65-F5344CB8AC3E}">
        <p14:creationId xmlns:p14="http://schemas.microsoft.com/office/powerpoint/2010/main" val="38050680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E124A4-EDD2-46F1-B658-545AFBD5F348}"/>
              </a:ext>
            </a:extLst>
          </p:cNvPr>
          <p:cNvSpPr/>
          <p:nvPr/>
        </p:nvSpPr>
        <p:spPr>
          <a:xfrm rot="20746926">
            <a:off x="5098026" y="3781931"/>
            <a:ext cx="2326278" cy="1569660"/>
          </a:xfrm>
          <a:prstGeom prst="rect">
            <a:avLst/>
          </a:prstGeom>
        </p:spPr>
        <p:txBody>
          <a:bodyPr wrap="none">
            <a:spAutoFit/>
          </a:bodyPr>
          <a:lstStyle/>
          <a:p>
            <a:r>
              <a:rPr lang="en-US" sz="9600" dirty="0">
                <a:latin typeface="Bloomishly" pitchFamily="50" charset="0"/>
              </a:rPr>
              <a:t>Roving</a:t>
            </a:r>
          </a:p>
        </p:txBody>
      </p:sp>
      <p:sp>
        <p:nvSpPr>
          <p:cNvPr id="9" name="TextBox 8">
            <a:extLst>
              <a:ext uri="{FF2B5EF4-FFF2-40B4-BE49-F238E27FC236}">
                <a16:creationId xmlns:a16="http://schemas.microsoft.com/office/drawing/2014/main" id="{35885A7B-CDDC-4D26-84ED-9699907ECDFF}"/>
              </a:ext>
            </a:extLst>
          </p:cNvPr>
          <p:cNvSpPr txBox="1"/>
          <p:nvPr/>
        </p:nvSpPr>
        <p:spPr>
          <a:xfrm>
            <a:off x="5754756" y="1358010"/>
            <a:ext cx="3389244" cy="2308324"/>
          </a:xfrm>
          <a:prstGeom prst="rect">
            <a:avLst/>
          </a:prstGeom>
          <a:noFill/>
        </p:spPr>
        <p:txBody>
          <a:bodyPr wrap="square" rtlCol="0">
            <a:spAutoFit/>
          </a:bodyPr>
          <a:lstStyle/>
          <a:p>
            <a:r>
              <a:rPr lang="en-US" sz="3600" dirty="0">
                <a:latin typeface="Abscissa" panose="00000400000000000000" pitchFamily="2" charset="0"/>
              </a:rPr>
              <a:t>the background information and create </a:t>
            </a:r>
          </a:p>
          <a:p>
            <a:r>
              <a:rPr lang="en-US" sz="3600" dirty="0">
                <a:latin typeface="Abscissa" panose="00000400000000000000" pitchFamily="2" charset="0"/>
              </a:rPr>
              <a:t>questions.  </a:t>
            </a:r>
          </a:p>
        </p:txBody>
      </p:sp>
      <p:sp>
        <p:nvSpPr>
          <p:cNvPr id="10" name="Rectangle 9">
            <a:extLst>
              <a:ext uri="{FF2B5EF4-FFF2-40B4-BE49-F238E27FC236}">
                <a16:creationId xmlns:a16="http://schemas.microsoft.com/office/drawing/2014/main" id="{2E285F68-E54B-43FF-81ED-DA73C493F7DF}"/>
              </a:ext>
            </a:extLst>
          </p:cNvPr>
          <p:cNvSpPr/>
          <p:nvPr/>
        </p:nvSpPr>
        <p:spPr>
          <a:xfrm rot="20746926">
            <a:off x="4888892" y="-3787"/>
            <a:ext cx="2108269" cy="1862048"/>
          </a:xfrm>
          <a:prstGeom prst="rect">
            <a:avLst/>
          </a:prstGeom>
        </p:spPr>
        <p:txBody>
          <a:bodyPr wrap="none">
            <a:spAutoFit/>
          </a:bodyPr>
          <a:lstStyle/>
          <a:p>
            <a:r>
              <a:rPr lang="en-US" sz="11500" dirty="0">
                <a:latin typeface="Bloomishly" pitchFamily="50" charset="0"/>
              </a:rPr>
              <a:t>Read</a:t>
            </a:r>
          </a:p>
        </p:txBody>
      </p:sp>
      <p:sp>
        <p:nvSpPr>
          <p:cNvPr id="2" name="Rectangle 1">
            <a:extLst>
              <a:ext uri="{FF2B5EF4-FFF2-40B4-BE49-F238E27FC236}">
                <a16:creationId xmlns:a16="http://schemas.microsoft.com/office/drawing/2014/main" id="{A96093D7-A3A7-4086-A780-032B8B146D01}"/>
              </a:ext>
            </a:extLst>
          </p:cNvPr>
          <p:cNvSpPr/>
          <p:nvPr/>
        </p:nvSpPr>
        <p:spPr>
          <a:xfrm rot="20616452">
            <a:off x="5758561" y="4684368"/>
            <a:ext cx="2863284" cy="1569660"/>
          </a:xfrm>
          <a:prstGeom prst="rect">
            <a:avLst/>
          </a:prstGeom>
        </p:spPr>
        <p:txBody>
          <a:bodyPr wrap="none">
            <a:spAutoFit/>
          </a:bodyPr>
          <a:lstStyle/>
          <a:p>
            <a:r>
              <a:rPr lang="en-US" sz="9600" dirty="0">
                <a:latin typeface="Bloomishly" pitchFamily="50" charset="0"/>
              </a:rPr>
              <a:t>Reporter</a:t>
            </a:r>
          </a:p>
        </p:txBody>
      </p:sp>
      <p:pic>
        <p:nvPicPr>
          <p:cNvPr id="4" name="Picture 3" descr="A person in a white robe&#10;&#10;Description automatically generated with low confidence">
            <a:extLst>
              <a:ext uri="{FF2B5EF4-FFF2-40B4-BE49-F238E27FC236}">
                <a16:creationId xmlns:a16="http://schemas.microsoft.com/office/drawing/2014/main" id="{5A2DE6CB-99E2-12DD-A457-1E943201E7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580" y="650093"/>
            <a:ext cx="4168361" cy="5557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974883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655785-11EA-41B9-8A53-FD95BCA308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850" y="153554"/>
            <a:ext cx="4913168" cy="6550891"/>
          </a:xfrm>
          <a:prstGeom prst="rect">
            <a:avLst/>
          </a:prstGeom>
        </p:spPr>
      </p:pic>
      <p:sp>
        <p:nvSpPr>
          <p:cNvPr id="4" name="Rectangle 3">
            <a:extLst>
              <a:ext uri="{FF2B5EF4-FFF2-40B4-BE49-F238E27FC236}">
                <a16:creationId xmlns:a16="http://schemas.microsoft.com/office/drawing/2014/main" id="{ABC48DEC-DD7E-4615-978C-16CEF42275BC}"/>
              </a:ext>
            </a:extLst>
          </p:cNvPr>
          <p:cNvSpPr/>
          <p:nvPr/>
        </p:nvSpPr>
        <p:spPr>
          <a:xfrm rot="20746926">
            <a:off x="6689986" y="1784188"/>
            <a:ext cx="2116285" cy="1569660"/>
          </a:xfrm>
          <a:prstGeom prst="rect">
            <a:avLst/>
          </a:prstGeom>
        </p:spPr>
        <p:txBody>
          <a:bodyPr wrap="none">
            <a:spAutoFit/>
          </a:bodyPr>
          <a:lstStyle/>
          <a:p>
            <a:r>
              <a:rPr lang="en-US" sz="9600" dirty="0">
                <a:latin typeface="Bloomishly" pitchFamily="50" charset="0"/>
              </a:rPr>
              <a:t>Stems</a:t>
            </a:r>
          </a:p>
        </p:txBody>
      </p:sp>
      <p:sp>
        <p:nvSpPr>
          <p:cNvPr id="5" name="TextBox 4">
            <a:extLst>
              <a:ext uri="{FF2B5EF4-FFF2-40B4-BE49-F238E27FC236}">
                <a16:creationId xmlns:a16="http://schemas.microsoft.com/office/drawing/2014/main" id="{85A4ACEA-9E8B-44AA-A393-FEB0740BE0FB}"/>
              </a:ext>
            </a:extLst>
          </p:cNvPr>
          <p:cNvSpPr txBox="1"/>
          <p:nvPr/>
        </p:nvSpPr>
        <p:spPr>
          <a:xfrm>
            <a:off x="5342852" y="318988"/>
            <a:ext cx="3389244" cy="646331"/>
          </a:xfrm>
          <a:prstGeom prst="rect">
            <a:avLst/>
          </a:prstGeom>
          <a:noFill/>
        </p:spPr>
        <p:txBody>
          <a:bodyPr wrap="square" rtlCol="0">
            <a:spAutoFit/>
          </a:bodyPr>
          <a:lstStyle/>
          <a:p>
            <a:r>
              <a:rPr lang="en-US" sz="3600" dirty="0">
                <a:latin typeface="Abscissa" panose="00000400000000000000" pitchFamily="2" charset="0"/>
              </a:rPr>
              <a:t>Use </a:t>
            </a:r>
          </a:p>
        </p:txBody>
      </p:sp>
      <p:sp>
        <p:nvSpPr>
          <p:cNvPr id="6" name="Rectangle 5">
            <a:extLst>
              <a:ext uri="{FF2B5EF4-FFF2-40B4-BE49-F238E27FC236}">
                <a16:creationId xmlns:a16="http://schemas.microsoft.com/office/drawing/2014/main" id="{0D98ECF4-E071-41B5-922A-DA44D348A5D3}"/>
              </a:ext>
            </a:extLst>
          </p:cNvPr>
          <p:cNvSpPr/>
          <p:nvPr/>
        </p:nvSpPr>
        <p:spPr>
          <a:xfrm rot="20746926">
            <a:off x="5618881" y="659172"/>
            <a:ext cx="2965877" cy="1569660"/>
          </a:xfrm>
          <a:prstGeom prst="rect">
            <a:avLst/>
          </a:prstGeom>
        </p:spPr>
        <p:txBody>
          <a:bodyPr wrap="none">
            <a:spAutoFit/>
          </a:bodyPr>
          <a:lstStyle/>
          <a:p>
            <a:r>
              <a:rPr lang="en-US" sz="9600" dirty="0">
                <a:latin typeface="Bloomishly" pitchFamily="50" charset="0"/>
              </a:rPr>
              <a:t>Question</a:t>
            </a:r>
          </a:p>
        </p:txBody>
      </p:sp>
      <p:sp>
        <p:nvSpPr>
          <p:cNvPr id="7" name="TextBox 6">
            <a:extLst>
              <a:ext uri="{FF2B5EF4-FFF2-40B4-BE49-F238E27FC236}">
                <a16:creationId xmlns:a16="http://schemas.microsoft.com/office/drawing/2014/main" id="{89D15074-47C7-412A-980A-C0A6AA007D79}"/>
              </a:ext>
            </a:extLst>
          </p:cNvPr>
          <p:cNvSpPr txBox="1"/>
          <p:nvPr/>
        </p:nvSpPr>
        <p:spPr>
          <a:xfrm>
            <a:off x="5407197" y="3429000"/>
            <a:ext cx="3389244" cy="1200329"/>
          </a:xfrm>
          <a:prstGeom prst="rect">
            <a:avLst/>
          </a:prstGeom>
          <a:noFill/>
        </p:spPr>
        <p:txBody>
          <a:bodyPr wrap="square" rtlCol="0">
            <a:spAutoFit/>
          </a:bodyPr>
          <a:lstStyle/>
          <a:p>
            <a:r>
              <a:rPr lang="en-US" sz="3600" dirty="0">
                <a:latin typeface="Abscissa" panose="00000400000000000000" pitchFamily="2" charset="0"/>
              </a:rPr>
              <a:t>to support students. </a:t>
            </a:r>
          </a:p>
        </p:txBody>
      </p:sp>
    </p:spTree>
    <p:extLst>
      <p:ext uri="{BB962C8B-B14F-4D97-AF65-F5344CB8AC3E}">
        <p14:creationId xmlns:p14="http://schemas.microsoft.com/office/powerpoint/2010/main" val="41239631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10F087-D713-4B51-B049-B71CBE11E8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3366" y="-3650673"/>
            <a:ext cx="11050732" cy="14734309"/>
          </a:xfrm>
          <a:prstGeom prst="rect">
            <a:avLst/>
          </a:prstGeom>
        </p:spPr>
      </p:pic>
    </p:spTree>
    <p:extLst>
      <p:ext uri="{BB962C8B-B14F-4D97-AF65-F5344CB8AC3E}">
        <p14:creationId xmlns:p14="http://schemas.microsoft.com/office/powerpoint/2010/main" val="9471010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E311B9-7422-4430-B2DF-DE4B993F7B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909" y="-1175328"/>
            <a:ext cx="9351818" cy="10430164"/>
          </a:xfrm>
          <a:prstGeom prst="rect">
            <a:avLst/>
          </a:prstGeom>
        </p:spPr>
      </p:pic>
    </p:spTree>
    <p:extLst>
      <p:ext uri="{BB962C8B-B14F-4D97-AF65-F5344CB8AC3E}">
        <p14:creationId xmlns:p14="http://schemas.microsoft.com/office/powerpoint/2010/main" val="12903514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porter Taking Notes">
            <a:extLst>
              <a:ext uri="{FF2B5EF4-FFF2-40B4-BE49-F238E27FC236}">
                <a16:creationId xmlns:a16="http://schemas.microsoft.com/office/drawing/2014/main" id="{96313802-70DA-4642-8FC9-0FD2D0CECA75}"/>
              </a:ext>
            </a:extLst>
          </p:cNvPr>
          <p:cNvPicPr>
            <a:picLocks noChangeAspect="1" noChangeArrowheads="1"/>
          </p:cNvPicPr>
          <p:nvPr/>
        </p:nvPicPr>
        <p:blipFill>
          <a:blip r:embed="rId3" cstate="print"/>
          <a:srcRect/>
          <a:stretch>
            <a:fillRect/>
          </a:stretch>
        </p:blipFill>
        <p:spPr bwMode="auto">
          <a:xfrm>
            <a:off x="5387009" y="1553818"/>
            <a:ext cx="3371850" cy="4443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29B8BF99-8F13-4F91-B5EB-18D951F08A5D}"/>
              </a:ext>
            </a:extLst>
          </p:cNvPr>
          <p:cNvSpPr txBox="1">
            <a:spLocks noChangeArrowheads="1"/>
          </p:cNvSpPr>
          <p:nvPr/>
        </p:nvSpPr>
        <p:spPr bwMode="auto">
          <a:xfrm>
            <a:off x="38584" y="52388"/>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MS PGothic" panose="020B0600070205080204" pitchFamily="34" charset="-128"/>
              </a:rPr>
              <a:t>Roving Reporter</a:t>
            </a:r>
          </a:p>
        </p:txBody>
      </p:sp>
      <p:pic>
        <p:nvPicPr>
          <p:cNvPr id="5" name="Picture 4">
            <a:extLst>
              <a:ext uri="{FF2B5EF4-FFF2-40B4-BE49-F238E27FC236}">
                <a16:creationId xmlns:a16="http://schemas.microsoft.com/office/drawing/2014/main" id="{37C3BDFC-BF29-40D7-A89E-1E3FF2610BC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4B1420F-DB93-4E6C-9F96-94F7C9A1A3A9}"/>
              </a:ext>
            </a:extLst>
          </p:cNvPr>
          <p:cNvSpPr txBox="1"/>
          <p:nvPr/>
        </p:nvSpPr>
        <p:spPr>
          <a:xfrm>
            <a:off x="397566" y="1425928"/>
            <a:ext cx="4989443" cy="2062103"/>
          </a:xfrm>
          <a:prstGeom prst="rect">
            <a:avLst/>
          </a:prstGeom>
          <a:noFill/>
        </p:spPr>
        <p:txBody>
          <a:bodyPr wrap="square" rtlCol="0">
            <a:spAutoFit/>
          </a:bodyPr>
          <a:lstStyle/>
          <a:p>
            <a:r>
              <a:rPr lang="en-US" sz="3200" dirty="0">
                <a:latin typeface="Abscissa" panose="00000400000000000000" pitchFamily="2" charset="0"/>
              </a:rPr>
              <a:t>One partner will be a reporter.</a:t>
            </a:r>
          </a:p>
          <a:p>
            <a:endParaRPr lang="en-US" sz="3200" dirty="0">
              <a:latin typeface="Abscissa" panose="00000400000000000000" pitchFamily="2" charset="0"/>
            </a:endParaRPr>
          </a:p>
          <a:p>
            <a:r>
              <a:rPr lang="en-US" sz="3200" dirty="0">
                <a:latin typeface="Abscissa" panose="00000400000000000000" pitchFamily="2" charset="0"/>
              </a:rPr>
              <a:t>One partner will be Gandhi. </a:t>
            </a:r>
          </a:p>
          <a:p>
            <a:endParaRPr lang="en-US" sz="3200" dirty="0">
              <a:latin typeface="Abscissa" panose="00000400000000000000" pitchFamily="2" charset="0"/>
            </a:endParaRPr>
          </a:p>
        </p:txBody>
      </p:sp>
    </p:spTree>
    <p:extLst>
      <p:ext uri="{BB962C8B-B14F-4D97-AF65-F5344CB8AC3E}">
        <p14:creationId xmlns:p14="http://schemas.microsoft.com/office/powerpoint/2010/main" val="1788130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porter Taking Notes">
            <a:extLst>
              <a:ext uri="{FF2B5EF4-FFF2-40B4-BE49-F238E27FC236}">
                <a16:creationId xmlns:a16="http://schemas.microsoft.com/office/drawing/2014/main" id="{96313802-70DA-4642-8FC9-0FD2D0CECA75}"/>
              </a:ext>
            </a:extLst>
          </p:cNvPr>
          <p:cNvPicPr>
            <a:picLocks noChangeAspect="1" noChangeArrowheads="1"/>
          </p:cNvPicPr>
          <p:nvPr/>
        </p:nvPicPr>
        <p:blipFill>
          <a:blip r:embed="rId3" cstate="print"/>
          <a:srcRect/>
          <a:stretch>
            <a:fillRect/>
          </a:stretch>
        </p:blipFill>
        <p:spPr bwMode="auto">
          <a:xfrm>
            <a:off x="5387009" y="1553818"/>
            <a:ext cx="3371850" cy="4443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29B8BF99-8F13-4F91-B5EB-18D951F08A5D}"/>
              </a:ext>
            </a:extLst>
          </p:cNvPr>
          <p:cNvSpPr txBox="1">
            <a:spLocks noChangeArrowheads="1"/>
          </p:cNvSpPr>
          <p:nvPr/>
        </p:nvSpPr>
        <p:spPr bwMode="auto">
          <a:xfrm>
            <a:off x="38584" y="52388"/>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MS PGothic" panose="020B0600070205080204" pitchFamily="34" charset="-128"/>
              </a:rPr>
              <a:t>Roving Reporter</a:t>
            </a:r>
          </a:p>
        </p:txBody>
      </p:sp>
      <p:pic>
        <p:nvPicPr>
          <p:cNvPr id="5" name="Picture 4">
            <a:extLst>
              <a:ext uri="{FF2B5EF4-FFF2-40B4-BE49-F238E27FC236}">
                <a16:creationId xmlns:a16="http://schemas.microsoft.com/office/drawing/2014/main" id="{37C3BDFC-BF29-40D7-A89E-1E3FF2610BC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4B1420F-DB93-4E6C-9F96-94F7C9A1A3A9}"/>
              </a:ext>
            </a:extLst>
          </p:cNvPr>
          <p:cNvSpPr txBox="1"/>
          <p:nvPr/>
        </p:nvSpPr>
        <p:spPr>
          <a:xfrm>
            <a:off x="397566" y="1425928"/>
            <a:ext cx="4989443" cy="2554545"/>
          </a:xfrm>
          <a:prstGeom prst="rect">
            <a:avLst/>
          </a:prstGeom>
          <a:noFill/>
        </p:spPr>
        <p:txBody>
          <a:bodyPr wrap="square" rtlCol="0">
            <a:spAutoFit/>
          </a:bodyPr>
          <a:lstStyle/>
          <a:p>
            <a:r>
              <a:rPr lang="en-US" sz="3200" dirty="0">
                <a:latin typeface="Abscissa" panose="00000400000000000000" pitchFamily="2" charset="0"/>
              </a:rPr>
              <a:t>Switch roles and then</a:t>
            </a:r>
          </a:p>
          <a:p>
            <a:endParaRPr lang="en-US" sz="3200" dirty="0">
              <a:latin typeface="Abscissa" panose="00000400000000000000" pitchFamily="2" charset="0"/>
            </a:endParaRPr>
          </a:p>
          <a:p>
            <a:endParaRPr lang="en-US" sz="3200" dirty="0">
              <a:latin typeface="Abscissa" panose="00000400000000000000" pitchFamily="2" charset="0"/>
            </a:endParaRPr>
          </a:p>
          <a:p>
            <a:endParaRPr lang="en-US" sz="3200" dirty="0">
              <a:latin typeface="Abscissa" panose="00000400000000000000" pitchFamily="2" charset="0"/>
            </a:endParaRPr>
          </a:p>
          <a:p>
            <a:endParaRPr lang="en-US" sz="3200" dirty="0">
              <a:latin typeface="Abscissa" panose="00000400000000000000" pitchFamily="2" charset="0"/>
            </a:endParaRPr>
          </a:p>
        </p:txBody>
      </p:sp>
      <p:sp>
        <p:nvSpPr>
          <p:cNvPr id="7" name="Rectangle 6">
            <a:extLst>
              <a:ext uri="{FF2B5EF4-FFF2-40B4-BE49-F238E27FC236}">
                <a16:creationId xmlns:a16="http://schemas.microsoft.com/office/drawing/2014/main" id="{471F0965-B3FB-462A-AE70-707A472F5BF9}"/>
              </a:ext>
            </a:extLst>
          </p:cNvPr>
          <p:cNvSpPr/>
          <p:nvPr/>
        </p:nvSpPr>
        <p:spPr>
          <a:xfrm rot="20746926">
            <a:off x="856888" y="2767280"/>
            <a:ext cx="3849131" cy="1323439"/>
          </a:xfrm>
          <a:prstGeom prst="rect">
            <a:avLst/>
          </a:prstGeom>
        </p:spPr>
        <p:txBody>
          <a:bodyPr wrap="none">
            <a:spAutoFit/>
          </a:bodyPr>
          <a:lstStyle/>
          <a:p>
            <a:r>
              <a:rPr lang="en-US" sz="8000" dirty="0">
                <a:latin typeface="Bloomishly" pitchFamily="50" charset="0"/>
              </a:rPr>
              <a:t>write about it!</a:t>
            </a:r>
          </a:p>
        </p:txBody>
      </p:sp>
    </p:spTree>
    <p:extLst>
      <p:ext uri="{BB962C8B-B14F-4D97-AF65-F5344CB8AC3E}">
        <p14:creationId xmlns:p14="http://schemas.microsoft.com/office/powerpoint/2010/main" val="25236857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6D43CB-DDE8-4B12-8AA9-6518B1BEAA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2269" y="738981"/>
            <a:ext cx="9144000" cy="6096000"/>
          </a:xfrm>
          <a:prstGeom prst="rect">
            <a:avLst/>
          </a:prstGeom>
        </p:spPr>
      </p:pic>
      <p:sp>
        <p:nvSpPr>
          <p:cNvPr id="47107" name="TextBox 2">
            <a:extLst>
              <a:ext uri="{FF2B5EF4-FFF2-40B4-BE49-F238E27FC236}">
                <a16:creationId xmlns:a16="http://schemas.microsoft.com/office/drawing/2014/main" id="{81E2218C-9E4E-4EDE-B739-8E247E1EEF9D}"/>
              </a:ext>
            </a:extLst>
          </p:cNvPr>
          <p:cNvSpPr txBox="1">
            <a:spLocks noChangeArrowheads="1"/>
          </p:cNvSpPr>
          <p:nvPr/>
        </p:nvSpPr>
        <p:spPr bwMode="auto">
          <a:xfrm>
            <a:off x="277261" y="23019"/>
            <a:ext cx="367851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eaLnBrk="1" hangingPunct="1">
              <a:spcBef>
                <a:spcPct val="0"/>
              </a:spcBef>
              <a:buFontTx/>
              <a:buNone/>
            </a:pPr>
            <a:r>
              <a:rPr lang="en-US" altLang="en-US" sz="9000" dirty="0">
                <a:latin typeface="Bloomishly" pitchFamily="50" charset="0"/>
              </a:rPr>
              <a:t>What did you learn about discussions?</a:t>
            </a:r>
          </a:p>
        </p:txBody>
      </p:sp>
    </p:spTree>
    <p:extLst>
      <p:ext uri="{BB962C8B-B14F-4D97-AF65-F5344CB8AC3E}">
        <p14:creationId xmlns:p14="http://schemas.microsoft.com/office/powerpoint/2010/main" val="3311340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0E174-F5A3-F4BE-1BBC-B4562556BA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4443" y="1371937"/>
            <a:ext cx="7937769" cy="5291846"/>
          </a:xfrm>
          <a:prstGeom prst="rect">
            <a:avLst/>
          </a:prstGeom>
        </p:spPr>
      </p:pic>
      <p:sp>
        <p:nvSpPr>
          <p:cNvPr id="7170" name="Rectangle 2">
            <a:extLst>
              <a:ext uri="{FF2B5EF4-FFF2-40B4-BE49-F238E27FC236}">
                <a16:creationId xmlns:a16="http://schemas.microsoft.com/office/drawing/2014/main" id="{579DA203-2185-D4D6-16C9-3B6F6AAFB3D5}"/>
              </a:ext>
            </a:extLst>
          </p:cNvPr>
          <p:cNvSpPr>
            <a:spLocks noGrp="1" noChangeArrowheads="1"/>
          </p:cNvSpPr>
          <p:nvPr>
            <p:ph type="body" idx="1"/>
          </p:nvPr>
        </p:nvSpPr>
        <p:spPr>
          <a:xfrm>
            <a:off x="417275" y="0"/>
            <a:ext cx="9096375" cy="932707"/>
          </a:xfrm>
        </p:spPr>
        <p:txBody>
          <a:bodyPr>
            <a:noAutofit/>
          </a:bodyPr>
          <a:lstStyle/>
          <a:p>
            <a:pPr eaLnBrk="1" hangingPunct="1">
              <a:lnSpc>
                <a:spcPct val="130000"/>
              </a:lnSpc>
              <a:spcBef>
                <a:spcPct val="0"/>
              </a:spcBef>
              <a:buFontTx/>
              <a:buNone/>
            </a:pPr>
            <a:r>
              <a:rPr lang="en-US" altLang="en-US" dirty="0">
                <a:latin typeface="Abscissa" panose="00000400000000000000" pitchFamily="2" charset="0"/>
              </a:rPr>
              <a:t>It is not the answer that enlightens, but the question. </a:t>
            </a:r>
            <a:br>
              <a:rPr lang="en-US" altLang="en-US" dirty="0">
                <a:latin typeface="Abscissa" panose="00000400000000000000" pitchFamily="2" charset="0"/>
              </a:rPr>
            </a:br>
            <a:r>
              <a:rPr lang="en-US" altLang="en-US" dirty="0">
                <a:latin typeface="Abscissa" panose="00000400000000000000" pitchFamily="2" charset="0"/>
              </a:rPr>
              <a:t>– </a:t>
            </a:r>
            <a:r>
              <a:rPr lang="en-US" altLang="en-US" i="1" dirty="0">
                <a:latin typeface="Abscissa" panose="00000400000000000000" pitchFamily="2" charset="0"/>
              </a:rPr>
              <a:t>Eugene Ionesco</a:t>
            </a:r>
          </a:p>
        </p:txBody>
      </p:sp>
      <p:sp>
        <p:nvSpPr>
          <p:cNvPr id="367619" name="Text Box 3">
            <a:extLst>
              <a:ext uri="{FF2B5EF4-FFF2-40B4-BE49-F238E27FC236}">
                <a16:creationId xmlns:a16="http://schemas.microsoft.com/office/drawing/2014/main" id="{D6691F39-78AC-B849-77EA-9E02F6A8F158}"/>
              </a:ext>
            </a:extLst>
          </p:cNvPr>
          <p:cNvSpPr txBox="1">
            <a:spLocks noChangeArrowheads="1"/>
          </p:cNvSpPr>
          <p:nvPr/>
        </p:nvSpPr>
        <p:spPr bwMode="auto">
          <a:xfrm>
            <a:off x="0" y="1745404"/>
            <a:ext cx="4381500"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30000"/>
              </a:lnSpc>
              <a:spcBef>
                <a:spcPct val="0"/>
              </a:spcBef>
              <a:spcAft>
                <a:spcPct val="50000"/>
              </a:spcAft>
              <a:buFontTx/>
              <a:buChar char="•"/>
            </a:pPr>
            <a:r>
              <a:rPr lang="en-US" altLang="en-US" dirty="0">
                <a:latin typeface="Chief Blueprint" panose="020B0500000000000000" pitchFamily="34" charset="0"/>
              </a:rPr>
              <a:t>How does this quote reflect</a:t>
            </a:r>
            <a:br>
              <a:rPr lang="en-US" altLang="en-US" dirty="0">
                <a:latin typeface="Chief Blueprint" panose="020B0500000000000000" pitchFamily="34" charset="0"/>
              </a:rPr>
            </a:br>
            <a:r>
              <a:rPr lang="en-US" altLang="en-US" dirty="0">
                <a:latin typeface="Chief Blueprint" panose="020B0500000000000000" pitchFamily="34" charset="0"/>
              </a:rPr>
              <a:t>your teaching?</a:t>
            </a:r>
          </a:p>
          <a:p>
            <a:pPr eaLnBrk="1" hangingPunct="1">
              <a:lnSpc>
                <a:spcPct val="130000"/>
              </a:lnSpc>
              <a:spcBef>
                <a:spcPct val="0"/>
              </a:spcBef>
              <a:spcAft>
                <a:spcPct val="50000"/>
              </a:spcAft>
              <a:buFontTx/>
              <a:buChar char="•"/>
            </a:pPr>
            <a:r>
              <a:rPr lang="en-US" altLang="en-US" dirty="0">
                <a:latin typeface="Chief Blueprint" panose="020B0500000000000000" pitchFamily="34" charset="0"/>
              </a:rPr>
              <a:t>Why do we ask questions </a:t>
            </a:r>
            <a:br>
              <a:rPr lang="en-US" altLang="en-US" dirty="0">
                <a:latin typeface="Chief Blueprint" panose="020B0500000000000000" pitchFamily="34" charset="0"/>
              </a:rPr>
            </a:br>
            <a:r>
              <a:rPr lang="en-US" altLang="en-US" dirty="0">
                <a:latin typeface="Chief Blueprint" panose="020B0500000000000000" pitchFamily="34" charset="0"/>
              </a:rPr>
              <a:t>as teachers?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67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9"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7D6FE8-28F5-41D8-8357-700B54BA1E25}"/>
              </a:ext>
            </a:extLst>
          </p:cNvPr>
          <p:cNvSpPr txBox="1"/>
          <p:nvPr/>
        </p:nvSpPr>
        <p:spPr>
          <a:xfrm>
            <a:off x="4671392" y="0"/>
            <a:ext cx="4575616" cy="2308324"/>
          </a:xfrm>
          <a:prstGeom prst="rect">
            <a:avLst/>
          </a:prstGeom>
          <a:noFill/>
        </p:spPr>
        <p:txBody>
          <a:bodyPr wrap="square" rtlCol="0">
            <a:spAutoFit/>
          </a:bodyPr>
          <a:lstStyle/>
          <a:p>
            <a:r>
              <a:rPr lang="en-US" sz="7200" dirty="0">
                <a:latin typeface="Abscissa" panose="00000400000000000000" pitchFamily="2" charset="0"/>
              </a:rPr>
              <a:t>Silent Discussions</a:t>
            </a:r>
          </a:p>
        </p:txBody>
      </p:sp>
      <p:sp>
        <p:nvSpPr>
          <p:cNvPr id="6" name="Rectangle 5">
            <a:extLst>
              <a:ext uri="{FF2B5EF4-FFF2-40B4-BE49-F238E27FC236}">
                <a16:creationId xmlns:a16="http://schemas.microsoft.com/office/drawing/2014/main" id="{3DAD8C2E-40A9-40A1-B245-148D220780E5}"/>
              </a:ext>
            </a:extLst>
          </p:cNvPr>
          <p:cNvSpPr/>
          <p:nvPr/>
        </p:nvSpPr>
        <p:spPr>
          <a:xfrm rot="20746926">
            <a:off x="159797" y="319598"/>
            <a:ext cx="4496744" cy="1862048"/>
          </a:xfrm>
          <a:prstGeom prst="rect">
            <a:avLst/>
          </a:prstGeom>
        </p:spPr>
        <p:txBody>
          <a:bodyPr wrap="none">
            <a:spAutoFit/>
          </a:bodyPr>
          <a:lstStyle/>
          <a:p>
            <a:r>
              <a:rPr lang="en-US" sz="11500" dirty="0">
                <a:latin typeface="Bloomishly" pitchFamily="50" charset="0"/>
              </a:rPr>
              <a:t>Conducting</a:t>
            </a:r>
          </a:p>
        </p:txBody>
      </p:sp>
      <p:pic>
        <p:nvPicPr>
          <p:cNvPr id="7" name="Picture 6">
            <a:extLst>
              <a:ext uri="{FF2B5EF4-FFF2-40B4-BE49-F238E27FC236}">
                <a16:creationId xmlns:a16="http://schemas.microsoft.com/office/drawing/2014/main" id="{C87C627D-3C83-4553-B83F-97FEAF6E8C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060" y="2264655"/>
            <a:ext cx="7626112" cy="4593345"/>
          </a:xfrm>
          <a:prstGeom prst="rect">
            <a:avLst/>
          </a:prstGeom>
        </p:spPr>
      </p:pic>
    </p:spTree>
    <p:extLst>
      <p:ext uri="{BB962C8B-B14F-4D97-AF65-F5344CB8AC3E}">
        <p14:creationId xmlns:p14="http://schemas.microsoft.com/office/powerpoint/2010/main" val="16202454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353395-8B10-44B2-8CE4-0BDF3B947F35}"/>
              </a:ext>
            </a:extLst>
          </p:cNvPr>
          <p:cNvSpPr txBox="1">
            <a:spLocks noChangeArrowheads="1"/>
          </p:cNvSpPr>
          <p:nvPr/>
        </p:nvSpPr>
        <p:spPr bwMode="auto">
          <a:xfrm>
            <a:off x="38584" y="52388"/>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MS PGothic" panose="020B0600070205080204" pitchFamily="34" charset="-128"/>
              </a:rPr>
              <a:t>Write Around</a:t>
            </a:r>
          </a:p>
        </p:txBody>
      </p:sp>
      <p:pic>
        <p:nvPicPr>
          <p:cNvPr id="3" name="Picture 2">
            <a:extLst>
              <a:ext uri="{FF2B5EF4-FFF2-40B4-BE49-F238E27FC236}">
                <a16:creationId xmlns:a16="http://schemas.microsoft.com/office/drawing/2014/main" id="{BC949E8A-7EA3-4794-8F3B-E373CE5E9BC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E3F649E-5B33-46D6-8104-B46DB48DDE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2868342"/>
            <a:ext cx="4215160" cy="3989658"/>
          </a:xfrm>
          <a:prstGeom prst="rect">
            <a:avLst/>
          </a:prstGeom>
        </p:spPr>
      </p:pic>
      <p:sp>
        <p:nvSpPr>
          <p:cNvPr id="7" name="TextBox 6">
            <a:extLst>
              <a:ext uri="{FF2B5EF4-FFF2-40B4-BE49-F238E27FC236}">
                <a16:creationId xmlns:a16="http://schemas.microsoft.com/office/drawing/2014/main" id="{94E77506-7A6D-4009-B814-97C05039B5DF}"/>
              </a:ext>
            </a:extLst>
          </p:cNvPr>
          <p:cNvSpPr txBox="1"/>
          <p:nvPr/>
        </p:nvSpPr>
        <p:spPr>
          <a:xfrm>
            <a:off x="161249" y="758825"/>
            <a:ext cx="9117013" cy="2554545"/>
          </a:xfrm>
          <a:prstGeom prst="rect">
            <a:avLst/>
          </a:prstGeom>
          <a:noFill/>
        </p:spPr>
        <p:txBody>
          <a:bodyPr wrap="square" rtlCol="0">
            <a:spAutoFit/>
          </a:bodyPr>
          <a:lstStyle/>
          <a:p>
            <a:pPr marL="514350" indent="-514350">
              <a:buFont typeface="+mj-lt"/>
              <a:buAutoNum type="arabicPeriod"/>
            </a:pPr>
            <a:r>
              <a:rPr lang="en-US" sz="3200" dirty="0">
                <a:latin typeface="Abscissa" panose="00000400000000000000" pitchFamily="2" charset="0"/>
              </a:rPr>
              <a:t>Write on the assigned topic until you are told to stop.</a:t>
            </a:r>
          </a:p>
          <a:p>
            <a:pPr marL="514350" indent="-514350">
              <a:buFont typeface="+mj-lt"/>
              <a:buAutoNum type="arabicPeriod"/>
            </a:pPr>
            <a:endParaRPr lang="en-US" sz="3200" dirty="0">
              <a:latin typeface="Abscissa" panose="00000400000000000000" pitchFamily="2" charset="0"/>
            </a:endParaRPr>
          </a:p>
          <a:p>
            <a:pPr marL="514350" indent="-514350">
              <a:buFont typeface="+mj-lt"/>
              <a:buAutoNum type="arabicPeriod"/>
            </a:pPr>
            <a:r>
              <a:rPr lang="en-US" sz="3200" dirty="0">
                <a:latin typeface="Abscissa" panose="00000400000000000000" pitchFamily="2" charset="0"/>
              </a:rPr>
              <a:t>Pass your paper to the person on your left.</a:t>
            </a:r>
          </a:p>
          <a:p>
            <a:endParaRPr lang="en-US" sz="3200" dirty="0">
              <a:latin typeface="Abscissa" panose="00000400000000000000" pitchFamily="2" charset="0"/>
            </a:endParaRPr>
          </a:p>
        </p:txBody>
      </p:sp>
      <p:sp>
        <p:nvSpPr>
          <p:cNvPr id="8" name="Rectangle 7">
            <a:extLst>
              <a:ext uri="{FF2B5EF4-FFF2-40B4-BE49-F238E27FC236}">
                <a16:creationId xmlns:a16="http://schemas.microsoft.com/office/drawing/2014/main" id="{42542834-A751-4960-982C-7CC3FDF4AA42}"/>
              </a:ext>
            </a:extLst>
          </p:cNvPr>
          <p:cNvSpPr/>
          <p:nvPr/>
        </p:nvSpPr>
        <p:spPr>
          <a:xfrm>
            <a:off x="4393580" y="3093456"/>
            <a:ext cx="4706262" cy="3539430"/>
          </a:xfrm>
          <a:prstGeom prst="rect">
            <a:avLst/>
          </a:prstGeom>
        </p:spPr>
        <p:txBody>
          <a:bodyPr wrap="square">
            <a:spAutoFit/>
          </a:bodyPr>
          <a:lstStyle/>
          <a:p>
            <a:pPr marL="514350" indent="-514350">
              <a:buFont typeface="+mj-lt"/>
              <a:buAutoNum type="arabicPeriod" startAt="3"/>
            </a:pPr>
            <a:r>
              <a:rPr lang="en-US" sz="3200" dirty="0">
                <a:latin typeface="Abscissa" panose="00000400000000000000" pitchFamily="2" charset="0"/>
              </a:rPr>
              <a:t>Read what they have written and respond – either by extending their answer or contradicting it. Use facts from the lesson to support your answer. </a:t>
            </a:r>
          </a:p>
        </p:txBody>
      </p:sp>
    </p:spTree>
    <p:extLst>
      <p:ext uri="{BB962C8B-B14F-4D97-AF65-F5344CB8AC3E}">
        <p14:creationId xmlns:p14="http://schemas.microsoft.com/office/powerpoint/2010/main" val="38306271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BE11ADA-9C27-4355-B5C2-6EB46CC340A5}"/>
              </a:ext>
            </a:extLst>
          </p:cNvPr>
          <p:cNvSpPr txBox="1"/>
          <p:nvPr/>
        </p:nvSpPr>
        <p:spPr>
          <a:xfrm>
            <a:off x="4748220" y="0"/>
            <a:ext cx="4081344" cy="2215991"/>
          </a:xfrm>
          <a:prstGeom prst="rect">
            <a:avLst/>
          </a:prstGeom>
          <a:noFill/>
        </p:spPr>
        <p:txBody>
          <a:bodyPr wrap="square" rtlCol="0">
            <a:spAutoFit/>
          </a:bodyPr>
          <a:lstStyle/>
          <a:p>
            <a:r>
              <a:rPr lang="en-US" sz="13800" dirty="0">
                <a:latin typeface="Abscissa" panose="00000400000000000000" pitchFamily="2" charset="0"/>
              </a:rPr>
              <a:t>Circle</a:t>
            </a:r>
          </a:p>
        </p:txBody>
      </p:sp>
      <p:sp>
        <p:nvSpPr>
          <p:cNvPr id="7" name="Rectangle 6">
            <a:extLst>
              <a:ext uri="{FF2B5EF4-FFF2-40B4-BE49-F238E27FC236}">
                <a16:creationId xmlns:a16="http://schemas.microsoft.com/office/drawing/2014/main" id="{6C8E4900-2CBE-4BDB-B7DA-1063A77FDC41}"/>
              </a:ext>
            </a:extLst>
          </p:cNvPr>
          <p:cNvSpPr/>
          <p:nvPr/>
        </p:nvSpPr>
        <p:spPr>
          <a:xfrm rot="20746926">
            <a:off x="402654" y="319598"/>
            <a:ext cx="4011034" cy="1862048"/>
          </a:xfrm>
          <a:prstGeom prst="rect">
            <a:avLst/>
          </a:prstGeom>
        </p:spPr>
        <p:txBody>
          <a:bodyPr wrap="none">
            <a:spAutoFit/>
          </a:bodyPr>
          <a:lstStyle/>
          <a:p>
            <a:r>
              <a:rPr lang="en-US" sz="11500" dirty="0">
                <a:latin typeface="Bloomishly" pitchFamily="50" charset="0"/>
              </a:rPr>
              <a:t>Consensus</a:t>
            </a:r>
          </a:p>
        </p:txBody>
      </p:sp>
      <p:pic>
        <p:nvPicPr>
          <p:cNvPr id="3" name="Picture 2">
            <a:extLst>
              <a:ext uri="{FF2B5EF4-FFF2-40B4-BE49-F238E27FC236}">
                <a16:creationId xmlns:a16="http://schemas.microsoft.com/office/drawing/2014/main" id="{D244296D-7C1A-432E-9E3C-F48BC4964C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2971" y="2197969"/>
            <a:ext cx="5175910" cy="4660031"/>
          </a:xfrm>
          <a:prstGeom prst="rect">
            <a:avLst/>
          </a:prstGeom>
        </p:spPr>
      </p:pic>
    </p:spTree>
    <p:extLst>
      <p:ext uri="{BB962C8B-B14F-4D97-AF65-F5344CB8AC3E}">
        <p14:creationId xmlns:p14="http://schemas.microsoft.com/office/powerpoint/2010/main" val="33009211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a:extLst>
              <a:ext uri="{FF2B5EF4-FFF2-40B4-BE49-F238E27FC236}">
                <a16:creationId xmlns:a16="http://schemas.microsoft.com/office/drawing/2014/main" id="{9555366C-0ED7-425B-B0E2-F7FA957A8880}"/>
              </a:ext>
            </a:extLst>
          </p:cNvPr>
          <p:cNvSpPr>
            <a:spLocks noChangeArrowheads="1"/>
          </p:cNvSpPr>
          <p:nvPr/>
        </p:nvSpPr>
        <p:spPr bwMode="auto">
          <a:xfrm>
            <a:off x="1834356" y="2308692"/>
            <a:ext cx="547528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dirty="0">
                <a:latin typeface="Janda Everyday Casual" panose="02000503000000020004" pitchFamily="2" charset="0"/>
              </a:rPr>
              <a:t>Was the Industrial Revolution a blessing or a curse?</a:t>
            </a:r>
          </a:p>
        </p:txBody>
      </p:sp>
      <p:sp>
        <p:nvSpPr>
          <p:cNvPr id="3" name="Oval 2">
            <a:extLst>
              <a:ext uri="{FF2B5EF4-FFF2-40B4-BE49-F238E27FC236}">
                <a16:creationId xmlns:a16="http://schemas.microsoft.com/office/drawing/2014/main" id="{D1B0ACD2-8230-4E91-8BCB-D63F3FBFBE04}"/>
              </a:ext>
            </a:extLst>
          </p:cNvPr>
          <p:cNvSpPr/>
          <p:nvPr/>
        </p:nvSpPr>
        <p:spPr>
          <a:xfrm>
            <a:off x="1479550" y="1816100"/>
            <a:ext cx="6184900" cy="29368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Connector 4">
            <a:extLst>
              <a:ext uri="{FF2B5EF4-FFF2-40B4-BE49-F238E27FC236}">
                <a16:creationId xmlns:a16="http://schemas.microsoft.com/office/drawing/2014/main" id="{75A7D611-46FB-4AA7-B90D-FB5B01900BAD}"/>
              </a:ext>
            </a:extLst>
          </p:cNvPr>
          <p:cNvCxnSpPr/>
          <p:nvPr/>
        </p:nvCxnSpPr>
        <p:spPr>
          <a:xfrm flipH="1" flipV="1">
            <a:off x="0" y="0"/>
            <a:ext cx="2887663" cy="2033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D5C1154-4BB4-4AE5-9964-E6AE5C0741B1}"/>
              </a:ext>
            </a:extLst>
          </p:cNvPr>
          <p:cNvCxnSpPr>
            <a:cxnSpLocks/>
          </p:cNvCxnSpPr>
          <p:nvPr/>
        </p:nvCxnSpPr>
        <p:spPr>
          <a:xfrm flipH="1">
            <a:off x="6507163" y="-12700"/>
            <a:ext cx="2613025" cy="21304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407657-7B1B-4CA4-A810-8FEEF6E953D6}"/>
              </a:ext>
            </a:extLst>
          </p:cNvPr>
          <p:cNvCxnSpPr>
            <a:cxnSpLocks/>
          </p:cNvCxnSpPr>
          <p:nvPr/>
        </p:nvCxnSpPr>
        <p:spPr>
          <a:xfrm flipH="1" flipV="1">
            <a:off x="4572000" y="4740275"/>
            <a:ext cx="0" cy="27066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4864D19-9CBA-4D27-9360-AFB3A946DD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13" y="5232061"/>
            <a:ext cx="2317606" cy="1625938"/>
          </a:xfrm>
          <a:prstGeom prst="rect">
            <a:avLst/>
          </a:prstGeom>
        </p:spPr>
      </p:pic>
      <p:pic>
        <p:nvPicPr>
          <p:cNvPr id="8" name="Picture 7">
            <a:extLst>
              <a:ext uri="{FF2B5EF4-FFF2-40B4-BE49-F238E27FC236}">
                <a16:creationId xmlns:a16="http://schemas.microsoft.com/office/drawing/2014/main" id="{D47BD8E5-C062-485A-AB77-974F5A1436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10118" y="5245567"/>
            <a:ext cx="2033882" cy="1612432"/>
          </a:xfrm>
          <a:prstGeom prst="rect">
            <a:avLst/>
          </a:prstGeom>
        </p:spPr>
      </p:pic>
      <p:pic>
        <p:nvPicPr>
          <p:cNvPr id="11" name="Picture 10">
            <a:extLst>
              <a:ext uri="{FF2B5EF4-FFF2-40B4-BE49-F238E27FC236}">
                <a16:creationId xmlns:a16="http://schemas.microsoft.com/office/drawing/2014/main" id="{DB3C69E9-E96D-491D-BE72-572846DF44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37945" y="273122"/>
            <a:ext cx="1318936" cy="1487344"/>
          </a:xfrm>
          <a:prstGeom prst="rect">
            <a:avLst/>
          </a:prstGeom>
        </p:spPr>
      </p:pic>
    </p:spTree>
    <p:extLst>
      <p:ext uri="{BB962C8B-B14F-4D97-AF65-F5344CB8AC3E}">
        <p14:creationId xmlns:p14="http://schemas.microsoft.com/office/powerpoint/2010/main" val="18191761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B56638-8B81-4FA0-B8EC-2A3EB6A64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3008746"/>
            <a:ext cx="9956223" cy="13274964"/>
          </a:xfrm>
          <a:prstGeom prst="rect">
            <a:avLst/>
          </a:prstGeom>
        </p:spPr>
      </p:pic>
    </p:spTree>
    <p:extLst>
      <p:ext uri="{BB962C8B-B14F-4D97-AF65-F5344CB8AC3E}">
        <p14:creationId xmlns:p14="http://schemas.microsoft.com/office/powerpoint/2010/main" val="13459884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7839A3-EA14-40F0-9A73-96488CD080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082" y="-3297383"/>
            <a:ext cx="9414163" cy="12552217"/>
          </a:xfrm>
          <a:prstGeom prst="rect">
            <a:avLst/>
          </a:prstGeom>
        </p:spPr>
      </p:pic>
    </p:spTree>
    <p:extLst>
      <p:ext uri="{BB962C8B-B14F-4D97-AF65-F5344CB8AC3E}">
        <p14:creationId xmlns:p14="http://schemas.microsoft.com/office/powerpoint/2010/main" val="16127844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BE11ADA-9C27-4355-B5C2-6EB46CC340A5}"/>
              </a:ext>
            </a:extLst>
          </p:cNvPr>
          <p:cNvSpPr txBox="1"/>
          <p:nvPr/>
        </p:nvSpPr>
        <p:spPr>
          <a:xfrm>
            <a:off x="4816340" y="78408"/>
            <a:ext cx="4081344" cy="2123658"/>
          </a:xfrm>
          <a:prstGeom prst="rect">
            <a:avLst/>
          </a:prstGeom>
          <a:noFill/>
        </p:spPr>
        <p:txBody>
          <a:bodyPr wrap="square" rtlCol="0">
            <a:spAutoFit/>
          </a:bodyPr>
          <a:lstStyle/>
          <a:p>
            <a:r>
              <a:rPr lang="en-US" sz="6600" dirty="0">
                <a:latin typeface="Abscissa" panose="00000400000000000000" pitchFamily="2" charset="0"/>
              </a:rPr>
              <a:t>Structured</a:t>
            </a:r>
          </a:p>
          <a:p>
            <a:r>
              <a:rPr lang="en-US" sz="6600" dirty="0">
                <a:latin typeface="Abscissa" panose="00000400000000000000" pitchFamily="2" charset="0"/>
              </a:rPr>
              <a:t>Discussions</a:t>
            </a:r>
          </a:p>
        </p:txBody>
      </p:sp>
      <p:sp>
        <p:nvSpPr>
          <p:cNvPr id="7" name="Rectangle 6">
            <a:extLst>
              <a:ext uri="{FF2B5EF4-FFF2-40B4-BE49-F238E27FC236}">
                <a16:creationId xmlns:a16="http://schemas.microsoft.com/office/drawing/2014/main" id="{6C8E4900-2CBE-4BDB-B7DA-1063A77FDC41}"/>
              </a:ext>
            </a:extLst>
          </p:cNvPr>
          <p:cNvSpPr/>
          <p:nvPr/>
        </p:nvSpPr>
        <p:spPr>
          <a:xfrm rot="20746926">
            <a:off x="159797" y="319598"/>
            <a:ext cx="4496744" cy="1862048"/>
          </a:xfrm>
          <a:prstGeom prst="rect">
            <a:avLst/>
          </a:prstGeom>
        </p:spPr>
        <p:txBody>
          <a:bodyPr wrap="none">
            <a:spAutoFit/>
          </a:bodyPr>
          <a:lstStyle/>
          <a:p>
            <a:r>
              <a:rPr lang="en-US" sz="11500" dirty="0">
                <a:latin typeface="Bloomishly" pitchFamily="50" charset="0"/>
              </a:rPr>
              <a:t>Conducting</a:t>
            </a:r>
          </a:p>
        </p:txBody>
      </p:sp>
      <p:pic>
        <p:nvPicPr>
          <p:cNvPr id="9" name="Picture 8">
            <a:extLst>
              <a:ext uri="{FF2B5EF4-FFF2-40B4-BE49-F238E27FC236}">
                <a16:creationId xmlns:a16="http://schemas.microsoft.com/office/drawing/2014/main" id="{1A7A3106-2572-4759-BF1C-D80EBBA6FA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944" y="2359262"/>
            <a:ext cx="7626112" cy="4593345"/>
          </a:xfrm>
          <a:prstGeom prst="rect">
            <a:avLst/>
          </a:prstGeom>
        </p:spPr>
      </p:pic>
    </p:spTree>
    <p:extLst>
      <p:ext uri="{BB962C8B-B14F-4D97-AF65-F5344CB8AC3E}">
        <p14:creationId xmlns:p14="http://schemas.microsoft.com/office/powerpoint/2010/main" val="9120889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06208C-9815-CB0C-1143-BE9AD1E4D6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9143980" cy="6856718"/>
          </a:xfrm>
          <a:prstGeom prst="rect">
            <a:avLst/>
          </a:prstGeom>
        </p:spPr>
      </p:pic>
      <p:sp>
        <p:nvSpPr>
          <p:cNvPr id="3" name="TextBox 2">
            <a:extLst>
              <a:ext uri="{FF2B5EF4-FFF2-40B4-BE49-F238E27FC236}">
                <a16:creationId xmlns:a16="http://schemas.microsoft.com/office/drawing/2014/main" id="{7F16B915-CAB4-3487-A487-8EED5B20976E}"/>
              </a:ext>
            </a:extLst>
          </p:cNvPr>
          <p:cNvSpPr txBox="1"/>
          <p:nvPr/>
        </p:nvSpPr>
        <p:spPr>
          <a:xfrm>
            <a:off x="216568" y="5558589"/>
            <a:ext cx="8807116" cy="584775"/>
          </a:xfrm>
          <a:prstGeom prst="rect">
            <a:avLst/>
          </a:prstGeom>
          <a:noFill/>
        </p:spPr>
        <p:txBody>
          <a:bodyPr wrap="square" rtlCol="0">
            <a:spAutoFit/>
          </a:bodyPr>
          <a:lstStyle/>
          <a:p>
            <a:pPr algn="ctr"/>
            <a:r>
              <a:rPr lang="en-US" sz="3200" dirty="0">
                <a:latin typeface="1979" panose="00000400000000000000" pitchFamily="2" charset="0"/>
              </a:rPr>
              <a:t>Create Groups of Three</a:t>
            </a:r>
          </a:p>
        </p:txBody>
      </p:sp>
    </p:spTree>
    <p:extLst>
      <p:ext uri="{BB962C8B-B14F-4D97-AF65-F5344CB8AC3E}">
        <p14:creationId xmlns:p14="http://schemas.microsoft.com/office/powerpoint/2010/main" val="1850146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CBE73-341A-4CF5-BCF2-4E4D7C7E0C7C}"/>
              </a:ext>
            </a:extLst>
          </p:cNvPr>
          <p:cNvSpPr/>
          <p:nvPr/>
        </p:nvSpPr>
        <p:spPr>
          <a:xfrm>
            <a:off x="4950985" y="936208"/>
            <a:ext cx="3887263" cy="3108543"/>
          </a:xfrm>
          <a:prstGeom prst="rect">
            <a:avLst/>
          </a:prstGeom>
        </p:spPr>
        <p:txBody>
          <a:bodyPr wrap="square">
            <a:spAutoFit/>
          </a:bodyPr>
          <a:lstStyle/>
          <a:p>
            <a:r>
              <a:rPr lang="en-US" sz="2800" dirty="0">
                <a:latin typeface="Chief Blueprint" panose="020B0500000000000000" pitchFamily="34" charset="0"/>
              </a:rPr>
              <a:t>Examine the images given to your group.</a:t>
            </a:r>
          </a:p>
          <a:p>
            <a:endParaRPr lang="en-US" sz="2800" dirty="0">
              <a:latin typeface="Chief Blueprint" panose="020B0500000000000000" pitchFamily="34" charset="0"/>
            </a:endParaRPr>
          </a:p>
          <a:p>
            <a:r>
              <a:rPr lang="en-US" sz="2800" dirty="0">
                <a:latin typeface="Chief Blueprint" panose="020B0500000000000000" pitchFamily="34" charset="0"/>
              </a:rPr>
              <a:t>For each image, identify 3 things you notice and write it on a post-it note. </a:t>
            </a:r>
          </a:p>
        </p:txBody>
      </p:sp>
      <p:sp>
        <p:nvSpPr>
          <p:cNvPr id="6" name="TextBox 3">
            <a:extLst>
              <a:ext uri="{FF2B5EF4-FFF2-40B4-BE49-F238E27FC236}">
                <a16:creationId xmlns:a16="http://schemas.microsoft.com/office/drawing/2014/main" id="{A7059750-A570-4836-90D3-4CC1988FCC7A}"/>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Preview</a:t>
            </a:r>
          </a:p>
        </p:txBody>
      </p:sp>
      <p:pic>
        <p:nvPicPr>
          <p:cNvPr id="7" name="Picture 4">
            <a:extLst>
              <a:ext uri="{FF2B5EF4-FFF2-40B4-BE49-F238E27FC236}">
                <a16:creationId xmlns:a16="http://schemas.microsoft.com/office/drawing/2014/main" id="{6212935E-C9E6-4EB6-AEF9-55B5895C964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text, television, screen, screenshot&#10;&#10;Description automatically generated">
            <a:extLst>
              <a:ext uri="{FF2B5EF4-FFF2-40B4-BE49-F238E27FC236}">
                <a16:creationId xmlns:a16="http://schemas.microsoft.com/office/drawing/2014/main" id="{8978EA94-E78D-4930-5A4E-EE1FF06298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53" y="920036"/>
            <a:ext cx="3396863" cy="4529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Text&#10;&#10;Description automatically generated">
            <a:extLst>
              <a:ext uri="{FF2B5EF4-FFF2-40B4-BE49-F238E27FC236}">
                <a16:creationId xmlns:a16="http://schemas.microsoft.com/office/drawing/2014/main" id="{E757190D-7143-6988-C3D3-599C331ACE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6153" y="1070036"/>
            <a:ext cx="3396863" cy="4529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picture containing text, building, people&#10;&#10;Description automatically generated">
            <a:extLst>
              <a:ext uri="{FF2B5EF4-FFF2-40B4-BE49-F238E27FC236}">
                <a16:creationId xmlns:a16="http://schemas.microsoft.com/office/drawing/2014/main" id="{5014756F-09E4-2222-FF92-F94065E7A80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6153" y="1220036"/>
            <a:ext cx="3396863" cy="4529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A picture containing text, building, sculpture, ruin&#10;&#10;Description automatically generated">
            <a:extLst>
              <a:ext uri="{FF2B5EF4-FFF2-40B4-BE49-F238E27FC236}">
                <a16:creationId xmlns:a16="http://schemas.microsoft.com/office/drawing/2014/main" id="{A3DA440B-6235-134B-5077-E6D16B6E7DE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6153" y="1370036"/>
            <a:ext cx="3396863" cy="4529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Graphical user interface&#10;&#10;Description automatically generated with low confidence">
            <a:extLst>
              <a:ext uri="{FF2B5EF4-FFF2-40B4-BE49-F238E27FC236}">
                <a16:creationId xmlns:a16="http://schemas.microsoft.com/office/drawing/2014/main" id="{05029B39-5C0E-0513-CA4D-13D8C9C4CD6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5137" y="1620800"/>
            <a:ext cx="3396863" cy="4529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A picture containing diagram&#10;&#10;Description automatically generated">
            <a:extLst>
              <a:ext uri="{FF2B5EF4-FFF2-40B4-BE49-F238E27FC236}">
                <a16:creationId xmlns:a16="http://schemas.microsoft.com/office/drawing/2014/main" id="{240BF142-E871-BD6B-93A6-C66D15FE798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5138" y="2003472"/>
            <a:ext cx="3396863" cy="4529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731964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CBE73-341A-4CF5-BCF2-4E4D7C7E0C7C}"/>
              </a:ext>
            </a:extLst>
          </p:cNvPr>
          <p:cNvSpPr/>
          <p:nvPr/>
        </p:nvSpPr>
        <p:spPr>
          <a:xfrm>
            <a:off x="4572001" y="936208"/>
            <a:ext cx="4266248" cy="1815882"/>
          </a:xfrm>
          <a:prstGeom prst="rect">
            <a:avLst/>
          </a:prstGeom>
        </p:spPr>
        <p:txBody>
          <a:bodyPr wrap="square">
            <a:spAutoFit/>
          </a:bodyPr>
          <a:lstStyle/>
          <a:p>
            <a:r>
              <a:rPr lang="en-US" sz="2800" dirty="0">
                <a:latin typeface="Chief Blueprint" panose="020B0500000000000000" pitchFamily="34" charset="0"/>
              </a:rPr>
              <a:t>Read the handouts with your group and defend your assigned point of view. </a:t>
            </a:r>
          </a:p>
        </p:txBody>
      </p:sp>
      <p:sp>
        <p:nvSpPr>
          <p:cNvPr id="6" name="TextBox 3">
            <a:extLst>
              <a:ext uri="{FF2B5EF4-FFF2-40B4-BE49-F238E27FC236}">
                <a16:creationId xmlns:a16="http://schemas.microsoft.com/office/drawing/2014/main" id="{A7059750-A570-4836-90D3-4CC1988FCC7A}"/>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Reading and Notes</a:t>
            </a:r>
          </a:p>
        </p:txBody>
      </p:sp>
      <p:pic>
        <p:nvPicPr>
          <p:cNvPr id="7" name="Picture 4">
            <a:extLst>
              <a:ext uri="{FF2B5EF4-FFF2-40B4-BE49-F238E27FC236}">
                <a16:creationId xmlns:a16="http://schemas.microsoft.com/office/drawing/2014/main" id="{6212935E-C9E6-4EB6-AEF9-55B5895C964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xt&#10;&#10;Description automatically generated">
            <a:extLst>
              <a:ext uri="{FF2B5EF4-FFF2-40B4-BE49-F238E27FC236}">
                <a16:creationId xmlns:a16="http://schemas.microsoft.com/office/drawing/2014/main" id="{C736895C-E563-AF08-9222-490C409642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5380" y="936208"/>
            <a:ext cx="3514725" cy="4686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picture containing text, newspaper, screenshot, document&#10;&#10;Description automatically generated">
            <a:extLst>
              <a:ext uri="{FF2B5EF4-FFF2-40B4-BE49-F238E27FC236}">
                <a16:creationId xmlns:a16="http://schemas.microsoft.com/office/drawing/2014/main" id="{C46B343B-C8B9-1341-766A-61514FE056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4634" y="1925843"/>
            <a:ext cx="3178361" cy="4237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Text&#10;&#10;Description automatically generated">
            <a:extLst>
              <a:ext uri="{FF2B5EF4-FFF2-40B4-BE49-F238E27FC236}">
                <a16:creationId xmlns:a16="http://schemas.microsoft.com/office/drawing/2014/main" id="{529464B1-AB1F-A43A-0A4F-55E42134E1D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708293" y="4176030"/>
            <a:ext cx="3700425" cy="2436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7884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D3CDDA-10E9-44FE-4D45-80427BFE66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0"/>
            <a:ext cx="12431949" cy="6858000"/>
          </a:xfrm>
          <a:prstGeom prst="rect">
            <a:avLst/>
          </a:prstGeom>
        </p:spPr>
      </p:pic>
      <p:sp>
        <p:nvSpPr>
          <p:cNvPr id="4" name="TextBox 3">
            <a:extLst>
              <a:ext uri="{FF2B5EF4-FFF2-40B4-BE49-F238E27FC236}">
                <a16:creationId xmlns:a16="http://schemas.microsoft.com/office/drawing/2014/main" id="{1AA5B16D-D353-7069-C037-2D30B892D6AA}"/>
              </a:ext>
            </a:extLst>
          </p:cNvPr>
          <p:cNvSpPr txBox="1"/>
          <p:nvPr/>
        </p:nvSpPr>
        <p:spPr>
          <a:xfrm>
            <a:off x="0" y="603115"/>
            <a:ext cx="8618707" cy="1200329"/>
          </a:xfrm>
          <a:prstGeom prst="rect">
            <a:avLst/>
          </a:prstGeom>
          <a:noFill/>
        </p:spPr>
        <p:txBody>
          <a:bodyPr wrap="square" rtlCol="0">
            <a:spAutoFit/>
          </a:bodyPr>
          <a:lstStyle/>
          <a:p>
            <a:pPr algn="ctr"/>
            <a:r>
              <a:rPr lang="en-US" sz="7200" dirty="0">
                <a:solidFill>
                  <a:schemeClr val="bg1"/>
                </a:solidFill>
                <a:latin typeface="Abscissa" panose="00000400000000000000" pitchFamily="2" charset="0"/>
              </a:rPr>
              <a:t>Question Match Up</a:t>
            </a:r>
          </a:p>
        </p:txBody>
      </p:sp>
    </p:spTree>
    <p:extLst>
      <p:ext uri="{BB962C8B-B14F-4D97-AF65-F5344CB8AC3E}">
        <p14:creationId xmlns:p14="http://schemas.microsoft.com/office/powerpoint/2010/main" val="38036565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BE11ADA-9C27-4355-B5C2-6EB46CC340A5}"/>
              </a:ext>
            </a:extLst>
          </p:cNvPr>
          <p:cNvSpPr txBox="1"/>
          <p:nvPr/>
        </p:nvSpPr>
        <p:spPr>
          <a:xfrm>
            <a:off x="4816340" y="78408"/>
            <a:ext cx="4081344" cy="2123658"/>
          </a:xfrm>
          <a:prstGeom prst="rect">
            <a:avLst/>
          </a:prstGeom>
          <a:noFill/>
        </p:spPr>
        <p:txBody>
          <a:bodyPr wrap="square" rtlCol="0">
            <a:spAutoFit/>
          </a:bodyPr>
          <a:lstStyle/>
          <a:p>
            <a:r>
              <a:rPr lang="en-US" sz="6600" dirty="0">
                <a:latin typeface="Abscissa" panose="00000400000000000000" pitchFamily="2" charset="0"/>
              </a:rPr>
              <a:t>Structured</a:t>
            </a:r>
          </a:p>
          <a:p>
            <a:r>
              <a:rPr lang="en-US" sz="6600" dirty="0">
                <a:latin typeface="Abscissa" panose="00000400000000000000" pitchFamily="2" charset="0"/>
              </a:rPr>
              <a:t>Discussions</a:t>
            </a:r>
          </a:p>
        </p:txBody>
      </p:sp>
      <p:sp>
        <p:nvSpPr>
          <p:cNvPr id="7" name="Rectangle 6">
            <a:extLst>
              <a:ext uri="{FF2B5EF4-FFF2-40B4-BE49-F238E27FC236}">
                <a16:creationId xmlns:a16="http://schemas.microsoft.com/office/drawing/2014/main" id="{6C8E4900-2CBE-4BDB-B7DA-1063A77FDC41}"/>
              </a:ext>
            </a:extLst>
          </p:cNvPr>
          <p:cNvSpPr/>
          <p:nvPr/>
        </p:nvSpPr>
        <p:spPr>
          <a:xfrm rot="20746926">
            <a:off x="159797" y="319598"/>
            <a:ext cx="4496744" cy="1862048"/>
          </a:xfrm>
          <a:prstGeom prst="rect">
            <a:avLst/>
          </a:prstGeom>
        </p:spPr>
        <p:txBody>
          <a:bodyPr wrap="none">
            <a:spAutoFit/>
          </a:bodyPr>
          <a:lstStyle/>
          <a:p>
            <a:r>
              <a:rPr lang="en-US" sz="11500" dirty="0">
                <a:latin typeface="Bloomishly" pitchFamily="50" charset="0"/>
              </a:rPr>
              <a:t>Conducting</a:t>
            </a:r>
          </a:p>
        </p:txBody>
      </p:sp>
      <p:pic>
        <p:nvPicPr>
          <p:cNvPr id="9" name="Picture 8">
            <a:extLst>
              <a:ext uri="{FF2B5EF4-FFF2-40B4-BE49-F238E27FC236}">
                <a16:creationId xmlns:a16="http://schemas.microsoft.com/office/drawing/2014/main" id="{1A7A3106-2572-4759-BF1C-D80EBBA6FA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944" y="2359262"/>
            <a:ext cx="7626112" cy="4593345"/>
          </a:xfrm>
          <a:prstGeom prst="rect">
            <a:avLst/>
          </a:prstGeom>
        </p:spPr>
      </p:pic>
    </p:spTree>
    <p:extLst>
      <p:ext uri="{BB962C8B-B14F-4D97-AF65-F5344CB8AC3E}">
        <p14:creationId xmlns:p14="http://schemas.microsoft.com/office/powerpoint/2010/main" val="39371361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A1CBE-0615-47E0-A1E9-BEBB38CDC431}"/>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rot="10800000">
            <a:off x="-1274619" y="-4409210"/>
            <a:ext cx="12884727" cy="16545162"/>
          </a:xfrm>
          <a:prstGeom prst="rect">
            <a:avLst/>
          </a:prstGeom>
        </p:spPr>
      </p:pic>
    </p:spTree>
    <p:extLst>
      <p:ext uri="{BB962C8B-B14F-4D97-AF65-F5344CB8AC3E}">
        <p14:creationId xmlns:p14="http://schemas.microsoft.com/office/powerpoint/2010/main" val="7086785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173F216-292B-487F-A267-C88300E4AEF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F8887A5-27A7-41C6-84AE-38CB7290397A}"/>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72060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4C7EE6-5D62-48D6-85CC-34736B4840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5818" y="-619096"/>
            <a:ext cx="12399818" cy="8541290"/>
          </a:xfrm>
          <a:prstGeom prst="rect">
            <a:avLst/>
          </a:prstGeom>
        </p:spPr>
      </p:pic>
      <p:sp>
        <p:nvSpPr>
          <p:cNvPr id="3" name="TextBox 2">
            <a:extLst>
              <a:ext uri="{FF2B5EF4-FFF2-40B4-BE49-F238E27FC236}">
                <a16:creationId xmlns:a16="http://schemas.microsoft.com/office/drawing/2014/main" id="{CC7C843A-6BDC-4619-82C4-6385EBC371C6}"/>
              </a:ext>
            </a:extLst>
          </p:cNvPr>
          <p:cNvSpPr txBox="1"/>
          <p:nvPr/>
        </p:nvSpPr>
        <p:spPr>
          <a:xfrm>
            <a:off x="3865419" y="637309"/>
            <a:ext cx="4461164" cy="2585323"/>
          </a:xfrm>
          <a:prstGeom prst="rect">
            <a:avLst/>
          </a:prstGeom>
          <a:noFill/>
        </p:spPr>
        <p:txBody>
          <a:bodyPr wrap="square" rtlCol="0">
            <a:spAutoFit/>
          </a:bodyPr>
          <a:lstStyle/>
          <a:p>
            <a:r>
              <a:rPr lang="en-US" sz="5400" dirty="0">
                <a:solidFill>
                  <a:schemeClr val="bg1"/>
                </a:solidFill>
                <a:effectLst>
                  <a:outerShdw blurRad="38100" dist="38100" dir="2700000" algn="tl">
                    <a:srgbClr val="000000">
                      <a:alpha val="43137"/>
                    </a:srgbClr>
                  </a:outerShdw>
                </a:effectLst>
                <a:latin typeface="A Hundred Miles" panose="02000000000000000000" pitchFamily="2" charset="0"/>
              </a:rPr>
              <a:t>*I heard you say…</a:t>
            </a:r>
          </a:p>
          <a:p>
            <a:r>
              <a:rPr lang="en-US" sz="5400" dirty="0">
                <a:solidFill>
                  <a:schemeClr val="bg1"/>
                </a:solidFill>
                <a:effectLst>
                  <a:outerShdw blurRad="38100" dist="38100" dir="2700000" algn="tl">
                    <a:srgbClr val="000000">
                      <a:alpha val="43137"/>
                    </a:srgbClr>
                  </a:outerShdw>
                </a:effectLst>
                <a:latin typeface="A Hundred Miles" panose="02000000000000000000" pitchFamily="2" charset="0"/>
              </a:rPr>
              <a:t>*My group agrees/ disagrees because…</a:t>
            </a:r>
          </a:p>
        </p:txBody>
      </p:sp>
    </p:spTree>
    <p:extLst>
      <p:ext uri="{BB962C8B-B14F-4D97-AF65-F5344CB8AC3E}">
        <p14:creationId xmlns:p14="http://schemas.microsoft.com/office/powerpoint/2010/main" val="864351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C7BE7-3590-4A93-9B1D-342FFA9AA3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0" y="735496"/>
            <a:ext cx="3984294" cy="5158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3C7E3FA9-558B-41F4-AB4D-FCA48451397B}"/>
              </a:ext>
            </a:extLst>
          </p:cNvPr>
          <p:cNvSpPr txBox="1"/>
          <p:nvPr/>
        </p:nvSpPr>
        <p:spPr>
          <a:xfrm>
            <a:off x="745434" y="1052543"/>
            <a:ext cx="3091069" cy="4524315"/>
          </a:xfrm>
          <a:prstGeom prst="rect">
            <a:avLst/>
          </a:prstGeom>
          <a:noFill/>
        </p:spPr>
        <p:txBody>
          <a:bodyPr wrap="square" rtlCol="0">
            <a:spAutoFit/>
          </a:bodyPr>
          <a:lstStyle/>
          <a:p>
            <a:pPr algn="ctr"/>
            <a:r>
              <a:rPr lang="en-US" sz="7200" dirty="0">
                <a:latin typeface="HelloCartoon" panose="02000603000000000000" pitchFamily="2" charset="0"/>
                <a:ea typeface="HelloCartoon" panose="02000603000000000000" pitchFamily="2" charset="0"/>
              </a:rPr>
              <a:t>Support Students with chat cards</a:t>
            </a:r>
          </a:p>
        </p:txBody>
      </p:sp>
    </p:spTree>
    <p:extLst>
      <p:ext uri="{BB962C8B-B14F-4D97-AF65-F5344CB8AC3E}">
        <p14:creationId xmlns:p14="http://schemas.microsoft.com/office/powerpoint/2010/main" val="36755136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295AEE-05D5-4737-8745-38B86E8F9D82}"/>
              </a:ext>
            </a:extLst>
          </p:cNvPr>
          <p:cNvSpPr/>
          <p:nvPr/>
        </p:nvSpPr>
        <p:spPr>
          <a:xfrm>
            <a:off x="3886200" y="322888"/>
            <a:ext cx="4210357" cy="3785652"/>
          </a:xfrm>
          <a:prstGeom prst="rect">
            <a:avLst/>
          </a:prstGeom>
        </p:spPr>
        <p:txBody>
          <a:bodyPr wrap="square">
            <a:spAutoFit/>
          </a:bodyPr>
          <a:lstStyle/>
          <a:p>
            <a:r>
              <a:rPr lang="en-US" sz="4800" dirty="0">
                <a:latin typeface="Chief Blueprint" panose="020B0500000000000000" pitchFamily="34" charset="0"/>
              </a:rPr>
              <a:t>Who should own the statues from the Parthenon?</a:t>
            </a:r>
          </a:p>
        </p:txBody>
      </p:sp>
      <p:pic>
        <p:nvPicPr>
          <p:cNvPr id="6" name="Picture 5" descr="A picture containing text&#10;&#10;Description automatically generated">
            <a:extLst>
              <a:ext uri="{FF2B5EF4-FFF2-40B4-BE49-F238E27FC236}">
                <a16:creationId xmlns:a16="http://schemas.microsoft.com/office/drawing/2014/main" id="{D133A855-6223-70F4-7F0F-187D3701E9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67123"/>
            <a:ext cx="3543300" cy="6925124"/>
          </a:xfrm>
          <a:prstGeom prst="rect">
            <a:avLst/>
          </a:prstGeom>
        </p:spPr>
      </p:pic>
    </p:spTree>
    <p:extLst>
      <p:ext uri="{BB962C8B-B14F-4D97-AF65-F5344CB8AC3E}">
        <p14:creationId xmlns:p14="http://schemas.microsoft.com/office/powerpoint/2010/main" val="8228138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295AEE-05D5-4737-8745-38B86E8F9D82}"/>
              </a:ext>
            </a:extLst>
          </p:cNvPr>
          <p:cNvSpPr/>
          <p:nvPr/>
        </p:nvSpPr>
        <p:spPr>
          <a:xfrm>
            <a:off x="3886200" y="322888"/>
            <a:ext cx="4210357" cy="4524315"/>
          </a:xfrm>
          <a:prstGeom prst="rect">
            <a:avLst/>
          </a:prstGeom>
        </p:spPr>
        <p:txBody>
          <a:bodyPr wrap="square">
            <a:spAutoFit/>
          </a:bodyPr>
          <a:lstStyle/>
          <a:p>
            <a:r>
              <a:rPr lang="en-US" sz="4800" dirty="0">
                <a:latin typeface="Chief Blueprint" panose="020B0500000000000000" pitchFamily="34" charset="0"/>
              </a:rPr>
              <a:t>Should all museums return artwork to their country of origin?</a:t>
            </a:r>
          </a:p>
        </p:txBody>
      </p:sp>
      <p:pic>
        <p:nvPicPr>
          <p:cNvPr id="6" name="Picture 5" descr="A picture containing text&#10;&#10;Description automatically generated">
            <a:extLst>
              <a:ext uri="{FF2B5EF4-FFF2-40B4-BE49-F238E27FC236}">
                <a16:creationId xmlns:a16="http://schemas.microsoft.com/office/drawing/2014/main" id="{D133A855-6223-70F4-7F0F-187D3701E9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67123"/>
            <a:ext cx="3543300" cy="6925124"/>
          </a:xfrm>
          <a:prstGeom prst="rect">
            <a:avLst/>
          </a:prstGeom>
        </p:spPr>
      </p:pic>
    </p:spTree>
    <p:extLst>
      <p:ext uri="{BB962C8B-B14F-4D97-AF65-F5344CB8AC3E}">
        <p14:creationId xmlns:p14="http://schemas.microsoft.com/office/powerpoint/2010/main" val="40958967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295AEE-05D5-4737-8745-38B86E8F9D82}"/>
              </a:ext>
            </a:extLst>
          </p:cNvPr>
          <p:cNvSpPr/>
          <p:nvPr/>
        </p:nvSpPr>
        <p:spPr>
          <a:xfrm>
            <a:off x="3886200" y="322888"/>
            <a:ext cx="4210357" cy="3046988"/>
          </a:xfrm>
          <a:prstGeom prst="rect">
            <a:avLst/>
          </a:prstGeom>
        </p:spPr>
        <p:txBody>
          <a:bodyPr wrap="square">
            <a:spAutoFit/>
          </a:bodyPr>
          <a:lstStyle/>
          <a:p>
            <a:r>
              <a:rPr lang="en-US" sz="4800" dirty="0">
                <a:latin typeface="Chief Blueprint" panose="020B0500000000000000" pitchFamily="34" charset="0"/>
              </a:rPr>
              <a:t>What should be done to protect shared heritage sites?</a:t>
            </a:r>
          </a:p>
        </p:txBody>
      </p:sp>
      <p:pic>
        <p:nvPicPr>
          <p:cNvPr id="6" name="Picture 5" descr="A picture containing text&#10;&#10;Description automatically generated">
            <a:extLst>
              <a:ext uri="{FF2B5EF4-FFF2-40B4-BE49-F238E27FC236}">
                <a16:creationId xmlns:a16="http://schemas.microsoft.com/office/drawing/2014/main" id="{D133A855-6223-70F4-7F0F-187D3701E9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67123"/>
            <a:ext cx="3543300" cy="6925124"/>
          </a:xfrm>
          <a:prstGeom prst="rect">
            <a:avLst/>
          </a:prstGeom>
        </p:spPr>
      </p:pic>
    </p:spTree>
    <p:extLst>
      <p:ext uri="{BB962C8B-B14F-4D97-AF65-F5344CB8AC3E}">
        <p14:creationId xmlns:p14="http://schemas.microsoft.com/office/powerpoint/2010/main" val="27714619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21F6AB-0A3C-C975-C181-22AD6D4C32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9440" y="-873435"/>
            <a:ext cx="15260657" cy="8069366"/>
          </a:xfrm>
          <a:prstGeom prst="rect">
            <a:avLst/>
          </a:prstGeom>
        </p:spPr>
      </p:pic>
      <p:sp>
        <p:nvSpPr>
          <p:cNvPr id="207874" name="Title 1"/>
          <p:cNvSpPr>
            <a:spLocks noGrp="1"/>
          </p:cNvSpPr>
          <p:nvPr>
            <p:ph type="title"/>
          </p:nvPr>
        </p:nvSpPr>
        <p:spPr>
          <a:xfrm>
            <a:off x="168103" y="742644"/>
            <a:ext cx="8229600" cy="1143000"/>
          </a:xfrm>
        </p:spPr>
        <p:txBody>
          <a:bodyPr>
            <a:noAutofit/>
          </a:bodyPr>
          <a:lstStyle/>
          <a:p>
            <a:pPr eaLnBrk="1" hangingPunct="1"/>
            <a:r>
              <a:rPr lang="en-US" altLang="en-US" sz="8800" dirty="0">
                <a:latin typeface="Bloomishly" pitchFamily="50" charset="0"/>
              </a:rPr>
              <a:t>So What,</a:t>
            </a:r>
            <a:br>
              <a:rPr lang="en-US" altLang="en-US" sz="8800" dirty="0">
                <a:latin typeface="Bloomishly" pitchFamily="50" charset="0"/>
              </a:rPr>
            </a:br>
            <a:r>
              <a:rPr lang="en-US" altLang="en-US" sz="8800" dirty="0">
                <a:latin typeface="Bloomishly" pitchFamily="50" charset="0"/>
              </a:rPr>
              <a:t>Now What</a:t>
            </a:r>
          </a:p>
        </p:txBody>
      </p:sp>
      <p:sp>
        <p:nvSpPr>
          <p:cNvPr id="207875" name="Content Placeholder 2"/>
          <p:cNvSpPr>
            <a:spLocks noGrp="1"/>
          </p:cNvSpPr>
          <p:nvPr>
            <p:ph idx="1"/>
          </p:nvPr>
        </p:nvSpPr>
        <p:spPr>
          <a:xfrm>
            <a:off x="168103" y="2709375"/>
            <a:ext cx="5295900" cy="4525963"/>
          </a:xfrm>
        </p:spPr>
        <p:txBody>
          <a:bodyPr>
            <a:normAutofit/>
          </a:bodyPr>
          <a:lstStyle/>
          <a:p>
            <a:pPr eaLnBrk="1" hangingPunct="1"/>
            <a:r>
              <a:rPr lang="en-US" altLang="en-US" sz="4000" dirty="0">
                <a:latin typeface="Architects Daughter" panose="02000505000000020004" pitchFamily="2" charset="0"/>
              </a:rPr>
              <a:t>What did you learn?</a:t>
            </a:r>
          </a:p>
          <a:p>
            <a:pPr eaLnBrk="1" hangingPunct="1"/>
            <a:endParaRPr lang="en-US" altLang="en-US" sz="4000" dirty="0">
              <a:latin typeface="Architects Daughter" panose="02000505000000020004" pitchFamily="2" charset="0"/>
            </a:endParaRPr>
          </a:p>
          <a:p>
            <a:pPr eaLnBrk="1" hangingPunct="1"/>
            <a:r>
              <a:rPr lang="en-US" altLang="en-US" sz="4000" dirty="0">
                <a:latin typeface="Architects Daughter" panose="02000505000000020004" pitchFamily="2" charset="0"/>
              </a:rPr>
              <a:t>How are you going to use it?</a:t>
            </a:r>
          </a:p>
        </p:txBody>
      </p:sp>
    </p:spTree>
    <p:extLst>
      <p:ext uri="{BB962C8B-B14F-4D97-AF65-F5344CB8AC3E}">
        <p14:creationId xmlns:p14="http://schemas.microsoft.com/office/powerpoint/2010/main" val="28105236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3" name="Picture 2" descr="http://1.bp.blogspot.com/-lk3Lp_pbvwk/VKQySKTnvcI/AAAAAAAAAOw/TqxUpq287FM/s1600/thankyou.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79203" y="2352641"/>
            <a:ext cx="5788025"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165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CAD3F-827E-5C05-4757-712506625F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500" y="0"/>
            <a:ext cx="10287000" cy="6858000"/>
          </a:xfrm>
          <a:prstGeom prst="rect">
            <a:avLst/>
          </a:prstGeom>
        </p:spPr>
      </p:pic>
      <p:sp>
        <p:nvSpPr>
          <p:cNvPr id="5" name="TextBox 4">
            <a:extLst>
              <a:ext uri="{FF2B5EF4-FFF2-40B4-BE49-F238E27FC236}">
                <a16:creationId xmlns:a16="http://schemas.microsoft.com/office/drawing/2014/main" id="{AC31EB54-F6F3-7709-4B7C-D62625FB0551}"/>
              </a:ext>
            </a:extLst>
          </p:cNvPr>
          <p:cNvSpPr txBox="1"/>
          <p:nvPr/>
        </p:nvSpPr>
        <p:spPr>
          <a:xfrm>
            <a:off x="155643" y="408562"/>
            <a:ext cx="4221805" cy="1569660"/>
          </a:xfrm>
          <a:prstGeom prst="rect">
            <a:avLst/>
          </a:prstGeom>
          <a:noFill/>
        </p:spPr>
        <p:txBody>
          <a:bodyPr wrap="square" rtlCol="0">
            <a:spAutoFit/>
          </a:bodyPr>
          <a:lstStyle/>
          <a:p>
            <a:r>
              <a:rPr lang="en-US" sz="3200" dirty="0">
                <a:solidFill>
                  <a:schemeClr val="bg1"/>
                </a:solidFill>
                <a:latin typeface="Abscissa" panose="00000400000000000000" pitchFamily="2" charset="0"/>
              </a:rPr>
              <a:t>What did you already know about questioning?</a:t>
            </a:r>
          </a:p>
        </p:txBody>
      </p:sp>
      <p:sp>
        <p:nvSpPr>
          <p:cNvPr id="6" name="TextBox 5">
            <a:extLst>
              <a:ext uri="{FF2B5EF4-FFF2-40B4-BE49-F238E27FC236}">
                <a16:creationId xmlns:a16="http://schemas.microsoft.com/office/drawing/2014/main" id="{CB92BB21-D7BC-973A-CEDB-22EC50610E85}"/>
              </a:ext>
            </a:extLst>
          </p:cNvPr>
          <p:cNvSpPr txBox="1"/>
          <p:nvPr/>
        </p:nvSpPr>
        <p:spPr>
          <a:xfrm>
            <a:off x="5493695" y="408562"/>
            <a:ext cx="4221805" cy="1077218"/>
          </a:xfrm>
          <a:prstGeom prst="rect">
            <a:avLst/>
          </a:prstGeom>
          <a:noFill/>
        </p:spPr>
        <p:txBody>
          <a:bodyPr wrap="square" rtlCol="0">
            <a:spAutoFit/>
          </a:bodyPr>
          <a:lstStyle/>
          <a:p>
            <a:r>
              <a:rPr lang="en-US" sz="3200" dirty="0">
                <a:solidFill>
                  <a:schemeClr val="bg1"/>
                </a:solidFill>
                <a:latin typeface="Abscissa" panose="00000400000000000000" pitchFamily="2" charset="0"/>
              </a:rPr>
              <a:t>What did you learn about questioning?</a:t>
            </a:r>
          </a:p>
        </p:txBody>
      </p:sp>
    </p:spTree>
    <p:extLst>
      <p:ext uri="{BB962C8B-B14F-4D97-AF65-F5344CB8AC3E}">
        <p14:creationId xmlns:p14="http://schemas.microsoft.com/office/powerpoint/2010/main" val="1434598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round object with a handle&#10;&#10;Description automatically generated with low confidence">
            <a:extLst>
              <a:ext uri="{FF2B5EF4-FFF2-40B4-BE49-F238E27FC236}">
                <a16:creationId xmlns:a16="http://schemas.microsoft.com/office/drawing/2014/main" id="{D0116E36-6814-F78A-0F0C-60E6732751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4799"/>
            <a:ext cx="9144000" cy="6508401"/>
          </a:xfrm>
          <a:prstGeom prst="rect">
            <a:avLst/>
          </a:prstGeom>
        </p:spPr>
      </p:pic>
      <p:sp>
        <p:nvSpPr>
          <p:cNvPr id="6" name="TextBox 5">
            <a:extLst>
              <a:ext uri="{FF2B5EF4-FFF2-40B4-BE49-F238E27FC236}">
                <a16:creationId xmlns:a16="http://schemas.microsoft.com/office/drawing/2014/main" id="{73301198-8A25-7E76-5650-88177A20A737}"/>
              </a:ext>
            </a:extLst>
          </p:cNvPr>
          <p:cNvSpPr txBox="1"/>
          <p:nvPr/>
        </p:nvSpPr>
        <p:spPr>
          <a:xfrm>
            <a:off x="1284051" y="1898250"/>
            <a:ext cx="3988340" cy="1569660"/>
          </a:xfrm>
          <a:prstGeom prst="rect">
            <a:avLst/>
          </a:prstGeom>
          <a:noFill/>
        </p:spPr>
        <p:txBody>
          <a:bodyPr wrap="square" rtlCol="0">
            <a:spAutoFit/>
          </a:bodyPr>
          <a:lstStyle/>
          <a:p>
            <a:r>
              <a:rPr lang="en-US" sz="4800" dirty="0">
                <a:latin typeface="Abscissa" panose="00000400000000000000" pitchFamily="2" charset="0"/>
              </a:rPr>
              <a:t>Essential </a:t>
            </a:r>
          </a:p>
          <a:p>
            <a:r>
              <a:rPr lang="en-US" sz="4800" dirty="0">
                <a:latin typeface="Abscissa" panose="00000400000000000000" pitchFamily="2" charset="0"/>
              </a:rPr>
              <a:t>Questions</a:t>
            </a:r>
          </a:p>
        </p:txBody>
      </p:sp>
    </p:spTree>
    <p:extLst>
      <p:ext uri="{BB962C8B-B14F-4D97-AF65-F5344CB8AC3E}">
        <p14:creationId xmlns:p14="http://schemas.microsoft.com/office/powerpoint/2010/main" val="6123801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4731</TotalTime>
  <Words>6367</Words>
  <Application>Microsoft Office PowerPoint</Application>
  <PresentationFormat>On-screen Show (4:3)</PresentationFormat>
  <Paragraphs>485</Paragraphs>
  <Slides>79</Slides>
  <Notes>78</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79</vt:i4>
      </vt:variant>
    </vt:vector>
  </HeadingPairs>
  <TitlesOfParts>
    <vt:vector size="103" baseType="lpstr">
      <vt:lpstr>1979</vt:lpstr>
      <vt:lpstr>A Hundred Miles</vt:lpstr>
      <vt:lpstr>Abscissa</vt:lpstr>
      <vt:lpstr>AR JULIAN</vt:lpstr>
      <vt:lpstr>Architects Daughter</vt:lpstr>
      <vt:lpstr>Arial</vt:lpstr>
      <vt:lpstr>Be Bright</vt:lpstr>
      <vt:lpstr>Bloomishly</vt:lpstr>
      <vt:lpstr>Bradley Hand ITC</vt:lpstr>
      <vt:lpstr>Brandon Grotesque</vt:lpstr>
      <vt:lpstr>Calibri</vt:lpstr>
      <vt:lpstr>Calibri Light</vt:lpstr>
      <vt:lpstr>Chief Blueprint</vt:lpstr>
      <vt:lpstr>Georgia</vt:lpstr>
      <vt:lpstr>Goudy Stout</vt:lpstr>
      <vt:lpstr>HelloButtons</vt:lpstr>
      <vt:lpstr>HelloCartoon</vt:lpstr>
      <vt:lpstr>Janda Everyday Casual</vt:lpstr>
      <vt:lpstr>KG Miss Kindergarten</vt:lpstr>
      <vt:lpstr>KG This Is Not Goodbye</vt:lpstr>
      <vt:lpstr>One Starry Night</vt:lpstr>
      <vt:lpstr>Trubble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Criteria for Creating Essential Questions</vt:lpstr>
      <vt:lpstr>Evaluating Essential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immigrants contribute to the growth of the United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 Now What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dc:creator>
  <cp:lastModifiedBy>Dawn Vinas</cp:lastModifiedBy>
  <cp:revision>63</cp:revision>
  <dcterms:created xsi:type="dcterms:W3CDTF">2020-06-01T19:56:29Z</dcterms:created>
  <dcterms:modified xsi:type="dcterms:W3CDTF">2023-06-14T20:49:33Z</dcterms:modified>
</cp:coreProperties>
</file>