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2.xml" ContentType="application/vnd.openxmlformats-officedocument.presentationml.tags+xml"/>
  <Override PartName="/ppt/notesSlides/notesSlide30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sldIdLst>
    <p:sldId id="257" r:id="rId2"/>
    <p:sldId id="1237" r:id="rId3"/>
    <p:sldId id="336" r:id="rId4"/>
    <p:sldId id="1473" r:id="rId5"/>
    <p:sldId id="1474" r:id="rId6"/>
    <p:sldId id="1475" r:id="rId7"/>
    <p:sldId id="1476" r:id="rId8"/>
    <p:sldId id="1477" r:id="rId9"/>
    <p:sldId id="1478" r:id="rId10"/>
    <p:sldId id="1479" r:id="rId11"/>
    <p:sldId id="1480" r:id="rId12"/>
    <p:sldId id="1481" r:id="rId13"/>
    <p:sldId id="1503" r:id="rId14"/>
    <p:sldId id="1502" r:id="rId15"/>
    <p:sldId id="1446" r:id="rId16"/>
    <p:sldId id="1447" r:id="rId17"/>
    <p:sldId id="410" r:id="rId18"/>
    <p:sldId id="1606" r:id="rId19"/>
    <p:sldId id="1971" r:id="rId20"/>
    <p:sldId id="2031" r:id="rId21"/>
    <p:sldId id="1345" r:id="rId22"/>
    <p:sldId id="2032" r:id="rId23"/>
    <p:sldId id="1512" r:id="rId24"/>
    <p:sldId id="1553" r:id="rId25"/>
    <p:sldId id="1936" r:id="rId26"/>
    <p:sldId id="1571" r:id="rId27"/>
    <p:sldId id="1585" r:id="rId28"/>
    <p:sldId id="1586" r:id="rId29"/>
    <p:sldId id="1587" r:id="rId30"/>
    <p:sldId id="1588" r:id="rId31"/>
    <p:sldId id="1589" r:id="rId32"/>
    <p:sldId id="1590" r:id="rId33"/>
    <p:sldId id="1591" r:id="rId34"/>
    <p:sldId id="1572" r:id="rId35"/>
    <p:sldId id="1592" r:id="rId36"/>
    <p:sldId id="1593" r:id="rId37"/>
    <p:sldId id="1594" r:id="rId38"/>
    <p:sldId id="1595" r:id="rId39"/>
    <p:sldId id="1573" r:id="rId40"/>
    <p:sldId id="1596" r:id="rId41"/>
    <p:sldId id="2033" r:id="rId42"/>
    <p:sldId id="1616" r:id="rId43"/>
    <p:sldId id="1898" r:id="rId44"/>
    <p:sldId id="1789" r:id="rId45"/>
    <p:sldId id="1925" r:id="rId46"/>
    <p:sldId id="1926" r:id="rId47"/>
    <p:sldId id="1927" r:id="rId48"/>
    <p:sldId id="1928" r:id="rId49"/>
    <p:sldId id="1929" r:id="rId50"/>
    <p:sldId id="1930" r:id="rId51"/>
    <p:sldId id="352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037" autoAdjust="0"/>
  </p:normalViewPr>
  <p:slideViewPr>
    <p:cSldViewPr snapToGrid="0">
      <p:cViewPr varScale="1">
        <p:scale>
          <a:sx n="49" d="100"/>
          <a:sy n="49" d="100"/>
        </p:scale>
        <p:origin x="2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DCA684-8700-49F4-8B4D-7BD268D128A4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90EA43-13DA-43BF-8153-549CE907F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608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Post Word Wall terms in the front of the room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96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24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17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77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54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After I have reviewed the different research – I ask the teachers, which one they agree with and why – have them talk to their table or partner.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750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History teachers are the guardians of democracy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525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Place the teachers with a partner.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00561-FA90-4571-BC88-54E0E8770C1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5046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are going to be modeling lessons they would use in the first six weeks of school.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FE40A-5482-4D4D-9770-6A49E515B4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3685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of my resources for Texas History support the Interactive Student Notebook, which is a district initiative for Ysleta ISD. The packet I am going to give you for this activity will simulate an ISN but would actually be put in your students notebook.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FE40A-5482-4D4D-9770-6A49E515B40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242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lesson is a dog and pony show as you will be modeling as many different strategies as you can.  The lesson in their own classroom will be much simpler.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402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Spend a few minutes introducing your personal and professional life. </a:t>
            </a: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0807" indent="-31889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77263" indent="-25511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89173" indent="-25511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301086" indent="-25511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84464" indent="-2551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67843" indent="-2551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51222" indent="-2551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34601" indent="-2551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0C877C-5733-45C9-9B56-D0F4968C073F}" type="slidenum">
              <a:rPr lang="en-US" altLang="en-US" smtClean="0">
                <a:latin typeface="Calibri" panose="020F0502020204030204" pitchFamily="34" charset="0"/>
              </a:rPr>
              <a:pPr/>
              <a:t>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0586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Students use critical-thinking skills and a variety of primary and secondary source material to explain and apply different methods that historians use to understand and interpret the past, including multiple points of view and historical context.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13ADE-F1C8-451D-9C97-BA9FC71A1C1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3974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Point and pronounce each term.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13ADE-F1C8-451D-9C97-BA9FC71A1C1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4685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are going to teach vocabulary with images is the 3, 2, 1 Definitions – Allow students time to analyze an image to build their understanding of an image. </a:t>
            </a:r>
          </a:p>
          <a:p>
            <a:endParaRPr lang="en-US" dirty="0"/>
          </a:p>
          <a:p>
            <a:r>
              <a:rPr lang="en-US" dirty="0"/>
              <a:t>Allow them to pick a term with a partner and complete the 3, 2, 1 definition. I always bring the teachers close to word wall to get them out of their seats.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CA709-669E-4DA9-9ABF-8EB8F8D0BB1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184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Preview the lesson with this question. Do a four-corner activity.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8E668-4337-4B36-858A-B742A7CF89F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8785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Ask teachers to look at each part of the image as you reveal it.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90EA43-13DA-43BF-8153-549CE907FCC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0743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Complete their Doodle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90EA43-13DA-43BF-8153-549CE907FCC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223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them discuss with their partner, then “write” in their Interactive Notebook.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90EA43-13DA-43BF-8153-549CE907FCC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377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will need to set up a fast pin for this – call me and I will walk you through it.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FE40A-5482-4D4D-9770-6A49E515B40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868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DA9ED7A6-F7FD-4896-82F0-A8E62C85F3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A1F00ACB-7970-4BE4-A61A-34EDBFA349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F26EC496-CEA4-4AA5-8FCC-07E734351D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6460" indent="-29094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785" indent="-23275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29300" indent="-23275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4814" indent="-23275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0327" indent="-2327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5841" indent="-2327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1356" indent="-2327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56870" indent="-2327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7430054-4049-4F77-901A-FB15299DCB33}" type="slidenum">
              <a:rPr lang="en-US" altLang="en-US" smtClean="0">
                <a:latin typeface="Calibri" panose="020F0502020204030204" pitchFamily="34" charset="0"/>
              </a:rPr>
              <a:pPr/>
              <a:t>43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8525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16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following slides list the research that goes into my workshops.  I quickly share all of the research, and on the last slide I ask, “Which of these do you agree with?” and share the answer with a partner.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11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Give them the handout with the directions, tell them to try on their own and contact their coordinator if they can’t get in. </a:t>
            </a: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8494" indent="-31789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76506" indent="-25365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88754" indent="-25365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99357" indent="-25365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73723" indent="-253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48089" indent="-253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22455" indent="-253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96821" indent="-253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2387878-B40B-4180-93A0-2B19AB0571C9}" type="slidenum">
              <a:rPr lang="en-US" altLang="en-US" smtClean="0">
                <a:latin typeface="Calibri" panose="020F0502020204030204" pitchFamily="34" charset="0"/>
              </a:rPr>
              <a:pPr/>
              <a:t>45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7005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Pass out handout on creating Boom Cards.  They need to follow these directions exactly to access their boom cards.  Do Not purchase Boom Cards from the Boom Learning site – your district has already purchased them all for you.  You must access the games through my website.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FE40A-5482-4D4D-9770-6A49E515B40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29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59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043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45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66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523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43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C38B-EE5D-4A6C-8F41-770C8BC97A82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663E9-6C53-4F7C-8702-18092B09B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82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C38B-EE5D-4A6C-8F41-770C8BC97A82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663E9-6C53-4F7C-8702-18092B09B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28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C38B-EE5D-4A6C-8F41-770C8BC97A82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663E9-6C53-4F7C-8702-18092B09B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70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C38B-EE5D-4A6C-8F41-770C8BC97A82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663E9-6C53-4F7C-8702-18092B09B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77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C38B-EE5D-4A6C-8F41-770C8BC97A82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663E9-6C53-4F7C-8702-18092B09B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2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C38B-EE5D-4A6C-8F41-770C8BC97A82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663E9-6C53-4F7C-8702-18092B09B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554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C38B-EE5D-4A6C-8F41-770C8BC97A82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663E9-6C53-4F7C-8702-18092B09B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38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C38B-EE5D-4A6C-8F41-770C8BC97A82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663E9-6C53-4F7C-8702-18092B09B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277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C38B-EE5D-4A6C-8F41-770C8BC97A82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663E9-6C53-4F7C-8702-18092B09B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086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C38B-EE5D-4A6C-8F41-770C8BC97A82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663E9-6C53-4F7C-8702-18092B09B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805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C38B-EE5D-4A6C-8F41-770C8BC97A82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663E9-6C53-4F7C-8702-18092B09B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102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0C38B-EE5D-4A6C-8F41-770C8BC97A82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663E9-6C53-4F7C-8702-18092B09B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75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hyperlink" Target="http://www.socialstudiessuccess.com/" TargetMode="External"/><Relationship Id="rId4" Type="http://schemas.openxmlformats.org/officeDocument/2006/relationships/image" Target="../media/image44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hyperlink" Target="http://www.boomlearning.com/" TargetMode="External"/><Relationship Id="rId4" Type="http://schemas.openxmlformats.org/officeDocument/2006/relationships/image" Target="../media/image45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255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706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508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53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639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5362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716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7185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080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492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6397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325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6853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1334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5726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1735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660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0015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4734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983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5315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9804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6776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0884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55575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8447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4862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5779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4125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8279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8265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0870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8757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08026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6673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75376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56640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17BA1A-B243-45DA-B4FA-B500911F157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365" y="1276664"/>
            <a:ext cx="6603270" cy="459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KG Be Still &amp; Know" panose="02000503000000020004" pitchFamily="2" charset="0"/>
              </a:rPr>
              <a:t>Welcome to Social Studies Success! Please follow these directions for accessing your new resources. Go to </a:t>
            </a:r>
            <a:r>
              <a:rPr lang="en-US" sz="1200" dirty="0">
                <a:latin typeface="KG Be Still &amp; Know" panose="02000503000000020004" pitchFamily="2" charset="0"/>
                <a:hlinkClick r:id="rId5"/>
              </a:rPr>
              <a:t>www.SocialStudiesSuccess.com</a:t>
            </a:r>
            <a:r>
              <a:rPr lang="en-US" sz="1200" dirty="0">
                <a:latin typeface="KG Be Still &amp; Know" panose="02000503000000020004" pitchFamily="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460761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EBD445-C8C5-45CC-9453-8148D97941F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27565" y="943088"/>
            <a:ext cx="6603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KG Be Still &amp; Know" panose="02000503000000020004" pitchFamily="2" charset="0"/>
              </a:rPr>
              <a:t>Go to </a:t>
            </a:r>
            <a:r>
              <a:rPr lang="en-US" sz="2400" dirty="0">
                <a:latin typeface="KG Be Still &amp; Know" panose="02000503000000020004" pitchFamily="2" charset="0"/>
                <a:hlinkClick r:id="rId5"/>
              </a:rPr>
              <a:t>www.boomlearning.com</a:t>
            </a:r>
            <a:endParaRPr lang="en-US" sz="2400" dirty="0">
              <a:latin typeface="KG Be Still &amp; Know" panose="02000503000000020004" pitchFamily="2" charset="0"/>
            </a:endParaRPr>
          </a:p>
          <a:p>
            <a:pPr algn="ctr"/>
            <a:endParaRPr lang="en-US" sz="2400" dirty="0">
              <a:latin typeface="KG Be Still &amp; Know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4141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6824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31040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9866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4492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9119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165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084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558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634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62673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13</TotalTime>
  <Words>525</Words>
  <Application>Microsoft Office PowerPoint</Application>
  <PresentationFormat>On-screen Show (4:3)</PresentationFormat>
  <Paragraphs>54</Paragraphs>
  <Slides>51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Arial</vt:lpstr>
      <vt:lpstr>Calibri</vt:lpstr>
      <vt:lpstr>Calibri Light</vt:lpstr>
      <vt:lpstr>KG Be Still &amp; Know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Dawn Vinas</dc:creator>
  <cp:lastModifiedBy>Dawn Vinas</cp:lastModifiedBy>
  <cp:revision>5</cp:revision>
  <dcterms:created xsi:type="dcterms:W3CDTF">2023-07-01T15:25:39Z</dcterms:created>
  <dcterms:modified xsi:type="dcterms:W3CDTF">2023-07-01T15:45:37Z</dcterms:modified>
</cp:coreProperties>
</file>