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6.xml" ContentType="application/vnd.openxmlformats-officedocument.presentationml.tags+xml"/>
  <Override PartName="/ppt/notesSlides/notesSlide47.xml" ContentType="application/vnd.openxmlformats-officedocument.presentationml.notesSlide+xml"/>
  <Override PartName="/ppt/tags/tag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8.xml" ContentType="application/vnd.openxmlformats-officedocument.presentationml.tags+xml"/>
  <Override PartName="/ppt/notesSlides/notesSlide50.xml" ContentType="application/vnd.openxmlformats-officedocument.presentationml.notesSlide+xml"/>
  <Override PartName="/ppt/tags/tag9.xml" ContentType="application/vnd.openxmlformats-officedocument.presentationml.tags+xml"/>
  <Override PartName="/ppt/notesSlides/notesSlide51.xml" ContentType="application/vnd.openxmlformats-officedocument.presentationml.notesSlide+xml"/>
  <Override PartName="/ppt/tags/tag10.xml" ContentType="application/vnd.openxmlformats-officedocument.presentationml.tags+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tags/tag1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4.xml" ContentType="application/vnd.openxmlformats-officedocument.presentationml.tags+xml"/>
  <Override PartName="/ppt/notesSlides/notesSlide59.xml" ContentType="application/vnd.openxmlformats-officedocument.presentationml.notesSlide+xml"/>
  <Override PartName="/ppt/tags/tag15.xml" ContentType="application/vnd.openxmlformats-officedocument.presentationml.tags+xml"/>
  <Override PartName="/ppt/notesSlides/notesSlide60.xml" ContentType="application/vnd.openxmlformats-officedocument.presentationml.notesSlide+xml"/>
  <Override PartName="/ppt/tags/tag16.xml" ContentType="application/vnd.openxmlformats-officedocument.presentationml.tags+xml"/>
  <Override PartName="/ppt/notesSlides/notesSlide61.xml" ContentType="application/vnd.openxmlformats-officedocument.presentationml.notesSlide+xml"/>
  <Override PartName="/ppt/tags/tag17.xml" ContentType="application/vnd.openxmlformats-officedocument.presentationml.tags+xml"/>
  <Override PartName="/ppt/notesSlides/notesSlide62.xml" ContentType="application/vnd.openxmlformats-officedocument.presentationml.notesSlide+xml"/>
  <Override PartName="/ppt/tags/tag1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9.xml" ContentType="application/vnd.openxmlformats-officedocument.presentationml.tags+xml"/>
  <Override PartName="/ppt/notesSlides/notesSlide65.xml" ContentType="application/vnd.openxmlformats-officedocument.presentationml.notesSlide+xml"/>
  <Override PartName="/ppt/tags/tag20.xml" ContentType="application/vnd.openxmlformats-officedocument.presentationml.tags+xml"/>
  <Override PartName="/ppt/notesSlides/notesSlide66.xml" ContentType="application/vnd.openxmlformats-officedocument.presentationml.notesSlide+xml"/>
  <Override PartName="/ppt/tags/tag21.xml" ContentType="application/vnd.openxmlformats-officedocument.presentationml.tags+xml"/>
  <Override PartName="/ppt/notesSlides/notesSlide67.xml" ContentType="application/vnd.openxmlformats-officedocument.presentationml.notesSlide+xml"/>
  <Override PartName="/ppt/tags/tag22.xml" ContentType="application/vnd.openxmlformats-officedocument.presentationml.tags+xml"/>
  <Override PartName="/ppt/notesSlides/notesSlide68.xml" ContentType="application/vnd.openxmlformats-officedocument.presentationml.notesSlide+xml"/>
  <Override PartName="/ppt/tags/tag23.xml" ContentType="application/vnd.openxmlformats-officedocument.presentationml.tags+xml"/>
  <Override PartName="/ppt/notesSlides/notesSlide69.xml" ContentType="application/vnd.openxmlformats-officedocument.presentationml.notesSlide+xml"/>
  <Override PartName="/ppt/tags/tag24.xml" ContentType="application/vnd.openxmlformats-officedocument.presentationml.tags+xml"/>
  <Override PartName="/ppt/notesSlides/notesSlide70.xml" ContentType="application/vnd.openxmlformats-officedocument.presentationml.notesSlide+xml"/>
  <Override PartName="/ppt/tags/tag25.xml" ContentType="application/vnd.openxmlformats-officedocument.presentationml.tags+xml"/>
  <Override PartName="/ppt/notesSlides/notesSlide71.xml" ContentType="application/vnd.openxmlformats-officedocument.presentationml.notesSlide+xml"/>
  <Override PartName="/ppt/tags/tag26.xml" ContentType="application/vnd.openxmlformats-officedocument.presentationml.tags+xml"/>
  <Override PartName="/ppt/notesSlides/notesSlide72.xml" ContentType="application/vnd.openxmlformats-officedocument.presentationml.notesSlide+xml"/>
  <Override PartName="/ppt/tags/tag27.xml" ContentType="application/vnd.openxmlformats-officedocument.presentationml.tags+xml"/>
  <Override PartName="/ppt/notesSlides/notesSlide73.xml" ContentType="application/vnd.openxmlformats-officedocument.presentationml.notesSlide+xml"/>
  <Override PartName="/ppt/tags/tag28.xml" ContentType="application/vnd.openxmlformats-officedocument.presentationml.tags+xml"/>
  <Override PartName="/ppt/notesSlides/notesSlide74.xml" ContentType="application/vnd.openxmlformats-officedocument.presentationml.notesSlide+xml"/>
  <Override PartName="/ppt/tags/tag29.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30.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31.xml" ContentType="application/vnd.openxmlformats-officedocument.presentationml.tags+xml"/>
  <Override PartName="/ppt/notesSlides/notesSlide81.xml" ContentType="application/vnd.openxmlformats-officedocument.presentationml.notesSlide+xml"/>
  <Override PartName="/ppt/tags/tag32.xml" ContentType="application/vnd.openxmlformats-officedocument.presentationml.tags+xml"/>
  <Override PartName="/ppt/notesSlides/notesSlide82.xml" ContentType="application/vnd.openxmlformats-officedocument.presentationml.notesSlide+xml"/>
  <Override PartName="/ppt/tags/tag33.xml" ContentType="application/vnd.openxmlformats-officedocument.presentationml.tags+xml"/>
  <Override PartName="/ppt/notesSlides/notesSlide83.xml" ContentType="application/vnd.openxmlformats-officedocument.presentationml.notesSlide+xml"/>
  <Override PartName="/ppt/tags/tag34.xml" ContentType="application/vnd.openxmlformats-officedocument.presentationml.tags+xml"/>
  <Override PartName="/ppt/notesSlides/notesSlide84.xml" ContentType="application/vnd.openxmlformats-officedocument.presentationml.notesSlide+xml"/>
  <Override PartName="/ppt/tags/tag35.xml" ContentType="application/vnd.openxmlformats-officedocument.presentationml.tags+xml"/>
  <Override PartName="/ppt/notesSlides/notesSlide85.xml" ContentType="application/vnd.openxmlformats-officedocument.presentationml.notesSlide+xml"/>
  <Override PartName="/ppt/tags/tag36.xml" ContentType="application/vnd.openxmlformats-officedocument.presentationml.tags+xml"/>
  <Override PartName="/ppt/notesSlides/notesSlide86.xml" ContentType="application/vnd.openxmlformats-officedocument.presentationml.notesSlide+xml"/>
  <Override PartName="/ppt/tags/tag37.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38.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39.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40.xml" ContentType="application/vnd.openxmlformats-officedocument.presentationml.tags+xml"/>
  <Override PartName="/ppt/notesSlides/notesSlide96.xml" ContentType="application/vnd.openxmlformats-officedocument.presentationml.notesSlide+xml"/>
  <Override PartName="/ppt/tags/tag41.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257" r:id="rId2"/>
    <p:sldId id="1237" r:id="rId3"/>
    <p:sldId id="336" r:id="rId4"/>
    <p:sldId id="270" r:id="rId5"/>
    <p:sldId id="271" r:id="rId6"/>
    <p:sldId id="272" r:id="rId7"/>
    <p:sldId id="1414" r:id="rId8"/>
    <p:sldId id="1415" r:id="rId9"/>
    <p:sldId id="275" r:id="rId10"/>
    <p:sldId id="276" r:id="rId11"/>
    <p:sldId id="277" r:id="rId12"/>
    <p:sldId id="278" r:id="rId13"/>
    <p:sldId id="279" r:id="rId14"/>
    <p:sldId id="280" r:id="rId15"/>
    <p:sldId id="1446" r:id="rId16"/>
    <p:sldId id="282" r:id="rId17"/>
    <p:sldId id="380" r:id="rId18"/>
    <p:sldId id="1659" r:id="rId19"/>
    <p:sldId id="1344" r:id="rId20"/>
    <p:sldId id="509" r:id="rId21"/>
    <p:sldId id="263" r:id="rId22"/>
    <p:sldId id="813" r:id="rId23"/>
    <p:sldId id="1345" r:id="rId24"/>
    <p:sldId id="1512" r:id="rId25"/>
    <p:sldId id="1872" r:id="rId26"/>
    <p:sldId id="679" r:id="rId27"/>
    <p:sldId id="628" r:id="rId28"/>
    <p:sldId id="1348" r:id="rId29"/>
    <p:sldId id="1873" r:id="rId30"/>
    <p:sldId id="262" r:id="rId31"/>
    <p:sldId id="1349" r:id="rId32"/>
    <p:sldId id="264" r:id="rId33"/>
    <p:sldId id="1874" r:id="rId34"/>
    <p:sldId id="266" r:id="rId35"/>
    <p:sldId id="267" r:id="rId36"/>
    <p:sldId id="268" r:id="rId37"/>
    <p:sldId id="791" r:id="rId38"/>
    <p:sldId id="1508" r:id="rId39"/>
    <p:sldId id="1120" r:id="rId40"/>
    <p:sldId id="287" r:id="rId41"/>
    <p:sldId id="1122" r:id="rId42"/>
    <p:sldId id="1123" r:id="rId43"/>
    <p:sldId id="292" r:id="rId44"/>
    <p:sldId id="1898" r:id="rId45"/>
    <p:sldId id="1789" r:id="rId46"/>
    <p:sldId id="445" r:id="rId47"/>
    <p:sldId id="800" r:id="rId48"/>
    <p:sldId id="1618" r:id="rId49"/>
    <p:sldId id="970" r:id="rId50"/>
    <p:sldId id="862" r:id="rId51"/>
    <p:sldId id="1410" r:id="rId52"/>
    <p:sldId id="1411" r:id="rId53"/>
    <p:sldId id="1421" r:id="rId54"/>
    <p:sldId id="1211" r:id="rId55"/>
    <p:sldId id="1212" r:id="rId56"/>
    <p:sldId id="963" r:id="rId57"/>
    <p:sldId id="1213" r:id="rId58"/>
    <p:sldId id="1214" r:id="rId59"/>
    <p:sldId id="1215" r:id="rId60"/>
    <p:sldId id="1216" r:id="rId61"/>
    <p:sldId id="1217" r:id="rId62"/>
    <p:sldId id="1933" r:id="rId63"/>
    <p:sldId id="2033" r:id="rId64"/>
    <p:sldId id="1254" r:id="rId65"/>
    <p:sldId id="419" r:id="rId66"/>
    <p:sldId id="351" r:id="rId67"/>
    <p:sldId id="416" r:id="rId68"/>
    <p:sldId id="394" r:id="rId69"/>
    <p:sldId id="352" r:id="rId70"/>
    <p:sldId id="353" r:id="rId71"/>
    <p:sldId id="1420" r:id="rId72"/>
    <p:sldId id="1940" r:id="rId73"/>
    <p:sldId id="2070" r:id="rId74"/>
    <p:sldId id="1256" r:id="rId75"/>
    <p:sldId id="356" r:id="rId76"/>
    <p:sldId id="421" r:id="rId77"/>
    <p:sldId id="399" r:id="rId78"/>
    <p:sldId id="357" r:id="rId79"/>
    <p:sldId id="423" r:id="rId80"/>
    <p:sldId id="400" r:id="rId81"/>
    <p:sldId id="424" r:id="rId82"/>
    <p:sldId id="358" r:id="rId83"/>
    <p:sldId id="425" r:id="rId84"/>
    <p:sldId id="401" r:id="rId85"/>
    <p:sldId id="1941" r:id="rId86"/>
    <p:sldId id="1218" r:id="rId87"/>
    <p:sldId id="1903" r:id="rId88"/>
    <p:sldId id="1585" r:id="rId89"/>
    <p:sldId id="1412" r:id="rId90"/>
    <p:sldId id="973" r:id="rId91"/>
    <p:sldId id="974" r:id="rId92"/>
    <p:sldId id="980" r:id="rId93"/>
    <p:sldId id="981" r:id="rId94"/>
    <p:sldId id="982" r:id="rId95"/>
    <p:sldId id="983" r:id="rId96"/>
    <p:sldId id="984" r:id="rId97"/>
    <p:sldId id="1905" r:id="rId98"/>
    <p:sldId id="1805" r:id="rId99"/>
    <p:sldId id="1899" r:id="rId100"/>
    <p:sldId id="306" r:id="rId101"/>
    <p:sldId id="1900" r:id="rId102"/>
    <p:sldId id="1901" r:id="rId103"/>
    <p:sldId id="1902" r:id="rId104"/>
    <p:sldId id="314" r:id="rId105"/>
    <p:sldId id="1906" r:id="rId106"/>
    <p:sldId id="1907" r:id="rId107"/>
    <p:sldId id="1908" r:id="rId108"/>
    <p:sldId id="323" r:id="rId109"/>
    <p:sldId id="324" r:id="rId110"/>
    <p:sldId id="1569" r:id="rId111"/>
    <p:sldId id="1939"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3219" autoAdjust="0"/>
  </p:normalViewPr>
  <p:slideViewPr>
    <p:cSldViewPr snapToGrid="0">
      <p:cViewPr varScale="1">
        <p:scale>
          <a:sx n="56" d="100"/>
          <a:sy n="56" d="100"/>
        </p:scale>
        <p:origin x="153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2B208-747E-4A5A-B05C-392F913E9168}" type="datetimeFigureOut">
              <a:rPr lang="en-US" smtClean="0"/>
              <a:t>6/29/2023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FED98-B859-40E5-AD27-BEF9A53B2399}" type="slidenum">
              <a:rPr lang="en-US" smtClean="0"/>
              <a:t>‹#›</a:t>
            </a:fld>
            <a:endParaRPr lang="en-US"/>
          </a:p>
        </p:txBody>
      </p:sp>
    </p:spTree>
    <p:extLst>
      <p:ext uri="{BB962C8B-B14F-4D97-AF65-F5344CB8AC3E}">
        <p14:creationId xmlns:p14="http://schemas.microsoft.com/office/powerpoint/2010/main" val="270487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74699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0BD2C5C-0DA1-432A-15C2-6A72375B6BCA}"/>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D0EFF889-15C8-EB57-B298-F68F02BDD5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12551532-8778-5D88-DF40-930EE01AE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8486DE-3D60-40A5-A12E-4101C167D615}"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51ABDE7-DF74-16EA-44B5-8C0D97C861AD}"/>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7B940459-7498-B052-AFE9-08EEDD19F4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700" name="Slide Number Placeholder 3">
            <a:extLst>
              <a:ext uri="{FF2B5EF4-FFF2-40B4-BE49-F238E27FC236}">
                <a16:creationId xmlns:a16="http://schemas.microsoft.com/office/drawing/2014/main" id="{9D0981A4-D566-9955-E56E-85244B3B00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C40B32-DA2D-45AB-B044-063E700D85D9}"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5C61E68-2B90-C659-19C9-D06661F4F44F}"/>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F1D54878-222E-9016-A446-C4FF8FB758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8" name="Slide Number Placeholder 3">
            <a:extLst>
              <a:ext uri="{FF2B5EF4-FFF2-40B4-BE49-F238E27FC236}">
                <a16:creationId xmlns:a16="http://schemas.microsoft.com/office/drawing/2014/main" id="{CF2B55A5-F100-C825-11DD-70C9788CF4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533EFD-1ECD-46E3-BF85-607A4DF6D29F}"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DE9FC7A-8465-A3DF-363F-2174DBCE7883}"/>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E744012E-6D37-A63C-35DA-40E2F0814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3796" name="Slide Number Placeholder 3">
            <a:extLst>
              <a:ext uri="{FF2B5EF4-FFF2-40B4-BE49-F238E27FC236}">
                <a16:creationId xmlns:a16="http://schemas.microsoft.com/office/drawing/2014/main" id="{34DD3A81-972A-62DF-8DC4-3A5C5BE48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ACCFAF-230B-492B-B5D5-F9C06B75095A}"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20C5AE7-19F0-E8BA-C0D0-0B76D72EF48D}"/>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34EFDA2-48DB-8246-67F4-A54AA9FA6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a:extLst>
              <a:ext uri="{FF2B5EF4-FFF2-40B4-BE49-F238E27FC236}">
                <a16:creationId xmlns:a16="http://schemas.microsoft.com/office/drawing/2014/main" id="{F3EDB09A-AD98-81A7-87E4-1CFE560050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DAFB9D-5EBD-410E-84DF-FBFA226E6C2E}"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77B901-94C5-DB25-05D1-70B48829CDE6}"/>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B4E865DF-26C8-24E4-E6B7-87D9B8B86C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9940" name="Slide Number Placeholder 3">
            <a:extLst>
              <a:ext uri="{FF2B5EF4-FFF2-40B4-BE49-F238E27FC236}">
                <a16:creationId xmlns:a16="http://schemas.microsoft.com/office/drawing/2014/main" id="{767B59DD-B2E8-90DD-AE82-C9BA4373B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AC2557-A3B8-402D-A4F0-2BE4F69D547E}"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teachers discuss</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4225" indent="-300038">
              <a:defRPr>
                <a:solidFill>
                  <a:schemeClr val="tx1"/>
                </a:solidFill>
                <a:latin typeface="Arial" panose="020B0604020202020204" pitchFamily="34" charset="0"/>
              </a:defRPr>
            </a:lvl2pPr>
            <a:lvl3pPr marL="1206500" indent="-238125">
              <a:defRPr>
                <a:solidFill>
                  <a:schemeClr val="tx1"/>
                </a:solidFill>
                <a:latin typeface="Arial" panose="020B0604020202020204" pitchFamily="34" charset="0"/>
              </a:defRPr>
            </a:lvl3pPr>
            <a:lvl4pPr marL="1690688" indent="-238125">
              <a:defRPr>
                <a:solidFill>
                  <a:schemeClr val="tx1"/>
                </a:solidFill>
                <a:latin typeface="Arial" panose="020B0604020202020204" pitchFamily="34" charset="0"/>
              </a:defRPr>
            </a:lvl4pPr>
            <a:lvl5pPr marL="2174875" indent="-238125">
              <a:defRPr>
                <a:solidFill>
                  <a:schemeClr val="tx1"/>
                </a:solidFill>
                <a:latin typeface="Arial" panose="020B0604020202020204" pitchFamily="34" charset="0"/>
              </a:defRPr>
            </a:lvl5pPr>
            <a:lvl6pPr marL="2632075" indent="-238125" eaLnBrk="0" fontAlgn="base" hangingPunct="0">
              <a:spcBef>
                <a:spcPct val="0"/>
              </a:spcBef>
              <a:spcAft>
                <a:spcPct val="0"/>
              </a:spcAft>
              <a:defRPr>
                <a:solidFill>
                  <a:schemeClr val="tx1"/>
                </a:solidFill>
                <a:latin typeface="Arial" panose="020B0604020202020204" pitchFamily="34" charset="0"/>
              </a:defRPr>
            </a:lvl6pPr>
            <a:lvl7pPr marL="3089275" indent="-238125" eaLnBrk="0" fontAlgn="base" hangingPunct="0">
              <a:spcBef>
                <a:spcPct val="0"/>
              </a:spcBef>
              <a:spcAft>
                <a:spcPct val="0"/>
              </a:spcAft>
              <a:defRPr>
                <a:solidFill>
                  <a:schemeClr val="tx1"/>
                </a:solidFill>
                <a:latin typeface="Arial" panose="020B0604020202020204" pitchFamily="34" charset="0"/>
              </a:defRPr>
            </a:lvl7pPr>
            <a:lvl8pPr marL="3546475" indent="-238125" eaLnBrk="0" fontAlgn="base" hangingPunct="0">
              <a:spcBef>
                <a:spcPct val="0"/>
              </a:spcBef>
              <a:spcAft>
                <a:spcPct val="0"/>
              </a:spcAft>
              <a:defRPr>
                <a:solidFill>
                  <a:schemeClr val="tx1"/>
                </a:solidFill>
                <a:latin typeface="Arial" panose="020B0604020202020204" pitchFamily="34" charset="0"/>
              </a:defRPr>
            </a:lvl8pPr>
            <a:lvl9pPr marL="4003675" indent="-238125"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17</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my rule of the socks:</a:t>
            </a:r>
          </a:p>
          <a:p>
            <a:endParaRPr lang="en-US" dirty="0"/>
          </a:p>
          <a:p>
            <a:pPr marL="228600" indent="-228600">
              <a:buAutoNum type="arabicPeriod"/>
            </a:pPr>
            <a:r>
              <a:rPr lang="en-US" dirty="0"/>
              <a:t>They have never been on my feet</a:t>
            </a:r>
          </a:p>
          <a:p>
            <a:pPr marL="228600" indent="-228600">
              <a:buAutoNum type="arabicPeriod"/>
            </a:pPr>
            <a:r>
              <a:rPr lang="en-US" dirty="0"/>
              <a:t>They are not a souvenir of the workshop</a:t>
            </a:r>
          </a:p>
          <a:p>
            <a:pPr marL="228600" indent="-228600">
              <a:buAutoNum type="arabicPeriod"/>
            </a:pPr>
            <a:r>
              <a:rPr lang="en-US" dirty="0"/>
              <a:t>Put your cellphones away in the sock (model with your own)</a:t>
            </a:r>
          </a:p>
        </p:txBody>
      </p:sp>
      <p:sp>
        <p:nvSpPr>
          <p:cNvPr id="4" name="Slide Number Placeholder 3"/>
          <p:cNvSpPr>
            <a:spLocks noGrp="1"/>
          </p:cNvSpPr>
          <p:nvPr>
            <p:ph type="sldNum" sz="quarter" idx="5"/>
          </p:nvPr>
        </p:nvSpPr>
        <p:spPr/>
        <p:txBody>
          <a:bodyPr/>
          <a:lstStyle/>
          <a:p>
            <a:fld id="{0E34CE70-55C6-4E46-82C9-94A40AE4AD8D}" type="slidenum">
              <a:rPr lang="en-US" smtClean="0"/>
              <a:t>19</a:t>
            </a:fld>
            <a:endParaRPr lang="en-US"/>
          </a:p>
        </p:txBody>
      </p:sp>
    </p:spTree>
    <p:extLst>
      <p:ext uri="{BB962C8B-B14F-4D97-AF65-F5344CB8AC3E}">
        <p14:creationId xmlns:p14="http://schemas.microsoft.com/office/powerpoint/2010/main" val="1371860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49FA0E-920D-454F-ACBB-2FBA10868D26}" type="slidenum">
              <a:rPr lang="en-US" altLang="en-US" smtClean="0">
                <a:ea typeface="ＭＳ Ｐゴシック" panose="020B0600070205080204" pitchFamily="34" charset="-128"/>
              </a:rPr>
              <a:pPr>
                <a:spcBef>
                  <a:spcPct val="0"/>
                </a:spcBef>
              </a:pPr>
              <a:t>20</a:t>
            </a:fld>
            <a:endParaRPr lang="en-US" altLang="en-US">
              <a:ea typeface="ＭＳ Ｐゴシック" panose="020B0600070205080204" pitchFamily="34" charset="-128"/>
            </a:endParaRPr>
          </a:p>
        </p:txBody>
      </p:sp>
      <p:sp>
        <p:nvSpPr>
          <p:cNvPr id="14339" name="Rectangle 2"/>
          <p:cNvSpPr>
            <a:spLocks noGrp="1" noRot="1" noChangeAspect="1" noChangeArrowheads="1" noTextEdit="1"/>
          </p:cNvSpPr>
          <p:nvPr>
            <p:ph type="sldImg"/>
            <p:custDataLst>
              <p:tags r:id="rId1"/>
            </p:custDataLst>
          </p:nvPr>
        </p:nvSpPr>
        <p:spPr>
          <a:xfrm>
            <a:off x="1182688" y="698500"/>
            <a:ext cx="4645025" cy="3484563"/>
          </a:xfrm>
          <a:ln/>
        </p:spPr>
      </p:sp>
      <p:sp>
        <p:nvSpPr>
          <p:cNvPr id="14340" name="Rectangle 3"/>
          <p:cNvSpPr>
            <a:spLocks noGrp="1" noChangeArrowheads="1"/>
          </p:cNvSpPr>
          <p:nvPr>
            <p:ph type="body" idx="1"/>
          </p:nvPr>
        </p:nvSpPr>
        <p:spPr>
          <a:xfrm>
            <a:off x="936344" y="4415790"/>
            <a:ext cx="5137714" cy="41817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If you provide teachers notebooks, use the next two slides.  If not, delete.</a:t>
            </a:r>
          </a:p>
        </p:txBody>
      </p:sp>
    </p:spTree>
    <p:extLst>
      <p:ext uri="{BB962C8B-B14F-4D97-AF65-F5344CB8AC3E}">
        <p14:creationId xmlns:p14="http://schemas.microsoft.com/office/powerpoint/2010/main" val="1793282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2</a:t>
            </a:fld>
            <a:endParaRPr lang="en-US"/>
          </a:p>
        </p:txBody>
      </p:sp>
    </p:spTree>
    <p:extLst>
      <p:ext uri="{BB962C8B-B14F-4D97-AF65-F5344CB8AC3E}">
        <p14:creationId xmlns:p14="http://schemas.microsoft.com/office/powerpoint/2010/main" val="3965671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007" indent="-296033">
              <a:spcBef>
                <a:spcPct val="30000"/>
              </a:spcBef>
              <a:defRPr sz="1200">
                <a:solidFill>
                  <a:schemeClr val="tx1"/>
                </a:solidFill>
                <a:latin typeface="Arial" panose="020B0604020202020204" pitchFamily="34" charset="0"/>
              </a:defRPr>
            </a:lvl2pPr>
            <a:lvl3pPr marL="1185747" indent="-236179">
              <a:spcBef>
                <a:spcPct val="30000"/>
              </a:spcBef>
              <a:defRPr sz="1200">
                <a:solidFill>
                  <a:schemeClr val="tx1"/>
                </a:solidFill>
                <a:latin typeface="Arial" panose="020B0604020202020204" pitchFamily="34" charset="0"/>
              </a:defRPr>
            </a:lvl3pPr>
            <a:lvl4pPr marL="1661340" indent="-236179">
              <a:spcBef>
                <a:spcPct val="30000"/>
              </a:spcBef>
              <a:defRPr sz="1200">
                <a:solidFill>
                  <a:schemeClr val="tx1"/>
                </a:solidFill>
                <a:latin typeface="Arial" panose="020B0604020202020204" pitchFamily="34" charset="0"/>
              </a:defRPr>
            </a:lvl4pPr>
            <a:lvl5pPr marL="2135315" indent="-236179">
              <a:spcBef>
                <a:spcPct val="30000"/>
              </a:spcBef>
              <a:defRPr sz="1200">
                <a:solidFill>
                  <a:schemeClr val="tx1"/>
                </a:solidFill>
                <a:latin typeface="Arial" panose="020B0604020202020204" pitchFamily="34" charset="0"/>
              </a:defRPr>
            </a:lvl5pPr>
            <a:lvl6pPr marL="2601201" indent="-236179" eaLnBrk="0" fontAlgn="base" hangingPunct="0">
              <a:spcBef>
                <a:spcPct val="30000"/>
              </a:spcBef>
              <a:spcAft>
                <a:spcPct val="0"/>
              </a:spcAft>
              <a:defRPr sz="1200">
                <a:solidFill>
                  <a:schemeClr val="tx1"/>
                </a:solidFill>
                <a:latin typeface="Arial" panose="020B0604020202020204" pitchFamily="34" charset="0"/>
              </a:defRPr>
            </a:lvl6pPr>
            <a:lvl7pPr marL="3067088" indent="-236179" eaLnBrk="0" fontAlgn="base" hangingPunct="0">
              <a:spcBef>
                <a:spcPct val="30000"/>
              </a:spcBef>
              <a:spcAft>
                <a:spcPct val="0"/>
              </a:spcAft>
              <a:defRPr sz="1200">
                <a:solidFill>
                  <a:schemeClr val="tx1"/>
                </a:solidFill>
                <a:latin typeface="Arial" panose="020B0604020202020204" pitchFamily="34" charset="0"/>
              </a:defRPr>
            </a:lvl7pPr>
            <a:lvl8pPr marL="3532975" indent="-236179" eaLnBrk="0" fontAlgn="base" hangingPunct="0">
              <a:spcBef>
                <a:spcPct val="30000"/>
              </a:spcBef>
              <a:spcAft>
                <a:spcPct val="0"/>
              </a:spcAft>
              <a:defRPr sz="1200">
                <a:solidFill>
                  <a:schemeClr val="tx1"/>
                </a:solidFill>
                <a:latin typeface="Arial" panose="020B0604020202020204" pitchFamily="34" charset="0"/>
              </a:defRPr>
            </a:lvl8pPr>
            <a:lvl9pPr marL="3998862" indent="-23617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315471-B1A9-4BFF-8320-B8CDB6A17C41}" type="slidenum">
              <a:rPr lang="en-US" altLang="en-US" smtClean="0">
                <a:latin typeface="Architects Daughter" panose="02000505000000020004" pitchFamily="2" charset="0"/>
                <a:ea typeface="ＭＳ Ｐゴシック" panose="020B0600070205080204" pitchFamily="34" charset="-128"/>
              </a:rPr>
              <a:pPr>
                <a:spcBef>
                  <a:spcPct val="0"/>
                </a:spcBef>
              </a:pPr>
              <a:t>21</a:t>
            </a:fld>
            <a:endParaRPr lang="en-US" altLang="en-US">
              <a:latin typeface="Architects Daughter" panose="02000505000000020004" pitchFamily="2" charset="0"/>
              <a:ea typeface="ＭＳ Ｐゴシック" panose="020B0600070205080204" pitchFamily="34" charset="-128"/>
            </a:endParaRPr>
          </a:p>
        </p:txBody>
      </p:sp>
      <p:sp>
        <p:nvSpPr>
          <p:cNvPr id="16387" name="Rectangle 7"/>
          <p:cNvSpPr txBox="1">
            <a:spLocks noGrp="1" noChangeArrowheads="1"/>
          </p:cNvSpPr>
          <p:nvPr/>
        </p:nvSpPr>
        <p:spPr bwMode="auto">
          <a:xfrm>
            <a:off x="4060190" y="8978451"/>
            <a:ext cx="3105997" cy="47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42" tIns="48372" rIns="96742" bIns="48372"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12B86C8-5D91-4DEA-B22E-940F8E7177D8}" type="slidenum">
              <a:rPr lang="en-US" altLang="en-US">
                <a:latin typeface="Times New Roman" panose="02020603050405020304" pitchFamily="18" charset="0"/>
                <a:cs typeface="Times New Roman" panose="02020603050405020304" pitchFamily="18" charset="0"/>
              </a:rPr>
              <a:pPr algn="r" eaLnBrk="1" hangingPunct="1">
                <a:spcBef>
                  <a:spcPct val="0"/>
                </a:spcBef>
              </a:pPr>
              <a:t>21</a:t>
            </a:fld>
            <a:endParaRPr lang="en-US" altLang="en-US">
              <a:latin typeface="Times New Roman" panose="02020603050405020304" pitchFamily="18" charset="0"/>
              <a:cs typeface="Times New Roman" panose="02020603050405020304" pitchFamily="18" charset="0"/>
            </a:endParaRPr>
          </a:p>
        </p:txBody>
      </p:sp>
      <p:sp>
        <p:nvSpPr>
          <p:cNvPr id="16388" name="Rectangle 2"/>
          <p:cNvSpPr>
            <a:spLocks noGrp="1" noRot="1" noChangeAspect="1" noChangeArrowheads="1" noTextEdit="1"/>
          </p:cNvSpPr>
          <p:nvPr>
            <p:ph type="sldImg"/>
          </p:nvPr>
        </p:nvSpPr>
        <p:spPr>
          <a:xfrm>
            <a:off x="1220788" y="709613"/>
            <a:ext cx="4725987" cy="3543300"/>
          </a:xfrm>
          <a:ln/>
        </p:spPr>
      </p:sp>
      <p:sp>
        <p:nvSpPr>
          <p:cNvPr id="16389" name="Rectangle 3"/>
          <p:cNvSpPr>
            <a:spLocks noGrp="1" noChangeArrowheads="1"/>
          </p:cNvSpPr>
          <p:nvPr>
            <p:ph type="body" idx="1"/>
          </p:nvPr>
        </p:nvSpPr>
        <p:spPr>
          <a:xfrm>
            <a:off x="957439" y="4490033"/>
            <a:ext cx="5251309" cy="42511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42" tIns="48372" rIns="96742" bIns="48372"/>
          <a:lstStyle/>
          <a:p>
            <a:pPr eaLnBrk="1" hangingPunct="1"/>
            <a:r>
              <a:rPr lang="en-US" altLang="en-US" dirty="0">
                <a:ea typeface="ＭＳ Ｐゴシック" panose="020B0600070205080204" pitchFamily="34" charset="-128"/>
              </a:rPr>
              <a:t>If you want to use a TOC</a:t>
            </a:r>
          </a:p>
        </p:txBody>
      </p:sp>
    </p:spTree>
    <p:extLst>
      <p:ext uri="{BB962C8B-B14F-4D97-AF65-F5344CB8AC3E}">
        <p14:creationId xmlns:p14="http://schemas.microsoft.com/office/powerpoint/2010/main" val="67757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lesson for the beginning of the year! Use within the first week if possible. </a:t>
            </a:r>
          </a:p>
          <a:p>
            <a:r>
              <a:rPr lang="en-US" dirty="0"/>
              <a:t>Let them know they all have a subscription to Social Studies Success and to reach out to me via the website if they do not yet have access.</a:t>
            </a:r>
          </a:p>
        </p:txBody>
      </p:sp>
      <p:sp>
        <p:nvSpPr>
          <p:cNvPr id="4" name="Slide Number Placeholder 3"/>
          <p:cNvSpPr>
            <a:spLocks noGrp="1"/>
          </p:cNvSpPr>
          <p:nvPr>
            <p:ph type="sldNum" sz="quarter" idx="5"/>
          </p:nvPr>
        </p:nvSpPr>
        <p:spPr/>
        <p:txBody>
          <a:bodyPr/>
          <a:lstStyle/>
          <a:p>
            <a:fld id="{0E34CE70-55C6-4E46-82C9-94A40AE4AD8D}" type="slidenum">
              <a:rPr lang="en-US" smtClean="0"/>
              <a:t>22</a:t>
            </a:fld>
            <a:endParaRPr lang="en-US"/>
          </a:p>
        </p:txBody>
      </p:sp>
    </p:spTree>
    <p:extLst>
      <p:ext uri="{BB962C8B-B14F-4D97-AF65-F5344CB8AC3E}">
        <p14:creationId xmlns:p14="http://schemas.microsoft.com/office/powerpoint/2010/main" val="971644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a dog and pony show as you will be modeling as many different strategies as you can.  The lesson in their own classroom will be much simpler. </a:t>
            </a:r>
          </a:p>
        </p:txBody>
      </p:sp>
      <p:sp>
        <p:nvSpPr>
          <p:cNvPr id="4" name="Slide Number Placeholder 3"/>
          <p:cNvSpPr>
            <a:spLocks noGrp="1"/>
          </p:cNvSpPr>
          <p:nvPr>
            <p:ph type="sldNum" sz="quarter" idx="5"/>
          </p:nvPr>
        </p:nvSpPr>
        <p:spPr/>
        <p:txBody>
          <a:bodyPr/>
          <a:lstStyle/>
          <a:p>
            <a:fld id="{0E34CE70-55C6-4E46-82C9-94A40AE4AD8D}" type="slidenum">
              <a:rPr lang="en-US" smtClean="0"/>
              <a:t>23</a:t>
            </a:fld>
            <a:endParaRPr lang="en-US"/>
          </a:p>
        </p:txBody>
      </p:sp>
    </p:spTree>
    <p:extLst>
      <p:ext uri="{BB962C8B-B14F-4D97-AF65-F5344CB8AC3E}">
        <p14:creationId xmlns:p14="http://schemas.microsoft.com/office/powerpoint/2010/main" val="2344402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24</a:t>
            </a:fld>
            <a:endParaRPr lang="en-US"/>
          </a:p>
        </p:txBody>
      </p:sp>
    </p:spTree>
    <p:extLst>
      <p:ext uri="{BB962C8B-B14F-4D97-AF65-F5344CB8AC3E}">
        <p14:creationId xmlns:p14="http://schemas.microsoft.com/office/powerpoint/2010/main" val="539397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 – this is the skill the students will be using in the lesson.</a:t>
            </a:r>
          </a:p>
        </p:txBody>
      </p:sp>
      <p:sp>
        <p:nvSpPr>
          <p:cNvPr id="4" name="Slide Number Placeholder 3"/>
          <p:cNvSpPr>
            <a:spLocks noGrp="1"/>
          </p:cNvSpPr>
          <p:nvPr>
            <p:ph type="sldNum" sz="quarter" idx="10"/>
          </p:nvPr>
        </p:nvSpPr>
        <p:spPr/>
        <p:txBody>
          <a:bodyPr/>
          <a:lstStyle/>
          <a:p>
            <a:fld id="{3E62F959-6346-4B6F-8AC9-64791AC70D9D}" type="slidenum">
              <a:rPr lang="en-US" smtClean="0"/>
              <a:t>25</a:t>
            </a:fld>
            <a:endParaRPr lang="en-US"/>
          </a:p>
        </p:txBody>
      </p:sp>
    </p:spTree>
    <p:extLst>
      <p:ext uri="{BB962C8B-B14F-4D97-AF65-F5344CB8AC3E}">
        <p14:creationId xmlns:p14="http://schemas.microsoft.com/office/powerpoint/2010/main" val="2720679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essential question</a:t>
            </a:r>
          </a:p>
        </p:txBody>
      </p:sp>
      <p:sp>
        <p:nvSpPr>
          <p:cNvPr id="4" name="Slide Number Placeholder 3"/>
          <p:cNvSpPr>
            <a:spLocks noGrp="1"/>
          </p:cNvSpPr>
          <p:nvPr>
            <p:ph type="sldNum" sz="quarter" idx="5"/>
          </p:nvPr>
        </p:nvSpPr>
        <p:spPr/>
        <p:txBody>
          <a:bodyPr/>
          <a:lstStyle/>
          <a:p>
            <a:fld id="{0E34CE70-55C6-4E46-82C9-94A40AE4AD8D}" type="slidenum">
              <a:rPr lang="en-US" smtClean="0"/>
              <a:t>26</a:t>
            </a:fld>
            <a:endParaRPr lang="en-US"/>
          </a:p>
        </p:txBody>
      </p:sp>
    </p:spTree>
    <p:extLst>
      <p:ext uri="{BB962C8B-B14F-4D97-AF65-F5344CB8AC3E}">
        <p14:creationId xmlns:p14="http://schemas.microsoft.com/office/powerpoint/2010/main" val="3569221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preview question – have them put into their ISN.</a:t>
            </a:r>
          </a:p>
        </p:txBody>
      </p:sp>
      <p:sp>
        <p:nvSpPr>
          <p:cNvPr id="4" name="Slide Number Placeholder 3"/>
          <p:cNvSpPr>
            <a:spLocks noGrp="1"/>
          </p:cNvSpPr>
          <p:nvPr>
            <p:ph type="sldNum" sz="quarter" idx="10"/>
          </p:nvPr>
        </p:nvSpPr>
        <p:spPr/>
        <p:txBody>
          <a:bodyPr/>
          <a:lstStyle/>
          <a:p>
            <a:fld id="{BD7151E9-E434-4549-BB4C-83AF1CFEA73F}" type="slidenum">
              <a:rPr lang="en-US" smtClean="0"/>
              <a:t>27</a:t>
            </a:fld>
            <a:endParaRPr lang="en-US"/>
          </a:p>
        </p:txBody>
      </p:sp>
    </p:spTree>
    <p:extLst>
      <p:ext uri="{BB962C8B-B14F-4D97-AF65-F5344CB8AC3E}">
        <p14:creationId xmlns:p14="http://schemas.microsoft.com/office/powerpoint/2010/main" val="1725704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vocabulary terms we are going to learn</a:t>
            </a:r>
          </a:p>
        </p:txBody>
      </p:sp>
      <p:sp>
        <p:nvSpPr>
          <p:cNvPr id="4" name="Slide Number Placeholder 3"/>
          <p:cNvSpPr>
            <a:spLocks noGrp="1"/>
          </p:cNvSpPr>
          <p:nvPr>
            <p:ph type="sldNum" sz="quarter" idx="5"/>
          </p:nvPr>
        </p:nvSpPr>
        <p:spPr/>
        <p:txBody>
          <a:bodyPr/>
          <a:lstStyle/>
          <a:p>
            <a:fld id="{0E34CE70-55C6-4E46-82C9-94A40AE4AD8D}" type="slidenum">
              <a:rPr lang="en-US" smtClean="0"/>
              <a:t>28</a:t>
            </a:fld>
            <a:endParaRPr lang="en-US"/>
          </a:p>
        </p:txBody>
      </p:sp>
    </p:spTree>
    <p:extLst>
      <p:ext uri="{BB962C8B-B14F-4D97-AF65-F5344CB8AC3E}">
        <p14:creationId xmlns:p14="http://schemas.microsoft.com/office/powerpoint/2010/main" val="2250814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Pass out Predict This</a:t>
            </a:r>
          </a:p>
          <a:p>
            <a:endParaRPr lang="en-US" dirty="0"/>
          </a:p>
          <a:p>
            <a:endParaRPr lang="en-US" dirty="0"/>
          </a:p>
          <a:p>
            <a:r>
              <a:rPr lang="en-US" dirty="0"/>
              <a:t>Give each teacher one of these and place them with a partner.  Have them all come up to the word wall and discuss with their partner to see what they think the correct answer is.  </a:t>
            </a:r>
          </a:p>
        </p:txBody>
      </p:sp>
      <p:sp>
        <p:nvSpPr>
          <p:cNvPr id="4" name="Slide Number Placeholder 3"/>
          <p:cNvSpPr>
            <a:spLocks noGrp="1"/>
          </p:cNvSpPr>
          <p:nvPr>
            <p:ph type="sldNum" sz="quarter" idx="10"/>
          </p:nvPr>
        </p:nvSpPr>
        <p:spPr/>
        <p:txBody>
          <a:bodyPr/>
          <a:lstStyle/>
          <a:p>
            <a:fld id="{3E3308B3-0338-4F41-8CC7-9816BDB7F743}" type="slidenum">
              <a:rPr lang="en-US" smtClean="0"/>
              <a:t>29</a:t>
            </a:fld>
            <a:endParaRPr lang="en-US"/>
          </a:p>
        </p:txBody>
      </p:sp>
    </p:spTree>
    <p:extLst>
      <p:ext uri="{BB962C8B-B14F-4D97-AF65-F5344CB8AC3E}">
        <p14:creationId xmlns:p14="http://schemas.microsoft.com/office/powerpoint/2010/main" val="1395382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following slides to debrief the answers</a:t>
            </a:r>
          </a:p>
        </p:txBody>
      </p:sp>
      <p:sp>
        <p:nvSpPr>
          <p:cNvPr id="4" name="Slide Number Placeholder 3"/>
          <p:cNvSpPr>
            <a:spLocks noGrp="1"/>
          </p:cNvSpPr>
          <p:nvPr>
            <p:ph type="sldNum" sz="quarter" idx="5"/>
          </p:nvPr>
        </p:nvSpPr>
        <p:spPr/>
        <p:txBody>
          <a:bodyPr/>
          <a:lstStyle/>
          <a:p>
            <a:fld id="{0E34CE70-55C6-4E46-82C9-94A40AE4AD8D}" type="slidenum">
              <a:rPr lang="en-US" smtClean="0"/>
              <a:t>30</a:t>
            </a:fld>
            <a:endParaRPr lang="en-US"/>
          </a:p>
        </p:txBody>
      </p:sp>
    </p:spTree>
    <p:extLst>
      <p:ext uri="{BB962C8B-B14F-4D97-AF65-F5344CB8AC3E}">
        <p14:creationId xmlns:p14="http://schemas.microsoft.com/office/powerpoint/2010/main" val="382946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5304" indent="-312945">
              <a:defRPr>
                <a:solidFill>
                  <a:schemeClr val="tx1"/>
                </a:solidFill>
                <a:latin typeface="Arial" panose="020B0604020202020204" pitchFamily="34" charset="0"/>
              </a:defRPr>
            </a:lvl2pPr>
            <a:lvl3pPr marL="1253428" indent="-250357">
              <a:defRPr>
                <a:solidFill>
                  <a:schemeClr val="tx1"/>
                </a:solidFill>
                <a:latin typeface="Arial" panose="020B0604020202020204" pitchFamily="34" charset="0"/>
              </a:defRPr>
            </a:lvl3pPr>
            <a:lvl4pPr marL="1755786" indent="-250357">
              <a:defRPr>
                <a:solidFill>
                  <a:schemeClr val="tx1"/>
                </a:solidFill>
                <a:latin typeface="Arial" panose="020B0604020202020204" pitchFamily="34" charset="0"/>
              </a:defRPr>
            </a:lvl4pPr>
            <a:lvl5pPr marL="2258147" indent="-250357">
              <a:defRPr>
                <a:solidFill>
                  <a:schemeClr val="tx1"/>
                </a:solidFill>
                <a:latin typeface="Arial" panose="020B0604020202020204" pitchFamily="34" charset="0"/>
              </a:defRPr>
            </a:lvl5pPr>
            <a:lvl6pPr marL="2732505" indent="-250357" eaLnBrk="0" fontAlgn="base" hangingPunct="0">
              <a:spcBef>
                <a:spcPct val="0"/>
              </a:spcBef>
              <a:spcAft>
                <a:spcPct val="0"/>
              </a:spcAft>
              <a:defRPr>
                <a:solidFill>
                  <a:schemeClr val="tx1"/>
                </a:solidFill>
                <a:latin typeface="Arial" panose="020B0604020202020204" pitchFamily="34" charset="0"/>
              </a:defRPr>
            </a:lvl6pPr>
            <a:lvl7pPr marL="3206863" indent="-250357" eaLnBrk="0" fontAlgn="base" hangingPunct="0">
              <a:spcBef>
                <a:spcPct val="0"/>
              </a:spcBef>
              <a:spcAft>
                <a:spcPct val="0"/>
              </a:spcAft>
              <a:defRPr>
                <a:solidFill>
                  <a:schemeClr val="tx1"/>
                </a:solidFill>
                <a:latin typeface="Arial" panose="020B0604020202020204" pitchFamily="34" charset="0"/>
              </a:defRPr>
            </a:lvl7pPr>
            <a:lvl8pPr marL="3681223" indent="-250357" eaLnBrk="0" fontAlgn="base" hangingPunct="0">
              <a:spcBef>
                <a:spcPct val="0"/>
              </a:spcBef>
              <a:spcAft>
                <a:spcPct val="0"/>
              </a:spcAft>
              <a:defRPr>
                <a:solidFill>
                  <a:schemeClr val="tx1"/>
                </a:solidFill>
                <a:latin typeface="Arial" panose="020B0604020202020204" pitchFamily="34" charset="0"/>
              </a:defRPr>
            </a:lvl8pPr>
            <a:lvl9pPr marL="4155582" indent="-25035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pass out your own artifacts in an envelope.  In their groups, have them examine the artifacts to see if they can answer any of thee questions. </a:t>
            </a:r>
          </a:p>
        </p:txBody>
      </p:sp>
      <p:sp>
        <p:nvSpPr>
          <p:cNvPr id="4" name="Slide Number Placeholder 3"/>
          <p:cNvSpPr>
            <a:spLocks noGrp="1"/>
          </p:cNvSpPr>
          <p:nvPr>
            <p:ph type="sldNum" sz="quarter" idx="5"/>
          </p:nvPr>
        </p:nvSpPr>
        <p:spPr/>
        <p:txBody>
          <a:bodyPr/>
          <a:lstStyle/>
          <a:p>
            <a:fld id="{0E34CE70-55C6-4E46-82C9-94A40AE4AD8D}" type="slidenum">
              <a:rPr lang="en-US" smtClean="0"/>
              <a:t>38</a:t>
            </a:fld>
            <a:endParaRPr lang="en-US"/>
          </a:p>
        </p:txBody>
      </p:sp>
    </p:spTree>
    <p:extLst>
      <p:ext uri="{BB962C8B-B14F-4D97-AF65-F5344CB8AC3E}">
        <p14:creationId xmlns:p14="http://schemas.microsoft.com/office/powerpoint/2010/main" val="1874378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discuss or have them add to their ISN under the other preview. </a:t>
            </a:r>
          </a:p>
        </p:txBody>
      </p:sp>
      <p:sp>
        <p:nvSpPr>
          <p:cNvPr id="4" name="Slide Number Placeholder 3"/>
          <p:cNvSpPr>
            <a:spLocks noGrp="1"/>
          </p:cNvSpPr>
          <p:nvPr>
            <p:ph type="sldNum" sz="quarter" idx="5"/>
          </p:nvPr>
        </p:nvSpPr>
        <p:spPr/>
        <p:txBody>
          <a:bodyPr/>
          <a:lstStyle/>
          <a:p>
            <a:fld id="{0E34CE70-55C6-4E46-82C9-94A40AE4AD8D}" type="slidenum">
              <a:rPr lang="en-US" smtClean="0"/>
              <a:t>39</a:t>
            </a:fld>
            <a:endParaRPr lang="en-US"/>
          </a:p>
        </p:txBody>
      </p:sp>
    </p:spTree>
    <p:extLst>
      <p:ext uri="{BB962C8B-B14F-4D97-AF65-F5344CB8AC3E}">
        <p14:creationId xmlns:p14="http://schemas.microsoft.com/office/powerpoint/2010/main" val="3187209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first page of the reading.  Follow the directions on the slide.</a:t>
            </a:r>
          </a:p>
        </p:txBody>
      </p:sp>
      <p:sp>
        <p:nvSpPr>
          <p:cNvPr id="4" name="Slide Number Placeholder 3"/>
          <p:cNvSpPr>
            <a:spLocks noGrp="1"/>
          </p:cNvSpPr>
          <p:nvPr>
            <p:ph type="sldNum" sz="quarter" idx="5"/>
          </p:nvPr>
        </p:nvSpPr>
        <p:spPr/>
        <p:txBody>
          <a:bodyPr/>
          <a:lstStyle/>
          <a:p>
            <a:fld id="{0E34CE70-55C6-4E46-82C9-94A40AE4AD8D}" type="slidenum">
              <a:rPr lang="en-US" smtClean="0"/>
              <a:t>40</a:t>
            </a:fld>
            <a:endParaRPr lang="en-US"/>
          </a:p>
        </p:txBody>
      </p:sp>
    </p:spTree>
    <p:extLst>
      <p:ext uri="{BB962C8B-B14F-4D97-AF65-F5344CB8AC3E}">
        <p14:creationId xmlns:p14="http://schemas.microsoft.com/office/powerpoint/2010/main" val="3022149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41</a:t>
            </a:fld>
            <a:endParaRPr lang="en-US"/>
          </a:p>
        </p:txBody>
      </p:sp>
    </p:spTree>
    <p:extLst>
      <p:ext uri="{BB962C8B-B14F-4D97-AF65-F5344CB8AC3E}">
        <p14:creationId xmlns:p14="http://schemas.microsoft.com/office/powerpoint/2010/main" val="281322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Doodle Notes and just do for about 5 minutes. Glue into ISN</a:t>
            </a:r>
          </a:p>
        </p:txBody>
      </p:sp>
      <p:sp>
        <p:nvSpPr>
          <p:cNvPr id="4" name="Slide Number Placeholder 3"/>
          <p:cNvSpPr>
            <a:spLocks noGrp="1"/>
          </p:cNvSpPr>
          <p:nvPr>
            <p:ph type="sldNum" sz="quarter" idx="5"/>
          </p:nvPr>
        </p:nvSpPr>
        <p:spPr/>
        <p:txBody>
          <a:bodyPr/>
          <a:lstStyle/>
          <a:p>
            <a:fld id="{0E34CE70-55C6-4E46-82C9-94A40AE4AD8D}" type="slidenum">
              <a:rPr lang="en-US" smtClean="0"/>
              <a:t>42</a:t>
            </a:fld>
            <a:endParaRPr lang="en-US"/>
          </a:p>
        </p:txBody>
      </p:sp>
    </p:spTree>
    <p:extLst>
      <p:ext uri="{BB962C8B-B14F-4D97-AF65-F5344CB8AC3E}">
        <p14:creationId xmlns:p14="http://schemas.microsoft.com/office/powerpoint/2010/main" val="4031925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spectrum and have them read and discuss. Write their top 3 responses into their interactive student notebook with an explanation. </a:t>
            </a:r>
          </a:p>
        </p:txBody>
      </p:sp>
      <p:sp>
        <p:nvSpPr>
          <p:cNvPr id="4" name="Slide Number Placeholder 3"/>
          <p:cNvSpPr>
            <a:spLocks noGrp="1"/>
          </p:cNvSpPr>
          <p:nvPr>
            <p:ph type="sldNum" sz="quarter" idx="5"/>
          </p:nvPr>
        </p:nvSpPr>
        <p:spPr/>
        <p:txBody>
          <a:bodyPr/>
          <a:lstStyle/>
          <a:p>
            <a:fld id="{0E34CE70-55C6-4E46-82C9-94A40AE4AD8D}" type="slidenum">
              <a:rPr lang="en-US" smtClean="0"/>
              <a:t>43</a:t>
            </a:fld>
            <a:endParaRPr lang="en-US"/>
          </a:p>
        </p:txBody>
      </p:sp>
    </p:spTree>
    <p:extLst>
      <p:ext uri="{BB962C8B-B14F-4D97-AF65-F5344CB8AC3E}">
        <p14:creationId xmlns:p14="http://schemas.microsoft.com/office/powerpoint/2010/main" val="1542098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3515852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45</a:t>
            </a:fld>
            <a:endParaRPr lang="en-US"/>
          </a:p>
        </p:txBody>
      </p:sp>
    </p:spTree>
    <p:extLst>
      <p:ext uri="{BB962C8B-B14F-4D97-AF65-F5344CB8AC3E}">
        <p14:creationId xmlns:p14="http://schemas.microsoft.com/office/powerpoint/2010/main" val="1483716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Doodle Notes.</a:t>
            </a:r>
          </a:p>
        </p:txBody>
      </p:sp>
      <p:sp>
        <p:nvSpPr>
          <p:cNvPr id="4" name="Slide Number Placeholder 3"/>
          <p:cNvSpPr>
            <a:spLocks noGrp="1"/>
          </p:cNvSpPr>
          <p:nvPr>
            <p:ph type="sldNum" sz="quarter" idx="5"/>
          </p:nvPr>
        </p:nvSpPr>
        <p:spPr/>
        <p:txBody>
          <a:bodyPr/>
          <a:lstStyle/>
          <a:p>
            <a:fld id="{0E34CE70-55C6-4E46-82C9-94A40AE4AD8D}" type="slidenum">
              <a:rPr lang="en-US" smtClean="0"/>
              <a:t>46</a:t>
            </a:fld>
            <a:endParaRPr lang="en-US"/>
          </a:p>
        </p:txBody>
      </p:sp>
    </p:spTree>
    <p:extLst>
      <p:ext uri="{BB962C8B-B14F-4D97-AF65-F5344CB8AC3E}">
        <p14:creationId xmlns:p14="http://schemas.microsoft.com/office/powerpoint/2010/main" val="703098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fld id="{D775F99D-A55A-4F03-A425-19F918162BA0}" type="slidenum">
              <a:rPr lang="en-US" altLang="en-US" smtClean="0">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730222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06A2AF2-E8D5-7F8B-4F9E-29D3D5711560}"/>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266C824C-DFED-9E82-5B4B-2C9E485B9B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a:extLst>
              <a:ext uri="{FF2B5EF4-FFF2-40B4-BE49-F238E27FC236}">
                <a16:creationId xmlns:a16="http://schemas.microsoft.com/office/drawing/2014/main" id="{23D0DDD9-2F30-0005-82B8-323CB5128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AA561E-E53F-4330-A310-1A206E34D2AA}"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693BC-AF02-4F7A-B324-5192D66699DF}" type="slidenum">
              <a:rPr lang="en-US" smtClean="0"/>
              <a:t>48</a:t>
            </a:fld>
            <a:endParaRPr lang="en-US"/>
          </a:p>
        </p:txBody>
      </p:sp>
    </p:spTree>
    <p:extLst>
      <p:ext uri="{BB962C8B-B14F-4D97-AF65-F5344CB8AC3E}">
        <p14:creationId xmlns:p14="http://schemas.microsoft.com/office/powerpoint/2010/main" val="3128892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6F72BF5-DFE6-4499-8D6C-94C97DF762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24E85F-FC53-445D-A7BB-AEF7FF137877}" type="slidenum">
              <a:rPr lang="en-US" altLang="en-US" smtClean="0"/>
              <a:pPr>
                <a:spcBef>
                  <a:spcPct val="0"/>
                </a:spcBef>
              </a:pPr>
              <a:t>49</a:t>
            </a:fld>
            <a:endParaRPr lang="en-US" altLang="en-US"/>
          </a:p>
        </p:txBody>
      </p:sp>
      <p:sp>
        <p:nvSpPr>
          <p:cNvPr id="7171" name="Rectangle 2">
            <a:extLst>
              <a:ext uri="{FF2B5EF4-FFF2-40B4-BE49-F238E27FC236}">
                <a16:creationId xmlns:a16="http://schemas.microsoft.com/office/drawing/2014/main" id="{C6798DB0-6D48-45CB-B2DC-2799F0A5156F}"/>
              </a:ext>
            </a:extLst>
          </p:cNvPr>
          <p:cNvSpPr>
            <a:spLocks noGrp="1" noRot="1" noChangeAspect="1" noChangeArrowheads="1" noTextEdit="1"/>
          </p:cNvSpPr>
          <p:nvPr>
            <p:ph type="sldImg"/>
            <p:custDataLst>
              <p:tags r:id="rId1"/>
            </p:custDataLst>
          </p:nvPr>
        </p:nvSpPr>
        <p:spPr>
          <a:ln/>
        </p:spPr>
      </p:sp>
      <p:sp>
        <p:nvSpPr>
          <p:cNvPr id="7172" name="Rectangle 3">
            <a:extLst>
              <a:ext uri="{FF2B5EF4-FFF2-40B4-BE49-F238E27FC236}">
                <a16:creationId xmlns:a16="http://schemas.microsoft.com/office/drawing/2014/main" id="{F9A2A137-A0A7-43FB-BF61-2EC1EFA6046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69672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respond 1-Don’t know anything, 5 – close to an expert</a:t>
            </a:r>
          </a:p>
        </p:txBody>
      </p:sp>
      <p:sp>
        <p:nvSpPr>
          <p:cNvPr id="4" name="Slide Number Placeholder 3"/>
          <p:cNvSpPr>
            <a:spLocks noGrp="1"/>
          </p:cNvSpPr>
          <p:nvPr>
            <p:ph type="sldNum" sz="quarter" idx="5"/>
          </p:nvPr>
        </p:nvSpPr>
        <p:spPr/>
        <p:txBody>
          <a:bodyPr/>
          <a:lstStyle/>
          <a:p>
            <a:fld id="{F7EFED98-B859-40E5-AD27-BEF9A53B2399}" type="slidenum">
              <a:rPr lang="en-US" smtClean="0"/>
              <a:t>50</a:t>
            </a:fld>
            <a:endParaRPr lang="en-US"/>
          </a:p>
        </p:txBody>
      </p:sp>
    </p:spTree>
    <p:extLst>
      <p:ext uri="{BB962C8B-B14F-4D97-AF65-F5344CB8AC3E}">
        <p14:creationId xmlns:p14="http://schemas.microsoft.com/office/powerpoint/2010/main" val="2666836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what makes an ISN – Structure</a:t>
            </a:r>
          </a:p>
          <a:p>
            <a:r>
              <a:rPr lang="en-US" dirty="0"/>
              <a:t>and how we can personalize it in our classroom - Style</a:t>
            </a:r>
          </a:p>
        </p:txBody>
      </p:sp>
      <p:sp>
        <p:nvSpPr>
          <p:cNvPr id="4" name="Slide Number Placeholder 3"/>
          <p:cNvSpPr>
            <a:spLocks noGrp="1"/>
          </p:cNvSpPr>
          <p:nvPr>
            <p:ph type="sldNum" sz="quarter" idx="5"/>
          </p:nvPr>
        </p:nvSpPr>
        <p:spPr/>
        <p:txBody>
          <a:bodyPr/>
          <a:lstStyle/>
          <a:p>
            <a:fld id="{F7EFED98-B859-40E5-AD27-BEF9A53B2399}" type="slidenum">
              <a:rPr lang="en-US" smtClean="0"/>
              <a:t>51</a:t>
            </a:fld>
            <a:endParaRPr lang="en-US"/>
          </a:p>
        </p:txBody>
      </p:sp>
    </p:spTree>
    <p:extLst>
      <p:ext uri="{BB962C8B-B14F-4D97-AF65-F5344CB8AC3E}">
        <p14:creationId xmlns:p14="http://schemas.microsoft.com/office/powerpoint/2010/main" val="1170972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52</a:t>
            </a:fld>
            <a:endParaRPr lang="en-US"/>
          </a:p>
        </p:txBody>
      </p:sp>
    </p:spTree>
    <p:extLst>
      <p:ext uri="{BB962C8B-B14F-4D97-AF65-F5344CB8AC3E}">
        <p14:creationId xmlns:p14="http://schemas.microsoft.com/office/powerpoint/2010/main" val="2591380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analogy we use for the ISN.</a:t>
            </a:r>
          </a:p>
        </p:txBody>
      </p:sp>
      <p:sp>
        <p:nvSpPr>
          <p:cNvPr id="4" name="Slide Number Placeholder 3"/>
          <p:cNvSpPr>
            <a:spLocks noGrp="1"/>
          </p:cNvSpPr>
          <p:nvPr>
            <p:ph type="sldNum" sz="quarter" idx="5"/>
          </p:nvPr>
        </p:nvSpPr>
        <p:spPr/>
        <p:txBody>
          <a:bodyPr/>
          <a:lstStyle/>
          <a:p>
            <a:fld id="{F7EFED98-B859-40E5-AD27-BEF9A53B2399}" type="slidenum">
              <a:rPr lang="en-US" smtClean="0"/>
              <a:t>53</a:t>
            </a:fld>
            <a:endParaRPr lang="en-US"/>
          </a:p>
        </p:txBody>
      </p:sp>
    </p:spTree>
    <p:extLst>
      <p:ext uri="{BB962C8B-B14F-4D97-AF65-F5344CB8AC3E}">
        <p14:creationId xmlns:p14="http://schemas.microsoft.com/office/powerpoint/2010/main" val="2773492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07A9347-601A-477D-AE44-22A9EF6D3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9E158F0C-359B-4093-B5F0-4786A1BDC3DE}" type="slidenum">
              <a:rPr lang="en-US" altLang="en-US" smtClean="0"/>
              <a:pPr>
                <a:spcBef>
                  <a:spcPct val="0"/>
                </a:spcBef>
              </a:pPr>
              <a:t>54</a:t>
            </a:fld>
            <a:endParaRPr lang="en-US" altLang="en-US"/>
          </a:p>
        </p:txBody>
      </p:sp>
      <p:sp>
        <p:nvSpPr>
          <p:cNvPr id="108547" name="Rectangle 2">
            <a:extLst>
              <a:ext uri="{FF2B5EF4-FFF2-40B4-BE49-F238E27FC236}">
                <a16:creationId xmlns:a16="http://schemas.microsoft.com/office/drawing/2014/main" id="{9AE72E6B-5E36-45B6-90B4-A069DB2CFB54}"/>
              </a:ext>
            </a:extLst>
          </p:cNvPr>
          <p:cNvSpPr>
            <a:spLocks noGrp="1" noRot="1" noChangeAspect="1" noChangeArrowheads="1" noTextEdit="1"/>
          </p:cNvSpPr>
          <p:nvPr>
            <p:ph type="sldImg"/>
            <p:custDataLst>
              <p:tags r:id="rId1"/>
            </p:custDataLst>
          </p:nvPr>
        </p:nvSpPr>
        <p:spPr>
          <a:ln/>
        </p:spPr>
      </p:sp>
      <p:sp>
        <p:nvSpPr>
          <p:cNvPr id="108548" name="Rectangle 3">
            <a:extLst>
              <a:ext uri="{FF2B5EF4-FFF2-40B4-BE49-F238E27FC236}">
                <a16:creationId xmlns:a16="http://schemas.microsoft.com/office/drawing/2014/main" id="{AD1EBAF8-1595-4C67-A5E4-F597BADFC8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410B409-7008-4284-B367-5D94D4062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C36F4F24-FCF5-4B7E-B3C4-32FCD4EA6338}" type="slidenum">
              <a:rPr lang="en-US" altLang="en-US" smtClean="0"/>
              <a:pPr>
                <a:spcBef>
                  <a:spcPct val="0"/>
                </a:spcBef>
              </a:pPr>
              <a:t>55</a:t>
            </a:fld>
            <a:endParaRPr lang="en-US" altLang="en-US"/>
          </a:p>
        </p:txBody>
      </p:sp>
      <p:sp>
        <p:nvSpPr>
          <p:cNvPr id="110595" name="Rectangle 2">
            <a:extLst>
              <a:ext uri="{FF2B5EF4-FFF2-40B4-BE49-F238E27FC236}">
                <a16:creationId xmlns:a16="http://schemas.microsoft.com/office/drawing/2014/main" id="{720A4365-AD7B-497B-A33C-F38D2567576A}"/>
              </a:ext>
            </a:extLst>
          </p:cNvPr>
          <p:cNvSpPr>
            <a:spLocks noGrp="1" noRot="1" noChangeAspect="1" noChangeArrowheads="1" noTextEdit="1"/>
          </p:cNvSpPr>
          <p:nvPr>
            <p:ph type="sldImg"/>
            <p:custDataLst>
              <p:tags r:id="rId1"/>
            </p:custDataLst>
          </p:nvPr>
        </p:nvSpPr>
        <p:spPr>
          <a:ln/>
        </p:spPr>
      </p:sp>
      <p:sp>
        <p:nvSpPr>
          <p:cNvPr id="110596" name="Rectangle 3">
            <a:extLst>
              <a:ext uri="{FF2B5EF4-FFF2-40B4-BE49-F238E27FC236}">
                <a16:creationId xmlns:a16="http://schemas.microsoft.com/office/drawing/2014/main" id="{4F3AE732-91DC-4D44-B012-097641E755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for the 7 Principles of Government</a:t>
            </a:r>
          </a:p>
        </p:txBody>
      </p:sp>
      <p:sp>
        <p:nvSpPr>
          <p:cNvPr id="4" name="Slide Number Placeholder 3"/>
          <p:cNvSpPr>
            <a:spLocks noGrp="1"/>
          </p:cNvSpPr>
          <p:nvPr>
            <p:ph type="sldNum" sz="quarter" idx="5"/>
          </p:nvPr>
        </p:nvSpPr>
        <p:spPr/>
        <p:txBody>
          <a:bodyPr/>
          <a:lstStyle/>
          <a:p>
            <a:fld id="{F7EFED98-B859-40E5-AD27-BEF9A53B2399}" type="slidenum">
              <a:rPr lang="en-US" smtClean="0"/>
              <a:t>56</a:t>
            </a:fld>
            <a:endParaRPr lang="en-US"/>
          </a:p>
        </p:txBody>
      </p:sp>
    </p:spTree>
    <p:extLst>
      <p:ext uri="{BB962C8B-B14F-4D97-AF65-F5344CB8AC3E}">
        <p14:creationId xmlns:p14="http://schemas.microsoft.com/office/powerpoint/2010/main" val="2026975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7BDB0B09-9F48-4EC6-82D6-FD6A65880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9EFDDCD5-6AC8-40A4-99C0-6313A78627BF}" type="slidenum">
              <a:rPr lang="en-US" altLang="en-US" smtClean="0"/>
              <a:pPr>
                <a:spcBef>
                  <a:spcPct val="0"/>
                </a:spcBef>
              </a:pPr>
              <a:t>57</a:t>
            </a:fld>
            <a:endParaRPr lang="en-US" altLang="en-US"/>
          </a:p>
        </p:txBody>
      </p:sp>
      <p:sp>
        <p:nvSpPr>
          <p:cNvPr id="113667" name="Rectangle 2">
            <a:extLst>
              <a:ext uri="{FF2B5EF4-FFF2-40B4-BE49-F238E27FC236}">
                <a16:creationId xmlns:a16="http://schemas.microsoft.com/office/drawing/2014/main" id="{04349A87-B69C-4A4B-A72E-5DA0D9305BFA}"/>
              </a:ext>
            </a:extLst>
          </p:cNvPr>
          <p:cNvSpPr>
            <a:spLocks noGrp="1" noRot="1" noChangeAspect="1" noChangeArrowheads="1" noTextEdit="1"/>
          </p:cNvSpPr>
          <p:nvPr>
            <p:ph type="sldImg"/>
            <p:custDataLst>
              <p:tags r:id="rId1"/>
            </p:custDataLst>
          </p:nvPr>
        </p:nvSpPr>
        <p:spPr>
          <a:ln/>
        </p:spPr>
      </p:sp>
      <p:sp>
        <p:nvSpPr>
          <p:cNvPr id="113668" name="Rectangle 3">
            <a:extLst>
              <a:ext uri="{FF2B5EF4-FFF2-40B4-BE49-F238E27FC236}">
                <a16:creationId xmlns:a16="http://schemas.microsoft.com/office/drawing/2014/main" id="{2E208D99-9327-4FD6-939F-7E84D5D52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A8C3577-8544-9F62-1D75-1F3FA1B3330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2185ECB1-22B2-1148-9939-072CB14337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56DFAAC5-CE8E-5F87-855C-B45A019CEF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D54D8F-8352-4B26-BE69-2460598236FC}" type="slidenum">
              <a:rPr lang="en-US" altLang="en-US" smtClean="0"/>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1828BCAD-D3A8-4785-81F2-83EC91E166F6}"/>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47D81230-8EBC-437B-8EDF-482206F70A7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Texas History</a:t>
            </a:r>
          </a:p>
        </p:txBody>
      </p:sp>
      <p:sp>
        <p:nvSpPr>
          <p:cNvPr id="115716" name="Slide Number Placeholder 3">
            <a:extLst>
              <a:ext uri="{FF2B5EF4-FFF2-40B4-BE49-F238E27FC236}">
                <a16:creationId xmlns:a16="http://schemas.microsoft.com/office/drawing/2014/main" id="{F796AFCF-EF5E-4184-8411-F0CD7AD858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9D59442B-A65B-49C0-BC00-06CDA2EB8A0A}" type="slidenum">
              <a:rPr lang="en-US" altLang="en-US" b="0" smtClean="0"/>
              <a:pPr/>
              <a:t>58</a:t>
            </a:fld>
            <a:endParaRPr lang="en-US" altLang="en-US" b="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124AD0D-3564-4C55-9A90-638E1EB9B617}"/>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8DFD5B92-8A71-4244-A1DF-F4B13F3CA138}"/>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World History</a:t>
            </a:r>
          </a:p>
        </p:txBody>
      </p:sp>
      <p:sp>
        <p:nvSpPr>
          <p:cNvPr id="117764" name="Slide Number Placeholder 3">
            <a:extLst>
              <a:ext uri="{FF2B5EF4-FFF2-40B4-BE49-F238E27FC236}">
                <a16:creationId xmlns:a16="http://schemas.microsoft.com/office/drawing/2014/main" id="{56C1E14D-1533-4D7C-AEC3-622A334D97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2B220509-CC41-4EDF-B18D-400A7A5654F9}" type="slidenum">
              <a:rPr lang="en-US" altLang="en-US" b="0" smtClean="0"/>
              <a:pPr/>
              <a:t>59</a:t>
            </a:fld>
            <a:endParaRPr lang="en-US" altLang="en-US"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59505AD6-4A62-4239-B67B-4173D5235C8B}"/>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96E9BCEB-5521-44FB-B3FE-A13019D9C58B}"/>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Geography</a:t>
            </a:r>
          </a:p>
        </p:txBody>
      </p:sp>
      <p:sp>
        <p:nvSpPr>
          <p:cNvPr id="119812" name="Slide Number Placeholder 3">
            <a:extLst>
              <a:ext uri="{FF2B5EF4-FFF2-40B4-BE49-F238E27FC236}">
                <a16:creationId xmlns:a16="http://schemas.microsoft.com/office/drawing/2014/main" id="{D91C422D-3324-496D-BF8B-B43B37F2B8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4760FFF7-370B-4B63-8DE2-365FFCD0895F}" type="slidenum">
              <a:rPr lang="en-US" altLang="en-US" b="0" smtClean="0"/>
              <a:pPr/>
              <a:t>60</a:t>
            </a:fld>
            <a:endParaRPr lang="en-US" altLang="en-US" b="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1F82CBFD-5D7F-4326-AEFE-818036067497}"/>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A250D2BD-EDA6-4BE9-BF69-F4D9EEF757A2}"/>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Geography</a:t>
            </a:r>
          </a:p>
        </p:txBody>
      </p:sp>
      <p:sp>
        <p:nvSpPr>
          <p:cNvPr id="121860" name="Slide Number Placeholder 3">
            <a:extLst>
              <a:ext uri="{FF2B5EF4-FFF2-40B4-BE49-F238E27FC236}">
                <a16:creationId xmlns:a16="http://schemas.microsoft.com/office/drawing/2014/main" id="{6DE777D1-FEB1-44C0-86D7-249D0EBB10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A946D9AB-BED4-41D9-B29C-8E59998AA2BC}" type="slidenum">
              <a:rPr lang="en-US" altLang="en-US" smtClean="0">
                <a:latin typeface="Arial" panose="020B0604020202020204" pitchFamily="34" charset="0"/>
              </a:rPr>
              <a:pPr>
                <a:spcBef>
                  <a:spcPct val="0"/>
                </a:spcBef>
              </a:pPr>
              <a:t>61</a:t>
            </a:fld>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teachers into a small group. Pass out the literacy strategy manual and conduct this activity. They can be found by looking at the table of contents.</a:t>
            </a:r>
          </a:p>
        </p:txBody>
      </p:sp>
      <p:sp>
        <p:nvSpPr>
          <p:cNvPr id="4" name="Slide Number Placeholder 3"/>
          <p:cNvSpPr>
            <a:spLocks noGrp="1"/>
          </p:cNvSpPr>
          <p:nvPr>
            <p:ph type="sldNum" sz="quarter" idx="5"/>
          </p:nvPr>
        </p:nvSpPr>
        <p:spPr/>
        <p:txBody>
          <a:bodyPr/>
          <a:lstStyle/>
          <a:p>
            <a:fld id="{474090D7-EA30-45C9-860E-96BC584F5939}" type="slidenum">
              <a:rPr lang="en-US" smtClean="0"/>
              <a:t>62</a:t>
            </a:fld>
            <a:endParaRPr lang="en-US"/>
          </a:p>
        </p:txBody>
      </p:sp>
    </p:spTree>
    <p:extLst>
      <p:ext uri="{BB962C8B-B14F-4D97-AF65-F5344CB8AC3E}">
        <p14:creationId xmlns:p14="http://schemas.microsoft.com/office/powerpoint/2010/main" val="111161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after chalk talk</a:t>
            </a:r>
          </a:p>
        </p:txBody>
      </p:sp>
      <p:sp>
        <p:nvSpPr>
          <p:cNvPr id="4" name="Slide Number Placeholder 3"/>
          <p:cNvSpPr>
            <a:spLocks noGrp="1"/>
          </p:cNvSpPr>
          <p:nvPr>
            <p:ph type="sldNum" sz="quarter" idx="5"/>
          </p:nvPr>
        </p:nvSpPr>
        <p:spPr/>
        <p:txBody>
          <a:bodyPr/>
          <a:lstStyle/>
          <a:p>
            <a:fld id="{474090D7-EA30-45C9-860E-96BC584F5939}" type="slidenum">
              <a:rPr lang="en-US" smtClean="0"/>
              <a:t>63</a:t>
            </a:fld>
            <a:endParaRPr lang="en-US"/>
          </a:p>
        </p:txBody>
      </p:sp>
    </p:spTree>
    <p:extLst>
      <p:ext uri="{BB962C8B-B14F-4D97-AF65-F5344CB8AC3E}">
        <p14:creationId xmlns:p14="http://schemas.microsoft.com/office/powerpoint/2010/main" val="2078629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4303EBB5-E8B7-48A2-87DF-9E5A43CAC8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FFCA0BC3-362B-4A29-8987-F63803265327}" type="slidenum">
              <a:rPr lang="en-US" altLang="en-US" smtClean="0"/>
              <a:pPr>
                <a:spcBef>
                  <a:spcPct val="0"/>
                </a:spcBef>
              </a:pPr>
              <a:t>64</a:t>
            </a:fld>
            <a:endParaRPr lang="en-US" altLang="en-US"/>
          </a:p>
        </p:txBody>
      </p:sp>
      <p:sp>
        <p:nvSpPr>
          <p:cNvPr id="125955" name="Rectangle 2">
            <a:extLst>
              <a:ext uri="{FF2B5EF4-FFF2-40B4-BE49-F238E27FC236}">
                <a16:creationId xmlns:a16="http://schemas.microsoft.com/office/drawing/2014/main" id="{3A6B3E4D-1153-47D3-A615-D2CB425674B2}"/>
              </a:ext>
            </a:extLst>
          </p:cNvPr>
          <p:cNvSpPr>
            <a:spLocks noGrp="1" noRot="1" noChangeAspect="1" noChangeArrowheads="1" noTextEdit="1"/>
          </p:cNvSpPr>
          <p:nvPr>
            <p:ph type="sldImg"/>
            <p:custDataLst>
              <p:tags r:id="rId1"/>
            </p:custDataLst>
          </p:nvPr>
        </p:nvSpPr>
        <p:spPr>
          <a:ln/>
        </p:spPr>
      </p:sp>
      <p:sp>
        <p:nvSpPr>
          <p:cNvPr id="125956" name="Rectangle 3">
            <a:extLst>
              <a:ext uri="{FF2B5EF4-FFF2-40B4-BE49-F238E27FC236}">
                <a16:creationId xmlns:a16="http://schemas.microsoft.com/office/drawing/2014/main" id="{DA83BF74-9474-496A-BC8A-3CAE04A835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Organizers come in a variety of forms.  </a:t>
            </a:r>
          </a:p>
        </p:txBody>
      </p:sp>
      <p:sp>
        <p:nvSpPr>
          <p:cNvPr id="4" name="Slide Number Placeholder 3"/>
          <p:cNvSpPr>
            <a:spLocks noGrp="1"/>
          </p:cNvSpPr>
          <p:nvPr>
            <p:ph type="sldNum" sz="quarter" idx="5"/>
          </p:nvPr>
        </p:nvSpPr>
        <p:spPr/>
        <p:txBody>
          <a:bodyPr/>
          <a:lstStyle/>
          <a:p>
            <a:fld id="{474090D7-EA30-45C9-860E-96BC584F5939}" type="slidenum">
              <a:rPr lang="en-US" smtClean="0"/>
              <a:t>65</a:t>
            </a:fld>
            <a:endParaRPr lang="en-US"/>
          </a:p>
        </p:txBody>
      </p:sp>
    </p:spTree>
    <p:extLst>
      <p:ext uri="{BB962C8B-B14F-4D97-AF65-F5344CB8AC3E}">
        <p14:creationId xmlns:p14="http://schemas.microsoft.com/office/powerpoint/2010/main" val="2236407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Other types of Graphic Notes include 2 –Column notes, with the topic and a summary.</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66</a:t>
            </a:fld>
            <a:endParaRPr lang="en-US" altLang="en-US"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Sketch notes are created by students while they are reading. </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67</a:t>
            </a:fld>
            <a:endParaRPr lang="en-US" altLang="en-US" b="0"/>
          </a:p>
        </p:txBody>
      </p:sp>
    </p:spTree>
    <p:extLst>
      <p:ext uri="{BB962C8B-B14F-4D97-AF65-F5344CB8AC3E}">
        <p14:creationId xmlns:p14="http://schemas.microsoft.com/office/powerpoint/2010/main" val="3051119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CCA4320-2A2F-69AD-65B5-D125405DBCD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606EFB0C-BF98-4A32-FEB0-ACE6D15798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AFABEB04-22DD-AE14-AB74-C40C448128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B03E50-8845-44FA-91E7-CCEAB24A7FC5}" type="slidenum">
              <a:rPr lang="en-US" altLang="en-US" smtClean="0"/>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68</a:t>
            </a:fld>
            <a:endParaRPr lang="en-US" altLang="en-US" b="0"/>
          </a:p>
        </p:txBody>
      </p:sp>
    </p:spTree>
    <p:extLst>
      <p:ext uri="{BB962C8B-B14F-4D97-AF65-F5344CB8AC3E}">
        <p14:creationId xmlns:p14="http://schemas.microsoft.com/office/powerpoint/2010/main" val="3232541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80E56F7D-202D-4554-B130-E9EF79A29E2D}"/>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51F0EA18-B04D-45A8-BABD-589C649C2C7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9812" name="Slide Number Placeholder 3">
            <a:extLst>
              <a:ext uri="{FF2B5EF4-FFF2-40B4-BE49-F238E27FC236}">
                <a16:creationId xmlns:a16="http://schemas.microsoft.com/office/drawing/2014/main" id="{7A85886D-2E38-452B-9303-5836253971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536022A9-E3F7-493F-A021-0CE3C01EBAD5}" type="slidenum">
              <a:rPr lang="en-US" altLang="en-US" b="0"/>
              <a:pPr/>
              <a:t>69</a:t>
            </a:fld>
            <a:endParaRPr lang="en-US" altLang="en-US"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B6E047C-8ED9-4D4E-A39D-825D484D6523}"/>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02A297A8-81D8-4013-80C2-784D482254F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B92C300C-33C1-40EB-8862-674F0774D3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C7051393-8C24-420F-805B-9A1DE8B6F272}" type="slidenum">
              <a:rPr lang="en-US" altLang="en-US" b="0"/>
              <a:pPr/>
              <a:t>70</a:t>
            </a:fld>
            <a:endParaRPr lang="en-US" altLang="en-US" b="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indicate which pages these are on – just flip through to find them. </a:t>
            </a:r>
          </a:p>
        </p:txBody>
      </p:sp>
      <p:sp>
        <p:nvSpPr>
          <p:cNvPr id="4" name="Slide Number Placeholder 3"/>
          <p:cNvSpPr>
            <a:spLocks noGrp="1"/>
          </p:cNvSpPr>
          <p:nvPr>
            <p:ph type="sldNum" sz="quarter" idx="5"/>
          </p:nvPr>
        </p:nvSpPr>
        <p:spPr/>
        <p:txBody>
          <a:bodyPr/>
          <a:lstStyle/>
          <a:p>
            <a:fld id="{474090D7-EA30-45C9-860E-96BC584F5939}" type="slidenum">
              <a:rPr lang="en-US" smtClean="0"/>
              <a:t>72</a:t>
            </a:fld>
            <a:endParaRPr lang="en-US"/>
          </a:p>
        </p:txBody>
      </p:sp>
    </p:spTree>
    <p:extLst>
      <p:ext uri="{BB962C8B-B14F-4D97-AF65-F5344CB8AC3E}">
        <p14:creationId xmlns:p14="http://schemas.microsoft.com/office/powerpoint/2010/main" val="17694656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248C32F2-D0F2-4E48-9140-CD73D7C24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2A779200-1ACD-4006-9B39-AB2FE58EF9FE}" type="slidenum">
              <a:rPr lang="en-US" altLang="en-US" smtClean="0"/>
              <a:pPr>
                <a:spcBef>
                  <a:spcPct val="0"/>
                </a:spcBef>
              </a:pPr>
              <a:t>74</a:t>
            </a:fld>
            <a:endParaRPr lang="en-US" altLang="en-US"/>
          </a:p>
        </p:txBody>
      </p:sp>
      <p:sp>
        <p:nvSpPr>
          <p:cNvPr id="139267" name="Rectangle 2">
            <a:extLst>
              <a:ext uri="{FF2B5EF4-FFF2-40B4-BE49-F238E27FC236}">
                <a16:creationId xmlns:a16="http://schemas.microsoft.com/office/drawing/2014/main" id="{7FE0CB11-A687-4803-9715-D5ABDF5790A3}"/>
              </a:ext>
            </a:extLst>
          </p:cNvPr>
          <p:cNvSpPr>
            <a:spLocks noGrp="1" noRot="1" noChangeAspect="1" noChangeArrowheads="1" noTextEdit="1"/>
          </p:cNvSpPr>
          <p:nvPr>
            <p:ph type="sldImg"/>
            <p:custDataLst>
              <p:tags r:id="rId1"/>
            </p:custDataLst>
          </p:nvPr>
        </p:nvSpPr>
        <p:spPr>
          <a:ln/>
        </p:spPr>
      </p:sp>
      <p:sp>
        <p:nvSpPr>
          <p:cNvPr id="139268" name="Rectangle 3">
            <a:extLst>
              <a:ext uri="{FF2B5EF4-FFF2-40B4-BE49-F238E27FC236}">
                <a16:creationId xmlns:a16="http://schemas.microsoft.com/office/drawing/2014/main" id="{E4EDA7B2-C110-42E9-A217-32FB4EA168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i="1">
                <a:latin typeface="Arial" panose="020B0604020202020204" pitchFamily="34" charset="0"/>
              </a:rPr>
              <a:t>Handouts: Before Reading Activities packet</a:t>
            </a:r>
          </a:p>
          <a:p>
            <a:pPr eaLnBrk="1" hangingPunct="1">
              <a:lnSpc>
                <a:spcPct val="80000"/>
              </a:lnSpc>
            </a:pPr>
            <a:r>
              <a:rPr lang="en-US" altLang="en-US" sz="800">
                <a:latin typeface="Arial" panose="020B0604020202020204" pitchFamily="34" charset="0"/>
              </a:rPr>
              <a:t>More background knowledge</a:t>
            </a:r>
          </a:p>
          <a:p>
            <a:pPr eaLnBrk="1" hangingPunct="1">
              <a:lnSpc>
                <a:spcPct val="80000"/>
              </a:lnSpc>
            </a:pPr>
            <a:r>
              <a:rPr lang="en-US" altLang="en-US" sz="800" b="1">
                <a:solidFill>
                  <a:srgbClr val="800000"/>
                </a:solidFill>
                <a:latin typeface="Arial" panose="020B0604020202020204" pitchFamily="34" charset="0"/>
              </a:rPr>
              <a:t>2.1	 Tap into existing schema with activities  </a:t>
            </a:r>
          </a:p>
          <a:p>
            <a:pPr eaLnBrk="1" hangingPunct="1">
              <a:lnSpc>
                <a:spcPct val="80000"/>
              </a:lnSpc>
            </a:pPr>
            <a:endParaRPr lang="en-US" altLang="en-US" sz="800" b="1">
              <a:solidFill>
                <a:srgbClr val="800000"/>
              </a:solidFill>
              <a:latin typeface="Arial" panose="020B0604020202020204" pitchFamily="34" charset="0"/>
            </a:endParaRPr>
          </a:p>
          <a:p>
            <a:pPr eaLnBrk="1" hangingPunct="1">
              <a:lnSpc>
                <a:spcPct val="80000"/>
              </a:lnSpc>
            </a:pPr>
            <a:r>
              <a:rPr lang="en-US" altLang="en-US" sz="800" b="1">
                <a:solidFill>
                  <a:srgbClr val="800000"/>
                </a:solidFill>
                <a:latin typeface="Arial" panose="020B0604020202020204" pitchFamily="34" charset="0"/>
              </a:rPr>
              <a:t>2.2	 Establish a purpose for reading</a:t>
            </a:r>
          </a:p>
          <a:p>
            <a:pPr eaLnBrk="1" hangingPunct="1">
              <a:lnSpc>
                <a:spcPct val="80000"/>
              </a:lnSpc>
            </a:pPr>
            <a:endParaRPr lang="en-US" altLang="en-US" sz="800" b="1">
              <a:solidFill>
                <a:srgbClr val="800000"/>
              </a:solidFill>
              <a:latin typeface="Arial" panose="020B0604020202020204" pitchFamily="34" charset="0"/>
            </a:endParaRPr>
          </a:p>
          <a:p>
            <a:pPr eaLnBrk="1" hangingPunct="1">
              <a:lnSpc>
                <a:spcPct val="80000"/>
              </a:lnSpc>
            </a:pPr>
            <a:r>
              <a:rPr lang="en-US" altLang="en-US" sz="800" b="1">
                <a:solidFill>
                  <a:srgbClr val="800000"/>
                </a:solidFill>
                <a:latin typeface="Arial" panose="020B0604020202020204" pitchFamily="34" charset="0"/>
              </a:rPr>
              <a:t>2.3   Prepares the brain to acquire new knowledge</a:t>
            </a:r>
            <a:endParaRPr lang="en-US" altLang="en-US" sz="800">
              <a:latin typeface="Arial" panose="020B0604020202020204" pitchFamily="34" charset="0"/>
            </a:endParaRPr>
          </a:p>
          <a:p>
            <a:pPr eaLnBrk="1" hangingPunct="1">
              <a:lnSpc>
                <a:spcPct val="80000"/>
              </a:lnSpc>
            </a:pPr>
            <a:endParaRPr lang="en-US" altLang="en-US" sz="800">
              <a:latin typeface="Arial" panose="020B0604020202020204" pitchFamily="34" charset="0"/>
            </a:endParaRPr>
          </a:p>
          <a:p>
            <a:pPr eaLnBrk="1" hangingPunct="1">
              <a:lnSpc>
                <a:spcPct val="80000"/>
              </a:lnSpc>
            </a:pPr>
            <a:r>
              <a:rPr lang="en-US" altLang="en-US" sz="800" b="1">
                <a:latin typeface="Arial" panose="020B0604020202020204" pitchFamily="34" charset="0"/>
              </a:rPr>
              <a:t>Construct the reading activity around a purpose that has significance for the students </a:t>
            </a:r>
          </a:p>
          <a:p>
            <a:pPr eaLnBrk="1" hangingPunct="1">
              <a:lnSpc>
                <a:spcPct val="80000"/>
              </a:lnSpc>
            </a:pPr>
            <a:r>
              <a:rPr lang="en-US" altLang="en-US" sz="800">
                <a:latin typeface="Arial" panose="020B0604020202020204" pitchFamily="34" charset="0"/>
              </a:rPr>
              <a:t>Make sure students understand what the purpose for reading is: to get the main idea, obtain specific information, understand most or all of the message, enjoy a story, or decide whether or not to read more. Recognizing the purpose for reading will help students select appropriate reading strategies. </a:t>
            </a:r>
            <a:endParaRPr lang="en-US" altLang="en-US" sz="800" b="1">
              <a:latin typeface="Arial" panose="020B0604020202020204" pitchFamily="34" charset="0"/>
            </a:endParaRPr>
          </a:p>
          <a:p>
            <a:pPr eaLnBrk="1" hangingPunct="1">
              <a:lnSpc>
                <a:spcPct val="80000"/>
              </a:lnSpc>
            </a:pPr>
            <a:endParaRPr lang="en-US" altLang="en-US" sz="800" b="1">
              <a:latin typeface="Arial" panose="020B0604020202020204" pitchFamily="34" charset="0"/>
            </a:endParaRPr>
          </a:p>
          <a:p>
            <a:pPr eaLnBrk="1" hangingPunct="1">
              <a:lnSpc>
                <a:spcPct val="80000"/>
              </a:lnSpc>
            </a:pPr>
            <a:endParaRPr lang="en-US" altLang="en-US" sz="800" b="1">
              <a:latin typeface="Arial" panose="020B0604020202020204" pitchFamily="34" charset="0"/>
            </a:endParaRPr>
          </a:p>
          <a:p>
            <a:pPr eaLnBrk="1" hangingPunct="1">
              <a:lnSpc>
                <a:spcPct val="80000"/>
              </a:lnSpc>
            </a:pPr>
            <a:r>
              <a:rPr lang="en-US" altLang="en-US" sz="800" b="1">
                <a:latin typeface="Arial" panose="020B0604020202020204" pitchFamily="34" charset="0"/>
              </a:rPr>
              <a:t>Use pre-reading activities to prepare students for reading </a:t>
            </a:r>
          </a:p>
          <a:p>
            <a:pPr eaLnBrk="1" hangingPunct="1">
              <a:lnSpc>
                <a:spcPct val="80000"/>
              </a:lnSpc>
            </a:pPr>
            <a:r>
              <a:rPr lang="en-US" altLang="en-US" sz="800">
                <a:latin typeface="Arial" panose="020B0604020202020204" pitchFamily="34" charset="0"/>
              </a:rPr>
              <a:t>The activities you use during pre-reading may serve as preparation in several ways. During pre-reading you may: </a:t>
            </a:r>
          </a:p>
          <a:p>
            <a:pPr eaLnBrk="1" hangingPunct="1">
              <a:lnSpc>
                <a:spcPct val="80000"/>
              </a:lnSpc>
            </a:pPr>
            <a:r>
              <a:rPr lang="en-US" altLang="en-US" sz="800">
                <a:latin typeface="Arial" panose="020B0604020202020204" pitchFamily="34" charset="0"/>
              </a:rPr>
              <a:t>Assess students' background knowledge of the topic and linguistic content of the text </a:t>
            </a:r>
          </a:p>
          <a:p>
            <a:pPr eaLnBrk="1" hangingPunct="1">
              <a:lnSpc>
                <a:spcPct val="80000"/>
              </a:lnSpc>
            </a:pPr>
            <a:r>
              <a:rPr lang="en-US" altLang="en-US" sz="800">
                <a:latin typeface="Arial" panose="020B0604020202020204" pitchFamily="34" charset="0"/>
              </a:rPr>
              <a:t>Give students the background knowledge necessary for comprehension of the text, or activate the existing knowledge that the students possess </a:t>
            </a:r>
          </a:p>
          <a:p>
            <a:pPr eaLnBrk="1" hangingPunct="1">
              <a:lnSpc>
                <a:spcPct val="80000"/>
              </a:lnSpc>
            </a:pPr>
            <a:r>
              <a:rPr lang="en-US" altLang="en-US" sz="800">
                <a:latin typeface="Arial" panose="020B0604020202020204" pitchFamily="34" charset="0"/>
              </a:rPr>
              <a:t>Clarify any cultural information which may be necessary to comprehend the passage </a:t>
            </a:r>
          </a:p>
          <a:p>
            <a:pPr eaLnBrk="1" hangingPunct="1">
              <a:lnSpc>
                <a:spcPct val="80000"/>
              </a:lnSpc>
            </a:pPr>
            <a:r>
              <a:rPr lang="en-US" altLang="en-US" sz="800">
                <a:latin typeface="Arial" panose="020B0604020202020204" pitchFamily="34" charset="0"/>
              </a:rPr>
              <a:t>Make students aware of the type of text they will be reading and the purpose(s) for reading </a:t>
            </a:r>
          </a:p>
          <a:p>
            <a:pPr eaLnBrk="1" hangingPunct="1">
              <a:lnSpc>
                <a:spcPct val="80000"/>
              </a:lnSpc>
            </a:pPr>
            <a:r>
              <a:rPr lang="en-US" altLang="en-US" sz="800">
                <a:latin typeface="Arial" panose="020B0604020202020204" pitchFamily="34" charset="0"/>
              </a:rPr>
              <a:t>Provide opportunities for group or collaborative work and for class discussion activities </a:t>
            </a:r>
          </a:p>
          <a:p>
            <a:pPr eaLnBrk="1" hangingPunct="1">
              <a:lnSpc>
                <a:spcPct val="80000"/>
              </a:lnSpc>
            </a:pPr>
            <a:r>
              <a:rPr lang="en-US" altLang="en-US" sz="800">
                <a:latin typeface="Arial" panose="020B0604020202020204" pitchFamily="34" charset="0"/>
              </a:rPr>
              <a:t>Sample pre-reading activities: </a:t>
            </a:r>
          </a:p>
          <a:p>
            <a:pPr eaLnBrk="1" hangingPunct="1">
              <a:lnSpc>
                <a:spcPct val="80000"/>
              </a:lnSpc>
            </a:pPr>
            <a:r>
              <a:rPr lang="en-US" altLang="en-US" sz="800">
                <a:latin typeface="Arial" panose="020B0604020202020204" pitchFamily="34" charset="0"/>
              </a:rPr>
              <a:t>Using the title, subtitles, and divisions within the text to predict content and organization or sequence of information </a:t>
            </a:r>
          </a:p>
          <a:p>
            <a:pPr eaLnBrk="1" hangingPunct="1">
              <a:lnSpc>
                <a:spcPct val="80000"/>
              </a:lnSpc>
            </a:pPr>
            <a:r>
              <a:rPr lang="en-US" altLang="en-US" sz="800">
                <a:latin typeface="Arial" panose="020B0604020202020204" pitchFamily="34" charset="0"/>
              </a:rPr>
              <a:t>Looking at pictures, maps, diagrams, or graphs and their captions </a:t>
            </a:r>
          </a:p>
          <a:p>
            <a:pPr eaLnBrk="1" hangingPunct="1">
              <a:lnSpc>
                <a:spcPct val="80000"/>
              </a:lnSpc>
            </a:pPr>
            <a:r>
              <a:rPr lang="en-US" altLang="en-US" sz="800">
                <a:latin typeface="Arial" panose="020B0604020202020204" pitchFamily="34" charset="0"/>
              </a:rPr>
              <a:t>Talking about the author's background, writing style, and usual topics </a:t>
            </a:r>
          </a:p>
          <a:p>
            <a:pPr eaLnBrk="1" hangingPunct="1">
              <a:lnSpc>
                <a:spcPct val="80000"/>
              </a:lnSpc>
            </a:pPr>
            <a:r>
              <a:rPr lang="en-US" altLang="en-US" sz="800">
                <a:latin typeface="Arial" panose="020B0604020202020204" pitchFamily="34" charset="0"/>
              </a:rPr>
              <a:t>Skimming to find the theme or main idea and eliciting related prior knowledge </a:t>
            </a:r>
          </a:p>
          <a:p>
            <a:pPr eaLnBrk="1" hangingPunct="1">
              <a:lnSpc>
                <a:spcPct val="80000"/>
              </a:lnSpc>
            </a:pPr>
            <a:r>
              <a:rPr lang="en-US" altLang="en-US" sz="800">
                <a:latin typeface="Arial" panose="020B0604020202020204" pitchFamily="34" charset="0"/>
              </a:rPr>
              <a:t>Reviewing vocabulary or grammatical structures </a:t>
            </a:r>
          </a:p>
          <a:p>
            <a:pPr eaLnBrk="1" hangingPunct="1">
              <a:lnSpc>
                <a:spcPct val="80000"/>
              </a:lnSpc>
            </a:pPr>
            <a:r>
              <a:rPr lang="en-US" altLang="en-US" sz="800">
                <a:latin typeface="Arial" panose="020B0604020202020204" pitchFamily="34" charset="0"/>
              </a:rPr>
              <a:t>Reading over the comprehension questions to focus attention on finding that information while reading </a:t>
            </a:r>
          </a:p>
          <a:p>
            <a:pPr eaLnBrk="1" hangingPunct="1">
              <a:lnSpc>
                <a:spcPct val="80000"/>
              </a:lnSpc>
            </a:pPr>
            <a:r>
              <a:rPr lang="en-US" altLang="en-US" sz="800">
                <a:latin typeface="Arial" panose="020B0604020202020204" pitchFamily="34" charset="0"/>
              </a:rPr>
              <a:t>Constructing semantic webs (a graphic arrangement of concepts or words showing how they are related) </a:t>
            </a:r>
          </a:p>
          <a:p>
            <a:pPr eaLnBrk="1" hangingPunct="1">
              <a:lnSpc>
                <a:spcPct val="80000"/>
              </a:lnSpc>
            </a:pPr>
            <a:r>
              <a:rPr lang="en-US" altLang="en-US" sz="800">
                <a:latin typeface="Arial" panose="020B0604020202020204" pitchFamily="34" charset="0"/>
              </a:rPr>
              <a:t>Doing guided practice with guessing meaning from context or checking comprehension while reading </a:t>
            </a:r>
          </a:p>
          <a:p>
            <a:pPr eaLnBrk="1" hangingPunct="1">
              <a:lnSpc>
                <a:spcPct val="80000"/>
              </a:lnSpc>
            </a:pPr>
            <a:r>
              <a:rPr lang="en-US" altLang="en-US" sz="800">
                <a:latin typeface="Arial" panose="020B0604020202020204" pitchFamily="34" charset="0"/>
              </a:rPr>
              <a:t>Pre-reading activities are most important at lower levels of language proficiency and at earlier stages of reading instruction. As students become more proficient at using reading strategies, you will be able to reduce the amount of guided pre-reading and allow students to do these activities themselves. </a:t>
            </a:r>
            <a:endParaRPr lang="en-US" altLang="en-US" sz="800" b="1">
              <a:latin typeface="Arial" panose="020B0604020202020204" pitchFamily="34" charset="0"/>
            </a:endParaRPr>
          </a:p>
          <a:p>
            <a:pPr eaLnBrk="1" hangingPunct="1">
              <a:lnSpc>
                <a:spcPct val="80000"/>
              </a:lnSpc>
            </a:pPr>
            <a:endParaRPr lang="en-US" altLang="en-US" sz="80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Character collages allow students to process information about historical figures by adding images and quotes.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75</a:t>
            </a:fld>
            <a:endParaRPr lang="en-US" altLang="en-US" b="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Sensory figures process by inferencing senses.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76</a:t>
            </a:fld>
            <a:endParaRPr lang="en-US" altLang="en-US" b="0"/>
          </a:p>
        </p:txBody>
      </p:sp>
    </p:spTree>
    <p:extLst>
      <p:ext uri="{BB962C8B-B14F-4D97-AF65-F5344CB8AC3E}">
        <p14:creationId xmlns:p14="http://schemas.microsoft.com/office/powerpoint/2010/main" val="31732541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Flow charts show the movement of an idea.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77</a:t>
            </a:fld>
            <a:endParaRPr lang="en-US" altLang="en-US" b="0"/>
          </a:p>
        </p:txBody>
      </p:sp>
    </p:spTree>
    <p:extLst>
      <p:ext uri="{BB962C8B-B14F-4D97-AF65-F5344CB8AC3E}">
        <p14:creationId xmlns:p14="http://schemas.microsoft.com/office/powerpoint/2010/main" val="2198230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Point of view stories are great for inferencing as well.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78</a:t>
            </a:fld>
            <a:endParaRPr lang="en-US" altLang="en-US" b="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bring to life images by adding text.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79</a:t>
            </a:fld>
            <a:endParaRPr lang="en-US" altLang="en-US" b="0"/>
          </a:p>
        </p:txBody>
      </p:sp>
    </p:spTree>
    <p:extLst>
      <p:ext uri="{BB962C8B-B14F-4D97-AF65-F5344CB8AC3E}">
        <p14:creationId xmlns:p14="http://schemas.microsoft.com/office/powerpoint/2010/main" val="181174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DE6EB60-63C9-DCAC-B0BE-0552DEF65A20}"/>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7AC6BA11-AD9E-AF76-4EAE-EBCA1767F7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t>.</a:t>
            </a:r>
            <a:endParaRPr lang="en-US" altLang="en-US" dirty="0"/>
          </a:p>
        </p:txBody>
      </p:sp>
      <p:sp>
        <p:nvSpPr>
          <p:cNvPr id="21508" name="Slide Number Placeholder 3">
            <a:extLst>
              <a:ext uri="{FF2B5EF4-FFF2-40B4-BE49-F238E27FC236}">
                <a16:creationId xmlns:a16="http://schemas.microsoft.com/office/drawing/2014/main" id="{62947549-BFCE-3C7F-0912-C6180A5E54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A7B716-531B-4D3F-BE5C-DA28CD12408A}" type="slidenum">
              <a:rPr lang="en-US" altLang="en-US" smtClean="0"/>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mosaic is great for showing the parts of a topic.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80</a:t>
            </a:fld>
            <a:endParaRPr lang="en-US" altLang="en-US" b="0"/>
          </a:p>
        </p:txBody>
      </p:sp>
    </p:spTree>
    <p:extLst>
      <p:ext uri="{BB962C8B-B14F-4D97-AF65-F5344CB8AC3E}">
        <p14:creationId xmlns:p14="http://schemas.microsoft.com/office/powerpoint/2010/main" val="2065475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Challenge students to create summaries for the topic with Alpha Boxes.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81</a:t>
            </a:fld>
            <a:endParaRPr lang="en-US" altLang="en-US" b="0"/>
          </a:p>
        </p:txBody>
      </p:sp>
    </p:spTree>
    <p:extLst>
      <p:ext uri="{BB962C8B-B14F-4D97-AF65-F5344CB8AC3E}">
        <p14:creationId xmlns:p14="http://schemas.microsoft.com/office/powerpoint/2010/main" val="33680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Explain an acrostic poem.</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82</a:t>
            </a:fld>
            <a:endParaRPr lang="en-US" altLang="en-US" b="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write or draw what they would see beyond the picture frame.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83</a:t>
            </a:fld>
            <a:endParaRPr lang="en-US" altLang="en-US" b="0"/>
          </a:p>
        </p:txBody>
      </p:sp>
    </p:spTree>
    <p:extLst>
      <p:ext uri="{BB962C8B-B14F-4D97-AF65-F5344CB8AC3E}">
        <p14:creationId xmlns:p14="http://schemas.microsoft.com/office/powerpoint/2010/main" val="11915895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rank the importance of certain events.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84</a:t>
            </a:fld>
            <a:endParaRPr lang="en-US" altLang="en-US" b="0"/>
          </a:p>
        </p:txBody>
      </p:sp>
    </p:spTree>
    <p:extLst>
      <p:ext uri="{BB962C8B-B14F-4D97-AF65-F5344CB8AC3E}">
        <p14:creationId xmlns:p14="http://schemas.microsoft.com/office/powerpoint/2010/main" val="3060082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found in the table of contents.</a:t>
            </a:r>
          </a:p>
        </p:txBody>
      </p:sp>
      <p:sp>
        <p:nvSpPr>
          <p:cNvPr id="4" name="Slide Number Placeholder 3"/>
          <p:cNvSpPr>
            <a:spLocks noGrp="1"/>
          </p:cNvSpPr>
          <p:nvPr>
            <p:ph type="sldNum" sz="quarter" idx="5"/>
          </p:nvPr>
        </p:nvSpPr>
        <p:spPr/>
        <p:txBody>
          <a:bodyPr/>
          <a:lstStyle/>
          <a:p>
            <a:fld id="{474090D7-EA30-45C9-860E-96BC584F5939}" type="slidenum">
              <a:rPr lang="en-US" smtClean="0"/>
              <a:t>85</a:t>
            </a:fld>
            <a:endParaRPr lang="en-US"/>
          </a:p>
        </p:txBody>
      </p:sp>
    </p:spTree>
    <p:extLst>
      <p:ext uri="{BB962C8B-B14F-4D97-AF65-F5344CB8AC3E}">
        <p14:creationId xmlns:p14="http://schemas.microsoft.com/office/powerpoint/2010/main" val="266093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83F76B97-ECFB-4E54-BAF7-547335E002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CB426887-B5A5-4052-86AC-A879B0838408}" type="slidenum">
              <a:rPr lang="en-US" altLang="en-US" smtClean="0"/>
              <a:pPr>
                <a:spcBef>
                  <a:spcPct val="0"/>
                </a:spcBef>
              </a:pPr>
              <a:t>86</a:t>
            </a:fld>
            <a:endParaRPr lang="en-US" altLang="en-US"/>
          </a:p>
        </p:txBody>
      </p:sp>
      <p:sp>
        <p:nvSpPr>
          <p:cNvPr id="123907" name="Rectangle 2">
            <a:extLst>
              <a:ext uri="{FF2B5EF4-FFF2-40B4-BE49-F238E27FC236}">
                <a16:creationId xmlns:a16="http://schemas.microsoft.com/office/drawing/2014/main" id="{C8E1F21C-E84B-40D8-A2EF-DC509EE40DB6}"/>
              </a:ext>
            </a:extLst>
          </p:cNvPr>
          <p:cNvSpPr>
            <a:spLocks noGrp="1" noRot="1" noChangeAspect="1" noChangeArrowheads="1" noTextEdit="1"/>
          </p:cNvSpPr>
          <p:nvPr>
            <p:ph type="sldImg"/>
            <p:custDataLst>
              <p:tags r:id="rId1"/>
            </p:custDataLst>
          </p:nvPr>
        </p:nvSpPr>
        <p:spPr>
          <a:xfrm>
            <a:off x="1158875" y="704850"/>
            <a:ext cx="4694238" cy="3521075"/>
          </a:xfrm>
          <a:ln/>
        </p:spPr>
      </p:sp>
      <p:sp>
        <p:nvSpPr>
          <p:cNvPr id="123908" name="Rectangle 3">
            <a:extLst>
              <a:ext uri="{FF2B5EF4-FFF2-40B4-BE49-F238E27FC236}">
                <a16:creationId xmlns:a16="http://schemas.microsoft.com/office/drawing/2014/main" id="{2C6C0EFB-EEA7-455A-ADF6-743360E41A7A}"/>
              </a:ext>
            </a:extLst>
          </p:cNvPr>
          <p:cNvSpPr>
            <a:spLocks noGrp="1" noChangeArrowheads="1"/>
          </p:cNvSpPr>
          <p:nvPr>
            <p:ph type="body" idx="1"/>
          </p:nvPr>
        </p:nvSpPr>
        <p:spPr>
          <a:xfrm>
            <a:off x="935038" y="4459288"/>
            <a:ext cx="5140325"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Have participants hold up their hands in a “gimmie five”. Then for each finger up they have to say one thing they learned. For their thumb, they need to say one question they still have. </a:t>
            </a:r>
          </a:p>
        </p:txBody>
      </p:sp>
    </p:spTree>
    <p:extLst>
      <p:ext uri="{BB962C8B-B14F-4D97-AF65-F5344CB8AC3E}">
        <p14:creationId xmlns:p14="http://schemas.microsoft.com/office/powerpoint/2010/main" val="6299817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examine at the sample notebooks you brought to look for these parts in the notebook. </a:t>
            </a:r>
          </a:p>
        </p:txBody>
      </p:sp>
      <p:sp>
        <p:nvSpPr>
          <p:cNvPr id="4" name="Slide Number Placeholder 3"/>
          <p:cNvSpPr>
            <a:spLocks noGrp="1"/>
          </p:cNvSpPr>
          <p:nvPr>
            <p:ph type="sldNum" sz="quarter" idx="5"/>
          </p:nvPr>
        </p:nvSpPr>
        <p:spPr/>
        <p:txBody>
          <a:bodyPr/>
          <a:lstStyle/>
          <a:p>
            <a:fld id="{F7EFED98-B859-40E5-AD27-BEF9A53B2399}" type="slidenum">
              <a:rPr lang="en-US" smtClean="0"/>
              <a:t>87</a:t>
            </a:fld>
            <a:endParaRPr lang="en-US"/>
          </a:p>
        </p:txBody>
      </p:sp>
    </p:spTree>
    <p:extLst>
      <p:ext uri="{BB962C8B-B14F-4D97-AF65-F5344CB8AC3E}">
        <p14:creationId xmlns:p14="http://schemas.microsoft.com/office/powerpoint/2010/main" val="11800328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88</a:t>
            </a:fld>
            <a:endParaRPr lang="en-US"/>
          </a:p>
        </p:txBody>
      </p:sp>
    </p:spTree>
    <p:extLst>
      <p:ext uri="{BB962C8B-B14F-4D97-AF65-F5344CB8AC3E}">
        <p14:creationId xmlns:p14="http://schemas.microsoft.com/office/powerpoint/2010/main" val="28669699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your personal choice in the classroom (share all your tips in this section).</a:t>
            </a:r>
          </a:p>
        </p:txBody>
      </p:sp>
      <p:sp>
        <p:nvSpPr>
          <p:cNvPr id="4" name="Slide Number Placeholder 3"/>
          <p:cNvSpPr>
            <a:spLocks noGrp="1"/>
          </p:cNvSpPr>
          <p:nvPr>
            <p:ph type="sldNum" sz="quarter" idx="5"/>
          </p:nvPr>
        </p:nvSpPr>
        <p:spPr/>
        <p:txBody>
          <a:bodyPr/>
          <a:lstStyle/>
          <a:p>
            <a:fld id="{F7EFED98-B859-40E5-AD27-BEF9A53B2399}" type="slidenum">
              <a:rPr lang="en-US" smtClean="0"/>
              <a:t>89</a:t>
            </a:fld>
            <a:endParaRPr lang="en-US"/>
          </a:p>
        </p:txBody>
      </p:sp>
    </p:spTree>
    <p:extLst>
      <p:ext uri="{BB962C8B-B14F-4D97-AF65-F5344CB8AC3E}">
        <p14:creationId xmlns:p14="http://schemas.microsoft.com/office/powerpoint/2010/main" val="281751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DE357E6-DBDB-852A-1517-DEFFF802B18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2AE3CDDC-4DBE-085C-C097-E98FBC0A4E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8A1E364A-CBA5-A894-0E4C-E3A2C7BE2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35A3EB-E673-4D29-BAB1-DE4A11CE02B7}" type="slidenum">
              <a:rPr lang="en-US" altLang="en-US" smtClean="0"/>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74C9EA4-AC0F-424B-8298-AD37E5205B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796D27-D1F3-469A-9E4A-9E1103182D38}" type="slidenum">
              <a:rPr lang="en-US" altLang="en-US" smtClean="0"/>
              <a:pPr>
                <a:spcBef>
                  <a:spcPct val="0"/>
                </a:spcBef>
              </a:pPr>
              <a:t>90</a:t>
            </a:fld>
            <a:endParaRPr lang="en-US" altLang="en-US"/>
          </a:p>
        </p:txBody>
      </p:sp>
      <p:sp>
        <p:nvSpPr>
          <p:cNvPr id="54275" name="Rectangle 2">
            <a:extLst>
              <a:ext uri="{FF2B5EF4-FFF2-40B4-BE49-F238E27FC236}">
                <a16:creationId xmlns:a16="http://schemas.microsoft.com/office/drawing/2014/main" id="{9F5E4ECD-8705-4C47-955B-76272A2EC78B}"/>
              </a:ext>
            </a:extLst>
          </p:cNvPr>
          <p:cNvSpPr>
            <a:spLocks noGrp="1" noRot="1" noChangeAspect="1" noChangeArrowheads="1" noTextEdit="1"/>
          </p:cNvSpPr>
          <p:nvPr>
            <p:ph type="sldImg"/>
            <p:custDataLst>
              <p:tags r:id="rId1"/>
            </p:custDataLst>
          </p:nvPr>
        </p:nvSpPr>
        <p:spPr>
          <a:ln/>
        </p:spPr>
      </p:sp>
      <p:sp>
        <p:nvSpPr>
          <p:cNvPr id="54276" name="Rectangle 3">
            <a:extLst>
              <a:ext uri="{FF2B5EF4-FFF2-40B4-BE49-F238E27FC236}">
                <a16:creationId xmlns:a16="http://schemas.microsoft.com/office/drawing/2014/main" id="{AEB4C541-FA8B-49B7-B45E-E1328FC61C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There are also things that you can do to individualize them.   As you go over these, give your tips and experiences using notebooks.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For reduce the number of lost notebooks explain that the students have invested their time and personality into them, so they now have value to the kids.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598394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C45CD2D-2221-4292-9438-7E5017CBA6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14FD70-22AE-47CA-9B91-4FFF60B23A66}" type="slidenum">
              <a:rPr lang="en-US" altLang="en-US" smtClean="0"/>
              <a:pPr>
                <a:spcBef>
                  <a:spcPct val="0"/>
                </a:spcBef>
              </a:pPr>
              <a:t>91</a:t>
            </a:fld>
            <a:endParaRPr lang="en-US" altLang="en-US"/>
          </a:p>
        </p:txBody>
      </p:sp>
      <p:sp>
        <p:nvSpPr>
          <p:cNvPr id="56323" name="Rectangle 2">
            <a:extLst>
              <a:ext uri="{FF2B5EF4-FFF2-40B4-BE49-F238E27FC236}">
                <a16:creationId xmlns:a16="http://schemas.microsoft.com/office/drawing/2014/main" id="{3EFBC3DD-2EB6-45D5-BEAF-2C6F6985CC65}"/>
              </a:ext>
            </a:extLst>
          </p:cNvPr>
          <p:cNvSpPr>
            <a:spLocks noGrp="1" noRot="1" noChangeAspect="1" noChangeArrowheads="1" noTextEdit="1"/>
          </p:cNvSpPr>
          <p:nvPr>
            <p:ph type="sldImg"/>
            <p:custDataLst>
              <p:tags r:id="rId1"/>
            </p:custDataLst>
          </p:nvPr>
        </p:nvSpPr>
        <p:spPr>
          <a:ln/>
        </p:spPr>
      </p:sp>
      <p:sp>
        <p:nvSpPr>
          <p:cNvPr id="56324" name="Rectangle 3">
            <a:extLst>
              <a:ext uri="{FF2B5EF4-FFF2-40B4-BE49-F238E27FC236}">
                <a16:creationId xmlns:a16="http://schemas.microsoft.com/office/drawing/2014/main" id="{ED962366-1313-4538-9B93-169E5C817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There are also things that you can do to individualize them.   As you go over these, give your tips and experiences using notebooks.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For reduce the number of lost notebooks explain that the students have invested their time and personality into them, so they now have value to the kids.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384913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BEE99257-ADE0-4A4E-816F-3EC6546B70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A78C50-E6F2-4C7F-B082-CB86A14F7721}" type="slidenum">
              <a:rPr lang="en-US" altLang="en-US" smtClean="0"/>
              <a:pPr>
                <a:spcBef>
                  <a:spcPct val="0"/>
                </a:spcBef>
              </a:pPr>
              <a:t>92</a:t>
            </a:fld>
            <a:endParaRPr lang="en-US" altLang="en-US"/>
          </a:p>
        </p:txBody>
      </p:sp>
      <p:sp>
        <p:nvSpPr>
          <p:cNvPr id="68611" name="Rectangle 2">
            <a:extLst>
              <a:ext uri="{FF2B5EF4-FFF2-40B4-BE49-F238E27FC236}">
                <a16:creationId xmlns:a16="http://schemas.microsoft.com/office/drawing/2014/main" id="{60D7431B-01A6-48C3-A9B9-807F62426560}"/>
              </a:ext>
            </a:extLst>
          </p:cNvPr>
          <p:cNvSpPr>
            <a:spLocks noGrp="1" noRot="1" noChangeAspect="1" noChangeArrowheads="1" noTextEdit="1"/>
          </p:cNvSpPr>
          <p:nvPr>
            <p:ph type="sldImg"/>
            <p:custDataLst>
              <p:tags r:id="rId1"/>
            </p:custDataLst>
          </p:nvPr>
        </p:nvSpPr>
        <p:spPr>
          <a:ln/>
        </p:spPr>
      </p:sp>
      <p:sp>
        <p:nvSpPr>
          <p:cNvPr id="68612" name="Rectangle 3">
            <a:extLst>
              <a:ext uri="{FF2B5EF4-FFF2-40B4-BE49-F238E27FC236}">
                <a16:creationId xmlns:a16="http://schemas.microsoft.com/office/drawing/2014/main" id="{4F0E6554-F22D-463D-A9E0-9556A28BB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will help kids know what the assignment is about and when it was done.  This will help absent kids too.</a:t>
            </a:r>
          </a:p>
        </p:txBody>
      </p:sp>
    </p:spTree>
    <p:extLst>
      <p:ext uri="{BB962C8B-B14F-4D97-AF65-F5344CB8AC3E}">
        <p14:creationId xmlns:p14="http://schemas.microsoft.com/office/powerpoint/2010/main" val="23022594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29E43BFC-6944-4838-BC1C-6C3D0C9017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205B5F-97C2-45BE-9F44-FD6B468E2536}" type="slidenum">
              <a:rPr lang="en-US" altLang="en-US" smtClean="0"/>
              <a:pPr>
                <a:spcBef>
                  <a:spcPct val="0"/>
                </a:spcBef>
              </a:pPr>
              <a:t>93</a:t>
            </a:fld>
            <a:endParaRPr lang="en-US" altLang="en-US"/>
          </a:p>
        </p:txBody>
      </p:sp>
      <p:sp>
        <p:nvSpPr>
          <p:cNvPr id="70659" name="Rectangle 2">
            <a:extLst>
              <a:ext uri="{FF2B5EF4-FFF2-40B4-BE49-F238E27FC236}">
                <a16:creationId xmlns:a16="http://schemas.microsoft.com/office/drawing/2014/main" id="{56176E9C-333D-427C-844C-029465DFBE69}"/>
              </a:ext>
            </a:extLst>
          </p:cNvPr>
          <p:cNvSpPr>
            <a:spLocks noGrp="1" noRot="1" noChangeAspect="1" noChangeArrowheads="1" noTextEdit="1"/>
          </p:cNvSpPr>
          <p:nvPr>
            <p:ph type="sldImg"/>
            <p:custDataLst>
              <p:tags r:id="rId1"/>
            </p:custDataLst>
          </p:nvPr>
        </p:nvSpPr>
        <p:spPr>
          <a:ln/>
        </p:spPr>
      </p:sp>
      <p:sp>
        <p:nvSpPr>
          <p:cNvPr id="70660" name="Rectangle 3">
            <a:extLst>
              <a:ext uri="{FF2B5EF4-FFF2-40B4-BE49-F238E27FC236}">
                <a16:creationId xmlns:a16="http://schemas.microsoft.com/office/drawing/2014/main" id="{4B134946-A0DB-4203-B873-AB9F2474D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Discuss with participants how you can number pages.  There are a variety of ways you can do this.  Share the above with them and what you have done or tried in the past.  You might need to explain that we are teaching without left-side/right-side if you have some folks who were taught the ISN by an old-schooler!</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Number as you go - Explain to participants it is best to number as you go so if a kid messes up their whole notebook is not messed up.</a:t>
            </a:r>
          </a:p>
          <a:p>
            <a:pPr eaLnBrk="1" hangingPunct="1">
              <a:buFontTx/>
              <a:buChar char="•"/>
            </a:pPr>
            <a:r>
              <a:rPr lang="en-US" altLang="en-US">
                <a:latin typeface="Arial" panose="020B0604020202020204" pitchFamily="34" charset="0"/>
              </a:rPr>
              <a:t>Number by activity – each activity has a number</a:t>
            </a:r>
          </a:p>
          <a:p>
            <a:pPr eaLnBrk="1" hangingPunct="1">
              <a:buFontTx/>
              <a:buChar char="•"/>
            </a:pPr>
            <a:r>
              <a:rPr lang="en-US" altLang="en-US">
                <a:latin typeface="Arial" panose="020B0604020202020204" pitchFamily="34" charset="0"/>
              </a:rPr>
              <a:t>A,B,C method – Can use this with either.  Preview is 2A, Notes 2B, Processing 2C or if you number as you go, if a kid needs more room than the page you gave them, they can make that A and move to page B.</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Explain that all kids should be on the same number system and do not let them number on their own or their will be a lot of confusion when you want to grade or have the kids find something.</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521542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1A4631B-4D1D-4BF5-9847-3461AC790D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5458F7-8F50-4563-A98E-F2186FEA2C90}" type="slidenum">
              <a:rPr lang="en-US" altLang="en-US" smtClean="0"/>
              <a:pPr>
                <a:spcBef>
                  <a:spcPct val="0"/>
                </a:spcBef>
              </a:pPr>
              <a:t>94</a:t>
            </a:fld>
            <a:endParaRPr lang="en-US" altLang="en-US"/>
          </a:p>
        </p:txBody>
      </p:sp>
      <p:sp>
        <p:nvSpPr>
          <p:cNvPr id="72707" name="Rectangle 2">
            <a:extLst>
              <a:ext uri="{FF2B5EF4-FFF2-40B4-BE49-F238E27FC236}">
                <a16:creationId xmlns:a16="http://schemas.microsoft.com/office/drawing/2014/main" id="{0700F38D-98A0-4CAB-AF5A-500DC5BD1D18}"/>
              </a:ext>
            </a:extLst>
          </p:cNvPr>
          <p:cNvSpPr>
            <a:spLocks noGrp="1" noRot="1" noChangeAspect="1" noChangeArrowheads="1" noTextEdit="1"/>
          </p:cNvSpPr>
          <p:nvPr>
            <p:ph type="sldImg"/>
            <p:custDataLst>
              <p:tags r:id="rId1"/>
            </p:custDataLst>
          </p:nvPr>
        </p:nvSpPr>
        <p:spPr>
          <a:ln/>
        </p:spPr>
      </p:sp>
      <p:sp>
        <p:nvSpPr>
          <p:cNvPr id="72708" name="Rectangle 3">
            <a:extLst>
              <a:ext uri="{FF2B5EF4-FFF2-40B4-BE49-F238E27FC236}">
                <a16:creationId xmlns:a16="http://schemas.microsoft.com/office/drawing/2014/main" id="{ACAADE4E-A3C0-421E-9C08-0ED1E1335B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 showed two examples, if you do something different, explain that to them.</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 also share how I go to the teacher center and use a poster maker to make a big poster of the Table of Contents and laminate it. That way I can use dry erase markers on it and keep it up where the kids can see.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033009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FE61BF7-CDCA-4DBB-80A4-A150EF377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D70326-5819-4C4F-AADC-A4EB3240D14E}" type="slidenum">
              <a:rPr lang="en-US" altLang="en-US" smtClean="0"/>
              <a:pPr>
                <a:spcBef>
                  <a:spcPct val="0"/>
                </a:spcBef>
              </a:pPr>
              <a:t>95</a:t>
            </a:fld>
            <a:endParaRPr lang="en-US" altLang="en-US"/>
          </a:p>
        </p:txBody>
      </p:sp>
      <p:sp>
        <p:nvSpPr>
          <p:cNvPr id="74755" name="Rectangle 2">
            <a:extLst>
              <a:ext uri="{FF2B5EF4-FFF2-40B4-BE49-F238E27FC236}">
                <a16:creationId xmlns:a16="http://schemas.microsoft.com/office/drawing/2014/main" id="{CB6835D1-0F63-4037-AA15-A4AA351B1ADE}"/>
              </a:ext>
            </a:extLst>
          </p:cNvPr>
          <p:cNvSpPr>
            <a:spLocks noGrp="1" noRot="1" noChangeAspect="1" noChangeArrowheads="1" noTextEdit="1"/>
          </p:cNvSpPr>
          <p:nvPr>
            <p:ph type="sldImg"/>
            <p:custDataLst>
              <p:tags r:id="rId1"/>
            </p:custDataLst>
          </p:nvPr>
        </p:nvSpPr>
        <p:spPr>
          <a:ln/>
        </p:spPr>
      </p:sp>
      <p:sp>
        <p:nvSpPr>
          <p:cNvPr id="74756" name="Rectangle 3">
            <a:extLst>
              <a:ext uri="{FF2B5EF4-FFF2-40B4-BE49-F238E27FC236}">
                <a16:creationId xmlns:a16="http://schemas.microsoft.com/office/drawing/2014/main" id="{A4CA374A-903F-414C-BE0C-EB5D670B26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can include other things besides preview, notes, and processing in your notebooks as well.  Vocabulary, maps are a few examples.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581047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519D4D87-7DB9-4B8B-84B2-394F9E4FA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B584D9-C482-4822-9A95-7F448A4E805C}" type="slidenum">
              <a:rPr lang="en-US" altLang="en-US" smtClean="0"/>
              <a:pPr>
                <a:spcBef>
                  <a:spcPct val="0"/>
                </a:spcBef>
              </a:pPr>
              <a:t>96</a:t>
            </a:fld>
            <a:endParaRPr lang="en-US" altLang="en-US"/>
          </a:p>
        </p:txBody>
      </p:sp>
      <p:sp>
        <p:nvSpPr>
          <p:cNvPr id="76803" name="Rectangle 2">
            <a:extLst>
              <a:ext uri="{FF2B5EF4-FFF2-40B4-BE49-F238E27FC236}">
                <a16:creationId xmlns:a16="http://schemas.microsoft.com/office/drawing/2014/main" id="{74C10700-AD5C-4A34-A09C-FE19B390BFF3}"/>
              </a:ext>
            </a:extLst>
          </p:cNvPr>
          <p:cNvSpPr>
            <a:spLocks noGrp="1" noRot="1" noChangeAspect="1" noChangeArrowheads="1" noTextEdit="1"/>
          </p:cNvSpPr>
          <p:nvPr>
            <p:ph type="sldImg"/>
            <p:custDataLst>
              <p:tags r:id="rId1"/>
            </p:custDataLst>
          </p:nvPr>
        </p:nvSpPr>
        <p:spPr>
          <a:ln/>
        </p:spPr>
      </p:sp>
      <p:sp>
        <p:nvSpPr>
          <p:cNvPr id="76804" name="Rectangle 3">
            <a:extLst>
              <a:ext uri="{FF2B5EF4-FFF2-40B4-BE49-F238E27FC236}">
                <a16:creationId xmlns:a16="http://schemas.microsoft.com/office/drawing/2014/main" id="{BC3B7B77-7A0C-47D5-B783-4EF7AE777D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can give the example of 5-5-5   5 terms, 5 phrases, 5 colors required for a unit page.  This picture does not have it, but that is something they can require their students to do.</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75374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look at the organization in the ISN. </a:t>
            </a:r>
          </a:p>
        </p:txBody>
      </p:sp>
      <p:sp>
        <p:nvSpPr>
          <p:cNvPr id="4" name="Slide Number Placeholder 3"/>
          <p:cNvSpPr>
            <a:spLocks noGrp="1"/>
          </p:cNvSpPr>
          <p:nvPr>
            <p:ph type="sldNum" sz="quarter" idx="5"/>
          </p:nvPr>
        </p:nvSpPr>
        <p:spPr/>
        <p:txBody>
          <a:bodyPr/>
          <a:lstStyle/>
          <a:p>
            <a:fld id="{F7EFED98-B859-40E5-AD27-BEF9A53B2399}" type="slidenum">
              <a:rPr lang="en-US" smtClean="0"/>
              <a:t>97</a:t>
            </a:fld>
            <a:endParaRPr lang="en-US"/>
          </a:p>
        </p:txBody>
      </p:sp>
    </p:spTree>
    <p:extLst>
      <p:ext uri="{BB962C8B-B14F-4D97-AF65-F5344CB8AC3E}">
        <p14:creationId xmlns:p14="http://schemas.microsoft.com/office/powerpoint/2010/main" val="22262588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with these stems.</a:t>
            </a:r>
          </a:p>
        </p:txBody>
      </p:sp>
      <p:sp>
        <p:nvSpPr>
          <p:cNvPr id="4" name="Slide Number Placeholder 3"/>
          <p:cNvSpPr>
            <a:spLocks noGrp="1"/>
          </p:cNvSpPr>
          <p:nvPr>
            <p:ph type="sldNum" sz="quarter" idx="10"/>
          </p:nvPr>
        </p:nvSpPr>
        <p:spPr/>
        <p:txBody>
          <a:bodyPr/>
          <a:lstStyle/>
          <a:p>
            <a:fld id="{635A52A9-B7B4-462F-AB5A-B0529042ED7D}" type="slidenum">
              <a:rPr lang="en-US" smtClean="0"/>
              <a:t>98</a:t>
            </a:fld>
            <a:endParaRPr lang="en-US"/>
          </a:p>
        </p:txBody>
      </p:sp>
    </p:spTree>
    <p:extLst>
      <p:ext uri="{BB962C8B-B14F-4D97-AF65-F5344CB8AC3E}">
        <p14:creationId xmlns:p14="http://schemas.microsoft.com/office/powerpoint/2010/main" val="8662710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Turn and Talk</a:t>
            </a:r>
          </a:p>
          <a:p>
            <a:endParaRPr lang="en-US" altLang="en-US" dirty="0">
              <a:latin typeface="Arial" panose="020B0604020202020204" pitchFamily="34" charset="0"/>
            </a:endParaRPr>
          </a:p>
          <a:p>
            <a:r>
              <a:rPr lang="en-US" altLang="en-US" dirty="0">
                <a:latin typeface="Arial" panose="020B0604020202020204" pitchFamily="34" charset="0"/>
              </a:rPr>
              <a:t>This decides how you grade the notebook – either looking for perfection or grading the learning process. </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684FF9-7EB3-495E-B5AE-BCAC8574210C}" type="slidenum">
              <a:rPr lang="en-US" altLang="en-US"/>
              <a:pPr eaLnBrk="1" hangingPunct="1"/>
              <a:t>100</a:t>
            </a:fld>
            <a:endParaRPr lang="en-US" altLang="en-US"/>
          </a:p>
        </p:txBody>
      </p:sp>
    </p:spTree>
    <p:extLst>
      <p:ext uri="{BB962C8B-B14F-4D97-AF65-F5344CB8AC3E}">
        <p14:creationId xmlns:p14="http://schemas.microsoft.com/office/powerpoint/2010/main" val="48847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8B20EDD-AC26-C3FF-5A98-8159E441309B}"/>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FAD884CF-8474-7B55-EBAA-D165E87AC6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5604" name="Slide Number Placeholder 3">
            <a:extLst>
              <a:ext uri="{FF2B5EF4-FFF2-40B4-BE49-F238E27FC236}">
                <a16:creationId xmlns:a16="http://schemas.microsoft.com/office/drawing/2014/main" id="{C2A154CF-3A05-C84D-2C78-C3B731B504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DA6E38-54E8-41D2-A357-5F67459BB7D5}" type="slidenum">
              <a:rPr lang="en-US" altLang="en-US" smtClean="0"/>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altLang="en-US" sz="1200" dirty="0">
                <a:latin typeface="Arial" panose="020B0604020202020204" pitchFamily="34" charset="0"/>
              </a:rPr>
              <a:t>Monitor often at the beginning of the year. </a:t>
            </a:r>
          </a:p>
          <a:p>
            <a:pPr eaLnBrk="1" hangingPunct="1">
              <a:spcBef>
                <a:spcPct val="0"/>
              </a:spcBef>
              <a:buFontTx/>
              <a:buChar char="•"/>
            </a:pPr>
            <a:r>
              <a:rPr lang="en-US" altLang="en-US" sz="1200" dirty="0">
                <a:latin typeface="Arial" panose="020B0604020202020204" pitchFamily="34" charset="0"/>
              </a:rPr>
              <a:t>Stamp, initial, or place stickers to indicate you have seen the item. </a:t>
            </a:r>
          </a:p>
          <a:p>
            <a:pPr eaLnBrk="1" hangingPunct="1">
              <a:spcBef>
                <a:spcPct val="0"/>
              </a:spcBef>
              <a:buFontTx/>
              <a:buChar char="•"/>
            </a:pPr>
            <a:r>
              <a:rPr lang="en-US" altLang="en-US" sz="1200" dirty="0">
                <a:latin typeface="Arial" panose="020B0604020202020204" pitchFamily="34" charset="0"/>
              </a:rPr>
              <a:t>Write comments, especially positive comments or suggestions, on sticky notes.</a:t>
            </a:r>
          </a:p>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101</a:t>
            </a:fld>
            <a:endParaRPr lang="en-US"/>
          </a:p>
        </p:txBody>
      </p:sp>
    </p:spTree>
    <p:extLst>
      <p:ext uri="{BB962C8B-B14F-4D97-AF65-F5344CB8AC3E}">
        <p14:creationId xmlns:p14="http://schemas.microsoft.com/office/powerpoint/2010/main" val="10851623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Chief Blueprint" panose="020B0500000000000000" pitchFamily="34" charset="0"/>
                <a:cs typeface="Times New Roman" panose="02020603050405020304" pitchFamily="18" charset="0"/>
              </a:rPr>
              <a:t>Allow students to use notebooks on a quiz</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Helps students understand the importance of taking notes.</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Encourages students to bring their notebooks daily.</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Builds good work habits for the future.</a:t>
            </a:r>
          </a:p>
          <a:p>
            <a:r>
              <a:rPr lang="en-US" altLang="en-US" sz="1200" dirty="0">
                <a:latin typeface="Chief Blueprint" panose="020B0500000000000000" pitchFamily="34" charset="0"/>
                <a:cs typeface="Times New Roman" panose="02020603050405020304" pitchFamily="18" charset="0"/>
              </a:rPr>
              <a:t>z or test.</a:t>
            </a:r>
            <a:r>
              <a:rPr lang="en-US" altLang="en-US" sz="1200" dirty="0">
                <a:latin typeface="Chief Blueprint" panose="020B0500000000000000" pitchFamily="34" charset="0"/>
              </a:rPr>
              <a:t> </a:t>
            </a:r>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102</a:t>
            </a:fld>
            <a:endParaRPr lang="en-US"/>
          </a:p>
        </p:txBody>
      </p:sp>
    </p:spTree>
    <p:extLst>
      <p:ext uri="{BB962C8B-B14F-4D97-AF65-F5344CB8AC3E}">
        <p14:creationId xmlns:p14="http://schemas.microsoft.com/office/powerpoint/2010/main" val="12984218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hief Blueprint" panose="020B0500000000000000" pitchFamily="34" charset="0"/>
                <a:cs typeface="Times New Roman" panose="02020603050405020304" pitchFamily="18" charset="0"/>
              </a:rPr>
              <a:t>Have students</a:t>
            </a:r>
            <a:r>
              <a:rPr lang="en-US" altLang="en-US" sz="1200" b="1" dirty="0">
                <a:latin typeface="Chief Blueprint" panose="020B0500000000000000" pitchFamily="34" charset="0"/>
                <a:cs typeface="Times New Roman" panose="02020603050405020304" pitchFamily="18" charset="0"/>
              </a:rPr>
              <a:t> </a:t>
            </a:r>
            <a:r>
              <a:rPr lang="en-US" altLang="en-US" sz="1200" dirty="0">
                <a:latin typeface="Chief Blueprint" panose="020B0500000000000000" pitchFamily="34" charset="0"/>
                <a:cs typeface="Times New Roman" panose="02020603050405020304" pitchFamily="18" charset="0"/>
              </a:rPr>
              <a:t>look at other student examples.</a:t>
            </a:r>
            <a:endParaRPr lang="en-US" altLang="en-US" sz="1200" dirty="0">
              <a:latin typeface="Chief Blueprint" panose="020B0500000000000000" pitchFamily="34" charset="0"/>
            </a:endParaRP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Examples from previous years</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Gallery walk</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Peer Review</a:t>
            </a:r>
          </a:p>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103</a:t>
            </a:fld>
            <a:endParaRPr lang="en-US"/>
          </a:p>
        </p:txBody>
      </p:sp>
    </p:spTree>
    <p:extLst>
      <p:ext uri="{BB962C8B-B14F-4D97-AF65-F5344CB8AC3E}">
        <p14:creationId xmlns:p14="http://schemas.microsoft.com/office/powerpoint/2010/main" val="2970945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96B79F-3607-4928-8ECD-212BC1AE5C76}" type="slidenum">
              <a:rPr lang="en-US" altLang="en-US"/>
              <a:pPr eaLnBrk="1" hangingPunct="1"/>
              <a:t>104</a:t>
            </a:fld>
            <a:endParaRPr lang="en-US" altLang="en-US"/>
          </a:p>
        </p:txBody>
      </p:sp>
    </p:spTree>
    <p:extLst>
      <p:ext uri="{BB962C8B-B14F-4D97-AF65-F5344CB8AC3E}">
        <p14:creationId xmlns:p14="http://schemas.microsoft.com/office/powerpoint/2010/main" val="32448410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any tips you have for grading. Remind teachers that they have sample rubrics on the website in the folder on Interactive Student Notebook resources. </a:t>
            </a:r>
          </a:p>
        </p:txBody>
      </p:sp>
      <p:sp>
        <p:nvSpPr>
          <p:cNvPr id="4" name="Slide Number Placeholder 3"/>
          <p:cNvSpPr>
            <a:spLocks noGrp="1"/>
          </p:cNvSpPr>
          <p:nvPr>
            <p:ph type="sldNum" sz="quarter" idx="5"/>
          </p:nvPr>
        </p:nvSpPr>
        <p:spPr/>
        <p:txBody>
          <a:bodyPr/>
          <a:lstStyle/>
          <a:p>
            <a:fld id="{F7EFED98-B859-40E5-AD27-BEF9A53B2399}" type="slidenum">
              <a:rPr lang="en-US" smtClean="0"/>
              <a:t>106</a:t>
            </a:fld>
            <a:endParaRPr lang="en-US"/>
          </a:p>
        </p:txBody>
      </p:sp>
    </p:spTree>
    <p:extLst>
      <p:ext uri="{BB962C8B-B14F-4D97-AF65-F5344CB8AC3E}">
        <p14:creationId xmlns:p14="http://schemas.microsoft.com/office/powerpoint/2010/main" val="14264579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F63AE2-BBBC-46EA-A013-EDA6AEDFFCF8}" type="slidenum">
              <a:rPr lang="en-US" altLang="en-US"/>
              <a:pPr eaLnBrk="1" hangingPunct="1"/>
              <a:t>108</a:t>
            </a:fld>
            <a:endParaRPr lang="en-US" altLang="en-US"/>
          </a:p>
        </p:txBody>
      </p:sp>
      <p:sp>
        <p:nvSpPr>
          <p:cNvPr id="173059" name="Rectangle 2"/>
          <p:cNvSpPr>
            <a:spLocks noGrp="1" noRot="1" noChangeAspect="1" noChangeArrowheads="1" noTextEdit="1"/>
          </p:cNvSpPr>
          <p:nvPr>
            <p:ph type="sldImg"/>
            <p:custDataLst>
              <p:tags r:id="rId1"/>
            </p:custDataLst>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Discuss by bullet points</a:t>
            </a:r>
          </a:p>
          <a:p>
            <a:pPr eaLnBrk="1" hangingPunct="1">
              <a:buFontTx/>
              <a:buChar char="•"/>
            </a:pPr>
            <a:r>
              <a:rPr lang="en-US" altLang="en-US">
                <a:latin typeface="Arial" panose="020B0604020202020204" pitchFamily="34" charset="0"/>
              </a:rPr>
              <a:t>Notes with highlighting key terms are easier to use to study for tests</a:t>
            </a:r>
          </a:p>
          <a:p>
            <a:pPr eaLnBrk="1" hangingPunct="1">
              <a:buFontTx/>
              <a:buChar char="•"/>
            </a:pPr>
            <a:r>
              <a:rPr lang="en-US" altLang="en-US">
                <a:latin typeface="Arial" panose="020B0604020202020204" pitchFamily="34" charset="0"/>
              </a:rPr>
              <a:t>Model when give notes use different color pens on overhead or in powerpoint.</a:t>
            </a:r>
          </a:p>
          <a:p>
            <a:pPr eaLnBrk="1" hangingPunct="1">
              <a:buFontTx/>
              <a:buChar char="•"/>
            </a:pPr>
            <a:r>
              <a:rPr lang="en-US" altLang="en-US">
                <a:latin typeface="Arial" panose="020B0604020202020204" pitchFamily="34" charset="0"/>
              </a:rPr>
              <a:t>Put color as part of the grade – stress color for organizing not for “prettiness”</a:t>
            </a:r>
          </a:p>
        </p:txBody>
      </p:sp>
    </p:spTree>
    <p:extLst>
      <p:ext uri="{BB962C8B-B14F-4D97-AF65-F5344CB8AC3E}">
        <p14:creationId xmlns:p14="http://schemas.microsoft.com/office/powerpoint/2010/main" val="1659249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5D96ED-7B04-4B3C-A74F-DD2956E8F9E8}" type="slidenum">
              <a:rPr lang="en-US" altLang="en-US"/>
              <a:pPr eaLnBrk="1" hangingPunct="1"/>
              <a:t>109</a:t>
            </a:fld>
            <a:endParaRPr lang="en-US" altLang="en-US"/>
          </a:p>
        </p:txBody>
      </p:sp>
      <p:sp>
        <p:nvSpPr>
          <p:cNvPr id="174083" name="Rectangle 2"/>
          <p:cNvSpPr>
            <a:spLocks noGrp="1" noRot="1" noChangeAspect="1" noChangeArrowheads="1" noTextEdit="1"/>
          </p:cNvSpPr>
          <p:nvPr>
            <p:ph type="sldImg"/>
            <p:custDataLst>
              <p:tags r:id="rId1"/>
            </p:custDataLst>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Discuss point</a:t>
            </a:r>
          </a:p>
          <a:p>
            <a:pPr eaLnBrk="1" hangingPunct="1">
              <a:buFontTx/>
              <a:buChar char="•"/>
            </a:pPr>
            <a:r>
              <a:rPr lang="en-US" altLang="en-US" dirty="0">
                <a:latin typeface="Arial" panose="020B0604020202020204" pitchFamily="34" charset="0"/>
              </a:rPr>
              <a:t>Can help them study; is a portfolio of evidence of learning</a:t>
            </a:r>
          </a:p>
          <a:p>
            <a:pPr eaLnBrk="1" hangingPunct="1">
              <a:buFontTx/>
              <a:buChar char="•"/>
            </a:pPr>
            <a:r>
              <a:rPr lang="en-US" altLang="en-US" dirty="0">
                <a:latin typeface="Arial" panose="020B0604020202020204" pitchFamily="34" charset="0"/>
              </a:rPr>
              <a:t>Help with test at state level;  give story of student who kept and used their notebook</a:t>
            </a:r>
          </a:p>
        </p:txBody>
      </p:sp>
    </p:spTree>
    <p:extLst>
      <p:ext uri="{BB962C8B-B14F-4D97-AF65-F5344CB8AC3E}">
        <p14:creationId xmlns:p14="http://schemas.microsoft.com/office/powerpoint/2010/main" val="33934325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110</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my blog on social studies success if they want to learn more. </a:t>
            </a:r>
          </a:p>
        </p:txBody>
      </p:sp>
      <p:sp>
        <p:nvSpPr>
          <p:cNvPr id="4" name="Slide Number Placeholder 3"/>
          <p:cNvSpPr>
            <a:spLocks noGrp="1"/>
          </p:cNvSpPr>
          <p:nvPr>
            <p:ph type="sldNum" sz="quarter" idx="5"/>
          </p:nvPr>
        </p:nvSpPr>
        <p:spPr/>
        <p:txBody>
          <a:bodyPr/>
          <a:lstStyle/>
          <a:p>
            <a:fld id="{0E34CE70-55C6-4E46-82C9-94A40AE4AD8D}" type="slidenum">
              <a:rPr lang="en-US" smtClean="0"/>
              <a:t>111</a:t>
            </a:fld>
            <a:endParaRPr lang="en-US"/>
          </a:p>
        </p:txBody>
      </p:sp>
    </p:spTree>
    <p:extLst>
      <p:ext uri="{BB962C8B-B14F-4D97-AF65-F5344CB8AC3E}">
        <p14:creationId xmlns:p14="http://schemas.microsoft.com/office/powerpoint/2010/main" val="253314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171156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745574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91644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30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220014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42D205-6B9C-498A-ABF3-D7DE8F34216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412416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42D205-6B9C-498A-ABF3-D7DE8F34216E}"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6288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42D205-6B9C-498A-ABF3-D7DE8F34216E}"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19851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42D205-6B9C-498A-ABF3-D7DE8F34216E}"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1501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2D205-6B9C-498A-ABF3-D7DE8F34216E}"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22253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42D205-6B9C-498A-ABF3-D7DE8F34216E}"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282025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42D205-6B9C-498A-ABF3-D7DE8F34216E}"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577177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2D205-6B9C-498A-ABF3-D7DE8F34216E}" type="datetimeFigureOut">
              <a:rPr lang="en-US" smtClean="0"/>
              <a:t>6/29/2023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DB2F54-BAA6-40C8-B6DB-FEF39C99E0A1}" type="slidenum">
              <a:rPr lang="en-US" smtClean="0"/>
              <a:t>‹#›</a:t>
            </a:fld>
            <a:endParaRPr lang="en-US"/>
          </a:p>
        </p:txBody>
      </p:sp>
    </p:spTree>
    <p:extLst>
      <p:ext uri="{BB962C8B-B14F-4D97-AF65-F5344CB8AC3E}">
        <p14:creationId xmlns:p14="http://schemas.microsoft.com/office/powerpoint/2010/main" val="2941230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1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png"/><Relationship Id="rId7" Type="http://schemas.openxmlformats.org/officeDocument/2006/relationships/hyperlink" Target="https://www.facebook.com/SocialStudiesSuccess/?ref=hl" TargetMode="External"/><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7.png"/><Relationship Id="rId5" Type="http://schemas.openxmlformats.org/officeDocument/2006/relationships/hyperlink" Target="https://www.instagram.com/social_studies_success/" TargetMode="External"/><Relationship Id="rId10" Type="http://schemas.openxmlformats.org/officeDocument/2006/relationships/hyperlink" Target="http://www.socialstudiessuccess.com/" TargetMode="External"/><Relationship Id="rId4" Type="http://schemas.openxmlformats.org/officeDocument/2006/relationships/image" Target="../media/image113.png"/><Relationship Id="rId9"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jpeg"/><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4.jpeg"/><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476" y="2425285"/>
            <a:ext cx="6380921" cy="4432715"/>
          </a:xfrm>
          <a:prstGeom prst="rect">
            <a:avLst/>
          </a:prstGeom>
        </p:spPr>
      </p:pic>
      <p:sp>
        <p:nvSpPr>
          <p:cNvPr id="5" name="Rectangle 4"/>
          <p:cNvSpPr/>
          <p:nvPr/>
        </p:nvSpPr>
        <p:spPr>
          <a:xfrm>
            <a:off x="2038073" y="1617579"/>
            <a:ext cx="6807200" cy="1446550"/>
          </a:xfrm>
          <a:prstGeom prst="rect">
            <a:avLst/>
          </a:prstGeom>
        </p:spPr>
        <p:txBody>
          <a:bodyPr wrap="square">
            <a:spAutoFit/>
          </a:bodyPr>
          <a:lstStyle/>
          <a:p>
            <a:pPr algn="ctr"/>
            <a:r>
              <a:rPr lang="en-US" sz="8800" b="1" i="0" dirty="0">
                <a:effectLst/>
                <a:latin typeface="Bloomishly" pitchFamily="50" charset="0"/>
              </a:rPr>
              <a:t>Student Notebook</a:t>
            </a:r>
            <a:endParaRPr lang="en-US" sz="8800" dirty="0">
              <a:latin typeface="Bloomishly" pitchFamily="50" charset="0"/>
            </a:endParaRPr>
          </a:p>
        </p:txBody>
      </p:sp>
      <p:sp>
        <p:nvSpPr>
          <p:cNvPr id="3" name="Rectangle 2"/>
          <p:cNvSpPr/>
          <p:nvPr/>
        </p:nvSpPr>
        <p:spPr>
          <a:xfrm>
            <a:off x="785191" y="150168"/>
            <a:ext cx="9312965" cy="769441"/>
          </a:xfrm>
          <a:prstGeom prst="rect">
            <a:avLst/>
          </a:prstGeom>
        </p:spPr>
        <p:txBody>
          <a:bodyPr wrap="square">
            <a:spAutoFit/>
          </a:bodyPr>
          <a:lstStyle/>
          <a:p>
            <a:r>
              <a:rPr lang="en-US" sz="4400" b="1" dirty="0">
                <a:latin typeface="KG Miss Kindergarten" panose="02000000000000000000" pitchFamily="2" charset="0"/>
              </a:rPr>
              <a:t>Understanding the </a:t>
            </a:r>
            <a:endParaRPr lang="en-US" sz="4400" dirty="0"/>
          </a:p>
        </p:txBody>
      </p:sp>
      <p:sp>
        <p:nvSpPr>
          <p:cNvPr id="8" name="Rectangle 7"/>
          <p:cNvSpPr/>
          <p:nvPr/>
        </p:nvSpPr>
        <p:spPr>
          <a:xfrm>
            <a:off x="1027042" y="947761"/>
            <a:ext cx="9312965" cy="769441"/>
          </a:xfrm>
          <a:prstGeom prst="rect">
            <a:avLst/>
          </a:prstGeom>
        </p:spPr>
        <p:txBody>
          <a:bodyPr wrap="square">
            <a:spAutoFit/>
          </a:bodyPr>
          <a:lstStyle/>
          <a:p>
            <a:r>
              <a:rPr lang="en-US" sz="4400" b="1" dirty="0">
                <a:latin typeface="KG Miss Kindergarten" panose="02000000000000000000" pitchFamily="2" charset="0"/>
              </a:rPr>
              <a:t>Interactive</a:t>
            </a:r>
            <a:endParaRPr lang="en-US" sz="4400" dirty="0"/>
          </a:p>
        </p:txBody>
      </p:sp>
      <p:sp>
        <p:nvSpPr>
          <p:cNvPr id="9" name="Rectangle 8">
            <a:extLst>
              <a:ext uri="{FF2B5EF4-FFF2-40B4-BE49-F238E27FC236}">
                <a16:creationId xmlns:a16="http://schemas.microsoft.com/office/drawing/2014/main" id="{259BF04B-3156-FD99-5EF8-20B7CAF1DE59}"/>
              </a:ext>
            </a:extLst>
          </p:cNvPr>
          <p:cNvSpPr/>
          <p:nvPr/>
        </p:nvSpPr>
        <p:spPr>
          <a:xfrm>
            <a:off x="5768007" y="5557436"/>
            <a:ext cx="4572000" cy="1384995"/>
          </a:xfrm>
          <a:prstGeom prst="rect">
            <a:avLst/>
          </a:prstGeom>
        </p:spPr>
        <p:txBody>
          <a:bodyPr>
            <a:spAutoFit/>
          </a:bodyPr>
          <a:lstStyle/>
          <a:p>
            <a:r>
              <a:rPr lang="en-US" altLang="en-US" sz="3200" dirty="0">
                <a:solidFill>
                  <a:srgbClr val="000000"/>
                </a:solidFill>
                <a:latin typeface="Bloomishly Broad" pitchFamily="50" charset="0"/>
              </a:rPr>
              <a:t>Kathleen Geraghty</a:t>
            </a:r>
            <a:r>
              <a:rPr lang="en-US" altLang="en-US" sz="4400" dirty="0">
                <a:solidFill>
                  <a:srgbClr val="000000"/>
                </a:solidFill>
                <a:latin typeface="Bloomishly Broad" pitchFamily="50" charset="0"/>
              </a:rPr>
              <a:t>, </a:t>
            </a:r>
          </a:p>
          <a:p>
            <a:r>
              <a:rPr lang="en-US" altLang="en-US" sz="2800" dirty="0">
                <a:solidFill>
                  <a:srgbClr val="000000"/>
                </a:solidFill>
                <a:latin typeface="Bloomishly Broad" pitchFamily="50" charset="0"/>
              </a:rPr>
              <a:t> </a:t>
            </a:r>
            <a:r>
              <a:rPr lang="en-US" altLang="en-US" sz="4000" dirty="0">
                <a:solidFill>
                  <a:srgbClr val="000000"/>
                </a:solidFill>
                <a:latin typeface="Bloomishly Broad" pitchFamily="50" charset="0"/>
              </a:rPr>
              <a:t>Social Studies Success</a:t>
            </a:r>
          </a:p>
        </p:txBody>
      </p:sp>
    </p:spTree>
    <p:extLst>
      <p:ext uri="{BB962C8B-B14F-4D97-AF65-F5344CB8AC3E}">
        <p14:creationId xmlns:p14="http://schemas.microsoft.com/office/powerpoint/2010/main" val="27625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7">
            <a:extLst>
              <a:ext uri="{FF2B5EF4-FFF2-40B4-BE49-F238E27FC236}">
                <a16:creationId xmlns:a16="http://schemas.microsoft.com/office/drawing/2014/main" id="{4A9614C2-63BC-C141-E686-5BC64EC28B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B5B0AF3A-7FE8-83F2-DD65-BCE13665BE27}"/>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CE9B452B-72FD-79C6-863E-CA337D751E40}"/>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B165EB46-56A3-3272-DD42-EAC36BB468E9}"/>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1C836572-7F15-3E42-6DA7-254FB3F6B0BC}"/>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6632" name="TextBox 2">
            <a:extLst>
              <a:ext uri="{FF2B5EF4-FFF2-40B4-BE49-F238E27FC236}">
                <a16:creationId xmlns:a16="http://schemas.microsoft.com/office/drawing/2014/main" id="{15EC008E-0F41-023D-0F1F-E039AE582B6E}"/>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E6406EA3-333A-735C-7A20-3D273120F241}"/>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14AE1595-18AA-D6D2-B7D4-F9ADE145C9C3}"/>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CBE31C74-9E40-F2F4-3AE2-7B2EA28EF866}"/>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ectangle 18">
            <a:extLst>
              <a:ext uri="{FF2B5EF4-FFF2-40B4-BE49-F238E27FC236}">
                <a16:creationId xmlns:a16="http://schemas.microsoft.com/office/drawing/2014/main" id="{3F19888B-35C4-DA35-DC16-87B60F49B7D9}"/>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E7BDDF3E-E5C7-A634-E89C-E1EA7A50EB31}"/>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4A50192D-97A2-619B-DE55-55FC54A1BF76}"/>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9A3EDB69-5C70-1458-870B-F93725837E62}"/>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6" name="Speech Bubble: Oval 25">
            <a:extLst>
              <a:ext uri="{FF2B5EF4-FFF2-40B4-BE49-F238E27FC236}">
                <a16:creationId xmlns:a16="http://schemas.microsoft.com/office/drawing/2014/main" id="{0F7C5F16-1488-DD1E-DA55-8ECF1C0EB91E}"/>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0354EA29-A4C4-E59D-EB0D-02F6077A2991}"/>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CE7BAB0C-407F-1969-1F06-792A97D91409}"/>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7E7CB309-1986-BDD7-D081-6B1150EDC568}"/>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his hand on his chin&#10;&#10;Description automatically generated with medium confidence">
            <a:extLst>
              <a:ext uri="{FF2B5EF4-FFF2-40B4-BE49-F238E27FC236}">
                <a16:creationId xmlns:a16="http://schemas.microsoft.com/office/drawing/2014/main" id="{E6DE49A0-A5AF-BD37-0D39-E1524820EE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0"/>
            <a:ext cx="6858000" cy="6858000"/>
          </a:xfrm>
          <a:prstGeom prst="rect">
            <a:avLst/>
          </a:prstGeom>
        </p:spPr>
      </p:pic>
      <p:sp>
        <p:nvSpPr>
          <p:cNvPr id="65538" name="TextBox 1"/>
          <p:cNvSpPr txBox="1">
            <a:spLocks noChangeArrowheads="1"/>
          </p:cNvSpPr>
          <p:nvPr/>
        </p:nvSpPr>
        <p:spPr bwMode="auto">
          <a:xfrm>
            <a:off x="133165" y="299436"/>
            <a:ext cx="522007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dirty="0">
                <a:latin typeface="Chief Blueprint" panose="020B0500000000000000" pitchFamily="34" charset="0"/>
              </a:rPr>
              <a:t>Is the Interactive Student Notebook </a:t>
            </a:r>
          </a:p>
          <a:p>
            <a:pPr algn="ctr" eaLnBrk="1" hangingPunct="1"/>
            <a:r>
              <a:rPr lang="en-US" altLang="en-US" sz="4400" dirty="0">
                <a:latin typeface="Chief Blueprint" panose="020B0500000000000000" pitchFamily="34" charset="0"/>
              </a:rPr>
              <a:t>a Product or a Process?</a:t>
            </a:r>
          </a:p>
        </p:txBody>
      </p:sp>
    </p:spTree>
    <p:extLst>
      <p:ext uri="{BB962C8B-B14F-4D97-AF65-F5344CB8AC3E}">
        <p14:creationId xmlns:p14="http://schemas.microsoft.com/office/powerpoint/2010/main" val="3549768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FE2B10-3858-5D37-50A7-8C713ABFC6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344" y="0"/>
            <a:ext cx="8382656" cy="6858000"/>
          </a:xfrm>
          <a:prstGeom prst="rect">
            <a:avLst/>
          </a:prstGeom>
        </p:spPr>
      </p:pic>
      <p:sp>
        <p:nvSpPr>
          <p:cNvPr id="3" name="TextBox 2">
            <a:extLst>
              <a:ext uri="{FF2B5EF4-FFF2-40B4-BE49-F238E27FC236}">
                <a16:creationId xmlns:a16="http://schemas.microsoft.com/office/drawing/2014/main" id="{14F4FF44-1D7F-912D-E6D8-3B8654F98923}"/>
              </a:ext>
            </a:extLst>
          </p:cNvPr>
          <p:cNvSpPr txBox="1"/>
          <p:nvPr/>
        </p:nvSpPr>
        <p:spPr>
          <a:xfrm>
            <a:off x="0" y="5796171"/>
            <a:ext cx="7854846" cy="1107996"/>
          </a:xfrm>
          <a:prstGeom prst="rect">
            <a:avLst/>
          </a:prstGeom>
          <a:noFill/>
        </p:spPr>
        <p:txBody>
          <a:bodyPr wrap="square" rtlCol="0">
            <a:spAutoFit/>
          </a:bodyPr>
          <a:lstStyle/>
          <a:p>
            <a:r>
              <a:rPr lang="en-US" sz="6600" dirty="0"/>
              <a:t>What you Expect</a:t>
            </a:r>
          </a:p>
        </p:txBody>
      </p:sp>
      <p:sp>
        <p:nvSpPr>
          <p:cNvPr id="5" name="TextBox 4">
            <a:extLst>
              <a:ext uri="{FF2B5EF4-FFF2-40B4-BE49-F238E27FC236}">
                <a16:creationId xmlns:a16="http://schemas.microsoft.com/office/drawing/2014/main" id="{8496CA42-B375-9B9D-202F-619FCB54D6C9}"/>
              </a:ext>
            </a:extLst>
          </p:cNvPr>
          <p:cNvSpPr txBox="1"/>
          <p:nvPr/>
        </p:nvSpPr>
        <p:spPr>
          <a:xfrm>
            <a:off x="134911" y="4065204"/>
            <a:ext cx="4572000" cy="2215991"/>
          </a:xfrm>
          <a:prstGeom prst="rect">
            <a:avLst/>
          </a:prstGeom>
          <a:noFill/>
        </p:spPr>
        <p:txBody>
          <a:bodyPr wrap="square">
            <a:spAutoFit/>
          </a:bodyPr>
          <a:lstStyle/>
          <a:p>
            <a:r>
              <a:rPr lang="en-US" sz="13800" dirty="0">
                <a:latin typeface="Bloomishly" pitchFamily="50" charset="0"/>
              </a:rPr>
              <a:t>Inspect</a:t>
            </a:r>
          </a:p>
        </p:txBody>
      </p:sp>
    </p:spTree>
    <p:extLst>
      <p:ext uri="{BB962C8B-B14F-4D97-AF65-F5344CB8AC3E}">
        <p14:creationId xmlns:p14="http://schemas.microsoft.com/office/powerpoint/2010/main" val="677089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B298C9A6-81B1-F5FA-AC83-6D85F09305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1782077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tationary&#10;&#10;Description automatically generated">
            <a:extLst>
              <a:ext uri="{FF2B5EF4-FFF2-40B4-BE49-F238E27FC236}">
                <a16:creationId xmlns:a16="http://schemas.microsoft.com/office/drawing/2014/main" id="{0CC35E7C-36ED-BF09-4EBA-CF8D67439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16"/>
            <a:ext cx="9144000" cy="6855968"/>
          </a:xfrm>
          <a:prstGeom prst="rect">
            <a:avLst/>
          </a:prstGeom>
        </p:spPr>
      </p:pic>
      <p:sp>
        <p:nvSpPr>
          <p:cNvPr id="6" name="TextBox 5">
            <a:extLst>
              <a:ext uri="{FF2B5EF4-FFF2-40B4-BE49-F238E27FC236}">
                <a16:creationId xmlns:a16="http://schemas.microsoft.com/office/drawing/2014/main" id="{91FE73BE-87D4-6B48-E50D-0682BBD11FF8}"/>
              </a:ext>
            </a:extLst>
          </p:cNvPr>
          <p:cNvSpPr txBox="1"/>
          <p:nvPr/>
        </p:nvSpPr>
        <p:spPr>
          <a:xfrm>
            <a:off x="1978701" y="1566952"/>
            <a:ext cx="4242216" cy="1862048"/>
          </a:xfrm>
          <a:prstGeom prst="rect">
            <a:avLst/>
          </a:prstGeom>
          <a:noFill/>
        </p:spPr>
        <p:txBody>
          <a:bodyPr wrap="square" rtlCol="0">
            <a:spAutoFit/>
          </a:bodyPr>
          <a:lstStyle/>
          <a:p>
            <a:r>
              <a:rPr lang="en-US" sz="11500" dirty="0">
                <a:latin typeface="Bloomishly" pitchFamily="50" charset="0"/>
              </a:rPr>
              <a:t>Peer</a:t>
            </a:r>
          </a:p>
        </p:txBody>
      </p:sp>
      <p:sp>
        <p:nvSpPr>
          <p:cNvPr id="7" name="TextBox 6">
            <a:extLst>
              <a:ext uri="{FF2B5EF4-FFF2-40B4-BE49-F238E27FC236}">
                <a16:creationId xmlns:a16="http://schemas.microsoft.com/office/drawing/2014/main" id="{A76AAF52-1FF9-9A0D-9D77-0DF91A2C65BF}"/>
              </a:ext>
            </a:extLst>
          </p:cNvPr>
          <p:cNvSpPr txBox="1"/>
          <p:nvPr/>
        </p:nvSpPr>
        <p:spPr>
          <a:xfrm>
            <a:off x="4706912" y="1566952"/>
            <a:ext cx="4242216" cy="1862048"/>
          </a:xfrm>
          <a:prstGeom prst="rect">
            <a:avLst/>
          </a:prstGeom>
          <a:noFill/>
        </p:spPr>
        <p:txBody>
          <a:bodyPr wrap="square" rtlCol="0">
            <a:spAutoFit/>
          </a:bodyPr>
          <a:lstStyle/>
          <a:p>
            <a:r>
              <a:rPr lang="en-US" sz="11500" dirty="0">
                <a:latin typeface="Bloomishly" pitchFamily="50" charset="0"/>
              </a:rPr>
              <a:t>Review</a:t>
            </a:r>
          </a:p>
        </p:txBody>
      </p:sp>
    </p:spTree>
    <p:extLst>
      <p:ext uri="{BB962C8B-B14F-4D97-AF65-F5344CB8AC3E}">
        <p14:creationId xmlns:p14="http://schemas.microsoft.com/office/powerpoint/2010/main" val="34126818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0"/>
            <a:ext cx="6858000" cy="6858000"/>
          </a:xfrm>
          <a:prstGeom prst="rect">
            <a:avLst/>
          </a:prstGeom>
        </p:spPr>
      </p:pic>
      <p:sp>
        <p:nvSpPr>
          <p:cNvPr id="73730" name="Text Box 4"/>
          <p:cNvSpPr txBox="1">
            <a:spLocks noChangeArrowheads="1"/>
          </p:cNvSpPr>
          <p:nvPr/>
        </p:nvSpPr>
        <p:spPr bwMode="auto">
          <a:xfrm>
            <a:off x="99416" y="113453"/>
            <a:ext cx="22429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Chief Blueprint" panose="020B0500000000000000" pitchFamily="34" charset="0"/>
              </a:rPr>
              <a:t>Evaluate </a:t>
            </a:r>
          </a:p>
          <a:p>
            <a:pPr eaLnBrk="1" hangingPunct="1"/>
            <a:r>
              <a:rPr lang="en-US" altLang="en-US" sz="2800" dirty="0">
                <a:latin typeface="Chief Blueprint" panose="020B0500000000000000" pitchFamily="34" charset="0"/>
              </a:rPr>
              <a:t>Notebook </a:t>
            </a:r>
          </a:p>
          <a:p>
            <a:pPr eaLnBrk="1" hangingPunct="1"/>
            <a:r>
              <a:rPr lang="en-US" altLang="en-US" sz="2800" dirty="0">
                <a:latin typeface="Chief Blueprint" panose="020B0500000000000000" pitchFamily="34" charset="0"/>
              </a:rPr>
              <a:t>Assignments</a:t>
            </a:r>
          </a:p>
        </p:txBody>
      </p:sp>
      <p:sp>
        <p:nvSpPr>
          <p:cNvPr id="73731" name="Text Box 5"/>
          <p:cNvSpPr txBox="1">
            <a:spLocks noChangeArrowheads="1"/>
          </p:cNvSpPr>
          <p:nvPr/>
        </p:nvSpPr>
        <p:spPr bwMode="auto">
          <a:xfrm>
            <a:off x="2929631" y="483975"/>
            <a:ext cx="430567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800" dirty="0">
                <a:latin typeface="always  forever" pitchFamily="2" charset="0"/>
              </a:rPr>
              <a:t>What grade would each of these assignments earn?</a:t>
            </a:r>
          </a:p>
        </p:txBody>
      </p:sp>
    </p:spTree>
    <p:extLst>
      <p:ext uri="{BB962C8B-B14F-4D97-AF65-F5344CB8AC3E}">
        <p14:creationId xmlns:p14="http://schemas.microsoft.com/office/powerpoint/2010/main" val="8074579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5B5AD86A-AAFE-4550-D746-B288084184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5691" y="1394085"/>
            <a:ext cx="6349668" cy="5643797"/>
          </a:xfrm>
          <a:prstGeom prst="rect">
            <a:avLst/>
          </a:prstGeom>
        </p:spPr>
      </p:pic>
      <p:sp>
        <p:nvSpPr>
          <p:cNvPr id="4" name="TextBox 3">
            <a:extLst>
              <a:ext uri="{FF2B5EF4-FFF2-40B4-BE49-F238E27FC236}">
                <a16:creationId xmlns:a16="http://schemas.microsoft.com/office/drawing/2014/main" id="{557B57F1-CA3E-44FB-5166-B5E2D9905C07}"/>
              </a:ext>
            </a:extLst>
          </p:cNvPr>
          <p:cNvSpPr txBox="1"/>
          <p:nvPr/>
        </p:nvSpPr>
        <p:spPr>
          <a:xfrm>
            <a:off x="2559259" y="181158"/>
            <a:ext cx="4572000" cy="2215991"/>
          </a:xfrm>
          <a:prstGeom prst="rect">
            <a:avLst/>
          </a:prstGeom>
          <a:noFill/>
        </p:spPr>
        <p:txBody>
          <a:bodyPr wrap="square">
            <a:spAutoFit/>
          </a:bodyPr>
          <a:lstStyle/>
          <a:p>
            <a:r>
              <a:rPr lang="en-US" sz="13800" dirty="0">
                <a:latin typeface="Bloomishly" pitchFamily="50" charset="0"/>
              </a:rPr>
              <a:t>Grading</a:t>
            </a:r>
          </a:p>
        </p:txBody>
      </p:sp>
    </p:spTree>
    <p:extLst>
      <p:ext uri="{BB962C8B-B14F-4D97-AF65-F5344CB8AC3E}">
        <p14:creationId xmlns:p14="http://schemas.microsoft.com/office/powerpoint/2010/main" val="38597396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39DEC3B2-91D0-7E99-3E1B-6D142702B3D0}"/>
              </a:ext>
            </a:extLst>
          </p:cNvPr>
          <p:cNvSpPr txBox="1">
            <a:spLocks noChangeArrowheads="1"/>
          </p:cNvSpPr>
          <p:nvPr/>
        </p:nvSpPr>
        <p:spPr bwMode="auto">
          <a:xfrm>
            <a:off x="5091660" y="118926"/>
            <a:ext cx="396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Chief Blueprint" panose="020B0500000000000000" pitchFamily="34" charset="0"/>
                <a:cs typeface="Times New Roman" panose="02020603050405020304" pitchFamily="18" charset="0"/>
              </a:rPr>
              <a:t>Explain to students the criteria used to grade notebooks. </a:t>
            </a:r>
          </a:p>
        </p:txBody>
      </p:sp>
      <p:sp>
        <p:nvSpPr>
          <p:cNvPr id="3" name="Text Box 13">
            <a:extLst>
              <a:ext uri="{FF2B5EF4-FFF2-40B4-BE49-F238E27FC236}">
                <a16:creationId xmlns:a16="http://schemas.microsoft.com/office/drawing/2014/main" id="{A6C98CD4-8142-940C-0E7A-E4ECD8E7EEA6}"/>
              </a:ext>
            </a:extLst>
          </p:cNvPr>
          <p:cNvSpPr txBox="1">
            <a:spLocks noChangeArrowheads="1"/>
          </p:cNvSpPr>
          <p:nvPr/>
        </p:nvSpPr>
        <p:spPr bwMode="auto">
          <a:xfrm>
            <a:off x="5091660" y="1426763"/>
            <a:ext cx="43434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Char char="•"/>
            </a:pPr>
            <a:r>
              <a:rPr lang="en-US" altLang="en-US" dirty="0">
                <a:latin typeface="Chief Blueprint" panose="020B0500000000000000" pitchFamily="34" charset="0"/>
              </a:rPr>
              <a:t>Share rubric in advance</a:t>
            </a:r>
          </a:p>
          <a:p>
            <a:pPr eaLnBrk="1" hangingPunct="1">
              <a:spcBef>
                <a:spcPct val="50000"/>
              </a:spcBef>
              <a:buFont typeface="Arial" panose="020B0604020202020204" pitchFamily="34" charset="0"/>
              <a:buChar char="•"/>
            </a:pPr>
            <a:endParaRPr lang="en-US" altLang="en-US" dirty="0">
              <a:latin typeface="Chief Blueprint" panose="020B0500000000000000" pitchFamily="34" charset="0"/>
            </a:endParaRPr>
          </a:p>
          <a:p>
            <a:pPr eaLnBrk="1" hangingPunct="1">
              <a:spcBef>
                <a:spcPct val="50000"/>
              </a:spcBef>
              <a:buFont typeface="Arial" panose="020B0604020202020204" pitchFamily="34" charset="0"/>
              <a:buChar char="•"/>
            </a:pPr>
            <a:r>
              <a:rPr lang="en-US" altLang="en-US" sz="1800" dirty="0">
                <a:latin typeface="Chief Blueprint" panose="020B0500000000000000" pitchFamily="34" charset="0"/>
                <a:cs typeface="Times New Roman" panose="02020603050405020304" pitchFamily="18" charset="0"/>
              </a:rPr>
              <a:t>Stagger collection and grading</a:t>
            </a:r>
            <a:endParaRPr lang="en-US" altLang="en-US" dirty="0">
              <a:latin typeface="Chief Blueprint" panose="020B0500000000000000" pitchFamily="34" charset="0"/>
            </a:endParaRPr>
          </a:p>
          <a:p>
            <a:pPr eaLnBrk="1" hangingPunct="1">
              <a:spcBef>
                <a:spcPct val="50000"/>
              </a:spcBef>
              <a:buFont typeface="Arial" panose="020B0604020202020204" pitchFamily="34" charset="0"/>
              <a:buNone/>
            </a:pPr>
            <a:endParaRPr lang="en-US" altLang="en-US" dirty="0"/>
          </a:p>
        </p:txBody>
      </p:sp>
      <p:pic>
        <p:nvPicPr>
          <p:cNvPr id="5" name="Picture 4">
            <a:extLst>
              <a:ext uri="{FF2B5EF4-FFF2-40B4-BE49-F238E27FC236}">
                <a16:creationId xmlns:a16="http://schemas.microsoft.com/office/drawing/2014/main" id="{883D2B40-E10B-5071-93CF-26658A0390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940" y="129251"/>
            <a:ext cx="4922838" cy="6582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48535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E275A-9F42-588C-3D8D-4F1DFE1092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234" y="-254833"/>
            <a:ext cx="12565278" cy="8379502"/>
          </a:xfrm>
          <a:prstGeom prst="rect">
            <a:avLst/>
          </a:prstGeom>
        </p:spPr>
      </p:pic>
      <p:sp>
        <p:nvSpPr>
          <p:cNvPr id="3" name="TextBox 2">
            <a:extLst>
              <a:ext uri="{FF2B5EF4-FFF2-40B4-BE49-F238E27FC236}">
                <a16:creationId xmlns:a16="http://schemas.microsoft.com/office/drawing/2014/main" id="{CE0C6C01-B783-DB8E-18D4-C1BA80FCE972}"/>
              </a:ext>
            </a:extLst>
          </p:cNvPr>
          <p:cNvSpPr txBox="1"/>
          <p:nvPr/>
        </p:nvSpPr>
        <p:spPr>
          <a:xfrm>
            <a:off x="197691" y="406885"/>
            <a:ext cx="7854846" cy="1323439"/>
          </a:xfrm>
          <a:prstGeom prst="rect">
            <a:avLst/>
          </a:prstGeom>
          <a:noFill/>
        </p:spPr>
        <p:txBody>
          <a:bodyPr wrap="square" rtlCol="0">
            <a:spAutoFit/>
          </a:bodyPr>
          <a:lstStyle/>
          <a:p>
            <a:r>
              <a:rPr lang="en-US" sz="8000" dirty="0"/>
              <a:t>Improving</a:t>
            </a:r>
          </a:p>
        </p:txBody>
      </p:sp>
      <p:sp>
        <p:nvSpPr>
          <p:cNvPr id="4" name="TextBox 3">
            <a:extLst>
              <a:ext uri="{FF2B5EF4-FFF2-40B4-BE49-F238E27FC236}">
                <a16:creationId xmlns:a16="http://schemas.microsoft.com/office/drawing/2014/main" id="{57FEA593-DB48-38E3-95A8-2BA375EB22A6}"/>
              </a:ext>
            </a:extLst>
          </p:cNvPr>
          <p:cNvSpPr txBox="1"/>
          <p:nvPr/>
        </p:nvSpPr>
        <p:spPr>
          <a:xfrm>
            <a:off x="4572000" y="406885"/>
            <a:ext cx="4572000" cy="2215991"/>
          </a:xfrm>
          <a:prstGeom prst="rect">
            <a:avLst/>
          </a:prstGeom>
          <a:noFill/>
        </p:spPr>
        <p:txBody>
          <a:bodyPr wrap="square">
            <a:spAutoFit/>
          </a:bodyPr>
          <a:lstStyle/>
          <a:p>
            <a:r>
              <a:rPr lang="en-US" sz="13800" dirty="0">
                <a:latin typeface="Bloomishly" pitchFamily="50" charset="0"/>
              </a:rPr>
              <a:t>Quality</a:t>
            </a:r>
          </a:p>
        </p:txBody>
      </p:sp>
    </p:spTree>
    <p:extLst>
      <p:ext uri="{BB962C8B-B14F-4D97-AF65-F5344CB8AC3E}">
        <p14:creationId xmlns:p14="http://schemas.microsoft.com/office/powerpoint/2010/main" val="4061249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7"/>
          <p:cNvSpPr txBox="1">
            <a:spLocks noChangeArrowheads="1"/>
          </p:cNvSpPr>
          <p:nvPr/>
        </p:nvSpPr>
        <p:spPr bwMode="auto">
          <a:xfrm>
            <a:off x="1295400" y="19050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endParaRPr lang="en-US" altLang="en-US"/>
          </a:p>
          <a:p>
            <a:pPr eaLnBrk="1" hangingPunct="1">
              <a:buFont typeface="Times" panose="02020603050405020304" pitchFamily="18" charset="0"/>
              <a:buChar char="•"/>
            </a:pPr>
            <a:endParaRPr lang="en-US" altLang="en-US"/>
          </a:p>
        </p:txBody>
      </p:sp>
      <p:sp>
        <p:nvSpPr>
          <p:cNvPr id="83971" name="Text Box 13"/>
          <p:cNvSpPr txBox="1">
            <a:spLocks noChangeArrowheads="1"/>
          </p:cNvSpPr>
          <p:nvPr/>
        </p:nvSpPr>
        <p:spPr bwMode="auto">
          <a:xfrm>
            <a:off x="143877" y="78631"/>
            <a:ext cx="8001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52438" indent="-4524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dirty="0">
                <a:latin typeface="Chief Blueprint" panose="020B0500000000000000" pitchFamily="34" charset="0"/>
              </a:rPr>
              <a:t>Require students to add c</a:t>
            </a:r>
            <a:r>
              <a:rPr lang="en-US" altLang="en-US" sz="4400" dirty="0">
                <a:latin typeface="Chief Blueprint" panose="020B0500000000000000" pitchFamily="34" charset="0"/>
                <a:cs typeface="Times New Roman" panose="02020603050405020304" pitchFamily="18" charset="0"/>
              </a:rPr>
              <a:t>olor.</a:t>
            </a:r>
            <a:r>
              <a:rPr lang="en-US" altLang="en-US" sz="4400" dirty="0">
                <a:latin typeface="Chief Blueprint" panose="020B0500000000000000" pitchFamily="34" charset="0"/>
              </a:rPr>
              <a:t> </a:t>
            </a:r>
          </a:p>
        </p:txBody>
      </p:sp>
      <p:sp>
        <p:nvSpPr>
          <p:cNvPr id="83974" name="Rectangle 23"/>
          <p:cNvSpPr>
            <a:spLocks noChangeArrowheads="1"/>
          </p:cNvSpPr>
          <p:nvPr/>
        </p:nvSpPr>
        <p:spPr bwMode="auto">
          <a:xfrm>
            <a:off x="203199" y="1843950"/>
            <a:ext cx="440529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r>
              <a:rPr lang="en-US" altLang="en-US" sz="2800" dirty="0">
                <a:latin typeface="Chief Blueprint" panose="020B0500000000000000" pitchFamily="34" charset="0"/>
              </a:rPr>
              <a:t>Show students how color improves notes and processing assignments.</a:t>
            </a:r>
          </a:p>
          <a:p>
            <a:pPr eaLnBrk="1" hangingPunct="1">
              <a:spcBef>
                <a:spcPct val="50000"/>
              </a:spcBef>
              <a:buFont typeface="Times" panose="02020603050405020304" pitchFamily="18" charset="0"/>
              <a:buChar char="•"/>
            </a:pPr>
            <a:r>
              <a:rPr lang="en-US" altLang="en-US" sz="2800" dirty="0">
                <a:latin typeface="Chief Blueprint" panose="020B0500000000000000" pitchFamily="34" charset="0"/>
              </a:rPr>
              <a:t>Model what you expect to see in their notebooks.</a:t>
            </a:r>
          </a:p>
          <a:p>
            <a:pPr eaLnBrk="1" hangingPunct="1">
              <a:spcBef>
                <a:spcPct val="50000"/>
              </a:spcBef>
              <a:buFont typeface="Times" panose="02020603050405020304" pitchFamily="18" charset="0"/>
              <a:buChar char="•"/>
            </a:pPr>
            <a:r>
              <a:rPr lang="en-US" altLang="en-US" sz="2800" dirty="0">
                <a:latin typeface="Chief Blueprint" panose="020B0500000000000000" pitchFamily="34" charset="0"/>
              </a:rPr>
              <a:t>Incorporate color for organizing into rubrics.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08497" y="1405454"/>
            <a:ext cx="4332303" cy="4767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36610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12"/>
          <p:cNvSpPr txBox="1">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dirty="0">
                <a:latin typeface="Chief Blueprint" panose="020B0500000000000000" pitchFamily="34" charset="0"/>
                <a:cs typeface="Times New Roman" panose="02020603050405020304" pitchFamily="18" charset="0"/>
              </a:rPr>
              <a:t>Encourage a sense of pride in notebooks.</a:t>
            </a:r>
          </a:p>
        </p:txBody>
      </p:sp>
      <p:sp>
        <p:nvSpPr>
          <p:cNvPr id="84997" name="Text Box 13"/>
          <p:cNvSpPr txBox="1">
            <a:spLocks noChangeArrowheads="1"/>
          </p:cNvSpPr>
          <p:nvPr/>
        </p:nvSpPr>
        <p:spPr bwMode="auto">
          <a:xfrm>
            <a:off x="4969488" y="1458010"/>
            <a:ext cx="3756025"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r>
              <a:rPr lang="en-US" altLang="en-US" sz="2800" dirty="0">
                <a:latin typeface="Chief Blueprint" panose="020B0500000000000000" pitchFamily="34" charset="0"/>
              </a:rPr>
              <a:t>Show students that their notebook has value and importance to them.  </a:t>
            </a:r>
          </a:p>
          <a:p>
            <a:pPr eaLnBrk="1" hangingPunct="1">
              <a:spcBef>
                <a:spcPct val="50000"/>
              </a:spcBef>
              <a:buFont typeface="Times" panose="02020603050405020304" pitchFamily="18" charset="0"/>
              <a:buChar char="•"/>
            </a:pPr>
            <a:r>
              <a:rPr lang="en-US" altLang="en-US" sz="2800" dirty="0">
                <a:latin typeface="Chief Blueprint" panose="020B0500000000000000" pitchFamily="34" charset="0"/>
              </a:rPr>
              <a:t>Provide evidence of students who have used their notebooks in future years.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65017" y="1285713"/>
            <a:ext cx="4385569" cy="45303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350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7">
            <a:extLst>
              <a:ext uri="{FF2B5EF4-FFF2-40B4-BE49-F238E27FC236}">
                <a16:creationId xmlns:a16="http://schemas.microsoft.com/office/drawing/2014/main" id="{8299DDA5-201D-71CB-732E-7F9C492D532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CB48DD3A-8A42-260B-96FD-F813E6B5E93F}"/>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69A4B67A-7DB7-9362-19E6-E67C3B72F06A}"/>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FD370926-C72A-BD3D-BE8A-9FBE0001B071}"/>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2A18FEE5-1C24-90D2-E56E-EDAF294CE65C}"/>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8680" name="TextBox 2">
            <a:extLst>
              <a:ext uri="{FF2B5EF4-FFF2-40B4-BE49-F238E27FC236}">
                <a16:creationId xmlns:a16="http://schemas.microsoft.com/office/drawing/2014/main" id="{D994EE72-4F2C-FCC5-CB1B-9DB64D68A281}"/>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477E938C-5F61-3183-844F-4E12637DC735}"/>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3A0EAA81-C3AD-7061-2373-656D68A95B74}"/>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D041EB03-8558-C00E-4F09-F7FB8E3A918F}"/>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ectangle 18">
            <a:extLst>
              <a:ext uri="{FF2B5EF4-FFF2-40B4-BE49-F238E27FC236}">
                <a16:creationId xmlns:a16="http://schemas.microsoft.com/office/drawing/2014/main" id="{8D1E19E1-D9D5-D513-0DAF-037EC7EBF1E9}"/>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D66B0DD1-9B69-01D0-BF0D-C5C777F29BD8}"/>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82BBA8AD-3B84-0D63-3FFA-1AAB397B20A2}"/>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92ABC026-2335-1BA5-FC72-0FD722BBA8A4}"/>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6" name="Speech Bubble: Oval 25">
            <a:extLst>
              <a:ext uri="{FF2B5EF4-FFF2-40B4-BE49-F238E27FC236}">
                <a16:creationId xmlns:a16="http://schemas.microsoft.com/office/drawing/2014/main" id="{1E3EA0A7-0D65-00CB-B234-8DE64B0555C8}"/>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DBBC1DED-6EF3-56D8-A5AA-C5883E2D69E2}"/>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C1BE83A0-C60B-FEF1-F5F3-C2FB4F24ED4E}"/>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52C5D8EB-F4ED-D1AE-8E4A-F83DED95F2E4}"/>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99722754-1CC7-2D4E-BF76-00A8E98400FE}"/>
              </a:ext>
            </a:extLst>
          </p:cNvPr>
          <p:cNvSpPr/>
          <p:nvPr/>
        </p:nvSpPr>
        <p:spPr>
          <a:xfrm rot="20989304">
            <a:off x="819150" y="3714750"/>
            <a:ext cx="2713038" cy="1390650"/>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Rectangle 33">
            <a:extLst>
              <a:ext uri="{FF2B5EF4-FFF2-40B4-BE49-F238E27FC236}">
                <a16:creationId xmlns:a16="http://schemas.microsoft.com/office/drawing/2014/main" id="{FB73D30B-3BB1-754A-89EF-E67309FF6BAA}"/>
              </a:ext>
            </a:extLst>
          </p:cNvPr>
          <p:cNvSpPr/>
          <p:nvPr/>
        </p:nvSpPr>
        <p:spPr>
          <a:xfrm rot="20989304">
            <a:off x="1000125" y="3932238"/>
            <a:ext cx="2387600" cy="1338262"/>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Vocabulary instruction must be intentional and engaging.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defRPr/>
            </a:pPr>
            <a:endParaRPr lang="en-US" sz="1350" dirty="0">
              <a:latin typeface="Chief Blueprint" panose="020B0500000000000000"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everal&#10;&#10;Description automatically generated">
            <a:extLst>
              <a:ext uri="{FF2B5EF4-FFF2-40B4-BE49-F238E27FC236}">
                <a16:creationId xmlns:a16="http://schemas.microsoft.com/office/drawing/2014/main" id="{416089A8-6905-4B0A-8C45-C389223904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095120"/>
          </a:xfrm>
          <a:prstGeom prst="rect">
            <a:avLst/>
          </a:prstGeom>
        </p:spPr>
      </p:pic>
      <p:pic>
        <p:nvPicPr>
          <p:cNvPr id="3" name="Picture 2">
            <a:extLst>
              <a:ext uri="{FF2B5EF4-FFF2-40B4-BE49-F238E27FC236}">
                <a16:creationId xmlns:a16="http://schemas.microsoft.com/office/drawing/2014/main" id="{D54AFC2A-49B2-4DCA-BE34-E5E312862F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59225"/>
            <a:ext cx="9149483" cy="6098775"/>
          </a:xfrm>
          <a:prstGeom prst="rect">
            <a:avLst/>
          </a:prstGeom>
        </p:spPr>
      </p:pic>
      <p:sp>
        <p:nvSpPr>
          <p:cNvPr id="2" name="TextBox 3">
            <a:extLst>
              <a:ext uri="{FF2B5EF4-FFF2-40B4-BE49-F238E27FC236}">
                <a16:creationId xmlns:a16="http://schemas.microsoft.com/office/drawing/2014/main" id="{6FEBF1E2-70B7-43B2-8FAB-44F9656A8BA3}"/>
              </a:ext>
            </a:extLst>
          </p:cNvPr>
          <p:cNvSpPr txBox="1">
            <a:spLocks noChangeArrowheads="1"/>
          </p:cNvSpPr>
          <p:nvPr/>
        </p:nvSpPr>
        <p:spPr bwMode="auto">
          <a:xfrm>
            <a:off x="188586" y="0"/>
            <a:ext cx="87668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0" dirty="0">
                <a:solidFill>
                  <a:schemeClr val="bg1"/>
                </a:solidFill>
                <a:latin typeface="A Hundred Miles" panose="02000000000000000000" pitchFamily="2" charset="0"/>
              </a:rPr>
              <a:t>Questions?</a:t>
            </a:r>
          </a:p>
          <a:p>
            <a:pPr algn="ctr"/>
            <a:r>
              <a:rPr lang="en-US" altLang="en-US" sz="6000" dirty="0">
                <a:solidFill>
                  <a:schemeClr val="bg1"/>
                </a:solidFill>
                <a:latin typeface="A Hundred Miles" panose="02000000000000000000" pitchFamily="2" charset="0"/>
              </a:rPr>
              <a:t>Ideas?</a:t>
            </a:r>
          </a:p>
        </p:txBody>
      </p:sp>
    </p:spTree>
    <p:extLst>
      <p:ext uri="{BB962C8B-B14F-4D97-AF65-F5344CB8AC3E}">
        <p14:creationId xmlns:p14="http://schemas.microsoft.com/office/powerpoint/2010/main" val="31849980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0963" y="109538"/>
            <a:ext cx="8982075" cy="3409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9923" name="Picture 2" descr="http://1.bp.blogspot.com/-lk3Lp_pbvwk/VKQySKTnvcI/AAAAAAAAAOw/TqxUpq287FM/s1600/thankyou.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2063" y="625475"/>
            <a:ext cx="578802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Box 20"/>
          <p:cNvSpPr txBox="1">
            <a:spLocks noChangeArrowheads="1"/>
          </p:cNvSpPr>
          <p:nvPr/>
        </p:nvSpPr>
        <p:spPr bwMode="auto">
          <a:xfrm>
            <a:off x="80963" y="3589973"/>
            <a:ext cx="9047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7200" dirty="0">
                <a:latin typeface="always  forever" pitchFamily="2" charset="0"/>
              </a:rPr>
              <a:t>Connect with me!</a:t>
            </a:r>
            <a:endParaRPr lang="en-US" altLang="en-US" sz="6600" dirty="0">
              <a:latin typeface="always  forever" pitchFamily="2" charset="0"/>
            </a:endParaRPr>
          </a:p>
        </p:txBody>
      </p:sp>
      <p:pic>
        <p:nvPicPr>
          <p:cNvPr id="209925" name="Picture 8" descr="http://www.etan.org/graphics/instagram_logo__transparent.pn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3442" y="5412802"/>
            <a:ext cx="1204912"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6" name="Picture 10" descr="http://www.builders-sales.com/wp-content/uploads/2013/07/transparent-facebook-logo-icon.pn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03113" y="5466778"/>
            <a:ext cx="9969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7" name="Picture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69558" y="5382640"/>
            <a:ext cx="1165225"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87474" y="4550240"/>
            <a:ext cx="10631278" cy="984885"/>
          </a:xfrm>
          <a:prstGeom prst="rect">
            <a:avLst/>
          </a:prstGeom>
          <a:noFill/>
        </p:spPr>
        <p:txBody>
          <a:bodyPr wrap="square" rtlCol="0">
            <a:spAutoFit/>
          </a:bodyPr>
          <a:lstStyle/>
          <a:p>
            <a:r>
              <a:rPr lang="en-US" sz="4000" dirty="0">
                <a:hlinkClick r:id="rId10"/>
              </a:rPr>
              <a:t>www.SocialStudiesSuccess.com</a:t>
            </a:r>
            <a:endParaRPr lang="en-US" sz="4000" dirty="0"/>
          </a:p>
          <a:p>
            <a:endParaRPr lang="en-US" dirty="0"/>
          </a:p>
        </p:txBody>
      </p:sp>
      <p:pic>
        <p:nvPicPr>
          <p:cNvPr id="13314" name="Picture 2" descr="Image result for pinterest symbol 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40882" y="5473299"/>
            <a:ext cx="1022093" cy="1022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165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7">
            <a:extLst>
              <a:ext uri="{FF2B5EF4-FFF2-40B4-BE49-F238E27FC236}">
                <a16:creationId xmlns:a16="http://schemas.microsoft.com/office/drawing/2014/main" id="{29CF19BB-7CE2-4548-E5AB-152EAFBF1D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35D94063-9392-8899-BF2C-4BB9960A0185}"/>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6BDBFAD7-56EC-A258-D02F-B7CAEA14B558}"/>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EE1475EB-A3E7-E099-4702-AC7136278C66}"/>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31A6CF12-936A-C726-FF35-03CDA90FE1E1}"/>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0728" name="TextBox 2">
            <a:extLst>
              <a:ext uri="{FF2B5EF4-FFF2-40B4-BE49-F238E27FC236}">
                <a16:creationId xmlns:a16="http://schemas.microsoft.com/office/drawing/2014/main" id="{AE7B2E10-92B7-0E22-CCD1-978F22436CCA}"/>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6A2E5A4D-5CB0-B40C-85DF-967CCCB83871}"/>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B5D27E88-DE9E-2E16-146F-46397DA5CEDD}"/>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A0064457-B9E2-D74C-60DA-9B0343A0CA68}"/>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ectangle 18">
            <a:extLst>
              <a:ext uri="{FF2B5EF4-FFF2-40B4-BE49-F238E27FC236}">
                <a16:creationId xmlns:a16="http://schemas.microsoft.com/office/drawing/2014/main" id="{3445E0E2-B5FE-FD83-4FF5-21B76400B218}"/>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CFE2242A-6A9A-55B6-1B10-66FA802F4B17}"/>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B1CB2BBE-AADC-7A30-8EC2-58B8E14736F8}"/>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0407303B-434D-BA70-11E2-705796EB0B6A}"/>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6" name="Speech Bubble: Oval 25">
            <a:extLst>
              <a:ext uri="{FF2B5EF4-FFF2-40B4-BE49-F238E27FC236}">
                <a16:creationId xmlns:a16="http://schemas.microsoft.com/office/drawing/2014/main" id="{9717A8DA-819E-28AB-D3F6-A513C8F217B3}"/>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84D51494-40E0-7E22-46AF-9F067E6BD1A0}"/>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BB215727-58C2-62FE-DC7D-D2C838EB06D9}"/>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118C83FB-7485-5C8E-6571-8B8169A19050}"/>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97C91023-C939-CCE0-DEFA-EAD726BFCB7C}"/>
              </a:ext>
            </a:extLst>
          </p:cNvPr>
          <p:cNvSpPr/>
          <p:nvPr/>
        </p:nvSpPr>
        <p:spPr>
          <a:xfrm rot="20989304">
            <a:off x="819150" y="3714750"/>
            <a:ext cx="2713038" cy="1390650"/>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Rectangle 33">
            <a:extLst>
              <a:ext uri="{FF2B5EF4-FFF2-40B4-BE49-F238E27FC236}">
                <a16:creationId xmlns:a16="http://schemas.microsoft.com/office/drawing/2014/main" id="{B4101A88-F969-D35B-5645-CFF1EE709822}"/>
              </a:ext>
            </a:extLst>
          </p:cNvPr>
          <p:cNvSpPr/>
          <p:nvPr/>
        </p:nvSpPr>
        <p:spPr>
          <a:xfrm rot="20989304">
            <a:off x="1000125" y="3932238"/>
            <a:ext cx="2387600" cy="1338262"/>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Vocabulary instruction must be intentional and engaging.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defRPr/>
            </a:pPr>
            <a:endParaRPr lang="en-US" sz="1350" dirty="0">
              <a:latin typeface="Chief Blueprint" panose="020B0500000000000000" pitchFamily="34" charset="0"/>
            </a:endParaRPr>
          </a:p>
        </p:txBody>
      </p:sp>
      <p:sp>
        <p:nvSpPr>
          <p:cNvPr id="35" name="Speech Bubble: Rectangle with Corners Rounded 34">
            <a:extLst>
              <a:ext uri="{FF2B5EF4-FFF2-40B4-BE49-F238E27FC236}">
                <a16:creationId xmlns:a16="http://schemas.microsoft.com/office/drawing/2014/main" id="{13F9ECB1-DAF9-69E7-FDD1-2B35E1A4EFEF}"/>
              </a:ext>
            </a:extLst>
          </p:cNvPr>
          <p:cNvSpPr/>
          <p:nvPr/>
        </p:nvSpPr>
        <p:spPr>
          <a:xfrm rot="20929484">
            <a:off x="3670300" y="4741863"/>
            <a:ext cx="2581275" cy="1055687"/>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Rectangle 35">
            <a:extLst>
              <a:ext uri="{FF2B5EF4-FFF2-40B4-BE49-F238E27FC236}">
                <a16:creationId xmlns:a16="http://schemas.microsoft.com/office/drawing/2014/main" id="{6142A4DB-DA62-0615-8316-F386B45E4518}"/>
              </a:ext>
            </a:extLst>
          </p:cNvPr>
          <p:cNvSpPr/>
          <p:nvPr/>
        </p:nvSpPr>
        <p:spPr>
          <a:xfrm rot="20919442">
            <a:off x="3740150" y="4776788"/>
            <a:ext cx="2541588" cy="923925"/>
          </a:xfrm>
          <a:prstGeom prst="rect">
            <a:avLst/>
          </a:prstGeom>
        </p:spPr>
        <p:txBody>
          <a:bodyPr>
            <a:spAutoFit/>
          </a:bodyPr>
          <a:lstStyle/>
          <a:p>
            <a:pPr>
              <a:defRPr/>
            </a:pPr>
            <a:r>
              <a:rPr lang="en-US" sz="1350" dirty="0">
                <a:solidFill>
                  <a:srgbClr val="000000"/>
                </a:solidFill>
                <a:latin typeface="Chief Blueprint" panose="020B0500000000000000" pitchFamily="34" charset="0"/>
              </a:rPr>
              <a:t>Writing is essential for learning, not just assessment.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-Daniels’ </a:t>
            </a:r>
            <a:r>
              <a:rPr lang="en-US" sz="1350" i="1" dirty="0">
                <a:solidFill>
                  <a:srgbClr val="000000"/>
                </a:solidFill>
                <a:latin typeface="Chief Blueprint" panose="020B0500000000000000" pitchFamily="34" charset="0"/>
              </a:rPr>
              <a:t>Content Area Writing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7">
            <a:extLst>
              <a:ext uri="{FF2B5EF4-FFF2-40B4-BE49-F238E27FC236}">
                <a16:creationId xmlns:a16="http://schemas.microsoft.com/office/drawing/2014/main" id="{AE22F631-5ECF-7136-0B73-68C7623E9B1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6CE6633F-255C-0293-7F97-3448EA9BA43E}"/>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48A4240A-28CC-67FF-9244-CD2E054FBF79}"/>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C566ED31-8FEE-E902-82E9-D33F7E57E556}"/>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C24A9B4B-173D-FD9C-76CE-50CA7B6E70CA}"/>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2776" name="TextBox 2">
            <a:extLst>
              <a:ext uri="{FF2B5EF4-FFF2-40B4-BE49-F238E27FC236}">
                <a16:creationId xmlns:a16="http://schemas.microsoft.com/office/drawing/2014/main" id="{31339A36-655E-BA81-0620-15D639A10C2F}"/>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E0F68061-2E1F-0E7C-B6C6-0A2EDDB8FB3A}"/>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32A596A7-15E8-2058-BE56-BE95BBDFB96D}"/>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08EC3D69-C820-8AC2-43BA-7BED5F091DE7}"/>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ectangle 18">
            <a:extLst>
              <a:ext uri="{FF2B5EF4-FFF2-40B4-BE49-F238E27FC236}">
                <a16:creationId xmlns:a16="http://schemas.microsoft.com/office/drawing/2014/main" id="{36296C32-7DB6-DF4D-D41A-8684333FC5B3}"/>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D5212ABE-97E3-2AA2-D9B4-6783102E20BB}"/>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862F300B-804E-D8EE-61D4-25BB7D905FD2}"/>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55913792-A90F-A02C-CDCB-B49395F90CC8}"/>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6" name="Speech Bubble: Oval 25">
            <a:extLst>
              <a:ext uri="{FF2B5EF4-FFF2-40B4-BE49-F238E27FC236}">
                <a16:creationId xmlns:a16="http://schemas.microsoft.com/office/drawing/2014/main" id="{25281301-5119-CD98-63A5-6BB4EF8F1BE6}"/>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33BD7D93-444D-2403-716C-25BF78CB4D37}"/>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B17846A4-6457-52EA-15D7-0BD2EFA20DBE}"/>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028B9073-BDE2-1FCD-909F-202F39B5E3C1}"/>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
        <p:nvSpPr>
          <p:cNvPr id="32" name="Speech Bubble: Rectangle with Corners Rounded 31">
            <a:extLst>
              <a:ext uri="{FF2B5EF4-FFF2-40B4-BE49-F238E27FC236}">
                <a16:creationId xmlns:a16="http://schemas.microsoft.com/office/drawing/2014/main" id="{ED9D47A1-D70A-6FF3-6143-C4E44B19CDA6}"/>
              </a:ext>
            </a:extLst>
          </p:cNvPr>
          <p:cNvSpPr/>
          <p:nvPr/>
        </p:nvSpPr>
        <p:spPr>
          <a:xfrm rot="388434">
            <a:off x="6157913" y="4584700"/>
            <a:ext cx="2854325"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3" name="Rectangle 32">
            <a:extLst>
              <a:ext uri="{FF2B5EF4-FFF2-40B4-BE49-F238E27FC236}">
                <a16:creationId xmlns:a16="http://schemas.microsoft.com/office/drawing/2014/main" id="{0782F403-F3AB-AA2C-5779-CCD35BC7E544}"/>
              </a:ext>
            </a:extLst>
          </p:cNvPr>
          <p:cNvSpPr/>
          <p:nvPr/>
        </p:nvSpPr>
        <p:spPr>
          <a:xfrm rot="381666">
            <a:off x="6181725" y="4656138"/>
            <a:ext cx="2886075"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Kids need to continuously review content. All students need to participate in classroom activities.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Himmele’s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Total Participation Techniques</a:t>
            </a:r>
          </a:p>
          <a:p>
            <a:pPr>
              <a:defRPr/>
            </a:pPr>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60C36193-75B0-68B7-77C2-E8DAB32CB462}"/>
              </a:ext>
            </a:extLst>
          </p:cNvPr>
          <p:cNvSpPr/>
          <p:nvPr/>
        </p:nvSpPr>
        <p:spPr>
          <a:xfrm rot="20989304">
            <a:off x="819150" y="3714750"/>
            <a:ext cx="2713038" cy="1390650"/>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Rectangle 33">
            <a:extLst>
              <a:ext uri="{FF2B5EF4-FFF2-40B4-BE49-F238E27FC236}">
                <a16:creationId xmlns:a16="http://schemas.microsoft.com/office/drawing/2014/main" id="{3A0097C3-AF5E-841F-790D-9D367EB307E1}"/>
              </a:ext>
            </a:extLst>
          </p:cNvPr>
          <p:cNvSpPr/>
          <p:nvPr/>
        </p:nvSpPr>
        <p:spPr>
          <a:xfrm rot="20989304">
            <a:off x="1000125" y="3932238"/>
            <a:ext cx="2387600" cy="1338262"/>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Vocabulary instruction must be intentional and engaging.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defRPr/>
            </a:pPr>
            <a:endParaRPr lang="en-US" sz="1350" dirty="0">
              <a:latin typeface="Chief Blueprint" panose="020B0500000000000000" pitchFamily="34" charset="0"/>
            </a:endParaRPr>
          </a:p>
        </p:txBody>
      </p:sp>
      <p:sp>
        <p:nvSpPr>
          <p:cNvPr id="35" name="Speech Bubble: Rectangle with Corners Rounded 34">
            <a:extLst>
              <a:ext uri="{FF2B5EF4-FFF2-40B4-BE49-F238E27FC236}">
                <a16:creationId xmlns:a16="http://schemas.microsoft.com/office/drawing/2014/main" id="{B29D4660-9A89-FDFF-D224-32050B34D898}"/>
              </a:ext>
            </a:extLst>
          </p:cNvPr>
          <p:cNvSpPr/>
          <p:nvPr/>
        </p:nvSpPr>
        <p:spPr>
          <a:xfrm rot="20929484">
            <a:off x="3670300" y="4741863"/>
            <a:ext cx="2581275" cy="1055687"/>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Rectangle 35">
            <a:extLst>
              <a:ext uri="{FF2B5EF4-FFF2-40B4-BE49-F238E27FC236}">
                <a16:creationId xmlns:a16="http://schemas.microsoft.com/office/drawing/2014/main" id="{1055AFBF-9D8D-780D-4340-A03043178064}"/>
              </a:ext>
            </a:extLst>
          </p:cNvPr>
          <p:cNvSpPr/>
          <p:nvPr/>
        </p:nvSpPr>
        <p:spPr>
          <a:xfrm rot="20919442">
            <a:off x="3740150" y="4776788"/>
            <a:ext cx="2541588" cy="923925"/>
          </a:xfrm>
          <a:prstGeom prst="rect">
            <a:avLst/>
          </a:prstGeom>
        </p:spPr>
        <p:txBody>
          <a:bodyPr>
            <a:spAutoFit/>
          </a:bodyPr>
          <a:lstStyle/>
          <a:p>
            <a:pPr>
              <a:defRPr/>
            </a:pPr>
            <a:r>
              <a:rPr lang="en-US" sz="1350" dirty="0">
                <a:solidFill>
                  <a:srgbClr val="000000"/>
                </a:solidFill>
                <a:latin typeface="Chief Blueprint" panose="020B0500000000000000" pitchFamily="34" charset="0"/>
              </a:rPr>
              <a:t>Writing is essential for learning, not just assessment.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-Daniels’ </a:t>
            </a:r>
            <a:r>
              <a:rPr lang="en-US" sz="1350" i="1" dirty="0">
                <a:solidFill>
                  <a:srgbClr val="000000"/>
                </a:solidFill>
                <a:latin typeface="Chief Blueprint" panose="020B0500000000000000" pitchFamily="34" charset="0"/>
              </a:rPr>
              <a:t>Content Area Writing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7">
            <a:extLst>
              <a:ext uri="{FF2B5EF4-FFF2-40B4-BE49-F238E27FC236}">
                <a16:creationId xmlns:a16="http://schemas.microsoft.com/office/drawing/2014/main" id="{EB1363F1-EF7A-BD1D-2433-E3B8FA83CB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71AC1521-7DBE-2606-E81A-D38344C22874}"/>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373D38ED-9DA6-868D-8C86-64F975C9BC55}"/>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ECC37DE7-D78A-614C-4CCC-8F73AA64D6A3}"/>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B3C3924F-68F7-973F-777E-8D8F41FEBB30}"/>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4824" name="TextBox 2">
            <a:extLst>
              <a:ext uri="{FF2B5EF4-FFF2-40B4-BE49-F238E27FC236}">
                <a16:creationId xmlns:a16="http://schemas.microsoft.com/office/drawing/2014/main" id="{18CE8EB7-B0B1-37F8-9F62-292A7FA991D2}"/>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C1EDDE72-E5DE-4744-383F-573D92AE6D73}"/>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B05180A1-07A0-B139-1372-1623260AC30E}"/>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1E2F6F52-0209-268A-2254-A19A7779E925}"/>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ectangle 18">
            <a:extLst>
              <a:ext uri="{FF2B5EF4-FFF2-40B4-BE49-F238E27FC236}">
                <a16:creationId xmlns:a16="http://schemas.microsoft.com/office/drawing/2014/main" id="{53BFE5F7-6733-F69B-84E9-844FF04A8709}"/>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F7786963-F9A7-5D2C-D5FD-8C3E3B632314}"/>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7081CC4E-FA6C-3267-F8BF-517AA53F1A73}"/>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FDB9A3E0-FC92-0F5A-CC98-10FFBAC816B8}"/>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6" name="Speech Bubble: Oval 25">
            <a:extLst>
              <a:ext uri="{FF2B5EF4-FFF2-40B4-BE49-F238E27FC236}">
                <a16:creationId xmlns:a16="http://schemas.microsoft.com/office/drawing/2014/main" id="{4B90173D-34E4-40F7-AC67-6E77D2A70C0B}"/>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F5367FA3-2E58-4092-26C4-1BAE980C1697}"/>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476F66FC-B1F3-4572-23BE-773383B48003}"/>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E68560CD-8503-6BCE-DF05-0467FC1FF8FC}"/>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
        <p:nvSpPr>
          <p:cNvPr id="32" name="Speech Bubble: Rectangle with Corners Rounded 31">
            <a:extLst>
              <a:ext uri="{FF2B5EF4-FFF2-40B4-BE49-F238E27FC236}">
                <a16:creationId xmlns:a16="http://schemas.microsoft.com/office/drawing/2014/main" id="{5A1830D2-7435-0403-7C13-CB23E5E4B05F}"/>
              </a:ext>
            </a:extLst>
          </p:cNvPr>
          <p:cNvSpPr/>
          <p:nvPr/>
        </p:nvSpPr>
        <p:spPr>
          <a:xfrm rot="388434">
            <a:off x="6157913" y="4584700"/>
            <a:ext cx="2854325"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3" name="Rectangle 32">
            <a:extLst>
              <a:ext uri="{FF2B5EF4-FFF2-40B4-BE49-F238E27FC236}">
                <a16:creationId xmlns:a16="http://schemas.microsoft.com/office/drawing/2014/main" id="{221D7234-B24D-F31D-752B-6F2F6ADE05D0}"/>
              </a:ext>
            </a:extLst>
          </p:cNvPr>
          <p:cNvSpPr/>
          <p:nvPr/>
        </p:nvSpPr>
        <p:spPr>
          <a:xfrm rot="381666">
            <a:off x="6181725" y="4656138"/>
            <a:ext cx="2886075"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Kids need to continuously review content. All students need to participate in classroom activities.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Himmele’s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Total Participation Techniques</a:t>
            </a:r>
          </a:p>
          <a:p>
            <a:pPr>
              <a:defRPr/>
            </a:pPr>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9AF8921E-3B26-0E92-50D3-F0EB531CE5ED}"/>
              </a:ext>
            </a:extLst>
          </p:cNvPr>
          <p:cNvSpPr/>
          <p:nvPr/>
        </p:nvSpPr>
        <p:spPr>
          <a:xfrm rot="20989304">
            <a:off x="819150" y="3714750"/>
            <a:ext cx="2713038" cy="1390650"/>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Rectangle 33">
            <a:extLst>
              <a:ext uri="{FF2B5EF4-FFF2-40B4-BE49-F238E27FC236}">
                <a16:creationId xmlns:a16="http://schemas.microsoft.com/office/drawing/2014/main" id="{F97EB941-85D9-67AF-23F3-5661787689E4}"/>
              </a:ext>
            </a:extLst>
          </p:cNvPr>
          <p:cNvSpPr/>
          <p:nvPr/>
        </p:nvSpPr>
        <p:spPr>
          <a:xfrm rot="20989304">
            <a:off x="1000125" y="3932238"/>
            <a:ext cx="2387600" cy="1338262"/>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Vocabulary instruction must be intentional and engaging.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defRPr/>
            </a:pPr>
            <a:endParaRPr lang="en-US" sz="1350" dirty="0">
              <a:latin typeface="Chief Blueprint" panose="020B0500000000000000" pitchFamily="34" charset="0"/>
            </a:endParaRPr>
          </a:p>
        </p:txBody>
      </p:sp>
      <p:sp>
        <p:nvSpPr>
          <p:cNvPr id="35" name="Speech Bubble: Rectangle with Corners Rounded 34">
            <a:extLst>
              <a:ext uri="{FF2B5EF4-FFF2-40B4-BE49-F238E27FC236}">
                <a16:creationId xmlns:a16="http://schemas.microsoft.com/office/drawing/2014/main" id="{A1DCCC96-3FA1-A59C-A215-F94BA5ADE545}"/>
              </a:ext>
            </a:extLst>
          </p:cNvPr>
          <p:cNvSpPr/>
          <p:nvPr/>
        </p:nvSpPr>
        <p:spPr>
          <a:xfrm rot="20929484">
            <a:off x="3670300" y="4741863"/>
            <a:ext cx="2581275" cy="1055687"/>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Rectangle 35">
            <a:extLst>
              <a:ext uri="{FF2B5EF4-FFF2-40B4-BE49-F238E27FC236}">
                <a16:creationId xmlns:a16="http://schemas.microsoft.com/office/drawing/2014/main" id="{C14BDCC1-B551-10F3-95CF-4656A4292352}"/>
              </a:ext>
            </a:extLst>
          </p:cNvPr>
          <p:cNvSpPr/>
          <p:nvPr/>
        </p:nvSpPr>
        <p:spPr>
          <a:xfrm rot="20919442">
            <a:off x="3740150" y="4776788"/>
            <a:ext cx="2541588" cy="923925"/>
          </a:xfrm>
          <a:prstGeom prst="rect">
            <a:avLst/>
          </a:prstGeom>
        </p:spPr>
        <p:txBody>
          <a:bodyPr>
            <a:spAutoFit/>
          </a:bodyPr>
          <a:lstStyle/>
          <a:p>
            <a:pPr>
              <a:defRPr/>
            </a:pPr>
            <a:r>
              <a:rPr lang="en-US" sz="1350" dirty="0">
                <a:solidFill>
                  <a:srgbClr val="000000"/>
                </a:solidFill>
                <a:latin typeface="Chief Blueprint" panose="020B0500000000000000" pitchFamily="34" charset="0"/>
              </a:rPr>
              <a:t>Writing is essential for learning, not just assessment.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-Daniels’ </a:t>
            </a:r>
            <a:r>
              <a:rPr lang="en-US" sz="1350" i="1" dirty="0">
                <a:solidFill>
                  <a:srgbClr val="000000"/>
                </a:solidFill>
                <a:latin typeface="Chief Blueprint" panose="020B0500000000000000" pitchFamily="34" charset="0"/>
              </a:rPr>
              <a:t>Content Area Writing</a:t>
            </a:r>
          </a:p>
        </p:txBody>
      </p:sp>
      <p:sp>
        <p:nvSpPr>
          <p:cNvPr id="38" name="Speech Bubble: Rectangle 37">
            <a:extLst>
              <a:ext uri="{FF2B5EF4-FFF2-40B4-BE49-F238E27FC236}">
                <a16:creationId xmlns:a16="http://schemas.microsoft.com/office/drawing/2014/main" id="{99DF7AD5-C1AE-8A79-7B07-483944BDD834}"/>
              </a:ext>
            </a:extLst>
          </p:cNvPr>
          <p:cNvSpPr/>
          <p:nvPr/>
        </p:nvSpPr>
        <p:spPr>
          <a:xfrm>
            <a:off x="3273425" y="5905500"/>
            <a:ext cx="5624513" cy="800100"/>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0" name="Rectangle 39">
            <a:extLst>
              <a:ext uri="{FF2B5EF4-FFF2-40B4-BE49-F238E27FC236}">
                <a16:creationId xmlns:a16="http://schemas.microsoft.com/office/drawing/2014/main" id="{C7A17178-F5FE-E9F3-00DC-569E017F14A2}"/>
              </a:ext>
            </a:extLst>
          </p:cNvPr>
          <p:cNvSpPr/>
          <p:nvPr/>
        </p:nvSpPr>
        <p:spPr>
          <a:xfrm>
            <a:off x="3257550" y="5889625"/>
            <a:ext cx="5640388" cy="868363"/>
          </a:xfrm>
          <a:prstGeom prst="rect">
            <a:avLst/>
          </a:prstGeom>
        </p:spPr>
        <p:txBody>
          <a:bodyPr>
            <a:spAutoFit/>
          </a:bodyPr>
          <a:lstStyle/>
          <a:p>
            <a:pPr>
              <a:defRPr/>
            </a:pPr>
            <a:r>
              <a:rPr lang="en-US" sz="1350" dirty="0">
                <a:solidFill>
                  <a:srgbClr val="000000"/>
                </a:solidFill>
                <a:latin typeface="Chief Blueprint" panose="020B0500000000000000" pitchFamily="34" charset="0"/>
              </a:rPr>
              <a:t>“Soft skills” of collaboration, communication, critical thinking, and creativity are essential to future success in the job market. </a:t>
            </a:r>
          </a:p>
          <a:p>
            <a:pPr>
              <a:defRPr/>
            </a:pPr>
            <a:endParaRPr lang="en-US" sz="100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-Muir </a:t>
            </a:r>
            <a:r>
              <a:rPr lang="en-US" sz="1350" i="1" dirty="0">
                <a:solidFill>
                  <a:srgbClr val="000000"/>
                </a:solidFill>
                <a:latin typeface="Chief Blueprint" panose="020B0500000000000000" pitchFamily="34" charset="0"/>
              </a:rPr>
              <a:t>Reasons Millennials Get Fired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4FF07C6-9003-4CA7-A05C-2F3C3F7D99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Speech Bubble: Rectangle with Corners Rounded 19">
            <a:extLst>
              <a:ext uri="{FF2B5EF4-FFF2-40B4-BE49-F238E27FC236}">
                <a16:creationId xmlns:a16="http://schemas.microsoft.com/office/drawing/2014/main" id="{7E7165BE-131D-47C5-8E8F-A07263D94FE9}"/>
              </a:ext>
            </a:extLst>
          </p:cNvPr>
          <p:cNvSpPr/>
          <p:nvPr/>
        </p:nvSpPr>
        <p:spPr>
          <a:xfrm rot="1341498">
            <a:off x="3327972" y="1231981"/>
            <a:ext cx="3420520" cy="1017424"/>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peech Bubble: Rectangle with Corners Rounded 5">
            <a:extLst>
              <a:ext uri="{FF2B5EF4-FFF2-40B4-BE49-F238E27FC236}">
                <a16:creationId xmlns:a16="http://schemas.microsoft.com/office/drawing/2014/main" id="{C76F2528-E172-4A75-8969-D3768A566B59}"/>
              </a:ext>
            </a:extLst>
          </p:cNvPr>
          <p:cNvSpPr/>
          <p:nvPr/>
        </p:nvSpPr>
        <p:spPr>
          <a:xfrm rot="20991018">
            <a:off x="377849" y="962217"/>
            <a:ext cx="2665210" cy="114762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148AB779-DE6A-40E2-8D63-1657997D1282}"/>
              </a:ext>
            </a:extLst>
          </p:cNvPr>
          <p:cNvSpPr/>
          <p:nvPr/>
        </p:nvSpPr>
        <p:spPr>
          <a:xfrm rot="20986987">
            <a:off x="402231" y="1032512"/>
            <a:ext cx="2571750" cy="1131079"/>
          </a:xfrm>
          <a:prstGeom prst="rect">
            <a:avLst/>
          </a:prstGeom>
        </p:spPr>
        <p:txBody>
          <a:bodyPr>
            <a:spAutoFit/>
          </a:bodyPr>
          <a:lstStyle/>
          <a:p>
            <a:r>
              <a:rPr lang="en-US" sz="1350" dirty="0">
                <a:solidFill>
                  <a:srgbClr val="000000"/>
                </a:solidFill>
                <a:latin typeface="Chief Blueprint" panose="020B0500000000000000" pitchFamily="34" charset="0"/>
              </a:rPr>
              <a:t>Students need to be engaged to learn.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8E70C848-D57E-47C1-B4C3-BCDD0F58D9F6}"/>
              </a:ext>
            </a:extLst>
          </p:cNvPr>
          <p:cNvSpPr/>
          <p:nvPr/>
        </p:nvSpPr>
        <p:spPr>
          <a:xfrm>
            <a:off x="280271" y="105787"/>
            <a:ext cx="6868674" cy="503802"/>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BBB18444-3629-4676-AE8E-D0EEB1C6DAA0}"/>
              </a:ext>
            </a:extLst>
          </p:cNvPr>
          <p:cNvSpPr txBox="1"/>
          <p:nvPr/>
        </p:nvSpPr>
        <p:spPr>
          <a:xfrm>
            <a:off x="280272" y="140210"/>
            <a:ext cx="7045648" cy="430887"/>
          </a:xfrm>
          <a:prstGeom prst="rect">
            <a:avLst/>
          </a:prstGeom>
          <a:noFill/>
        </p:spPr>
        <p:txBody>
          <a:bodyPr wrap="square" rtlCol="0">
            <a:spAutoFit/>
          </a:bodyPr>
          <a:lstStyle/>
          <a:p>
            <a:r>
              <a:rPr lang="en-US" sz="2200" dirty="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205D3A75-E602-4A12-BDF0-2A2DFD449463}"/>
              </a:ext>
            </a:extLst>
          </p:cNvPr>
          <p:cNvSpPr/>
          <p:nvPr/>
        </p:nvSpPr>
        <p:spPr>
          <a:xfrm>
            <a:off x="2208909" y="2026378"/>
            <a:ext cx="1760113" cy="1604141"/>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Speech Bubble: Rectangle with Corners Rounded 13">
            <a:extLst>
              <a:ext uri="{FF2B5EF4-FFF2-40B4-BE49-F238E27FC236}">
                <a16:creationId xmlns:a16="http://schemas.microsoft.com/office/drawing/2014/main" id="{0CF7ABF2-4152-4F56-91D8-FB510A2178F0}"/>
              </a:ext>
            </a:extLst>
          </p:cNvPr>
          <p:cNvSpPr/>
          <p:nvPr/>
        </p:nvSpPr>
        <p:spPr>
          <a:xfrm rot="20929484">
            <a:off x="6366074" y="2727615"/>
            <a:ext cx="2516433" cy="1499902"/>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Speech Bubble: Oval 15">
            <a:extLst>
              <a:ext uri="{FF2B5EF4-FFF2-40B4-BE49-F238E27FC236}">
                <a16:creationId xmlns:a16="http://schemas.microsoft.com/office/drawing/2014/main" id="{F296F916-B478-4CC6-895D-92BA739A187D}"/>
              </a:ext>
            </a:extLst>
          </p:cNvPr>
          <p:cNvSpPr/>
          <p:nvPr/>
        </p:nvSpPr>
        <p:spPr>
          <a:xfrm>
            <a:off x="6329931" y="728666"/>
            <a:ext cx="2424825" cy="169645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356AA586-388A-4DE9-A2C9-9F6057D7116A}"/>
              </a:ext>
            </a:extLst>
          </p:cNvPr>
          <p:cNvSpPr/>
          <p:nvPr/>
        </p:nvSpPr>
        <p:spPr>
          <a:xfrm rot="1384697">
            <a:off x="3315277" y="1305078"/>
            <a:ext cx="3280175" cy="1131079"/>
          </a:xfrm>
          <a:prstGeom prst="rect">
            <a:avLst/>
          </a:prstGeom>
        </p:spPr>
        <p:txBody>
          <a:bodyPr wrap="square">
            <a:spAutoFit/>
          </a:bodyPr>
          <a:lstStyle/>
          <a:p>
            <a:r>
              <a:rPr lang="en-US" sz="1350" dirty="0">
                <a:solidFill>
                  <a:srgbClr val="000000"/>
                </a:solidFill>
                <a:latin typeface="Chief Blueprint" panose="020B0500000000000000" pitchFamily="34" charset="0"/>
              </a:rPr>
              <a:t>Students need to read in Social Studies – a lot! Like everyday!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78475EAC-93B4-4F45-A9CB-7B549DC4F044}"/>
              </a:ext>
            </a:extLst>
          </p:cNvPr>
          <p:cNvSpPr/>
          <p:nvPr/>
        </p:nvSpPr>
        <p:spPr>
          <a:xfrm>
            <a:off x="2218532" y="2055159"/>
            <a:ext cx="1721740" cy="1546577"/>
          </a:xfrm>
          <a:prstGeom prst="rect">
            <a:avLst/>
          </a:prstGeom>
        </p:spPr>
        <p:txBody>
          <a:bodyPr wrap="square">
            <a:spAutoFit/>
          </a:bodyPr>
          <a:lstStyle/>
          <a:p>
            <a:r>
              <a:rPr lang="en-US" sz="1350" dirty="0">
                <a:solidFill>
                  <a:srgbClr val="000000"/>
                </a:solidFill>
                <a:latin typeface="Chief Blueprint" panose="020B0500000000000000" pitchFamily="34" charset="0"/>
              </a:rPr>
              <a:t>All students can learn – we just need to support them in different ways.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24DD1B5F-28BF-4E86-9B5B-D4406D4BE7CB}"/>
              </a:ext>
            </a:extLst>
          </p:cNvPr>
          <p:cNvSpPr/>
          <p:nvPr/>
        </p:nvSpPr>
        <p:spPr>
          <a:xfrm rot="20919442">
            <a:off x="6390381" y="2704278"/>
            <a:ext cx="2542356" cy="1546577"/>
          </a:xfrm>
          <a:prstGeom prst="rect">
            <a:avLst/>
          </a:prstGeom>
        </p:spPr>
        <p:txBody>
          <a:bodyPr wrap="square">
            <a:spAutoFit/>
          </a:bodyPr>
          <a:lstStyle/>
          <a:p>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6FD51082-AB1B-4E99-A870-EBE71359CA74}"/>
              </a:ext>
            </a:extLst>
          </p:cNvPr>
          <p:cNvSpPr/>
          <p:nvPr/>
        </p:nvSpPr>
        <p:spPr>
          <a:xfrm>
            <a:off x="6584499" y="768112"/>
            <a:ext cx="1963176" cy="1754326"/>
          </a:xfrm>
          <a:prstGeom prst="rect">
            <a:avLst/>
          </a:prstGeom>
        </p:spPr>
        <p:txBody>
          <a:bodyPr wrap="square">
            <a:spAutoFit/>
          </a:bodyPr>
          <a:lstStyle/>
          <a:p>
            <a:pPr algn="ctr"/>
            <a:r>
              <a:rPr lang="en-US" sz="1350" dirty="0">
                <a:solidFill>
                  <a:srgbClr val="000000"/>
                </a:solidFill>
                <a:latin typeface="Chief Blueprint" panose="020B0500000000000000" pitchFamily="34" charset="0"/>
              </a:rPr>
              <a:t>Students</a:t>
            </a:r>
          </a:p>
          <a:p>
            <a:pPr algn="ctr"/>
            <a:r>
              <a:rPr lang="en-US" sz="1350" dirty="0">
                <a:solidFill>
                  <a:srgbClr val="000000"/>
                </a:solidFill>
                <a:latin typeface="Chief Blueprint" panose="020B0500000000000000" pitchFamily="34" charset="0"/>
              </a:rPr>
              <a:t> are social – purposeful talk is crucial to learning. </a:t>
            </a:r>
          </a:p>
          <a:p>
            <a:pPr algn="ctr"/>
            <a:endParaRPr lang="en-US" sz="1350" dirty="0">
              <a:solidFill>
                <a:srgbClr val="000000"/>
              </a:solidFill>
              <a:latin typeface="Chief Blueprint" panose="020B0500000000000000" pitchFamily="34" charset="0"/>
            </a:endParaRPr>
          </a:p>
          <a:p>
            <a:pPr algn="ct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endParaRPr lang="en-US" sz="1350" dirty="0">
              <a:latin typeface="Chief Blueprint" panose="020B0500000000000000" pitchFamily="34" charset="0"/>
            </a:endParaRPr>
          </a:p>
        </p:txBody>
      </p:sp>
      <p:sp>
        <p:nvSpPr>
          <p:cNvPr id="26" name="Speech Bubble: Oval 25">
            <a:extLst>
              <a:ext uri="{FF2B5EF4-FFF2-40B4-BE49-F238E27FC236}">
                <a16:creationId xmlns:a16="http://schemas.microsoft.com/office/drawing/2014/main" id="{F33C3EA3-8D6D-4C4D-BAF6-2F346B081231}"/>
              </a:ext>
            </a:extLst>
          </p:cNvPr>
          <p:cNvSpPr/>
          <p:nvPr/>
        </p:nvSpPr>
        <p:spPr>
          <a:xfrm>
            <a:off x="3596075" y="2494036"/>
            <a:ext cx="2668329" cy="2244183"/>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6A5ADB07-6404-4D7E-AFF1-EBC193D9E7AE}"/>
              </a:ext>
            </a:extLst>
          </p:cNvPr>
          <p:cNvSpPr/>
          <p:nvPr/>
        </p:nvSpPr>
        <p:spPr>
          <a:xfrm>
            <a:off x="3576586" y="2602873"/>
            <a:ext cx="2707256" cy="2169825"/>
          </a:xfrm>
          <a:prstGeom prst="rect">
            <a:avLst/>
          </a:prstGeom>
        </p:spPr>
        <p:txBody>
          <a:bodyPr wrap="square">
            <a:spAutoFit/>
          </a:bodyPr>
          <a:lstStyle/>
          <a:p>
            <a:pPr algn="ctr"/>
            <a:r>
              <a:rPr lang="en-US" sz="1350" dirty="0">
                <a:solidFill>
                  <a:srgbClr val="000000"/>
                </a:solidFill>
                <a:latin typeface="Chief Blueprint" panose="020B0500000000000000" pitchFamily="34" charset="0"/>
              </a:rPr>
              <a:t>The </a:t>
            </a:r>
          </a:p>
          <a:p>
            <a:pPr algn="ctr"/>
            <a:r>
              <a:rPr lang="en-US" sz="1350" dirty="0">
                <a:solidFill>
                  <a:srgbClr val="000000"/>
                </a:solidFill>
                <a:latin typeface="Chief Blueprint" panose="020B0500000000000000" pitchFamily="34" charset="0"/>
              </a:rPr>
              <a:t>Interactive Student </a:t>
            </a:r>
          </a:p>
          <a:p>
            <a:pPr algn="ctr"/>
            <a:r>
              <a:rPr lang="en-US" sz="1350" dirty="0">
                <a:solidFill>
                  <a:srgbClr val="000000"/>
                </a:solidFill>
                <a:latin typeface="Chief Blueprint" panose="020B0500000000000000" pitchFamily="34" charset="0"/>
              </a:rPr>
              <a:t>Notebook is a powerful </a:t>
            </a:r>
          </a:p>
          <a:p>
            <a:pPr algn="ct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endParaRPr lang="en-US" sz="1350" dirty="0">
              <a:solidFill>
                <a:srgbClr val="000000"/>
              </a:solidFill>
              <a:latin typeface="Chief Blueprint" panose="020B0500000000000000" pitchFamily="34" charset="0"/>
            </a:endParaRPr>
          </a:p>
          <a:p>
            <a:pPr algn="ct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00182E71-F6DC-493E-9898-81D0BB195CE3}"/>
              </a:ext>
            </a:extLst>
          </p:cNvPr>
          <p:cNvSpPr/>
          <p:nvPr/>
        </p:nvSpPr>
        <p:spPr>
          <a:xfrm rot="616323">
            <a:off x="417961" y="2456308"/>
            <a:ext cx="1783800" cy="147021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9ED5BA16-62D2-47AE-A2E6-50C1DE4A8898}"/>
              </a:ext>
            </a:extLst>
          </p:cNvPr>
          <p:cNvSpPr/>
          <p:nvPr/>
        </p:nvSpPr>
        <p:spPr>
          <a:xfrm rot="609555">
            <a:off x="417486" y="2504295"/>
            <a:ext cx="1725320" cy="1546577"/>
          </a:xfrm>
          <a:prstGeom prst="rect">
            <a:avLst/>
          </a:prstGeom>
        </p:spPr>
        <p:txBody>
          <a:bodyPr wrap="square">
            <a:spAutoFit/>
          </a:bodyPr>
          <a:lstStyle/>
          <a:p>
            <a:r>
              <a:rPr lang="en-US" sz="1350" dirty="0">
                <a:solidFill>
                  <a:srgbClr val="000000"/>
                </a:solidFill>
                <a:latin typeface="Chief Blueprint" panose="020B0500000000000000" pitchFamily="34" charset="0"/>
              </a:rPr>
              <a:t>History can be fun and rigorous at the same time.</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endParaRPr lang="en-US" sz="1350" dirty="0">
              <a:solidFill>
                <a:srgbClr val="000000"/>
              </a:solidFill>
              <a:latin typeface="Chief Blueprint" panose="020B0500000000000000" pitchFamily="34" charset="0"/>
            </a:endParaRPr>
          </a:p>
        </p:txBody>
      </p:sp>
      <p:sp>
        <p:nvSpPr>
          <p:cNvPr id="32" name="Speech Bubble: Rectangle with Corners Rounded 31">
            <a:extLst>
              <a:ext uri="{FF2B5EF4-FFF2-40B4-BE49-F238E27FC236}">
                <a16:creationId xmlns:a16="http://schemas.microsoft.com/office/drawing/2014/main" id="{CB92C79C-B4B6-485A-A232-A42C5F015783}"/>
              </a:ext>
            </a:extLst>
          </p:cNvPr>
          <p:cNvSpPr/>
          <p:nvPr/>
        </p:nvSpPr>
        <p:spPr>
          <a:xfrm rot="388434">
            <a:off x="6157689" y="4584885"/>
            <a:ext cx="2855300" cy="147021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B9F19553-216E-46B0-9213-79951E376A9A}"/>
              </a:ext>
            </a:extLst>
          </p:cNvPr>
          <p:cNvSpPr/>
          <p:nvPr/>
        </p:nvSpPr>
        <p:spPr>
          <a:xfrm rot="381666">
            <a:off x="6182240" y="4656459"/>
            <a:ext cx="2884965" cy="1546577"/>
          </a:xfrm>
          <a:prstGeom prst="rect">
            <a:avLst/>
          </a:prstGeom>
        </p:spPr>
        <p:txBody>
          <a:bodyPr wrap="square">
            <a:spAutoFit/>
          </a:bodyPr>
          <a:lstStyle/>
          <a:p>
            <a:r>
              <a:rPr lang="en-US" sz="1350" dirty="0">
                <a:solidFill>
                  <a:srgbClr val="000000"/>
                </a:solidFill>
                <a:latin typeface="Chief Blueprint" panose="020B0500000000000000" pitchFamily="34" charset="0"/>
              </a:rPr>
              <a:t>Kids need to continuously review content. All students need to participate in classroom activities.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Himmele’s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Total Participation Techniques</a:t>
            </a:r>
          </a:p>
          <a:p>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8583CD74-5CE7-41E1-B03A-377E5F94FD14}"/>
              </a:ext>
            </a:extLst>
          </p:cNvPr>
          <p:cNvSpPr/>
          <p:nvPr/>
        </p:nvSpPr>
        <p:spPr>
          <a:xfrm rot="20989304">
            <a:off x="819722" y="3714822"/>
            <a:ext cx="2712477" cy="1389903"/>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EA01A8C0-ACC1-4285-A417-72F6B98D34DF}"/>
              </a:ext>
            </a:extLst>
          </p:cNvPr>
          <p:cNvSpPr/>
          <p:nvPr/>
        </p:nvSpPr>
        <p:spPr>
          <a:xfrm rot="20989304">
            <a:off x="1000664" y="3932196"/>
            <a:ext cx="2387521" cy="1338828"/>
          </a:xfrm>
          <a:prstGeom prst="rect">
            <a:avLst/>
          </a:prstGeom>
        </p:spPr>
        <p:txBody>
          <a:bodyPr wrap="square">
            <a:spAutoFit/>
          </a:bodyPr>
          <a:lstStyle/>
          <a:p>
            <a:pPr algn="ctr"/>
            <a:r>
              <a:rPr lang="en-US" sz="1350" dirty="0">
                <a:solidFill>
                  <a:srgbClr val="000000"/>
                </a:solidFill>
                <a:latin typeface="Chief Blueprint" panose="020B0500000000000000" pitchFamily="34" charset="0"/>
              </a:rPr>
              <a:t>Vocabulary instruction must be intentional and engaging. </a:t>
            </a:r>
          </a:p>
          <a:p>
            <a:pPr algn="ctr"/>
            <a:endParaRPr lang="en-US" sz="1350" dirty="0">
              <a:solidFill>
                <a:srgbClr val="000000"/>
              </a:solidFill>
              <a:latin typeface="Chief Blueprint" panose="020B0500000000000000" pitchFamily="34" charset="0"/>
            </a:endParaRPr>
          </a:p>
          <a:p>
            <a:pPr algn="ct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endParaRPr lang="en-US" sz="1350" dirty="0">
              <a:latin typeface="Chief Blueprint" panose="020B0500000000000000" pitchFamily="34" charset="0"/>
            </a:endParaRPr>
          </a:p>
        </p:txBody>
      </p:sp>
      <p:sp>
        <p:nvSpPr>
          <p:cNvPr id="35" name="Speech Bubble: Rectangle with Corners Rounded 34">
            <a:extLst>
              <a:ext uri="{FF2B5EF4-FFF2-40B4-BE49-F238E27FC236}">
                <a16:creationId xmlns:a16="http://schemas.microsoft.com/office/drawing/2014/main" id="{16E29778-904C-408F-B08E-4CF4FD235AEB}"/>
              </a:ext>
            </a:extLst>
          </p:cNvPr>
          <p:cNvSpPr/>
          <p:nvPr/>
        </p:nvSpPr>
        <p:spPr>
          <a:xfrm rot="20929484">
            <a:off x="3670666" y="4741415"/>
            <a:ext cx="2580160" cy="1056686"/>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F878449F-623A-4F46-B43B-BD277A28B0F5}"/>
              </a:ext>
            </a:extLst>
          </p:cNvPr>
          <p:cNvSpPr/>
          <p:nvPr/>
        </p:nvSpPr>
        <p:spPr>
          <a:xfrm rot="20919442">
            <a:off x="3739831" y="4776703"/>
            <a:ext cx="2542356" cy="923330"/>
          </a:xfrm>
          <a:prstGeom prst="rect">
            <a:avLst/>
          </a:prstGeom>
        </p:spPr>
        <p:txBody>
          <a:bodyPr wrap="square">
            <a:spAutoFit/>
          </a:bodyPr>
          <a:lstStyle/>
          <a:p>
            <a:r>
              <a:rPr lang="en-US" sz="1350" dirty="0">
                <a:solidFill>
                  <a:srgbClr val="000000"/>
                </a:solidFill>
                <a:latin typeface="Chief Blueprint" panose="020B0500000000000000" pitchFamily="34" charset="0"/>
              </a:rPr>
              <a:t>Writing is essential for learning, not just assessment.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-Daniels’ </a:t>
            </a:r>
            <a:r>
              <a:rPr lang="en-US" sz="1350" i="1" dirty="0">
                <a:solidFill>
                  <a:srgbClr val="000000"/>
                </a:solidFill>
                <a:latin typeface="Chief Blueprint" panose="020B0500000000000000" pitchFamily="34" charset="0"/>
              </a:rPr>
              <a:t>Content Area Writing</a:t>
            </a:r>
          </a:p>
        </p:txBody>
      </p:sp>
      <p:sp>
        <p:nvSpPr>
          <p:cNvPr id="28" name="Speech Bubble: Rectangle with Corners Rounded 27">
            <a:extLst>
              <a:ext uri="{FF2B5EF4-FFF2-40B4-BE49-F238E27FC236}">
                <a16:creationId xmlns:a16="http://schemas.microsoft.com/office/drawing/2014/main" id="{33240DDA-FD81-425C-BA6D-1BE9293DB303}"/>
              </a:ext>
            </a:extLst>
          </p:cNvPr>
          <p:cNvSpPr/>
          <p:nvPr/>
        </p:nvSpPr>
        <p:spPr>
          <a:xfrm>
            <a:off x="408029" y="5152796"/>
            <a:ext cx="2755494" cy="141631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F0D48EA6-AC09-4CD3-B4E9-E04BF2210D41}"/>
              </a:ext>
            </a:extLst>
          </p:cNvPr>
          <p:cNvSpPr/>
          <p:nvPr/>
        </p:nvSpPr>
        <p:spPr>
          <a:xfrm>
            <a:off x="408028" y="5191538"/>
            <a:ext cx="2715296" cy="1384995"/>
          </a:xfrm>
          <a:prstGeom prst="rect">
            <a:avLst/>
          </a:prstGeom>
        </p:spPr>
        <p:txBody>
          <a:bodyPr wrap="square">
            <a:spAutoFit/>
          </a:bodyPr>
          <a:lstStyle/>
          <a:p>
            <a:r>
              <a:rPr lang="en-US" sz="1400" dirty="0">
                <a:solidFill>
                  <a:srgbClr val="000000"/>
                </a:solidFill>
                <a:latin typeface="Chief Blueprint" panose="020B0500000000000000" pitchFamily="34" charset="0"/>
              </a:rPr>
              <a:t>The best way to improve reading comprehension and scores, is to focus on building knowledge through Social Studies instruction. </a:t>
            </a:r>
          </a:p>
          <a:p>
            <a:r>
              <a:rPr lang="en-US" sz="1400" dirty="0">
                <a:solidFill>
                  <a:srgbClr val="000000"/>
                </a:solidFill>
                <a:latin typeface="Chief Blueprint" panose="020B0500000000000000" pitchFamily="34" charset="0"/>
              </a:rPr>
              <a:t>     -Wexler </a:t>
            </a:r>
            <a:r>
              <a:rPr lang="en-US" sz="1400" i="1" dirty="0">
                <a:solidFill>
                  <a:srgbClr val="000000"/>
                </a:solidFill>
                <a:latin typeface="Chief Blueprint" panose="020B0500000000000000" pitchFamily="34" charset="0"/>
              </a:rPr>
              <a:t>The Knowledge Gap</a:t>
            </a:r>
            <a:r>
              <a:rPr lang="en-US" sz="1400" dirty="0">
                <a:solidFill>
                  <a:srgbClr val="000000"/>
                </a:solidFill>
                <a:latin typeface="Chief Blueprint" panose="020B0500000000000000" pitchFamily="34" charset="0"/>
              </a:rPr>
              <a:t> </a:t>
            </a:r>
            <a:endParaRPr lang="en-US" sz="1400" dirty="0"/>
          </a:p>
        </p:txBody>
      </p:sp>
      <p:sp>
        <p:nvSpPr>
          <p:cNvPr id="38" name="Speech Bubble: Rectangle 37">
            <a:extLst>
              <a:ext uri="{FF2B5EF4-FFF2-40B4-BE49-F238E27FC236}">
                <a16:creationId xmlns:a16="http://schemas.microsoft.com/office/drawing/2014/main" id="{D6290594-6ADD-4279-AC69-BA53C20EAE03}"/>
              </a:ext>
            </a:extLst>
          </p:cNvPr>
          <p:cNvSpPr/>
          <p:nvPr/>
        </p:nvSpPr>
        <p:spPr>
          <a:xfrm>
            <a:off x="3274198" y="5904932"/>
            <a:ext cx="5623222" cy="800299"/>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971A8C36-A30B-4C0D-B6B4-FA0527F01AB2}"/>
              </a:ext>
            </a:extLst>
          </p:cNvPr>
          <p:cNvSpPr/>
          <p:nvPr/>
        </p:nvSpPr>
        <p:spPr>
          <a:xfrm>
            <a:off x="3257602" y="5889301"/>
            <a:ext cx="5639818" cy="869469"/>
          </a:xfrm>
          <a:prstGeom prst="rect">
            <a:avLst/>
          </a:prstGeom>
        </p:spPr>
        <p:txBody>
          <a:bodyPr wrap="square">
            <a:spAutoFit/>
          </a:bodyPr>
          <a:lstStyle/>
          <a:p>
            <a:r>
              <a:rPr lang="en-US" sz="1350" dirty="0">
                <a:solidFill>
                  <a:srgbClr val="000000"/>
                </a:solidFill>
                <a:latin typeface="Chief Blueprint" panose="020B0500000000000000" pitchFamily="34" charset="0"/>
              </a:rPr>
              <a:t>“Soft skills” of collaboration, communication, critical thinking, and creativity are essential to future success in the job market. </a:t>
            </a:r>
          </a:p>
          <a:p>
            <a:endParaRPr lang="en-US" sz="100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-Muir </a:t>
            </a:r>
            <a:r>
              <a:rPr lang="en-US" sz="1350" i="1" dirty="0">
                <a:solidFill>
                  <a:srgbClr val="000000"/>
                </a:solidFill>
                <a:latin typeface="Chief Blueprint" panose="020B0500000000000000" pitchFamily="34" charset="0"/>
              </a:rPr>
              <a:t>Reasons Millennials Get Fired</a:t>
            </a:r>
          </a:p>
        </p:txBody>
      </p:sp>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8DE271ED-C725-45DA-4BDA-A8B0191298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4">
            <a:extLst>
              <a:ext uri="{FF2B5EF4-FFF2-40B4-BE49-F238E27FC236}">
                <a16:creationId xmlns:a16="http://schemas.microsoft.com/office/drawing/2014/main" id="{F337C87B-D3B1-187B-525F-2A154B87CBD6}"/>
              </a:ext>
            </a:extLst>
          </p:cNvPr>
          <p:cNvSpPr txBox="1">
            <a:spLocks noChangeArrowheads="1"/>
          </p:cNvSpPr>
          <p:nvPr/>
        </p:nvSpPr>
        <p:spPr bwMode="auto">
          <a:xfrm>
            <a:off x="82550" y="2744788"/>
            <a:ext cx="3789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latin typeface="KG This Is Not Goodbye" panose="02000506000000020003" pitchFamily="2" charset="0"/>
              </a:rPr>
              <a:t>History Teachers </a:t>
            </a:r>
          </a:p>
          <a:p>
            <a:pPr>
              <a:spcBef>
                <a:spcPct val="0"/>
              </a:spcBef>
              <a:buFontTx/>
              <a:buNone/>
            </a:pPr>
            <a:r>
              <a:rPr lang="en-US" altLang="en-US" sz="3600">
                <a:latin typeface="KG This Is Not Goodbye" panose="02000506000000020003" pitchFamily="2" charset="0"/>
              </a:rPr>
              <a:t>are the </a:t>
            </a:r>
          </a:p>
        </p:txBody>
      </p:sp>
      <p:sp>
        <p:nvSpPr>
          <p:cNvPr id="38916" name="TextBox 5">
            <a:extLst>
              <a:ext uri="{FF2B5EF4-FFF2-40B4-BE49-F238E27FC236}">
                <a16:creationId xmlns:a16="http://schemas.microsoft.com/office/drawing/2014/main" id="{4F86EA28-1E7C-F9FA-BDC1-6B9E138A554A}"/>
              </a:ext>
            </a:extLst>
          </p:cNvPr>
          <p:cNvSpPr txBox="1">
            <a:spLocks noChangeArrowheads="1"/>
          </p:cNvSpPr>
          <p:nvPr/>
        </p:nvSpPr>
        <p:spPr bwMode="auto">
          <a:xfrm rot="-745120">
            <a:off x="1914525" y="2836863"/>
            <a:ext cx="80438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800">
                <a:latin typeface="Bloomishly" pitchFamily="50" charset="0"/>
              </a:rPr>
              <a:t>Guardians </a:t>
            </a:r>
          </a:p>
        </p:txBody>
      </p:sp>
      <p:sp>
        <p:nvSpPr>
          <p:cNvPr id="38917" name="TextBox 6">
            <a:extLst>
              <a:ext uri="{FF2B5EF4-FFF2-40B4-BE49-F238E27FC236}">
                <a16:creationId xmlns:a16="http://schemas.microsoft.com/office/drawing/2014/main" id="{A5A6E154-B73E-D360-2469-B89705077E1E}"/>
              </a:ext>
            </a:extLst>
          </p:cNvPr>
          <p:cNvSpPr txBox="1">
            <a:spLocks noChangeArrowheads="1"/>
          </p:cNvSpPr>
          <p:nvPr/>
        </p:nvSpPr>
        <p:spPr bwMode="auto">
          <a:xfrm rot="-595925">
            <a:off x="2725738" y="5113338"/>
            <a:ext cx="9144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500">
                <a:latin typeface="Bloomishly" pitchFamily="50" charset="0"/>
              </a:rPr>
              <a:t>of</a:t>
            </a:r>
          </a:p>
        </p:txBody>
      </p:sp>
      <p:sp>
        <p:nvSpPr>
          <p:cNvPr id="38918" name="TextBox 7">
            <a:extLst>
              <a:ext uri="{FF2B5EF4-FFF2-40B4-BE49-F238E27FC236}">
                <a16:creationId xmlns:a16="http://schemas.microsoft.com/office/drawing/2014/main" id="{4650668F-8B0C-9751-5337-7934A1556A87}"/>
              </a:ext>
            </a:extLst>
          </p:cNvPr>
          <p:cNvSpPr txBox="1">
            <a:spLocks noChangeArrowheads="1"/>
          </p:cNvSpPr>
          <p:nvPr/>
        </p:nvSpPr>
        <p:spPr bwMode="auto">
          <a:xfrm rot="-731755">
            <a:off x="3578225" y="4183063"/>
            <a:ext cx="5551488"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800">
                <a:latin typeface="Bloomishly" pitchFamily="50" charset="0"/>
              </a:rPr>
              <a:t>Democracy!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C2E2645B-991A-452A-AF98-ABCCC9C2F3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0" y="1341438"/>
            <a:ext cx="827405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a:extLst>
              <a:ext uri="{FF2B5EF4-FFF2-40B4-BE49-F238E27FC236}">
                <a16:creationId xmlns:a16="http://schemas.microsoft.com/office/drawing/2014/main" id="{3CC488D6-946C-46A1-B78C-84AE7CE7A9AF}"/>
              </a:ext>
            </a:extLst>
          </p:cNvPr>
          <p:cNvSpPr txBox="1">
            <a:spLocks noChangeArrowheads="1"/>
          </p:cNvSpPr>
          <p:nvPr/>
        </p:nvSpPr>
        <p:spPr bwMode="auto">
          <a:xfrm>
            <a:off x="182563" y="990600"/>
            <a:ext cx="56673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000" dirty="0">
                <a:latin typeface="Architects Daughter" panose="02000505000000020004" pitchFamily="2" charset="0"/>
                <a:ea typeface="ＭＳ Ｐゴシック" panose="020B0600070205080204" pitchFamily="34" charset="-128"/>
              </a:rPr>
              <a:t>What </a:t>
            </a:r>
          </a:p>
          <a:p>
            <a:pPr eaLnBrk="1" hangingPunct="1">
              <a:spcBef>
                <a:spcPct val="0"/>
              </a:spcBef>
              <a:buFontTx/>
              <a:buNone/>
            </a:pPr>
            <a:r>
              <a:rPr lang="en-US" altLang="en-US" sz="6000" dirty="0">
                <a:latin typeface="Architects Daughter" panose="02000505000000020004" pitchFamily="2" charset="0"/>
                <a:ea typeface="ＭＳ Ｐゴシック" panose="020B0600070205080204" pitchFamily="34" charset="-128"/>
              </a:rPr>
              <a:t>are your</a:t>
            </a:r>
          </a:p>
          <a:p>
            <a:pPr eaLnBrk="1" hangingPunct="1">
              <a:spcBef>
                <a:spcPct val="0"/>
              </a:spcBef>
              <a:buFontTx/>
              <a:buNone/>
            </a:pPr>
            <a:endParaRPr lang="en-US" altLang="en-US" sz="6000" dirty="0">
              <a:latin typeface="Architects Daughter" panose="02000505000000020004" pitchFamily="2" charset="0"/>
              <a:ea typeface="ＭＳ Ｐゴシック" panose="020B0600070205080204" pitchFamily="34" charset="-128"/>
            </a:endParaRPr>
          </a:p>
          <a:p>
            <a:pPr eaLnBrk="1" hangingPunct="1">
              <a:spcBef>
                <a:spcPct val="0"/>
              </a:spcBef>
              <a:buFontTx/>
              <a:buNone/>
            </a:pPr>
            <a:endParaRPr lang="en-US" altLang="en-US" sz="6000" dirty="0">
              <a:latin typeface="Architects Daughter" panose="02000505000000020004" pitchFamily="2" charset="0"/>
              <a:ea typeface="ＭＳ Ｐゴシック" panose="020B0600070205080204" pitchFamily="34" charset="-128"/>
            </a:endParaRPr>
          </a:p>
          <a:p>
            <a:pPr eaLnBrk="1" hangingPunct="1">
              <a:spcBef>
                <a:spcPct val="0"/>
              </a:spcBef>
              <a:buFontTx/>
              <a:buNone/>
            </a:pPr>
            <a:r>
              <a:rPr lang="en-US" altLang="en-US" sz="6000" dirty="0">
                <a:latin typeface="Architects Daughter" panose="02000505000000020004" pitchFamily="2" charset="0"/>
                <a:ea typeface="ＭＳ Ｐゴシック" panose="020B0600070205080204" pitchFamily="34" charset="-128"/>
              </a:rPr>
              <a:t>for this session?</a:t>
            </a:r>
          </a:p>
        </p:txBody>
      </p:sp>
      <p:sp>
        <p:nvSpPr>
          <p:cNvPr id="11268" name="TextBox 5">
            <a:extLst>
              <a:ext uri="{FF2B5EF4-FFF2-40B4-BE49-F238E27FC236}">
                <a16:creationId xmlns:a16="http://schemas.microsoft.com/office/drawing/2014/main" id="{B87E4EBE-C5A9-4C1C-8FC0-7B7DB54D5D09}"/>
              </a:ext>
            </a:extLst>
          </p:cNvPr>
          <p:cNvSpPr txBox="1">
            <a:spLocks noChangeArrowheads="1"/>
          </p:cNvSpPr>
          <p:nvPr/>
        </p:nvSpPr>
        <p:spPr bwMode="auto">
          <a:xfrm>
            <a:off x="2030413" y="74613"/>
            <a:ext cx="708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4000">
                <a:latin typeface="Goudy Stout" panose="0202090407030B020401" pitchFamily="18" charset="0"/>
                <a:ea typeface="ＭＳ Ｐゴシック" panose="020B0600070205080204" pitchFamily="34" charset="-128"/>
              </a:rPr>
              <a:t>Goals</a:t>
            </a:r>
          </a:p>
        </p:txBody>
      </p:sp>
      <p:pic>
        <p:nvPicPr>
          <p:cNvPr id="11269" name="Picture 6">
            <a:extLst>
              <a:ext uri="{FF2B5EF4-FFF2-40B4-BE49-F238E27FC236}">
                <a16:creationId xmlns:a16="http://schemas.microsoft.com/office/drawing/2014/main" id="{86C7917D-E3F2-4B46-AF4B-A1522C48A0D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738188"/>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a:extLst>
              <a:ext uri="{FF2B5EF4-FFF2-40B4-BE49-F238E27FC236}">
                <a16:creationId xmlns:a16="http://schemas.microsoft.com/office/drawing/2014/main" id="{D0400053-31C5-4846-9DAB-1B68C78187BE}"/>
              </a:ext>
            </a:extLst>
          </p:cNvPr>
          <p:cNvSpPr>
            <a:spLocks noChangeArrowheads="1"/>
          </p:cNvSpPr>
          <p:nvPr/>
        </p:nvSpPr>
        <p:spPr bwMode="auto">
          <a:xfrm>
            <a:off x="401638" y="2286000"/>
            <a:ext cx="325755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600">
                <a:latin typeface="Bloomishly" pitchFamily="50" charset="0"/>
                <a:ea typeface="ＭＳ Ｐゴシック" panose="020B0600070205080204" pitchFamily="34" charset="-128"/>
              </a:rPr>
              <a:t>goals </a:t>
            </a:r>
            <a:endParaRPr lang="en-US" altLang="en-US" sz="2800">
              <a:latin typeface="Arial" panose="020B0604020202020204" pitchFamily="34" charset="0"/>
            </a:endParaRPr>
          </a:p>
        </p:txBody>
      </p:sp>
    </p:spTree>
    <p:extLst>
      <p:ext uri="{BB962C8B-B14F-4D97-AF65-F5344CB8AC3E}">
        <p14:creationId xmlns:p14="http://schemas.microsoft.com/office/powerpoint/2010/main" val="491347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226818" y="2408684"/>
            <a:ext cx="6412521" cy="4031873"/>
          </a:xfrm>
          <a:prstGeom prst="rect">
            <a:avLst/>
          </a:prstGeom>
          <a:noFill/>
        </p:spPr>
        <p:txBody>
          <a:bodyPr wrap="square" rtlCol="0">
            <a:spAutoFit/>
          </a:bodyPr>
          <a:lstStyle/>
          <a:p>
            <a:pPr marL="742950" indent="-742950">
              <a:buFont typeface="+mj-lt"/>
              <a:buAutoNum type="arabicPeriod"/>
            </a:pPr>
            <a:endParaRPr lang="en-US" sz="3200" dirty="0">
              <a:solidFill>
                <a:srgbClr val="FF0000"/>
              </a:solidFill>
              <a:latin typeface="Janda Everyday Casual" panose="02000503000000020004" pitchFamily="2" charset="0"/>
            </a:endParaRPr>
          </a:p>
          <a:p>
            <a:pPr marL="742950" indent="-742950">
              <a:buFont typeface="+mj-lt"/>
              <a:buAutoNum type="arabicPeriod"/>
            </a:pPr>
            <a:r>
              <a:rPr lang="en-US" sz="3200" dirty="0">
                <a:solidFill>
                  <a:schemeClr val="bg1"/>
                </a:solidFill>
                <a:latin typeface="Janda Everyday Casual" panose="02000503000000020004" pitchFamily="2" charset="0"/>
              </a:rPr>
              <a:t>Examine different types of notebooks.</a:t>
            </a:r>
          </a:p>
          <a:p>
            <a:pPr marL="742950" indent="-742950">
              <a:buFont typeface="+mj-lt"/>
              <a:buAutoNum type="arabicPeriod"/>
            </a:pPr>
            <a:r>
              <a:rPr lang="en-US" sz="3200" dirty="0">
                <a:solidFill>
                  <a:schemeClr val="bg1"/>
                </a:solidFill>
                <a:latin typeface="Janda Everyday Casual" panose="02000503000000020004" pitchFamily="2" charset="0"/>
              </a:rPr>
              <a:t>Learn what makes an Interactive Student Notebook.</a:t>
            </a:r>
          </a:p>
          <a:p>
            <a:pPr marL="742950" indent="-742950">
              <a:buFont typeface="+mj-lt"/>
              <a:buAutoNum type="arabicPeriod"/>
            </a:pPr>
            <a:r>
              <a:rPr lang="en-US" sz="3200" dirty="0">
                <a:solidFill>
                  <a:schemeClr val="bg1"/>
                </a:solidFill>
                <a:latin typeface="Janda Everyday Casual" panose="02000503000000020004" pitchFamily="2" charset="0"/>
              </a:rPr>
              <a:t>Problem solve issues with the notebook. </a:t>
            </a:r>
          </a:p>
        </p:txBody>
      </p:sp>
    </p:spTree>
    <p:extLst>
      <p:ext uri="{BB962C8B-B14F-4D97-AF65-F5344CB8AC3E}">
        <p14:creationId xmlns:p14="http://schemas.microsoft.com/office/powerpoint/2010/main" val="166408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02682FD3-7919-4C34-9FB1-CDD5E66891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0F08DF68-CD45-4C6C-BB8D-E490A4638296}"/>
              </a:ext>
            </a:extLst>
          </p:cNvPr>
          <p:cNvSpPr/>
          <p:nvPr/>
        </p:nvSpPr>
        <p:spPr>
          <a:xfrm>
            <a:off x="649288" y="1281113"/>
            <a:ext cx="3176587" cy="25717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8" name="Picture 2" descr="Socksmith Men's Novelty Crew Socks Hamilton-Gold">
            <a:extLst>
              <a:ext uri="{FF2B5EF4-FFF2-40B4-BE49-F238E27FC236}">
                <a16:creationId xmlns:a16="http://schemas.microsoft.com/office/drawing/2014/main" id="{CC27CFD9-E1EB-4657-851C-D9D21D005E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3913" y="1154113"/>
            <a:ext cx="28257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6EA18B28-21FD-4530-9C1A-B3095A04DC1B}"/>
              </a:ext>
            </a:extLst>
          </p:cNvPr>
          <p:cNvSpPr/>
          <p:nvPr/>
        </p:nvSpPr>
        <p:spPr>
          <a:xfrm>
            <a:off x="-1293813" y="-722313"/>
            <a:ext cx="3178176" cy="14446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AF496B84-C7EF-41EA-AED3-9FB5CEC95B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609600"/>
            <a:ext cx="91440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a:extLst>
              <a:ext uri="{FF2B5EF4-FFF2-40B4-BE49-F238E27FC236}">
                <a16:creationId xmlns:a16="http://schemas.microsoft.com/office/drawing/2014/main" id="{4A1DEB44-D14B-4073-BFB9-B5F5CCBF4B8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6832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0" y="5937250"/>
            <a:ext cx="9144000" cy="920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15" name="Text Box 6"/>
          <p:cNvSpPr txBox="1">
            <a:spLocks noChangeArrowheads="1"/>
          </p:cNvSpPr>
          <p:nvPr/>
        </p:nvSpPr>
        <p:spPr bwMode="auto">
          <a:xfrm>
            <a:off x="448957" y="1012825"/>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Architects Daughter" panose="02000505000000020004" pitchFamily="2" charset="0"/>
                <a:cs typeface="Times New Roman" panose="02020603050405020304" pitchFamily="18" charset="0"/>
              </a:rPr>
              <a:t>Cover Page</a:t>
            </a:r>
          </a:p>
        </p:txBody>
      </p:sp>
      <p:sp>
        <p:nvSpPr>
          <p:cNvPr id="13316" name="TextBox 8"/>
          <p:cNvSpPr txBox="1">
            <a:spLocks noChangeArrowheads="1"/>
          </p:cNvSpPr>
          <p:nvPr/>
        </p:nvSpPr>
        <p:spPr bwMode="auto">
          <a:xfrm>
            <a:off x="2047875" y="10795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800">
                <a:latin typeface="Goudy Stout" panose="0202090407030B020401" pitchFamily="18" charset="0"/>
                <a:ea typeface="ＭＳ Ｐゴシック" panose="020B0600070205080204" pitchFamily="34" charset="-128"/>
              </a:rPr>
              <a:t>Set up your ISN</a:t>
            </a:r>
          </a:p>
        </p:txBody>
      </p:sp>
      <p:sp>
        <p:nvSpPr>
          <p:cNvPr id="8" name="Rectangle 7"/>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3352800" y="665163"/>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1287" y="1896784"/>
            <a:ext cx="4648199" cy="3832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1694533" y="3013113"/>
            <a:ext cx="1066800" cy="4048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2" name="TextBox 1"/>
          <p:cNvSpPr txBox="1"/>
          <p:nvPr/>
        </p:nvSpPr>
        <p:spPr>
          <a:xfrm>
            <a:off x="4572000" y="1641725"/>
            <a:ext cx="4562475"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rchitects Daughter" panose="02000505000000020004" pitchFamily="2" charset="0"/>
              </a:rPr>
              <a:t>Title of session</a:t>
            </a:r>
          </a:p>
          <a:p>
            <a:pPr marL="285750" indent="-285750">
              <a:buFont typeface="Arial" panose="020B0604020202020204" pitchFamily="34" charset="0"/>
              <a:buChar char="•"/>
            </a:pPr>
            <a:endParaRPr lang="en-US" sz="3200" dirty="0">
              <a:latin typeface="Architects Daughter" panose="02000505000000020004" pitchFamily="2" charset="0"/>
            </a:endParaRPr>
          </a:p>
          <a:p>
            <a:pPr marL="285750" indent="-285750">
              <a:buFont typeface="Arial" panose="020B0604020202020204" pitchFamily="34" charset="0"/>
              <a:buChar char="•"/>
            </a:pPr>
            <a:r>
              <a:rPr lang="en-US" sz="3200" dirty="0">
                <a:latin typeface="Architects Daughter" panose="02000505000000020004" pitchFamily="2" charset="0"/>
              </a:rPr>
              <a:t>Grade you teach</a:t>
            </a:r>
          </a:p>
          <a:p>
            <a:pPr marL="285750" indent="-285750">
              <a:buFont typeface="Arial" panose="020B0604020202020204" pitchFamily="34" charset="0"/>
              <a:buChar char="•"/>
            </a:pPr>
            <a:endParaRPr lang="en-US" sz="3200" dirty="0">
              <a:latin typeface="Architects Daughter" panose="02000505000000020004" pitchFamily="2" charset="0"/>
            </a:endParaRPr>
          </a:p>
          <a:p>
            <a:pPr marL="285750" indent="-285750">
              <a:buFont typeface="Arial" panose="020B0604020202020204" pitchFamily="34" charset="0"/>
              <a:buChar char="•"/>
            </a:pPr>
            <a:r>
              <a:rPr lang="en-US" sz="3200" dirty="0">
                <a:latin typeface="Architects Daughter" panose="02000505000000020004" pitchFamily="2" charset="0"/>
              </a:rPr>
              <a:t>Goal for today</a:t>
            </a:r>
          </a:p>
        </p:txBody>
      </p:sp>
    </p:spTree>
    <p:extLst>
      <p:ext uri="{BB962C8B-B14F-4D97-AF65-F5344CB8AC3E}">
        <p14:creationId xmlns:p14="http://schemas.microsoft.com/office/powerpoint/2010/main" val="337372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5937250"/>
            <a:ext cx="9144000" cy="920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15363" name="TextBox 8"/>
          <p:cNvSpPr txBox="1">
            <a:spLocks noChangeArrowheads="1"/>
          </p:cNvSpPr>
          <p:nvPr/>
        </p:nvSpPr>
        <p:spPr bwMode="auto">
          <a:xfrm>
            <a:off x="2047875" y="10795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800">
                <a:latin typeface="Goudy Stout" panose="0202090407030B020401" pitchFamily="18" charset="0"/>
                <a:ea typeface="ＭＳ Ｐゴシック" panose="020B0600070205080204" pitchFamily="34" charset="-128"/>
              </a:rPr>
              <a:t>Table of Contents</a:t>
            </a:r>
          </a:p>
        </p:txBody>
      </p:sp>
      <p:sp>
        <p:nvSpPr>
          <p:cNvPr id="20" name="Rectangle 19"/>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Architects Daughter" panose="02000505000000020004" pitchFamily="2" charset="0"/>
            </a:endParaRPr>
          </a:p>
        </p:txBody>
      </p:sp>
      <p:sp>
        <p:nvSpPr>
          <p:cNvPr id="21" name="Rectangle 20"/>
          <p:cNvSpPr/>
          <p:nvPr/>
        </p:nvSpPr>
        <p:spPr>
          <a:xfrm>
            <a:off x="3546475" y="719138"/>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Architects Daughter" panose="02000505000000020004" pitchFamily="2" charset="0"/>
            </a:endParaRPr>
          </a:p>
        </p:txBody>
      </p:sp>
      <p:cxnSp>
        <p:nvCxnSpPr>
          <p:cNvPr id="3" name="Straight Connector 2"/>
          <p:cNvCxnSpPr/>
          <p:nvPr/>
        </p:nvCxnSpPr>
        <p:spPr>
          <a:xfrm>
            <a:off x="762000" y="2057400"/>
            <a:ext cx="800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62200" y="2057400"/>
            <a:ext cx="0" cy="2492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368" name="TextBox 4"/>
          <p:cNvSpPr txBox="1">
            <a:spLocks noChangeArrowheads="1"/>
          </p:cNvSpPr>
          <p:nvPr/>
        </p:nvSpPr>
        <p:spPr bwMode="auto">
          <a:xfrm>
            <a:off x="800777" y="1599523"/>
            <a:ext cx="8077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Architects Daughter" panose="02000505000000020004" pitchFamily="2" charset="0"/>
              </a:rPr>
              <a:t>Page #						Activity</a:t>
            </a:r>
          </a:p>
          <a:p>
            <a:pPr>
              <a:spcBef>
                <a:spcPct val="0"/>
              </a:spcBef>
              <a:buFontTx/>
              <a:buNone/>
            </a:pPr>
            <a:endParaRPr lang="en-US" altLang="en-US" sz="1800" dirty="0">
              <a:latin typeface="Architects Daughter" panose="02000505000000020004" pitchFamily="2" charset="0"/>
            </a:endParaRPr>
          </a:p>
          <a:p>
            <a:pPr>
              <a:spcBef>
                <a:spcPct val="0"/>
              </a:spcBef>
              <a:buFontTx/>
              <a:buNone/>
            </a:pPr>
            <a:r>
              <a:rPr lang="en-US" altLang="en-US" sz="2400" dirty="0">
                <a:latin typeface="Architects Daughter" panose="02000505000000020004" pitchFamily="2" charset="0"/>
              </a:rPr>
              <a:t> 1					Why Study History</a:t>
            </a:r>
            <a:endParaRPr lang="en-US" altLang="en-US" sz="1800" dirty="0">
              <a:latin typeface="Architects Daughter" panose="02000505000000020004" pitchFamily="2" charset="0"/>
            </a:endParaRPr>
          </a:p>
          <a:p>
            <a:pPr>
              <a:spcBef>
                <a:spcPct val="0"/>
              </a:spcBef>
              <a:buFontTx/>
              <a:buNone/>
            </a:pPr>
            <a:endParaRPr lang="en-US" altLang="en-US" sz="1800" dirty="0">
              <a:latin typeface="Architects Daughter" panose="02000505000000020004" pitchFamily="2" charset="0"/>
            </a:endParaRPr>
          </a:p>
        </p:txBody>
      </p:sp>
    </p:spTree>
    <p:extLst>
      <p:ext uri="{BB962C8B-B14F-4D97-AF65-F5344CB8AC3E}">
        <p14:creationId xmlns:p14="http://schemas.microsoft.com/office/powerpoint/2010/main" val="346316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726" y="0"/>
            <a:ext cx="6858000" cy="6858000"/>
          </a:xfrm>
          <a:prstGeom prst="rect">
            <a:avLst/>
          </a:prstGeom>
        </p:spPr>
      </p:pic>
      <p:sp>
        <p:nvSpPr>
          <p:cNvPr id="3" name="Flowchart: Process 2"/>
          <p:cNvSpPr/>
          <p:nvPr/>
        </p:nvSpPr>
        <p:spPr>
          <a:xfrm>
            <a:off x="-1302026" y="4060845"/>
            <a:ext cx="10842171" cy="2280063"/>
          </a:xfrm>
          <a:prstGeom prst="flowChartProcess">
            <a:avLst/>
          </a:prstGeom>
          <a:solidFill>
            <a:schemeClr val="bg2">
              <a:lumMod val="90000"/>
              <a:alpha val="64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0769" y="4708574"/>
            <a:ext cx="7762461" cy="1200329"/>
          </a:xfrm>
          <a:prstGeom prst="rect">
            <a:avLst/>
          </a:prstGeom>
          <a:noFill/>
        </p:spPr>
        <p:txBody>
          <a:bodyPr wrap="square" rtlCol="0">
            <a:spAutoFit/>
          </a:bodyPr>
          <a:lstStyle/>
          <a:p>
            <a:pPr algn="ctr"/>
            <a:r>
              <a:rPr lang="en-US" sz="7200" b="1" dirty="0">
                <a:effectLst>
                  <a:outerShdw blurRad="38100" dist="38100" dir="2700000" algn="tl">
                    <a:srgbClr val="000000">
                      <a:alpha val="43137"/>
                    </a:srgbClr>
                  </a:outerShdw>
                </a:effectLst>
                <a:latin typeface="Waiting for the Sunrise" panose="02000506000000020004" pitchFamily="2" charset="0"/>
              </a:rPr>
              <a:t>Why Study History?</a:t>
            </a:r>
          </a:p>
        </p:txBody>
      </p:sp>
    </p:spTree>
    <p:extLst>
      <p:ext uri="{BB962C8B-B14F-4D97-AF65-F5344CB8AC3E}">
        <p14:creationId xmlns:p14="http://schemas.microsoft.com/office/powerpoint/2010/main" val="155784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dog and pony show">
            <a:extLst>
              <a:ext uri="{FF2B5EF4-FFF2-40B4-BE49-F238E27FC236}">
                <a16:creationId xmlns:a16="http://schemas.microsoft.com/office/drawing/2014/main" id="{930131A6-803E-45CA-8719-F2085DD2EE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2225" y="12700"/>
            <a:ext cx="117284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189464" y="1012954"/>
            <a:ext cx="882721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chemeClr val="accent1"/>
                </a:solidFill>
                <a:latin typeface="Architects Daughter" panose="02000505000000020004" pitchFamily="2" charset="0"/>
              </a:rPr>
              <a:t>Content Objective: </a:t>
            </a:r>
            <a:r>
              <a:rPr lang="en-US" altLang="en-US" sz="2800" dirty="0">
                <a:latin typeface="Architects Daughter" panose="02000505000000020004" pitchFamily="2" charset="0"/>
              </a:rPr>
              <a:t>Students will use critical-thinking skills and a variety of primary and secondary sources to explain and apply different methods that historians use to understand and </a:t>
            </a:r>
          </a:p>
          <a:p>
            <a:pPr>
              <a:spcBef>
                <a:spcPct val="0"/>
              </a:spcBef>
              <a:buFontTx/>
              <a:buNone/>
            </a:pPr>
            <a:r>
              <a:rPr lang="en-US" altLang="en-US" sz="2800" dirty="0">
                <a:latin typeface="Architects Daughter" panose="02000505000000020004" pitchFamily="2" charset="0"/>
              </a:rPr>
              <a:t>interpret the past, including multiple </a:t>
            </a:r>
          </a:p>
          <a:p>
            <a:pPr>
              <a:spcBef>
                <a:spcPct val="0"/>
              </a:spcBef>
              <a:buFontTx/>
              <a:buNone/>
            </a:pPr>
            <a:r>
              <a:rPr lang="en-US" altLang="en-US" sz="2800" dirty="0">
                <a:latin typeface="Architects Daughter" panose="02000505000000020004" pitchFamily="2" charset="0"/>
              </a:rPr>
              <a:t>points of view and historical content. </a:t>
            </a:r>
          </a:p>
          <a:p>
            <a:pPr>
              <a:spcBef>
                <a:spcPct val="0"/>
              </a:spcBef>
              <a:buFontTx/>
              <a:buNone/>
            </a:pPr>
            <a:endParaRPr lang="en-US" altLang="en-US" sz="2800" dirty="0">
              <a:latin typeface="Architects Daughter" panose="02000505000000020004" pitchFamily="2" charset="0"/>
            </a:endParaRPr>
          </a:p>
          <a:p>
            <a:pPr>
              <a:spcBef>
                <a:spcPct val="0"/>
              </a:spcBef>
              <a:buFontTx/>
              <a:buNone/>
            </a:pPr>
            <a:r>
              <a:rPr lang="en-US" altLang="en-US" sz="2800" b="1" dirty="0">
                <a:solidFill>
                  <a:schemeClr val="accent1"/>
                </a:solidFill>
                <a:latin typeface="Architects Daughter" panose="02000505000000020004" pitchFamily="2" charset="0"/>
              </a:rPr>
              <a:t>Language Objective: </a:t>
            </a:r>
            <a:r>
              <a:rPr lang="en-US" altLang="en-US" sz="2800" dirty="0">
                <a:latin typeface="Architects Daughter" panose="02000505000000020004" pitchFamily="2" charset="0"/>
              </a:rPr>
              <a:t>Students will be</a:t>
            </a:r>
          </a:p>
          <a:p>
            <a:pPr>
              <a:spcBef>
                <a:spcPct val="0"/>
              </a:spcBef>
              <a:buFontTx/>
              <a:buNone/>
            </a:pPr>
            <a:r>
              <a:rPr lang="en-US" altLang="en-US" sz="2800" dirty="0">
                <a:latin typeface="Architects Daughter" panose="02000505000000020004" pitchFamily="2" charset="0"/>
              </a:rPr>
              <a:t>able to use new vocabulary focusing </a:t>
            </a:r>
          </a:p>
          <a:p>
            <a:pPr>
              <a:spcBef>
                <a:spcPct val="0"/>
              </a:spcBef>
              <a:buFontTx/>
              <a:buNone/>
            </a:pPr>
            <a:r>
              <a:rPr lang="en-US" altLang="en-US" sz="2800" dirty="0">
                <a:latin typeface="Architects Daughter" panose="02000505000000020004" pitchFamily="2" charset="0"/>
              </a:rPr>
              <a:t>on historical skills. </a:t>
            </a:r>
          </a:p>
        </p:txBody>
      </p:sp>
      <p:sp>
        <p:nvSpPr>
          <p:cNvPr id="57347" name="TextBox 3"/>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Objectives</a:t>
            </a:r>
          </a:p>
        </p:txBody>
      </p:sp>
      <p:pic>
        <p:nvPicPr>
          <p:cNvPr id="57348"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E2AC7EC-BE2A-4D09-A37D-F24504D34B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2725" y="2720050"/>
            <a:ext cx="1888637" cy="4230547"/>
          </a:xfrm>
          <a:prstGeom prst="rect">
            <a:avLst/>
          </a:prstGeom>
        </p:spPr>
      </p:pic>
    </p:spTree>
    <p:extLst>
      <p:ext uri="{BB962C8B-B14F-4D97-AF65-F5344CB8AC3E}">
        <p14:creationId xmlns:p14="http://schemas.microsoft.com/office/powerpoint/2010/main" val="1831334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6032" y="219456"/>
            <a:ext cx="8705088" cy="648614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solidFill>
                  <a:schemeClr val="bg1"/>
                </a:solidFill>
                <a:latin typeface="KG Be Still &amp; Know" panose="02000503000000020004" pitchFamily="2" charset="0"/>
              </a:rPr>
              <a:t>clue</a:t>
            </a:r>
            <a:endParaRPr lang="en-US" dirty="0">
              <a:solidFill>
                <a:schemeClr val="bg1"/>
              </a:solidFill>
              <a:latin typeface="KG Be Still &amp; Know" panose="02000503000000020004" pitchFamily="2" charset="0"/>
            </a:endParaRPr>
          </a:p>
        </p:txBody>
      </p:sp>
      <p:sp>
        <p:nvSpPr>
          <p:cNvPr id="4" name="TextBox 3"/>
          <p:cNvSpPr txBox="1"/>
          <p:nvPr/>
        </p:nvSpPr>
        <p:spPr>
          <a:xfrm>
            <a:off x="1091184" y="365980"/>
            <a:ext cx="6888480" cy="1323439"/>
          </a:xfrm>
          <a:prstGeom prst="rect">
            <a:avLst/>
          </a:prstGeom>
          <a:noFill/>
        </p:spPr>
        <p:txBody>
          <a:bodyPr wrap="square" rtlCol="0">
            <a:spAutoFit/>
          </a:bodyPr>
          <a:lstStyle/>
          <a:p>
            <a:pPr algn="ctr"/>
            <a:r>
              <a:rPr lang="en-US" sz="4000" dirty="0">
                <a:latin typeface="KG Be Still &amp; Know" panose="02000503000000020004" pitchFamily="2" charset="0"/>
              </a:rPr>
              <a:t>Making generalizations and predictions</a:t>
            </a:r>
          </a:p>
        </p:txBody>
      </p:sp>
      <p:sp>
        <p:nvSpPr>
          <p:cNvPr id="5" name="Rectangle 4"/>
          <p:cNvSpPr/>
          <p:nvPr/>
        </p:nvSpPr>
        <p:spPr>
          <a:xfrm>
            <a:off x="664464" y="1661532"/>
            <a:ext cx="8211312" cy="646331"/>
          </a:xfrm>
          <a:prstGeom prst="rect">
            <a:avLst/>
          </a:prstGeom>
        </p:spPr>
        <p:txBody>
          <a:bodyPr wrap="square">
            <a:spAutoFit/>
          </a:bodyPr>
          <a:lstStyle/>
          <a:p>
            <a:r>
              <a:rPr lang="en-US" baseline="0" dirty="0">
                <a:latin typeface="KG Be Still &amp; Know" panose="02000503000000020004" pitchFamily="2" charset="0"/>
              </a:rPr>
              <a:t>Using information to create a conclusion that is true most of the time. Using details found in the text</a:t>
            </a:r>
            <a:r>
              <a:rPr lang="en-US" dirty="0">
                <a:latin typeface="KG Be Still &amp; Know" panose="02000503000000020004" pitchFamily="2" charset="0"/>
              </a:rPr>
              <a:t> to support what will happen next.</a:t>
            </a:r>
            <a:r>
              <a:rPr lang="en-US" baseline="0" dirty="0">
                <a:latin typeface="KG Be Still &amp; Know" panose="02000503000000020004" pitchFamily="2" charset="0"/>
              </a:rPr>
              <a:t> </a:t>
            </a:r>
            <a:endParaRPr lang="en-US" dirty="0">
              <a:latin typeface="KG Be Still &amp; Know" panose="02000503000000020004" pitchFamily="2" charset="0"/>
            </a:endParaRPr>
          </a:p>
        </p:txBody>
      </p:sp>
      <p:sp>
        <p:nvSpPr>
          <p:cNvPr id="11" name="TextBox 10"/>
          <p:cNvSpPr txBox="1"/>
          <p:nvPr/>
        </p:nvSpPr>
        <p:spPr>
          <a:xfrm>
            <a:off x="-68694" y="6054550"/>
            <a:ext cx="3916908" cy="923330"/>
          </a:xfrm>
          <a:prstGeom prst="rect">
            <a:avLst/>
          </a:prstGeom>
          <a:noFill/>
        </p:spPr>
        <p:txBody>
          <a:bodyPr wrap="square" rtlCol="0">
            <a:spAutoFit/>
          </a:bodyPr>
          <a:lstStyle/>
          <a:p>
            <a:r>
              <a:rPr lang="en-US" dirty="0">
                <a:latin typeface="One Starry Night" pitchFamily="2" charset="0"/>
              </a:rPr>
              <a:t>Social </a:t>
            </a:r>
          </a:p>
          <a:p>
            <a:r>
              <a:rPr lang="en-US" dirty="0">
                <a:latin typeface="One Starry Night" pitchFamily="2" charset="0"/>
              </a:rPr>
              <a:t>Studies</a:t>
            </a:r>
          </a:p>
          <a:p>
            <a:r>
              <a:rPr lang="en-US" dirty="0">
                <a:latin typeface="One Starry Night" pitchFamily="2" charset="0"/>
              </a:rPr>
              <a:t>Success</a:t>
            </a:r>
          </a:p>
        </p:txBody>
      </p:sp>
      <p:sp>
        <p:nvSpPr>
          <p:cNvPr id="8" name="TextBox 7"/>
          <p:cNvSpPr txBox="1"/>
          <p:nvPr/>
        </p:nvSpPr>
        <p:spPr>
          <a:xfrm>
            <a:off x="2060448" y="3374137"/>
            <a:ext cx="1725168" cy="461665"/>
          </a:xfrm>
          <a:prstGeom prst="rect">
            <a:avLst/>
          </a:prstGeom>
          <a:noFill/>
        </p:spPr>
        <p:txBody>
          <a:bodyPr wrap="square" rtlCol="0">
            <a:spAutoFit/>
          </a:bodyPr>
          <a:lstStyle/>
          <a:p>
            <a:r>
              <a:rPr lang="en-US" sz="2400" dirty="0">
                <a:solidFill>
                  <a:schemeClr val="bg1"/>
                </a:solidFill>
                <a:latin typeface="KG Be Still &amp; Know" panose="02000503000000020004" pitchFamily="2" charset="0"/>
              </a:rPr>
              <a:t>Difference</a:t>
            </a:r>
          </a:p>
        </p:txBody>
      </p:sp>
      <p:sp>
        <p:nvSpPr>
          <p:cNvPr id="14" name="TextBox 13"/>
          <p:cNvSpPr txBox="1"/>
          <p:nvPr/>
        </p:nvSpPr>
        <p:spPr>
          <a:xfrm>
            <a:off x="5632704" y="3374136"/>
            <a:ext cx="1725168" cy="461665"/>
          </a:xfrm>
          <a:prstGeom prst="rect">
            <a:avLst/>
          </a:prstGeom>
          <a:noFill/>
        </p:spPr>
        <p:txBody>
          <a:bodyPr wrap="square" rtlCol="0">
            <a:spAutoFit/>
          </a:bodyPr>
          <a:lstStyle/>
          <a:p>
            <a:r>
              <a:rPr lang="en-US" sz="2400" dirty="0">
                <a:solidFill>
                  <a:schemeClr val="bg1"/>
                </a:solidFill>
                <a:latin typeface="KG Be Still &amp; Know" panose="02000503000000020004" pitchFamily="2" charset="0"/>
              </a:rPr>
              <a:t>Difference</a:t>
            </a:r>
          </a:p>
        </p:txBody>
      </p:sp>
      <p:sp>
        <p:nvSpPr>
          <p:cNvPr id="15" name="TextBox 14"/>
          <p:cNvSpPr txBox="1"/>
          <p:nvPr/>
        </p:nvSpPr>
        <p:spPr>
          <a:xfrm>
            <a:off x="3907536" y="2278845"/>
            <a:ext cx="1725168" cy="461665"/>
          </a:xfrm>
          <a:prstGeom prst="rect">
            <a:avLst/>
          </a:prstGeom>
          <a:noFill/>
        </p:spPr>
        <p:txBody>
          <a:bodyPr wrap="square" rtlCol="0">
            <a:spAutoFit/>
          </a:bodyPr>
          <a:lstStyle/>
          <a:p>
            <a:r>
              <a:rPr lang="en-US" sz="2400" dirty="0">
                <a:solidFill>
                  <a:schemeClr val="bg1"/>
                </a:solidFill>
                <a:latin typeface="KG Be Still &amp; Know" panose="02000503000000020004" pitchFamily="2" charset="0"/>
              </a:rPr>
              <a:t>Similarity</a:t>
            </a:r>
          </a:p>
        </p:txBody>
      </p:sp>
      <p:sp>
        <p:nvSpPr>
          <p:cNvPr id="12" name="Rectangle 11"/>
          <p:cNvSpPr/>
          <p:nvPr/>
        </p:nvSpPr>
        <p:spPr>
          <a:xfrm rot="16200000">
            <a:off x="1635734" y="3927911"/>
            <a:ext cx="1193853" cy="523220"/>
          </a:xfrm>
          <a:prstGeom prst="rect">
            <a:avLst/>
          </a:prstGeom>
        </p:spPr>
        <p:txBody>
          <a:bodyPr wrap="none">
            <a:spAutoFit/>
          </a:bodyPr>
          <a:lstStyle/>
          <a:p>
            <a:pPr algn="ctr"/>
            <a:r>
              <a:rPr lang="en-US" sz="2800" dirty="0">
                <a:solidFill>
                  <a:schemeClr val="bg1"/>
                </a:solidFill>
                <a:latin typeface="KG Be Still &amp; Know" panose="02000503000000020004" pitchFamily="2" charset="0"/>
              </a:rPr>
              <a:t>Detail</a:t>
            </a:r>
          </a:p>
        </p:txBody>
      </p:sp>
      <p:sp>
        <p:nvSpPr>
          <p:cNvPr id="17" name="Rectangle 16"/>
          <p:cNvSpPr/>
          <p:nvPr/>
        </p:nvSpPr>
        <p:spPr>
          <a:xfrm rot="16200000">
            <a:off x="2698969" y="3922530"/>
            <a:ext cx="1193853" cy="523220"/>
          </a:xfrm>
          <a:prstGeom prst="rect">
            <a:avLst/>
          </a:prstGeom>
        </p:spPr>
        <p:txBody>
          <a:bodyPr wrap="none">
            <a:spAutoFit/>
          </a:bodyPr>
          <a:lstStyle/>
          <a:p>
            <a:pPr algn="ctr"/>
            <a:r>
              <a:rPr lang="en-US" sz="2800" dirty="0">
                <a:solidFill>
                  <a:schemeClr val="bg1"/>
                </a:solidFill>
                <a:latin typeface="KG Be Still &amp; Know" panose="02000503000000020004" pitchFamily="2" charset="0"/>
              </a:rPr>
              <a:t>Detail</a:t>
            </a:r>
          </a:p>
        </p:txBody>
      </p:sp>
      <p:sp>
        <p:nvSpPr>
          <p:cNvPr id="19" name="Rectangle 18"/>
          <p:cNvSpPr/>
          <p:nvPr/>
        </p:nvSpPr>
        <p:spPr>
          <a:xfrm rot="16200000">
            <a:off x="3850079" y="3932539"/>
            <a:ext cx="1193853" cy="523220"/>
          </a:xfrm>
          <a:prstGeom prst="rect">
            <a:avLst/>
          </a:prstGeom>
        </p:spPr>
        <p:txBody>
          <a:bodyPr wrap="none">
            <a:spAutoFit/>
          </a:bodyPr>
          <a:lstStyle/>
          <a:p>
            <a:pPr algn="ctr"/>
            <a:r>
              <a:rPr lang="en-US" sz="2800" dirty="0">
                <a:solidFill>
                  <a:schemeClr val="bg1"/>
                </a:solidFill>
                <a:latin typeface="KG Be Still &amp; Know" panose="02000503000000020004" pitchFamily="2" charset="0"/>
              </a:rPr>
              <a:t>Detail</a:t>
            </a:r>
          </a:p>
        </p:txBody>
      </p:sp>
      <p:sp>
        <p:nvSpPr>
          <p:cNvPr id="21" name="Rectangle 20"/>
          <p:cNvSpPr/>
          <p:nvPr/>
        </p:nvSpPr>
        <p:spPr>
          <a:xfrm rot="16200000">
            <a:off x="5111951" y="3934576"/>
            <a:ext cx="1193853" cy="523220"/>
          </a:xfrm>
          <a:prstGeom prst="rect">
            <a:avLst/>
          </a:prstGeom>
        </p:spPr>
        <p:txBody>
          <a:bodyPr wrap="none">
            <a:spAutoFit/>
          </a:bodyPr>
          <a:lstStyle/>
          <a:p>
            <a:pPr algn="ctr"/>
            <a:r>
              <a:rPr lang="en-US" sz="2800" dirty="0">
                <a:solidFill>
                  <a:schemeClr val="bg1"/>
                </a:solidFill>
                <a:latin typeface="KG Be Still &amp; Know" panose="02000503000000020004" pitchFamily="2" charset="0"/>
              </a:rPr>
              <a:t>Detail</a:t>
            </a:r>
          </a:p>
        </p:txBody>
      </p:sp>
      <p:sp>
        <p:nvSpPr>
          <p:cNvPr id="23" name="Rectangle 22"/>
          <p:cNvSpPr/>
          <p:nvPr/>
        </p:nvSpPr>
        <p:spPr>
          <a:xfrm rot="16200000">
            <a:off x="6277063" y="3922530"/>
            <a:ext cx="1193853" cy="523220"/>
          </a:xfrm>
          <a:prstGeom prst="rect">
            <a:avLst/>
          </a:prstGeom>
        </p:spPr>
        <p:txBody>
          <a:bodyPr wrap="none">
            <a:spAutoFit/>
          </a:bodyPr>
          <a:lstStyle/>
          <a:p>
            <a:pPr algn="ctr"/>
            <a:r>
              <a:rPr lang="en-US" sz="2800" dirty="0">
                <a:solidFill>
                  <a:schemeClr val="bg1"/>
                </a:solidFill>
                <a:latin typeface="KG Be Still &amp; Know" panose="02000503000000020004" pitchFamily="2" charset="0"/>
              </a:rPr>
              <a:t>Detail</a:t>
            </a:r>
          </a:p>
        </p:txBody>
      </p:sp>
      <p:sp>
        <p:nvSpPr>
          <p:cNvPr id="27" name="Rectangle 26"/>
          <p:cNvSpPr/>
          <p:nvPr/>
        </p:nvSpPr>
        <p:spPr>
          <a:xfrm>
            <a:off x="1091184" y="5936898"/>
            <a:ext cx="7284720" cy="923330"/>
          </a:xfrm>
          <a:prstGeom prst="rect">
            <a:avLst/>
          </a:prstGeom>
        </p:spPr>
        <p:txBody>
          <a:bodyPr wrap="square">
            <a:spAutoFit/>
          </a:bodyPr>
          <a:lstStyle/>
          <a:p>
            <a:pPr algn="ctr"/>
            <a:r>
              <a:rPr lang="en-US" dirty="0"/>
              <a:t>_____</a:t>
            </a:r>
            <a:r>
              <a:rPr lang="en-US" dirty="0">
                <a:latin typeface="KG Be Still &amp; Know" panose="02000503000000020004" pitchFamily="2" charset="0"/>
              </a:rPr>
              <a:t> and </a:t>
            </a:r>
            <a:r>
              <a:rPr lang="en-US" dirty="0"/>
              <a:t>_____ </a:t>
            </a:r>
            <a:r>
              <a:rPr lang="en-US" dirty="0">
                <a:latin typeface="KG Be Still &amp; Know" panose="02000503000000020004" pitchFamily="2" charset="0"/>
              </a:rPr>
              <a:t>lead me to believe</a:t>
            </a:r>
            <a:r>
              <a:rPr lang="en-US" dirty="0"/>
              <a:t> _____</a:t>
            </a:r>
            <a:r>
              <a:rPr lang="en-US" dirty="0">
                <a:latin typeface="KG Be Still &amp; Know" panose="02000503000000020004" pitchFamily="2" charset="0"/>
              </a:rPr>
              <a:t>.</a:t>
            </a:r>
          </a:p>
          <a:p>
            <a:pPr algn="ctr"/>
            <a:r>
              <a:rPr lang="en-US" dirty="0">
                <a:latin typeface="KG Be Still &amp; Know" panose="02000503000000020004" pitchFamily="2" charset="0"/>
              </a:rPr>
              <a:t>Because</a:t>
            </a:r>
            <a:r>
              <a:rPr lang="en-US" dirty="0"/>
              <a:t>_____</a:t>
            </a:r>
            <a:r>
              <a:rPr lang="en-US" dirty="0">
                <a:latin typeface="KG Be Still &amp; Know" panose="02000503000000020004" pitchFamily="2" charset="0"/>
              </a:rPr>
              <a:t> I can predict that </a:t>
            </a:r>
            <a:r>
              <a:rPr lang="en-US" dirty="0"/>
              <a:t>_____</a:t>
            </a:r>
            <a:r>
              <a:rPr lang="en-US" dirty="0">
                <a:latin typeface="KG Be Still &amp; Know" panose="02000503000000020004" pitchFamily="2" charset="0"/>
              </a:rPr>
              <a:t>.</a:t>
            </a:r>
          </a:p>
          <a:p>
            <a:pPr algn="ctr"/>
            <a:r>
              <a:rPr lang="en-US" dirty="0">
                <a:latin typeface="KG Be Still &amp; Know" panose="02000503000000020004" pitchFamily="2" charset="0"/>
              </a:rPr>
              <a:t> </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212" y="2408926"/>
            <a:ext cx="1694298" cy="1445137"/>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5264" y="2584393"/>
            <a:ext cx="1836237" cy="1165546"/>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4090" y="2571088"/>
            <a:ext cx="1975237" cy="1311871"/>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2202" y="4166319"/>
            <a:ext cx="2277532" cy="1522540"/>
          </a:xfrm>
          <a:prstGeom prst="rect">
            <a:avLst/>
          </a:prstGeom>
        </p:spPr>
      </p:pic>
      <p:sp>
        <p:nvSpPr>
          <p:cNvPr id="20" name="TextBox 19"/>
          <p:cNvSpPr txBox="1"/>
          <p:nvPr/>
        </p:nvSpPr>
        <p:spPr>
          <a:xfrm>
            <a:off x="1292352" y="2976301"/>
            <a:ext cx="768096" cy="461665"/>
          </a:xfrm>
          <a:prstGeom prst="rect">
            <a:avLst/>
          </a:prstGeom>
          <a:noFill/>
        </p:spPr>
        <p:txBody>
          <a:bodyPr wrap="square" rtlCol="0">
            <a:spAutoFit/>
          </a:bodyPr>
          <a:lstStyle/>
          <a:p>
            <a:r>
              <a:rPr lang="en-US" sz="2400" dirty="0">
                <a:solidFill>
                  <a:schemeClr val="bg1"/>
                </a:solidFill>
                <a:latin typeface="KG Be Still &amp; Know" panose="02000503000000020004" pitchFamily="2" charset="0"/>
              </a:rPr>
              <a:t>clue</a:t>
            </a:r>
          </a:p>
        </p:txBody>
      </p:sp>
      <p:sp>
        <p:nvSpPr>
          <p:cNvPr id="22" name="Rectangle 21"/>
          <p:cNvSpPr/>
          <p:nvPr/>
        </p:nvSpPr>
        <p:spPr>
          <a:xfrm>
            <a:off x="4222244" y="3011537"/>
            <a:ext cx="742126" cy="461665"/>
          </a:xfrm>
          <a:prstGeom prst="rect">
            <a:avLst/>
          </a:prstGeom>
        </p:spPr>
        <p:txBody>
          <a:bodyPr wrap="none">
            <a:spAutoFit/>
          </a:bodyPr>
          <a:lstStyle/>
          <a:p>
            <a:r>
              <a:rPr lang="en-US" sz="2400" dirty="0">
                <a:solidFill>
                  <a:schemeClr val="bg1"/>
                </a:solidFill>
                <a:latin typeface="KG Be Still &amp; Know" panose="02000503000000020004" pitchFamily="2" charset="0"/>
              </a:rPr>
              <a:t>clue</a:t>
            </a:r>
          </a:p>
        </p:txBody>
      </p:sp>
      <p:sp>
        <p:nvSpPr>
          <p:cNvPr id="26" name="Rectangle 25"/>
          <p:cNvSpPr/>
          <p:nvPr/>
        </p:nvSpPr>
        <p:spPr>
          <a:xfrm>
            <a:off x="7104066" y="2997276"/>
            <a:ext cx="742126" cy="461665"/>
          </a:xfrm>
          <a:prstGeom prst="rect">
            <a:avLst/>
          </a:prstGeom>
        </p:spPr>
        <p:txBody>
          <a:bodyPr wrap="none">
            <a:spAutoFit/>
          </a:bodyPr>
          <a:lstStyle/>
          <a:p>
            <a:r>
              <a:rPr lang="en-US" sz="2400" dirty="0">
                <a:solidFill>
                  <a:schemeClr val="bg1"/>
                </a:solidFill>
                <a:latin typeface="KG Be Still &amp; Know" panose="02000503000000020004" pitchFamily="2" charset="0"/>
              </a:rPr>
              <a:t>clue</a:t>
            </a:r>
          </a:p>
        </p:txBody>
      </p:sp>
      <p:sp>
        <p:nvSpPr>
          <p:cNvPr id="28" name="Rectangle 27"/>
          <p:cNvSpPr/>
          <p:nvPr/>
        </p:nvSpPr>
        <p:spPr>
          <a:xfrm>
            <a:off x="3445987" y="4264495"/>
            <a:ext cx="2253747" cy="1200329"/>
          </a:xfrm>
          <a:prstGeom prst="rect">
            <a:avLst/>
          </a:prstGeom>
        </p:spPr>
        <p:txBody>
          <a:bodyPr wrap="square">
            <a:spAutoFit/>
          </a:bodyPr>
          <a:lstStyle/>
          <a:p>
            <a:pPr algn="ctr"/>
            <a:r>
              <a:rPr lang="en-US" sz="2400" dirty="0">
                <a:solidFill>
                  <a:schemeClr val="bg1"/>
                </a:solidFill>
                <a:latin typeface="KG Be Still &amp; Know" panose="02000503000000020004" pitchFamily="2" charset="0"/>
              </a:rPr>
              <a:t>Generalization or </a:t>
            </a:r>
          </a:p>
          <a:p>
            <a:pPr algn="ctr"/>
            <a:r>
              <a:rPr lang="en-US" sz="2400" dirty="0">
                <a:solidFill>
                  <a:schemeClr val="bg1"/>
                </a:solidFill>
                <a:latin typeface="KG Be Still &amp; Know" panose="02000503000000020004" pitchFamily="2" charset="0"/>
              </a:rPr>
              <a:t>Prediction</a:t>
            </a:r>
          </a:p>
        </p:txBody>
      </p:sp>
    </p:spTree>
    <p:extLst>
      <p:ext uri="{BB962C8B-B14F-4D97-AF65-F5344CB8AC3E}">
        <p14:creationId xmlns:p14="http://schemas.microsoft.com/office/powerpoint/2010/main" val="1731613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5803"/>
            <a:ext cx="8374408" cy="861774"/>
          </a:xfrm>
          <a:prstGeom prst="rect">
            <a:avLst/>
          </a:prstGeom>
          <a:noFill/>
        </p:spPr>
        <p:txBody>
          <a:bodyPr wrap="none" rtlCol="0">
            <a:spAutoFit/>
          </a:bodyPr>
          <a:lstStyle/>
          <a:p>
            <a:r>
              <a:rPr lang="en-US" sz="3200" dirty="0">
                <a:latin typeface="Architects Daughter" panose="02000505000000020004" pitchFamily="2" charset="0"/>
              </a:rPr>
              <a:t>Why do we study history in school?</a:t>
            </a:r>
          </a:p>
          <a:p>
            <a:endParaRPr lang="en-US" dirty="0"/>
          </a:p>
        </p:txBody>
      </p:sp>
      <p:pic>
        <p:nvPicPr>
          <p:cNvPr id="3" name="Picture 2"/>
          <p:cNvPicPr>
            <a:picLocks noChangeAspect="1"/>
          </p:cNvPicPr>
          <p:nvPr/>
        </p:nvPicPr>
        <p:blipFill>
          <a:blip r:embed="rId3"/>
          <a:stretch>
            <a:fillRect/>
          </a:stretch>
        </p:blipFill>
        <p:spPr>
          <a:xfrm>
            <a:off x="1404662" y="1340135"/>
            <a:ext cx="6322952" cy="4531449"/>
          </a:xfrm>
          <a:prstGeom prst="rect">
            <a:avLst/>
          </a:prstGeom>
        </p:spPr>
      </p:pic>
      <p:sp>
        <p:nvSpPr>
          <p:cNvPr id="7" name="TextBox 6"/>
          <p:cNvSpPr txBox="1"/>
          <p:nvPr/>
        </p:nvSpPr>
        <p:spPr>
          <a:xfrm>
            <a:off x="0" y="6488668"/>
            <a:ext cx="3916908" cy="369332"/>
          </a:xfrm>
          <a:prstGeom prst="rect">
            <a:avLst/>
          </a:prstGeom>
          <a:noFill/>
        </p:spPr>
        <p:txBody>
          <a:bodyPr wrap="square" rtlCol="0">
            <a:spAutoFit/>
          </a:bodyPr>
          <a:lstStyle/>
          <a:p>
            <a:r>
              <a:rPr lang="en-US" dirty="0">
                <a:latin typeface="One Starry Night" pitchFamily="2" charset="0"/>
              </a:rPr>
              <a:t>Social Studies Success</a:t>
            </a:r>
          </a:p>
        </p:txBody>
      </p:sp>
    </p:spTree>
    <p:extLst>
      <p:ext uri="{BB962C8B-B14F-4D97-AF65-F5344CB8AC3E}">
        <p14:creationId xmlns:p14="http://schemas.microsoft.com/office/powerpoint/2010/main" val="101041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89" y="1595021"/>
            <a:ext cx="8738943" cy="4524315"/>
          </a:xfrm>
          <a:prstGeom prst="rect">
            <a:avLst/>
          </a:prstGeom>
        </p:spPr>
        <p:txBody>
          <a:bodyPr wrap="square">
            <a:spAutoFit/>
          </a:bodyPr>
          <a:lstStyle/>
          <a:p>
            <a:pPr marL="342900" indent="-342900">
              <a:buFont typeface="+mj-lt"/>
              <a:buAutoNum type="arabicPeriod"/>
            </a:pPr>
            <a:endParaRPr lang="en-US" sz="2400" b="0" i="0" dirty="0">
              <a:solidFill>
                <a:srgbClr val="282828"/>
              </a:solidFill>
              <a:effectLst/>
              <a:latin typeface="Architects Daughter" panose="02000505000000020004" pitchFamily="2" charset="0"/>
            </a:endParaRPr>
          </a:p>
          <a:p>
            <a:pPr marL="342900" indent="-342900">
              <a:buFont typeface="+mj-lt"/>
              <a:buAutoNum type="arabicPeriod"/>
            </a:pPr>
            <a:r>
              <a:rPr lang="en-US" sz="2400" b="0" i="0" dirty="0">
                <a:solidFill>
                  <a:srgbClr val="FF0000"/>
                </a:solidFill>
                <a:effectLst/>
                <a:latin typeface="Architects Daughter" panose="02000505000000020004" pitchFamily="2" charset="0"/>
              </a:rPr>
              <a:t>Studying history teaches that people change and </a:t>
            </a:r>
            <a:r>
              <a:rPr lang="en-US" sz="2400" dirty="0">
                <a:solidFill>
                  <a:srgbClr val="FF0000"/>
                </a:solidFill>
                <a:latin typeface="Architects Daughter" panose="02000505000000020004" pitchFamily="2" charset="0"/>
              </a:rPr>
              <a:t>still</a:t>
            </a:r>
            <a:r>
              <a:rPr lang="en-US" sz="2400" b="0" i="0" dirty="0">
                <a:solidFill>
                  <a:srgbClr val="FF0000"/>
                </a:solidFill>
                <a:effectLst/>
                <a:latin typeface="Architects Daughter" panose="02000505000000020004" pitchFamily="2" charset="0"/>
              </a:rPr>
              <a:t> always stay the same. </a:t>
            </a:r>
          </a:p>
          <a:p>
            <a:pPr marL="457200" indent="-457200">
              <a:buFont typeface="+mj-lt"/>
              <a:buAutoNum type="arabicPeriod"/>
            </a:pPr>
            <a:endParaRPr lang="en-US" sz="2400" b="0" i="0" dirty="0">
              <a:effectLst/>
              <a:latin typeface="Architects Daughter" panose="02000505000000020004" pitchFamily="2" charset="0"/>
            </a:endParaRPr>
          </a:p>
          <a:p>
            <a:pPr marL="342900" indent="-342900">
              <a:buFont typeface="+mj-lt"/>
              <a:buAutoNum type="arabicPeriod"/>
            </a:pPr>
            <a:r>
              <a:rPr lang="en-US" sz="2400" dirty="0">
                <a:solidFill>
                  <a:schemeClr val="accent1"/>
                </a:solidFill>
                <a:latin typeface="Architects Daughter" panose="02000505000000020004" pitchFamily="2" charset="0"/>
              </a:rPr>
              <a:t>History helps us understand the way we live now.</a:t>
            </a:r>
            <a:r>
              <a:rPr lang="en-US" sz="2400" b="0" i="0" dirty="0">
                <a:solidFill>
                  <a:schemeClr val="accent1"/>
                </a:solidFill>
                <a:effectLst/>
                <a:latin typeface="Architects Daughter" panose="02000505000000020004" pitchFamily="2" charset="0"/>
              </a:rPr>
              <a:t> </a:t>
            </a:r>
          </a:p>
          <a:p>
            <a:pPr marL="457200" indent="-457200">
              <a:buFont typeface="+mj-lt"/>
              <a:buAutoNum type="arabicPeriod"/>
            </a:pPr>
            <a:endParaRPr lang="en-US" sz="2400" b="0" i="0" dirty="0">
              <a:effectLst/>
              <a:latin typeface="Architects Daughter" panose="02000505000000020004" pitchFamily="2" charset="0"/>
            </a:endParaRPr>
          </a:p>
          <a:p>
            <a:pPr marL="342900" indent="-342900">
              <a:buFont typeface="+mj-lt"/>
              <a:buAutoNum type="arabicPeriod"/>
            </a:pPr>
            <a:r>
              <a:rPr lang="en-US" sz="2400" b="0" i="0" dirty="0">
                <a:solidFill>
                  <a:schemeClr val="accent6">
                    <a:lumMod val="75000"/>
                  </a:schemeClr>
                </a:solidFill>
                <a:effectLst/>
                <a:latin typeface="Architects Daughter" panose="02000505000000020004" pitchFamily="2" charset="0"/>
              </a:rPr>
              <a:t>History teaches us that actions have consequences. </a:t>
            </a:r>
          </a:p>
          <a:p>
            <a:pPr marL="457200" indent="-457200">
              <a:buFont typeface="+mj-lt"/>
              <a:buAutoNum type="arabicPeriod"/>
            </a:pPr>
            <a:endParaRPr lang="en-US" sz="2400" b="0" i="0" dirty="0">
              <a:solidFill>
                <a:srgbClr val="7030A0"/>
              </a:solidFill>
              <a:effectLst/>
              <a:latin typeface="Architects Daughter" panose="02000505000000020004" pitchFamily="2" charset="0"/>
            </a:endParaRPr>
          </a:p>
          <a:p>
            <a:pPr marL="342900" indent="-342900">
              <a:buFont typeface="+mj-lt"/>
              <a:buAutoNum type="arabicPeriod"/>
            </a:pPr>
            <a:r>
              <a:rPr lang="en-US" sz="2400" b="0" i="0" dirty="0">
                <a:solidFill>
                  <a:srgbClr val="7030A0"/>
                </a:solidFill>
                <a:effectLst/>
                <a:latin typeface="Architects Daughter" panose="02000505000000020004" pitchFamily="2" charset="0"/>
              </a:rPr>
              <a:t>History teaches you to ask questions and challenge ideas. </a:t>
            </a:r>
            <a:endParaRPr lang="en-US" sz="2400" dirty="0">
              <a:solidFill>
                <a:srgbClr val="7030A0"/>
              </a:solidFill>
              <a:latin typeface="Architects Daughter" panose="02000505000000020004" pitchFamily="2" charset="0"/>
            </a:endParaRPr>
          </a:p>
        </p:txBody>
      </p:sp>
      <p:sp>
        <p:nvSpPr>
          <p:cNvPr id="3" name="TextBox 2"/>
          <p:cNvSpPr txBox="1"/>
          <p:nvPr/>
        </p:nvSpPr>
        <p:spPr>
          <a:xfrm>
            <a:off x="206089" y="805750"/>
            <a:ext cx="8877585" cy="954107"/>
          </a:xfrm>
          <a:prstGeom prst="rect">
            <a:avLst/>
          </a:prstGeom>
          <a:noFill/>
        </p:spPr>
        <p:txBody>
          <a:bodyPr wrap="square" rtlCol="0">
            <a:spAutoFit/>
          </a:bodyPr>
          <a:lstStyle/>
          <a:p>
            <a:r>
              <a:rPr lang="en-US" sz="2800" dirty="0">
                <a:latin typeface="Architects Daughter" panose="02000505000000020004" pitchFamily="2" charset="0"/>
              </a:rPr>
              <a:t>Which of these sentences do you agree with the most? Why? </a:t>
            </a:r>
          </a:p>
        </p:txBody>
      </p:sp>
      <p:sp>
        <p:nvSpPr>
          <p:cNvPr id="6" name="Rectangle 5"/>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TextBox 7"/>
          <p:cNvSpPr txBox="1"/>
          <p:nvPr/>
        </p:nvSpPr>
        <p:spPr>
          <a:xfrm>
            <a:off x="7895064" y="6509629"/>
            <a:ext cx="3916908" cy="369332"/>
          </a:xfrm>
          <a:prstGeom prst="rect">
            <a:avLst/>
          </a:prstGeom>
          <a:noFill/>
        </p:spPr>
        <p:txBody>
          <a:bodyPr wrap="square" rtlCol="0">
            <a:spAutoFit/>
          </a:bodyPr>
          <a:lstStyle/>
          <a:p>
            <a:r>
              <a:rPr lang="en-US" dirty="0">
                <a:latin typeface="One Starry Night" pitchFamily="2" charset="0"/>
              </a:rPr>
              <a:t>Social Studies Success</a:t>
            </a:r>
          </a:p>
        </p:txBody>
      </p:sp>
      <p:sp>
        <p:nvSpPr>
          <p:cNvPr id="9" name="TextBox 8">
            <a:extLst>
              <a:ext uri="{FF2B5EF4-FFF2-40B4-BE49-F238E27FC236}">
                <a16:creationId xmlns:a16="http://schemas.microsoft.com/office/drawing/2014/main" id="{AC961099-19CB-456C-80A3-52E283D740D8}"/>
              </a:ext>
            </a:extLst>
          </p:cNvPr>
          <p:cNvSpPr txBox="1">
            <a:spLocks noChangeArrowheads="1"/>
          </p:cNvSpPr>
          <p:nvPr/>
        </p:nvSpPr>
        <p:spPr bwMode="auto">
          <a:xfrm>
            <a:off x="287338" y="133350"/>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Preview</a:t>
            </a:r>
          </a:p>
        </p:txBody>
      </p:sp>
    </p:spTree>
    <p:extLst>
      <p:ext uri="{BB962C8B-B14F-4D97-AF65-F5344CB8AC3E}">
        <p14:creationId xmlns:p14="http://schemas.microsoft.com/office/powerpoint/2010/main" val="2626981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0D1019E4-D41C-43E6-AF83-5D65F92E6D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a:extLst>
              <a:ext uri="{FF2B5EF4-FFF2-40B4-BE49-F238E27FC236}">
                <a16:creationId xmlns:a16="http://schemas.microsoft.com/office/drawing/2014/main" id="{4DB8A756-36A9-4078-A709-74CF92F401B6}"/>
              </a:ext>
            </a:extLst>
          </p:cNvPr>
          <p:cNvSpPr txBox="1">
            <a:spLocks noChangeArrowheads="1"/>
          </p:cNvSpPr>
          <p:nvPr/>
        </p:nvSpPr>
        <p:spPr bwMode="auto">
          <a:xfrm>
            <a:off x="881063" y="279400"/>
            <a:ext cx="6032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sz="4800">
                <a:solidFill>
                  <a:schemeClr val="bg1"/>
                </a:solidFill>
                <a:latin typeface="KG Miss Kindergarten" panose="02000000000000000000" pitchFamily="2" charset="0"/>
              </a:rPr>
              <a:t>Vocabulary Terms</a:t>
            </a:r>
          </a:p>
        </p:txBody>
      </p:sp>
      <p:sp>
        <p:nvSpPr>
          <p:cNvPr id="6" name="TextBox 5">
            <a:extLst>
              <a:ext uri="{FF2B5EF4-FFF2-40B4-BE49-F238E27FC236}">
                <a16:creationId xmlns:a16="http://schemas.microsoft.com/office/drawing/2014/main" id="{D9B7A046-3F04-4D8E-9186-EF0115ADA301}"/>
              </a:ext>
            </a:extLst>
          </p:cNvPr>
          <p:cNvSpPr txBox="1"/>
          <p:nvPr/>
        </p:nvSpPr>
        <p:spPr>
          <a:xfrm>
            <a:off x="1035050" y="1109663"/>
            <a:ext cx="4795838" cy="4308872"/>
          </a:xfrm>
          <a:prstGeom prst="rect">
            <a:avLst/>
          </a:prstGeom>
          <a:noFill/>
        </p:spPr>
        <p:txBody>
          <a:bodyPr>
            <a:spAutoFit/>
          </a:bodyPr>
          <a:lstStyle/>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evidence</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artifact</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bias</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primary source</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secondary source</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point of view</a:t>
            </a:r>
          </a:p>
          <a:p>
            <a:pPr marL="285750" indent="-285750">
              <a:buFont typeface="Arial" panose="020B0604020202020204" pitchFamily="34" charset="0"/>
              <a:buChar char="•"/>
              <a:defRPr/>
            </a:pPr>
            <a:r>
              <a:rPr lang="en-US" sz="3200" dirty="0">
                <a:solidFill>
                  <a:schemeClr val="bg1"/>
                </a:solidFill>
                <a:latin typeface="KG Miss Kindergarten" panose="02000000000000000000" pitchFamily="2" charset="0"/>
              </a:rPr>
              <a:t>c</a:t>
            </a:r>
            <a:r>
              <a:rPr lang="en-US" sz="3200" b="0" dirty="0">
                <a:solidFill>
                  <a:schemeClr val="bg1"/>
                </a:solidFill>
                <a:latin typeface="KG Miss Kindergarten" panose="02000000000000000000" pitchFamily="2" charset="0"/>
              </a:rPr>
              <a:t>hronology</a:t>
            </a:r>
          </a:p>
          <a:p>
            <a:pPr marL="285750" indent="-285750">
              <a:buFont typeface="Arial" panose="020B0604020202020204" pitchFamily="34" charset="0"/>
              <a:buChar char="•"/>
              <a:defRPr/>
            </a:pPr>
            <a:r>
              <a:rPr lang="en-US" sz="3200" dirty="0">
                <a:solidFill>
                  <a:schemeClr val="bg1"/>
                </a:solidFill>
                <a:latin typeface="KG Miss Kindergarten" panose="02000000000000000000" pitchFamily="2" charset="0"/>
              </a:rPr>
              <a:t>era</a:t>
            </a:r>
            <a:endParaRPr lang="en-US" sz="3200" b="0" dirty="0">
              <a:solidFill>
                <a:schemeClr val="bg1"/>
              </a:solidFill>
              <a:latin typeface="KG Miss Kindergarten" panose="02000000000000000000" pitchFamily="2" charset="0"/>
            </a:endParaRPr>
          </a:p>
          <a:p>
            <a:pPr>
              <a:defRPr/>
            </a:pPr>
            <a:endParaRPr lang="en-US" b="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41A4F9-3415-4ED2-A91B-A952E84B5155}"/>
              </a:ext>
            </a:extLst>
          </p:cNvPr>
          <p:cNvSpPr txBox="1"/>
          <p:nvPr/>
        </p:nvSpPr>
        <p:spPr>
          <a:xfrm>
            <a:off x="1088625" y="291739"/>
            <a:ext cx="8940299" cy="1661993"/>
          </a:xfrm>
          <a:prstGeom prst="rect">
            <a:avLst/>
          </a:prstGeom>
          <a:noFill/>
        </p:spPr>
        <p:txBody>
          <a:bodyPr wrap="square" rtlCol="0">
            <a:spAutoFit/>
          </a:bodyPr>
          <a:lstStyle/>
          <a:p>
            <a:pPr algn="ctr"/>
            <a:r>
              <a:rPr lang="en-US" sz="5400" dirty="0">
                <a:latin typeface="HelloButtons" panose="02000603000000000000" pitchFamily="2" charset="0"/>
                <a:ea typeface="HelloButtons" panose="02000603000000000000" pitchFamily="2" charset="0"/>
              </a:rPr>
              <a:t>Why Study History?</a:t>
            </a:r>
          </a:p>
          <a:p>
            <a:pPr algn="ctr"/>
            <a:r>
              <a:rPr lang="en-US" sz="4800" dirty="0">
                <a:latin typeface="HelloButtons" panose="02000603000000000000" pitchFamily="2" charset="0"/>
                <a:ea typeface="HelloButtons" panose="02000603000000000000" pitchFamily="2" charset="0"/>
              </a:rPr>
              <a:t>Predict This</a:t>
            </a:r>
          </a:p>
        </p:txBody>
      </p:sp>
      <p:sp>
        <p:nvSpPr>
          <p:cNvPr id="4" name="TextBox 3">
            <a:extLst>
              <a:ext uri="{FF2B5EF4-FFF2-40B4-BE49-F238E27FC236}">
                <a16:creationId xmlns:a16="http://schemas.microsoft.com/office/drawing/2014/main" id="{F9DE3126-CEA6-41B6-905E-613DA8ABDD65}"/>
              </a:ext>
            </a:extLst>
          </p:cNvPr>
          <p:cNvSpPr txBox="1"/>
          <p:nvPr/>
        </p:nvSpPr>
        <p:spPr>
          <a:xfrm>
            <a:off x="2210638" y="1752136"/>
            <a:ext cx="7063991" cy="830997"/>
          </a:xfrm>
          <a:prstGeom prst="rect">
            <a:avLst/>
          </a:prstGeom>
          <a:noFill/>
        </p:spPr>
        <p:txBody>
          <a:bodyPr wrap="square" rtlCol="0">
            <a:spAutoFit/>
          </a:bodyPr>
          <a:lstStyle/>
          <a:p>
            <a:r>
              <a:rPr lang="en-US" sz="1600" dirty="0">
                <a:latin typeface="HelloButtons" panose="02000603000000000000" pitchFamily="2" charset="0"/>
                <a:ea typeface="HelloButtons" panose="02000603000000000000" pitchFamily="2" charset="0"/>
              </a:rPr>
              <a:t>Use the vocabulary word wall as your word bank. Choose the word that you think matches that definition.  Once you learn the vocabulary, come back and see if your prediction was correct or not. </a:t>
            </a:r>
          </a:p>
        </p:txBody>
      </p:sp>
      <p:graphicFrame>
        <p:nvGraphicFramePr>
          <p:cNvPr id="5" name="Table 4">
            <a:extLst>
              <a:ext uri="{FF2B5EF4-FFF2-40B4-BE49-F238E27FC236}">
                <a16:creationId xmlns:a16="http://schemas.microsoft.com/office/drawing/2014/main" id="{045F9FC9-802C-4039-A6C8-1DC20C209B1B}"/>
              </a:ext>
            </a:extLst>
          </p:cNvPr>
          <p:cNvGraphicFramePr>
            <a:graphicFrameLocks noGrp="1"/>
          </p:cNvGraphicFramePr>
          <p:nvPr/>
        </p:nvGraphicFramePr>
        <p:xfrm>
          <a:off x="349366" y="2660444"/>
          <a:ext cx="8445266" cy="4028954"/>
        </p:xfrm>
        <a:graphic>
          <a:graphicData uri="http://schemas.openxmlformats.org/drawingml/2006/table">
            <a:tbl>
              <a:tblPr firstRow="1" bandRow="1">
                <a:tableStyleId>{5C22544A-7EE6-4342-B048-85BDC9FD1C3A}</a:tableStyleId>
              </a:tblPr>
              <a:tblGrid>
                <a:gridCol w="4526968">
                  <a:extLst>
                    <a:ext uri="{9D8B030D-6E8A-4147-A177-3AD203B41FA5}">
                      <a16:colId xmlns:a16="http://schemas.microsoft.com/office/drawing/2014/main" val="2549581423"/>
                    </a:ext>
                  </a:extLst>
                </a:gridCol>
                <a:gridCol w="2003437">
                  <a:extLst>
                    <a:ext uri="{9D8B030D-6E8A-4147-A177-3AD203B41FA5}">
                      <a16:colId xmlns:a16="http://schemas.microsoft.com/office/drawing/2014/main" val="4265869360"/>
                    </a:ext>
                  </a:extLst>
                </a:gridCol>
                <a:gridCol w="1914861">
                  <a:extLst>
                    <a:ext uri="{9D8B030D-6E8A-4147-A177-3AD203B41FA5}">
                      <a16:colId xmlns:a16="http://schemas.microsoft.com/office/drawing/2014/main" val="43093907"/>
                    </a:ext>
                  </a:extLst>
                </a:gridCol>
              </a:tblGrid>
              <a:tr h="335634">
                <a:tc>
                  <a:txBody>
                    <a:bodyPr/>
                    <a:lstStyle/>
                    <a:p>
                      <a:pPr algn="ctr"/>
                      <a:r>
                        <a:rPr lang="en-US" sz="1400" dirty="0">
                          <a:solidFill>
                            <a:schemeClr val="tx1"/>
                          </a:solidFill>
                          <a:latin typeface="HelloButtons" panose="02000603000000000000" pitchFamily="2" charset="0"/>
                          <a:ea typeface="HelloButtons" panose="02000603000000000000" pitchFamily="2" charset="0"/>
                        </a:rPr>
                        <a:t>Which word means…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latin typeface="HelloButtons" panose="02000603000000000000" pitchFamily="2" charset="0"/>
                          <a:ea typeface="HelloButtons" panose="02000603000000000000" pitchFamily="2" charset="0"/>
                        </a:rPr>
                        <a:t>Word Guessed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latin typeface="HelloButtons" panose="02000603000000000000" pitchFamily="2" charset="0"/>
                          <a:ea typeface="HelloButtons" panose="02000603000000000000" pitchFamily="2" charset="0"/>
                        </a:rPr>
                        <a:t>Clues You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6604173"/>
                  </a:ext>
                </a:extLst>
              </a:tr>
              <a:tr h="461665">
                <a:tc>
                  <a:txBody>
                    <a:bodyPr/>
                    <a:lstStyle/>
                    <a:p>
                      <a:r>
                        <a:rPr lang="en-US" sz="1200" dirty="0">
                          <a:solidFill>
                            <a:schemeClr val="tx1"/>
                          </a:solidFill>
                          <a:latin typeface="HelloButtons" panose="02000603000000000000" pitchFamily="2" charset="0"/>
                          <a:ea typeface="HelloButtons" panose="02000603000000000000" pitchFamily="2" charset="0"/>
                        </a:rPr>
                        <a:t>A human made object.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9482358"/>
                  </a:ext>
                </a:extLst>
              </a:tr>
              <a:tr h="461665">
                <a:tc>
                  <a:txBody>
                    <a:bodyPr/>
                    <a:lstStyle/>
                    <a:p>
                      <a:r>
                        <a:rPr lang="en-US" sz="1200" dirty="0">
                          <a:latin typeface="HelloButtons" panose="02000603000000000000" pitchFamily="2" charset="0"/>
                          <a:ea typeface="HelloButtons" panose="02000603000000000000" pitchFamily="2" charset="0"/>
                        </a:rPr>
                        <a:t>A way of looking at something, may be shaped by many things, such as the person’s age, religion, job, or political views. </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7353908"/>
                  </a:ext>
                </a:extLst>
              </a:tr>
              <a:tr h="461665">
                <a:tc>
                  <a:txBody>
                    <a:bodyPr/>
                    <a:lstStyle/>
                    <a:p>
                      <a:r>
                        <a:rPr lang="en-US" sz="1200" dirty="0">
                          <a:latin typeface="HelloButtons" panose="02000603000000000000" pitchFamily="2" charset="0"/>
                          <a:ea typeface="HelloButtons" panose="02000603000000000000" pitchFamily="2" charset="0"/>
                          <a:cs typeface="Times New Roman" panose="02020603050405020304" pitchFamily="18" charset="0"/>
                        </a:rPr>
                        <a:t>The sequence of events in time. </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331139"/>
                  </a:ext>
                </a:extLst>
              </a:tr>
              <a:tr h="461665">
                <a:tc>
                  <a:txBody>
                    <a:bodyPr/>
                    <a:lstStyle/>
                    <a:p>
                      <a:r>
                        <a:rPr lang="en-US" sz="1200" dirty="0">
                          <a:solidFill>
                            <a:schemeClr val="tx1"/>
                          </a:solidFill>
                          <a:latin typeface="HelloButtons" panose="02000603000000000000" pitchFamily="2" charset="0"/>
                          <a:ea typeface="HelloButtons" panose="02000603000000000000" pitchFamily="2" charset="0"/>
                        </a:rPr>
                        <a:t>Information that can be used to prove a statement or support a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9415059"/>
                  </a:ext>
                </a:extLst>
              </a:tr>
              <a:tr h="461665">
                <a:tc>
                  <a:txBody>
                    <a:bodyPr/>
                    <a:lstStyle/>
                    <a:p>
                      <a:r>
                        <a:rPr lang="en-US" sz="1200" dirty="0">
                          <a:latin typeface="HelloButtons" panose="02000603000000000000" pitchFamily="2" charset="0"/>
                          <a:ea typeface="HelloButtons" panose="02000603000000000000" pitchFamily="2" charset="0"/>
                          <a:cs typeface="Times New Roman" panose="02020603050405020304" pitchFamily="18" charset="0"/>
                        </a:rPr>
                        <a:t>A document or other record of past events created by people who were present at that time. </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1776148"/>
                  </a:ext>
                </a:extLst>
              </a:tr>
              <a:tr h="461665">
                <a:tc>
                  <a:txBody>
                    <a:bodyPr/>
                    <a:lstStyle/>
                    <a:p>
                      <a:r>
                        <a:rPr lang="en-US" sz="1200" dirty="0">
                          <a:latin typeface="HelloButtons" panose="02000603000000000000" pitchFamily="2" charset="0"/>
                          <a:ea typeface="HelloButtons" panose="02000603000000000000" pitchFamily="2" charset="0"/>
                          <a:cs typeface="Times New Roman" panose="02020603050405020304" pitchFamily="18" charset="0"/>
                        </a:rPr>
                        <a:t>Anything that might change a person’s observations. It can make a source less than trustworthy.</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6937733"/>
                  </a:ext>
                </a:extLst>
              </a:tr>
              <a:tr h="461665">
                <a:tc>
                  <a:txBody>
                    <a:bodyPr/>
                    <a:lstStyle/>
                    <a:p>
                      <a:r>
                        <a:rPr lang="en-US" sz="1200" dirty="0">
                          <a:latin typeface="HelloButtons" panose="02000603000000000000" pitchFamily="2" charset="0"/>
                          <a:ea typeface="HelloButtons" panose="02000603000000000000" pitchFamily="2" charset="0"/>
                          <a:cs typeface="Times New Roman" panose="02020603050405020304" pitchFamily="18" charset="0"/>
                        </a:rPr>
                        <a:t>Information written after the time period by an expert or historian.</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1441690"/>
                  </a:ext>
                </a:extLst>
              </a:tr>
              <a:tr h="461665">
                <a:tc>
                  <a:txBody>
                    <a:bodyPr/>
                    <a:lstStyle/>
                    <a:p>
                      <a:r>
                        <a:rPr lang="en-US" sz="1200" dirty="0">
                          <a:solidFill>
                            <a:schemeClr val="tx1"/>
                          </a:solidFill>
                          <a:latin typeface="HelloButtons" panose="02000603000000000000" pitchFamily="2" charset="0"/>
                          <a:ea typeface="HelloButtons" panose="02000603000000000000" pitchFamily="2" charset="0"/>
                        </a:rPr>
                        <a:t>A long and distinct period of history with a particular feature of characteristic.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142488"/>
                  </a:ext>
                </a:extLst>
              </a:tr>
            </a:tbl>
          </a:graphicData>
        </a:graphic>
      </p:graphicFrame>
      <p:pic>
        <p:nvPicPr>
          <p:cNvPr id="9" name="Picture 8">
            <a:extLst>
              <a:ext uri="{FF2B5EF4-FFF2-40B4-BE49-F238E27FC236}">
                <a16:creationId xmlns:a16="http://schemas.microsoft.com/office/drawing/2014/main" id="{88EA74F4-A031-4293-A1C8-F6FE4CDE88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068" y="168602"/>
            <a:ext cx="2059602" cy="2414531"/>
          </a:xfrm>
          <a:prstGeom prst="rect">
            <a:avLst/>
          </a:prstGeom>
        </p:spPr>
      </p:pic>
      <p:sp>
        <p:nvSpPr>
          <p:cNvPr id="13" name="TextBox 12">
            <a:extLst>
              <a:ext uri="{FF2B5EF4-FFF2-40B4-BE49-F238E27FC236}">
                <a16:creationId xmlns:a16="http://schemas.microsoft.com/office/drawing/2014/main" id="{7D72FCB1-E35C-4B70-9884-4D8A5A1D6AFB}"/>
              </a:ext>
            </a:extLst>
          </p:cNvPr>
          <p:cNvSpPr txBox="1"/>
          <p:nvPr/>
        </p:nvSpPr>
        <p:spPr>
          <a:xfrm rot="16200000">
            <a:off x="8214776" y="5928775"/>
            <a:ext cx="1612228" cy="246221"/>
          </a:xfrm>
          <a:prstGeom prst="rect">
            <a:avLst/>
          </a:prstGeom>
          <a:noFill/>
        </p:spPr>
        <p:txBody>
          <a:bodyPr wrap="square" rtlCol="0">
            <a:spAutoFit/>
          </a:bodyPr>
          <a:lstStyle/>
          <a:p>
            <a:r>
              <a:rPr lang="en-US" sz="1000" dirty="0">
                <a:latin typeface="One Starry Night" pitchFamily="2" charset="0"/>
              </a:rPr>
              <a:t>Social Studies Success ®.</a:t>
            </a:r>
          </a:p>
        </p:txBody>
      </p:sp>
    </p:spTree>
    <p:extLst>
      <p:ext uri="{BB962C8B-B14F-4D97-AF65-F5344CB8AC3E}">
        <p14:creationId xmlns:p14="http://schemas.microsoft.com/office/powerpoint/2010/main" val="333259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Box 6"/>
          <p:cNvSpPr txBox="1">
            <a:spLocks noChangeArrowheads="1"/>
          </p:cNvSpPr>
          <p:nvPr/>
        </p:nvSpPr>
        <p:spPr bwMode="auto">
          <a:xfrm>
            <a:off x="7510463" y="6559550"/>
            <a:ext cx="3084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latin typeface="Simply*Glamorous" pitchFamily="2" charset="0"/>
              </a:rPr>
              <a:t>Social Studies Success</a:t>
            </a:r>
          </a:p>
        </p:txBody>
      </p:sp>
      <p:sp>
        <p:nvSpPr>
          <p:cNvPr id="9" name="TextBox 8"/>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Who am </a:t>
            </a:r>
            <a:r>
              <a:rPr lang="en-US" altLang="en-US" sz="2800" dirty="0" err="1">
                <a:latin typeface="Goudy Stout" panose="0202090407030B020401" pitchFamily="18" charset="0"/>
                <a:ea typeface="MS PGothic" panose="020B0600070205080204" pitchFamily="34" charset="-128"/>
              </a:rPr>
              <a:t>i</a:t>
            </a:r>
            <a:r>
              <a:rPr lang="en-US" altLang="en-US" sz="2800" dirty="0">
                <a:latin typeface="Goudy Stout" panose="0202090407030B020401" pitchFamily="18" charset="0"/>
                <a:ea typeface="MS PGothic" panose="020B0600070205080204" pitchFamily="34" charset="-128"/>
              </a:rPr>
              <a:t>?</a:t>
            </a:r>
          </a:p>
        </p:txBody>
      </p:sp>
      <p:sp>
        <p:nvSpPr>
          <p:cNvPr id="11" name="Rectangle 10"/>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03" y="1617882"/>
            <a:ext cx="9144000" cy="5240118"/>
          </a:xfrm>
          <a:prstGeom prst="rect">
            <a:avLst/>
          </a:prstGeom>
        </p:spPr>
      </p:pic>
      <p:sp>
        <p:nvSpPr>
          <p:cNvPr id="4" name="Rectangle 3"/>
          <p:cNvSpPr/>
          <p:nvPr/>
        </p:nvSpPr>
        <p:spPr>
          <a:xfrm>
            <a:off x="960507" y="2616190"/>
            <a:ext cx="1988045" cy="584775"/>
          </a:xfrm>
          <a:prstGeom prst="rect">
            <a:avLst/>
          </a:prstGeom>
        </p:spPr>
        <p:txBody>
          <a:bodyPr wrap="none">
            <a:spAutoFit/>
          </a:bodyPr>
          <a:lstStyle/>
          <a:p>
            <a:pPr>
              <a:spcBef>
                <a:spcPct val="0"/>
              </a:spcBef>
            </a:pPr>
            <a:r>
              <a:rPr lang="en-US" altLang="en-US" sz="3200" dirty="0">
                <a:solidFill>
                  <a:schemeClr val="bg1"/>
                </a:solidFill>
                <a:latin typeface="Architects Daughter" panose="02000505000000020004" pitchFamily="2" charset="0"/>
              </a:rPr>
              <a:t>Teacher</a:t>
            </a:r>
          </a:p>
        </p:txBody>
      </p:sp>
      <p:sp>
        <p:nvSpPr>
          <p:cNvPr id="5" name="Rectangle 4"/>
          <p:cNvSpPr/>
          <p:nvPr/>
        </p:nvSpPr>
        <p:spPr>
          <a:xfrm>
            <a:off x="2765783" y="4076208"/>
            <a:ext cx="1549591" cy="369332"/>
          </a:xfrm>
          <a:prstGeom prst="rect">
            <a:avLst/>
          </a:prstGeom>
        </p:spPr>
        <p:txBody>
          <a:bodyPr wrap="none">
            <a:spAutoFit/>
          </a:bodyPr>
          <a:lstStyle/>
          <a:p>
            <a:pPr>
              <a:spcBef>
                <a:spcPct val="0"/>
              </a:spcBef>
            </a:pPr>
            <a:r>
              <a:rPr lang="en-US" altLang="en-US" dirty="0">
                <a:solidFill>
                  <a:schemeClr val="bg1"/>
                </a:solidFill>
                <a:latin typeface="Architects Daughter" panose="02000505000000020004" pitchFamily="2" charset="0"/>
              </a:rPr>
              <a:t>Team Lead</a:t>
            </a:r>
          </a:p>
        </p:txBody>
      </p:sp>
      <p:sp>
        <p:nvSpPr>
          <p:cNvPr id="6" name="Rectangle 5"/>
          <p:cNvSpPr/>
          <p:nvPr/>
        </p:nvSpPr>
        <p:spPr>
          <a:xfrm>
            <a:off x="5118283" y="3949424"/>
            <a:ext cx="1119217" cy="830997"/>
          </a:xfrm>
          <a:prstGeom prst="rect">
            <a:avLst/>
          </a:prstGeom>
        </p:spPr>
        <p:txBody>
          <a:bodyPr wrap="none">
            <a:spAutoFit/>
          </a:bodyPr>
          <a:lstStyle/>
          <a:p>
            <a:pPr>
              <a:spcBef>
                <a:spcPct val="0"/>
              </a:spcBef>
            </a:pPr>
            <a:r>
              <a:rPr lang="en-US" altLang="en-US" sz="2400" dirty="0">
                <a:solidFill>
                  <a:schemeClr val="bg1"/>
                </a:solidFill>
                <a:latin typeface="Architects Daughter" panose="02000505000000020004" pitchFamily="2" charset="0"/>
              </a:rPr>
              <a:t>Dept </a:t>
            </a:r>
          </a:p>
          <a:p>
            <a:pPr>
              <a:spcBef>
                <a:spcPct val="0"/>
              </a:spcBef>
            </a:pPr>
            <a:r>
              <a:rPr lang="en-US" altLang="en-US" sz="2400" dirty="0">
                <a:solidFill>
                  <a:schemeClr val="bg1"/>
                </a:solidFill>
                <a:latin typeface="Architects Daughter" panose="02000505000000020004" pitchFamily="2" charset="0"/>
              </a:rPr>
              <a:t>Chair</a:t>
            </a:r>
          </a:p>
        </p:txBody>
      </p:sp>
      <p:sp>
        <p:nvSpPr>
          <p:cNvPr id="7" name="Rectangle 6"/>
          <p:cNvSpPr/>
          <p:nvPr/>
        </p:nvSpPr>
        <p:spPr>
          <a:xfrm>
            <a:off x="3769511" y="2323802"/>
            <a:ext cx="1718740" cy="584775"/>
          </a:xfrm>
          <a:prstGeom prst="rect">
            <a:avLst/>
          </a:prstGeom>
        </p:spPr>
        <p:txBody>
          <a:bodyPr wrap="none">
            <a:spAutoFit/>
          </a:bodyPr>
          <a:lstStyle/>
          <a:p>
            <a:pPr>
              <a:spcBef>
                <a:spcPct val="0"/>
              </a:spcBef>
            </a:pPr>
            <a:r>
              <a:rPr lang="en-US" altLang="en-US" sz="3200" dirty="0">
                <a:solidFill>
                  <a:schemeClr val="bg1"/>
                </a:solidFill>
                <a:latin typeface="Architects Daughter" panose="02000505000000020004" pitchFamily="2" charset="0"/>
              </a:rPr>
              <a:t>Trainer</a:t>
            </a:r>
          </a:p>
        </p:txBody>
      </p:sp>
      <p:sp>
        <p:nvSpPr>
          <p:cNvPr id="8" name="Rectangle 7"/>
          <p:cNvSpPr/>
          <p:nvPr/>
        </p:nvSpPr>
        <p:spPr>
          <a:xfrm rot="560493">
            <a:off x="6458332" y="2765718"/>
            <a:ext cx="1265090" cy="584775"/>
          </a:xfrm>
          <a:prstGeom prst="rect">
            <a:avLst/>
          </a:prstGeom>
        </p:spPr>
        <p:txBody>
          <a:bodyPr wrap="none">
            <a:spAutoFit/>
          </a:bodyPr>
          <a:lstStyle/>
          <a:p>
            <a:pPr>
              <a:spcBef>
                <a:spcPct val="0"/>
              </a:spcBef>
            </a:pPr>
            <a:r>
              <a:rPr lang="en-US" altLang="en-US" sz="3200" dirty="0">
                <a:solidFill>
                  <a:schemeClr val="bg1"/>
                </a:solidFill>
                <a:latin typeface="Architects Daughter" panose="02000505000000020004" pitchFamily="2" charset="0"/>
              </a:rPr>
              <a:t>Mom</a:t>
            </a:r>
          </a:p>
        </p:txBody>
      </p:sp>
      <p:sp>
        <p:nvSpPr>
          <p:cNvPr id="14" name="Rectangle 13"/>
          <p:cNvSpPr/>
          <p:nvPr/>
        </p:nvSpPr>
        <p:spPr>
          <a:xfrm>
            <a:off x="411100" y="4655343"/>
            <a:ext cx="2048959" cy="584775"/>
          </a:xfrm>
          <a:prstGeom prst="rect">
            <a:avLst/>
          </a:prstGeom>
        </p:spPr>
        <p:txBody>
          <a:bodyPr wrap="none">
            <a:spAutoFit/>
          </a:bodyPr>
          <a:lstStyle/>
          <a:p>
            <a:pPr>
              <a:spcBef>
                <a:spcPct val="0"/>
              </a:spcBef>
            </a:pPr>
            <a:r>
              <a:rPr lang="en-US" altLang="en-US" sz="3200" dirty="0">
                <a:solidFill>
                  <a:schemeClr val="bg1"/>
                </a:solidFill>
                <a:latin typeface="Architects Daughter" panose="02000505000000020004" pitchFamily="2" charset="0"/>
              </a:rPr>
              <a:t>Kathleen</a:t>
            </a:r>
          </a:p>
        </p:txBody>
      </p:sp>
      <p:sp>
        <p:nvSpPr>
          <p:cNvPr id="15" name="Rectangle 14"/>
          <p:cNvSpPr/>
          <p:nvPr/>
        </p:nvSpPr>
        <p:spPr>
          <a:xfrm>
            <a:off x="7150948" y="4504196"/>
            <a:ext cx="1309974" cy="584775"/>
          </a:xfrm>
          <a:prstGeom prst="rect">
            <a:avLst/>
          </a:prstGeom>
        </p:spPr>
        <p:txBody>
          <a:bodyPr wrap="none">
            <a:spAutoFit/>
          </a:bodyPr>
          <a:lstStyle/>
          <a:p>
            <a:pPr>
              <a:spcBef>
                <a:spcPct val="0"/>
              </a:spcBef>
            </a:pPr>
            <a:r>
              <a:rPr lang="en-US" altLang="en-US" sz="3200" dirty="0">
                <a:solidFill>
                  <a:schemeClr val="bg1"/>
                </a:solidFill>
                <a:latin typeface="Architects Daughter" panose="02000505000000020004" pitchFamily="2" charset="0"/>
              </a:rPr>
              <a:t>Wife</a:t>
            </a:r>
          </a:p>
        </p:txBody>
      </p:sp>
    </p:spTree>
    <p:extLst>
      <p:ext uri="{BB962C8B-B14F-4D97-AF65-F5344CB8AC3E}">
        <p14:creationId xmlns:p14="http://schemas.microsoft.com/office/powerpoint/2010/main" val="70953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hidden="1">
            <a:extLst>
              <a:ext uri="{FF2B5EF4-FFF2-40B4-BE49-F238E27FC236}">
                <a16:creationId xmlns:a16="http://schemas.microsoft.com/office/drawing/2014/main" id="{44B81FC5-8424-4FC9-BD56-3A3757916BFC}"/>
              </a:ext>
            </a:extLst>
          </p:cNvPr>
          <p:cNvSpPr>
            <a:spLocks noGrp="1" noChangeArrowheads="1"/>
          </p:cNvSpPr>
          <p:nvPr>
            <p:ph type="title"/>
          </p:nvPr>
        </p:nvSpPr>
        <p:spPr/>
        <p:txBody>
          <a:bodyPr/>
          <a:lstStyle/>
          <a:p>
            <a:endParaRPr lang="en-US" altLang="en-US"/>
          </a:p>
        </p:txBody>
      </p:sp>
      <p:pic>
        <p:nvPicPr>
          <p:cNvPr id="27651" name="Picture 2">
            <a:extLst>
              <a:ext uri="{FF2B5EF4-FFF2-40B4-BE49-F238E27FC236}">
                <a16:creationId xmlns:a16="http://schemas.microsoft.com/office/drawing/2014/main" id="{897EC9BE-89E2-4F95-B75A-1C248E05A0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hidden="1">
            <a:extLst>
              <a:ext uri="{FF2B5EF4-FFF2-40B4-BE49-F238E27FC236}">
                <a16:creationId xmlns:a16="http://schemas.microsoft.com/office/drawing/2014/main" id="{79B9EC9C-02B7-4F45-A0D4-2F067DF515D0}"/>
              </a:ext>
            </a:extLst>
          </p:cNvPr>
          <p:cNvSpPr>
            <a:spLocks noGrp="1" noChangeArrowheads="1"/>
          </p:cNvSpPr>
          <p:nvPr>
            <p:ph type="title"/>
          </p:nvPr>
        </p:nvSpPr>
        <p:spPr/>
        <p:txBody>
          <a:bodyPr/>
          <a:lstStyle/>
          <a:p>
            <a:endParaRPr lang="en-US" altLang="en-US"/>
          </a:p>
        </p:txBody>
      </p:sp>
      <p:pic>
        <p:nvPicPr>
          <p:cNvPr id="28675" name="Picture 2">
            <a:extLst>
              <a:ext uri="{FF2B5EF4-FFF2-40B4-BE49-F238E27FC236}">
                <a16:creationId xmlns:a16="http://schemas.microsoft.com/office/drawing/2014/main" id="{D643FC00-BFF6-41E2-B235-34E34BCE37A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hidden="1">
            <a:extLst>
              <a:ext uri="{FF2B5EF4-FFF2-40B4-BE49-F238E27FC236}">
                <a16:creationId xmlns:a16="http://schemas.microsoft.com/office/drawing/2014/main" id="{0C8A417E-D424-49F2-946D-544EA287BF5A}"/>
              </a:ext>
            </a:extLst>
          </p:cNvPr>
          <p:cNvSpPr>
            <a:spLocks noGrp="1" noChangeArrowheads="1"/>
          </p:cNvSpPr>
          <p:nvPr>
            <p:ph type="title"/>
          </p:nvPr>
        </p:nvSpPr>
        <p:spPr/>
        <p:txBody>
          <a:bodyPr/>
          <a:lstStyle/>
          <a:p>
            <a:endParaRPr lang="en-US" altLang="en-US"/>
          </a:p>
        </p:txBody>
      </p:sp>
      <p:pic>
        <p:nvPicPr>
          <p:cNvPr id="29699" name="Picture 2">
            <a:extLst>
              <a:ext uri="{FF2B5EF4-FFF2-40B4-BE49-F238E27FC236}">
                <a16:creationId xmlns:a16="http://schemas.microsoft.com/office/drawing/2014/main" id="{6482AAF8-C767-43A9-BB99-3814868B55F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hidden="1">
            <a:extLst>
              <a:ext uri="{FF2B5EF4-FFF2-40B4-BE49-F238E27FC236}">
                <a16:creationId xmlns:a16="http://schemas.microsoft.com/office/drawing/2014/main" id="{CC974B27-6A23-44CC-80C7-13C3DFEE0D40}"/>
              </a:ext>
            </a:extLst>
          </p:cNvPr>
          <p:cNvSpPr>
            <a:spLocks noGrp="1" noChangeArrowheads="1"/>
          </p:cNvSpPr>
          <p:nvPr>
            <p:ph type="title"/>
          </p:nvPr>
        </p:nvSpPr>
        <p:spPr/>
        <p:txBody>
          <a:bodyPr/>
          <a:lstStyle/>
          <a:p>
            <a:endParaRPr lang="en-US" altLang="en-US"/>
          </a:p>
        </p:txBody>
      </p:sp>
      <p:pic>
        <p:nvPicPr>
          <p:cNvPr id="30723" name="Picture 2">
            <a:extLst>
              <a:ext uri="{FF2B5EF4-FFF2-40B4-BE49-F238E27FC236}">
                <a16:creationId xmlns:a16="http://schemas.microsoft.com/office/drawing/2014/main" id="{849C2228-4CC2-4F9E-B1F5-7D308507F2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hidden="1">
            <a:extLst>
              <a:ext uri="{FF2B5EF4-FFF2-40B4-BE49-F238E27FC236}">
                <a16:creationId xmlns:a16="http://schemas.microsoft.com/office/drawing/2014/main" id="{59C6BFF5-5810-4896-8560-4F159E3ED9D0}"/>
              </a:ext>
            </a:extLst>
          </p:cNvPr>
          <p:cNvSpPr>
            <a:spLocks noGrp="1" noChangeArrowheads="1"/>
          </p:cNvSpPr>
          <p:nvPr>
            <p:ph type="title"/>
          </p:nvPr>
        </p:nvSpPr>
        <p:spPr/>
        <p:txBody>
          <a:bodyPr/>
          <a:lstStyle/>
          <a:p>
            <a:endParaRPr lang="en-US" altLang="en-US"/>
          </a:p>
        </p:txBody>
      </p:sp>
      <p:pic>
        <p:nvPicPr>
          <p:cNvPr id="31747" name="Picture 2">
            <a:extLst>
              <a:ext uri="{FF2B5EF4-FFF2-40B4-BE49-F238E27FC236}">
                <a16:creationId xmlns:a16="http://schemas.microsoft.com/office/drawing/2014/main" id="{3DB1909C-D703-4382-A474-7D6091A6A0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hidden="1">
            <a:extLst>
              <a:ext uri="{FF2B5EF4-FFF2-40B4-BE49-F238E27FC236}">
                <a16:creationId xmlns:a16="http://schemas.microsoft.com/office/drawing/2014/main" id="{543739B4-BFF6-4BD3-AF84-633A8F6C1BCA}"/>
              </a:ext>
            </a:extLst>
          </p:cNvPr>
          <p:cNvSpPr>
            <a:spLocks noGrp="1" noChangeArrowheads="1"/>
          </p:cNvSpPr>
          <p:nvPr>
            <p:ph type="title"/>
          </p:nvPr>
        </p:nvSpPr>
        <p:spPr/>
        <p:txBody>
          <a:bodyPr/>
          <a:lstStyle/>
          <a:p>
            <a:endParaRPr lang="en-US" altLang="en-US"/>
          </a:p>
        </p:txBody>
      </p:sp>
      <p:pic>
        <p:nvPicPr>
          <p:cNvPr id="32771" name="Picture 2">
            <a:extLst>
              <a:ext uri="{FF2B5EF4-FFF2-40B4-BE49-F238E27FC236}">
                <a16:creationId xmlns:a16="http://schemas.microsoft.com/office/drawing/2014/main" id="{AB1D2050-000A-424B-BBC9-34D7262FD7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hidden="1">
            <a:extLst>
              <a:ext uri="{FF2B5EF4-FFF2-40B4-BE49-F238E27FC236}">
                <a16:creationId xmlns:a16="http://schemas.microsoft.com/office/drawing/2014/main" id="{91AC5B39-304E-4629-ACC4-47CCDF78E619}"/>
              </a:ext>
            </a:extLst>
          </p:cNvPr>
          <p:cNvSpPr>
            <a:spLocks noGrp="1" noChangeArrowheads="1"/>
          </p:cNvSpPr>
          <p:nvPr>
            <p:ph type="title"/>
          </p:nvPr>
        </p:nvSpPr>
        <p:spPr/>
        <p:txBody>
          <a:bodyPr/>
          <a:lstStyle/>
          <a:p>
            <a:endParaRPr lang="en-US" altLang="en-US"/>
          </a:p>
        </p:txBody>
      </p:sp>
      <p:pic>
        <p:nvPicPr>
          <p:cNvPr id="33795" name="Picture 2">
            <a:extLst>
              <a:ext uri="{FF2B5EF4-FFF2-40B4-BE49-F238E27FC236}">
                <a16:creationId xmlns:a16="http://schemas.microsoft.com/office/drawing/2014/main" id="{4EBF5ED9-1D5E-4F0A-B470-C0B3687ED17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FAEDC-55AA-4EBB-AC28-AEF29D3D1D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000" y="1709530"/>
            <a:ext cx="8890000" cy="5148470"/>
          </a:xfrm>
          <a:prstGeom prst="rect">
            <a:avLst/>
          </a:prstGeom>
        </p:spPr>
      </p:pic>
      <p:sp>
        <p:nvSpPr>
          <p:cNvPr id="4" name="Rectangle 3">
            <a:extLst>
              <a:ext uri="{FF2B5EF4-FFF2-40B4-BE49-F238E27FC236}">
                <a16:creationId xmlns:a16="http://schemas.microsoft.com/office/drawing/2014/main" id="{182F5D82-5FB3-4127-B36D-954772671945}"/>
              </a:ext>
            </a:extLst>
          </p:cNvPr>
          <p:cNvSpPr/>
          <p:nvPr/>
        </p:nvSpPr>
        <p:spPr>
          <a:xfrm>
            <a:off x="-155276" y="0"/>
            <a:ext cx="310551"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F5DABE-76B5-4CF8-BCAF-13C6C5ADF819}"/>
              </a:ext>
            </a:extLst>
          </p:cNvPr>
          <p:cNvSpPr/>
          <p:nvPr/>
        </p:nvSpPr>
        <p:spPr>
          <a:xfrm>
            <a:off x="8988724" y="0"/>
            <a:ext cx="310551"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874D84-4186-40B6-B192-44E38D37D7AF}"/>
              </a:ext>
            </a:extLst>
          </p:cNvPr>
          <p:cNvSpPr/>
          <p:nvPr/>
        </p:nvSpPr>
        <p:spPr>
          <a:xfrm rot="5400000">
            <a:off x="4494362" y="2208364"/>
            <a:ext cx="310551" cy="92992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6E6B25-8D8A-4F73-8D5A-CD3ABF4FE670}"/>
              </a:ext>
            </a:extLst>
          </p:cNvPr>
          <p:cNvSpPr/>
          <p:nvPr/>
        </p:nvSpPr>
        <p:spPr>
          <a:xfrm rot="5400000">
            <a:off x="4339085" y="-4649637"/>
            <a:ext cx="310551" cy="92992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803B944-12DF-4A56-9C0F-E3EF4FB4A059}"/>
              </a:ext>
            </a:extLst>
          </p:cNvPr>
          <p:cNvGrpSpPr/>
          <p:nvPr/>
        </p:nvGrpSpPr>
        <p:grpSpPr>
          <a:xfrm>
            <a:off x="8073483" y="6508835"/>
            <a:ext cx="2662359" cy="261610"/>
            <a:chOff x="5971143" y="8933450"/>
            <a:chExt cx="2662359" cy="261610"/>
          </a:xfrm>
        </p:grpSpPr>
        <p:sp>
          <p:nvSpPr>
            <p:cNvPr id="9" name="TextBox 8">
              <a:extLst>
                <a:ext uri="{FF2B5EF4-FFF2-40B4-BE49-F238E27FC236}">
                  <a16:creationId xmlns:a16="http://schemas.microsoft.com/office/drawing/2014/main" id="{2E43AC1D-6D0B-43C2-A850-ABEAB05C1901}"/>
                </a:ext>
              </a:extLst>
            </p:cNvPr>
            <p:cNvSpPr txBox="1"/>
            <p:nvPr/>
          </p:nvSpPr>
          <p:spPr>
            <a:xfrm>
              <a:off x="6013532" y="8933450"/>
              <a:ext cx="2619970" cy="261610"/>
            </a:xfrm>
            <a:prstGeom prst="rect">
              <a:avLst/>
            </a:prstGeom>
            <a:noFill/>
          </p:spPr>
          <p:txBody>
            <a:bodyPr wrap="square" rtlCol="0">
              <a:spAutoFit/>
            </a:bodyPr>
            <a:lstStyle/>
            <a:p>
              <a:r>
                <a:rPr lang="en-US" sz="1100" dirty="0">
                  <a:latin typeface="One Starry Night" pitchFamily="2" charset="0"/>
                </a:rPr>
                <a:t>Social Studies Success </a:t>
              </a:r>
            </a:p>
          </p:txBody>
        </p:sp>
        <p:pic>
          <p:nvPicPr>
            <p:cNvPr id="10" name="Picture 9" descr="http://www.clker.com/cliparts/2/e/0/7/12422395911228769102Copyright_thin.svg.hi.png">
              <a:extLst>
                <a:ext uri="{FF2B5EF4-FFF2-40B4-BE49-F238E27FC236}">
                  <a16:creationId xmlns:a16="http://schemas.microsoft.com/office/drawing/2014/main" id="{EF29396E-4C96-44F8-AD6B-2B727F9639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1143" y="9007700"/>
              <a:ext cx="84779" cy="8477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CCA27809-91D7-4945-8580-91BA6D03200D}"/>
              </a:ext>
            </a:extLst>
          </p:cNvPr>
          <p:cNvSpPr txBox="1"/>
          <p:nvPr/>
        </p:nvSpPr>
        <p:spPr>
          <a:xfrm>
            <a:off x="407019" y="8068"/>
            <a:ext cx="8329961" cy="1862048"/>
          </a:xfrm>
          <a:prstGeom prst="rect">
            <a:avLst/>
          </a:prstGeom>
          <a:noFill/>
        </p:spPr>
        <p:txBody>
          <a:bodyPr wrap="square" rtlCol="0">
            <a:spAutoFit/>
          </a:bodyPr>
          <a:lstStyle/>
          <a:p>
            <a:pPr algn="ctr"/>
            <a:r>
              <a:rPr lang="en-US" sz="11500" dirty="0">
                <a:latin typeface="KG Miss Kindergarten" panose="02000000000000000000" pitchFamily="2" charset="0"/>
              </a:rPr>
              <a:t>era</a:t>
            </a:r>
          </a:p>
        </p:txBody>
      </p:sp>
    </p:spTree>
    <p:extLst>
      <p:ext uri="{BB962C8B-B14F-4D97-AF65-F5344CB8AC3E}">
        <p14:creationId xmlns:p14="http://schemas.microsoft.com/office/powerpoint/2010/main" val="134915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85CA74-6469-41F9-962C-D49FCB612440}"/>
              </a:ext>
            </a:extLst>
          </p:cNvPr>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ectangle 2">
            <a:extLst>
              <a:ext uri="{FF2B5EF4-FFF2-40B4-BE49-F238E27FC236}">
                <a16:creationId xmlns:a16="http://schemas.microsoft.com/office/drawing/2014/main" id="{54C46A95-164B-4C97-8621-770BD4B1968F}"/>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TextBox 7">
            <a:extLst>
              <a:ext uri="{FF2B5EF4-FFF2-40B4-BE49-F238E27FC236}">
                <a16:creationId xmlns:a16="http://schemas.microsoft.com/office/drawing/2014/main" id="{5FF117BA-BCEC-4087-AC9A-7C2DBB54765A}"/>
              </a:ext>
            </a:extLst>
          </p:cNvPr>
          <p:cNvSpPr txBox="1">
            <a:spLocks noChangeArrowheads="1"/>
          </p:cNvSpPr>
          <p:nvPr/>
        </p:nvSpPr>
        <p:spPr bwMode="auto">
          <a:xfrm>
            <a:off x="3171825" y="133350"/>
            <a:ext cx="7075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sz="2800" dirty="0">
                <a:latin typeface="Goudy Stout" panose="0202090407030B020401" pitchFamily="18" charset="0"/>
              </a:rPr>
              <a:t>Artifact Study</a:t>
            </a:r>
          </a:p>
        </p:txBody>
      </p:sp>
      <p:sp>
        <p:nvSpPr>
          <p:cNvPr id="6" name="Rectangle 5">
            <a:extLst>
              <a:ext uri="{FF2B5EF4-FFF2-40B4-BE49-F238E27FC236}">
                <a16:creationId xmlns:a16="http://schemas.microsoft.com/office/drawing/2014/main" id="{270F162D-E445-418E-83E8-FEF0B5D87056}"/>
              </a:ext>
            </a:extLst>
          </p:cNvPr>
          <p:cNvSpPr/>
          <p:nvPr/>
        </p:nvSpPr>
        <p:spPr>
          <a:xfrm>
            <a:off x="264677" y="1558632"/>
            <a:ext cx="4572000" cy="4401205"/>
          </a:xfrm>
          <a:prstGeom prst="rect">
            <a:avLst/>
          </a:prstGeom>
        </p:spPr>
        <p:txBody>
          <a:bodyPr>
            <a:spAutoFit/>
          </a:bodyPr>
          <a:lstStyle/>
          <a:p>
            <a:r>
              <a:rPr lang="en-US" sz="2000" dirty="0">
                <a:latin typeface="Architects Daughter" panose="02000505000000020004" pitchFamily="2" charset="0"/>
              </a:rPr>
              <a:t>What facts can you tell about this person?</a:t>
            </a:r>
          </a:p>
          <a:p>
            <a:endParaRPr lang="en-US" sz="2000" dirty="0">
              <a:latin typeface="Architects Daughter" panose="02000505000000020004" pitchFamily="2" charset="0"/>
            </a:endParaRPr>
          </a:p>
          <a:p>
            <a:r>
              <a:rPr lang="en-US" sz="2000" dirty="0">
                <a:latin typeface="Architects Daughter" panose="02000505000000020004" pitchFamily="2" charset="0"/>
              </a:rPr>
              <a:t>What inferences can you make from the facts?</a:t>
            </a:r>
          </a:p>
          <a:p>
            <a:endParaRPr lang="en-US" sz="2000" dirty="0">
              <a:latin typeface="Architects Daughter" panose="02000505000000020004" pitchFamily="2" charset="0"/>
            </a:endParaRPr>
          </a:p>
          <a:p>
            <a:r>
              <a:rPr lang="en-US" sz="2000" dirty="0">
                <a:latin typeface="Architects Daughter" panose="02000505000000020004" pitchFamily="2" charset="0"/>
              </a:rPr>
              <a:t>What is important to this person? How do you know?</a:t>
            </a:r>
          </a:p>
          <a:p>
            <a:endParaRPr lang="en-US" sz="2000" dirty="0">
              <a:latin typeface="Architects Daughter" panose="02000505000000020004" pitchFamily="2" charset="0"/>
            </a:endParaRPr>
          </a:p>
          <a:p>
            <a:r>
              <a:rPr lang="en-US" sz="2000" dirty="0">
                <a:latin typeface="Architects Daughter" panose="02000505000000020004" pitchFamily="2" charset="0"/>
              </a:rPr>
              <a:t>Do you see any patterns in their life?</a:t>
            </a:r>
          </a:p>
          <a:p>
            <a:endParaRPr lang="en-US" sz="2000" dirty="0">
              <a:latin typeface="Architects Daughter" panose="02000505000000020004" pitchFamily="2" charset="0"/>
            </a:endParaRPr>
          </a:p>
          <a:p>
            <a:r>
              <a:rPr lang="en-US" sz="2000" dirty="0">
                <a:latin typeface="Architects Daughter" panose="02000505000000020004" pitchFamily="2" charset="0"/>
              </a:rPr>
              <a:t>How are you similar to this person? Different?</a:t>
            </a:r>
          </a:p>
        </p:txBody>
      </p:sp>
      <p:pic>
        <p:nvPicPr>
          <p:cNvPr id="7" name="Picture 2">
            <a:extLst>
              <a:ext uri="{FF2B5EF4-FFF2-40B4-BE49-F238E27FC236}">
                <a16:creationId xmlns:a16="http://schemas.microsoft.com/office/drawing/2014/main" id="{7F24469A-6419-42FE-8C24-160D68897E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661" y="1650707"/>
            <a:ext cx="1798638" cy="2327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1EC0017B-696E-46F7-A179-2C1486694D9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3466807"/>
            <a:ext cx="1752600" cy="218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427AF69-C063-40F0-BED4-0EF1A0D681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75346" y="2165057"/>
            <a:ext cx="2524125" cy="1947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EB5E7BCF-ADD2-4220-8B4F-2D1CDAAD5BB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24600" y="3427154"/>
            <a:ext cx="2620963" cy="203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482678C-893F-4527-B465-52763D9FB9A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2038" y="2653679"/>
            <a:ext cx="1533525"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437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F6B22E2B-439E-4A7C-A003-0A2CE1D354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FEB781B5-F4A7-481C-8327-3A7AE5B56600}"/>
              </a:ext>
            </a:extLst>
          </p:cNvPr>
          <p:cNvSpPr>
            <a:spLocks noChangeArrowheads="1"/>
          </p:cNvSpPr>
          <p:nvPr/>
        </p:nvSpPr>
        <p:spPr bwMode="auto">
          <a:xfrm>
            <a:off x="-381000" y="5486400"/>
            <a:ext cx="5791200" cy="1981200"/>
          </a:xfrm>
          <a:prstGeom prst="rect">
            <a:avLst/>
          </a:prstGeom>
          <a:solidFill>
            <a:schemeClr val="bg1"/>
          </a:solidFill>
          <a:ln w="9525" algn="ctr">
            <a:solidFill>
              <a:schemeClr val="bg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41988" name="TextBox 2">
            <a:extLst>
              <a:ext uri="{FF2B5EF4-FFF2-40B4-BE49-F238E27FC236}">
                <a16:creationId xmlns:a16="http://schemas.microsoft.com/office/drawing/2014/main" id="{DCDE3D12-E365-4979-806C-E59F5863F376}"/>
              </a:ext>
            </a:extLst>
          </p:cNvPr>
          <p:cNvSpPr txBox="1">
            <a:spLocks noChangeArrowheads="1"/>
          </p:cNvSpPr>
          <p:nvPr/>
        </p:nvSpPr>
        <p:spPr bwMode="auto">
          <a:xfrm>
            <a:off x="147577" y="4850757"/>
            <a:ext cx="5791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sz="3600" b="0" dirty="0">
                <a:solidFill>
                  <a:schemeClr val="accent1"/>
                </a:solidFill>
                <a:latin typeface="Architects Daughter" panose="02000505000000020004" pitchFamily="2" charset="0"/>
              </a:rPr>
              <a:t>What part of this quote do you think is the most important?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7">
            <a:extLst>
              <a:ext uri="{FF2B5EF4-FFF2-40B4-BE49-F238E27FC236}">
                <a16:creationId xmlns:a16="http://schemas.microsoft.com/office/drawing/2014/main" id="{89DE0F17-CD01-48B0-3787-BC04F83F96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peech Bubble: Rectangle with Corners Rounded 5">
            <a:extLst>
              <a:ext uri="{FF2B5EF4-FFF2-40B4-BE49-F238E27FC236}">
                <a16:creationId xmlns:a16="http://schemas.microsoft.com/office/drawing/2014/main" id="{979172CB-7CC5-AED2-5C6E-7BF0ED7760B4}"/>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EA16F18F-9024-9129-1773-41CACD79783C}"/>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52DB2885-45D5-1675-4CC3-A7D87F802433}"/>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4343" name="TextBox 2">
            <a:extLst>
              <a:ext uri="{FF2B5EF4-FFF2-40B4-BE49-F238E27FC236}">
                <a16:creationId xmlns:a16="http://schemas.microsoft.com/office/drawing/2014/main" id="{A7649410-D53F-2CFB-5D8F-653449CA75B4}"/>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Why study history?</a:t>
            </a:r>
          </a:p>
        </p:txBody>
      </p:sp>
      <p:sp>
        <p:nvSpPr>
          <p:cNvPr id="8" name="Rectangle 7"/>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 name="Picture 3">
            <a:extLst>
              <a:ext uri="{FF2B5EF4-FFF2-40B4-BE49-F238E27FC236}">
                <a16:creationId xmlns:a16="http://schemas.microsoft.com/office/drawing/2014/main" id="{75EA100E-7B0C-4194-8941-B25A45DB4A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582" y="1328208"/>
            <a:ext cx="3625850" cy="4834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3687EA43-220A-B9A5-B428-F3E6FF9A3060}"/>
              </a:ext>
            </a:extLst>
          </p:cNvPr>
          <p:cNvSpPr/>
          <p:nvPr/>
        </p:nvSpPr>
        <p:spPr>
          <a:xfrm rot="20746926">
            <a:off x="4646082" y="777903"/>
            <a:ext cx="2270173" cy="1862048"/>
          </a:xfrm>
          <a:prstGeom prst="rect">
            <a:avLst/>
          </a:prstGeom>
        </p:spPr>
        <p:txBody>
          <a:bodyPr wrap="none">
            <a:spAutoFit/>
          </a:bodyPr>
          <a:lstStyle/>
          <a:p>
            <a:r>
              <a:rPr lang="en-US" sz="11500" dirty="0">
                <a:latin typeface="Bloomishly" pitchFamily="50" charset="0"/>
              </a:rPr>
              <a:t>Read </a:t>
            </a:r>
          </a:p>
        </p:txBody>
      </p:sp>
      <p:sp>
        <p:nvSpPr>
          <p:cNvPr id="2" name="TextBox 1">
            <a:extLst>
              <a:ext uri="{FF2B5EF4-FFF2-40B4-BE49-F238E27FC236}">
                <a16:creationId xmlns:a16="http://schemas.microsoft.com/office/drawing/2014/main" id="{963BE5D3-8930-21D9-5574-F3431C827FF0}"/>
              </a:ext>
            </a:extLst>
          </p:cNvPr>
          <p:cNvSpPr txBox="1"/>
          <p:nvPr/>
        </p:nvSpPr>
        <p:spPr>
          <a:xfrm>
            <a:off x="4668982" y="2523256"/>
            <a:ext cx="3986993" cy="3416320"/>
          </a:xfrm>
          <a:prstGeom prst="rect">
            <a:avLst/>
          </a:prstGeom>
          <a:noFill/>
        </p:spPr>
        <p:txBody>
          <a:bodyPr wrap="square" rtlCol="0">
            <a:spAutoFit/>
          </a:bodyPr>
          <a:lstStyle/>
          <a:p>
            <a:r>
              <a:rPr lang="en-US" sz="3600" dirty="0">
                <a:latin typeface="Abscissa" panose="00000400000000000000" pitchFamily="2" charset="0"/>
              </a:rPr>
              <a:t>the handout, then </a:t>
            </a:r>
            <a:r>
              <a:rPr lang="en-US" sz="3600" dirty="0">
                <a:highlight>
                  <a:srgbClr val="FFFF00"/>
                </a:highlight>
                <a:latin typeface="Abscissa" panose="00000400000000000000" pitchFamily="2" charset="0"/>
              </a:rPr>
              <a:t>highlight the one most important sentence on the page.</a:t>
            </a:r>
            <a:r>
              <a:rPr lang="en-US" sz="3600" dirty="0">
                <a:latin typeface="Abscissa" panose="00000400000000000000" pitchFamily="2" charset="0"/>
              </a:rPr>
              <a:t> Be prepared to share. </a:t>
            </a:r>
          </a:p>
        </p:txBody>
      </p:sp>
    </p:spTree>
    <p:extLst>
      <p:ext uri="{BB962C8B-B14F-4D97-AF65-F5344CB8AC3E}">
        <p14:creationId xmlns:p14="http://schemas.microsoft.com/office/powerpoint/2010/main" val="1793182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Box 5">
            <a:extLst>
              <a:ext uri="{FF2B5EF4-FFF2-40B4-BE49-F238E27FC236}">
                <a16:creationId xmlns:a16="http://schemas.microsoft.com/office/drawing/2014/main" id="{83344E6B-41A1-4425-9D5D-7FCC54574BCB}"/>
              </a:ext>
            </a:extLst>
          </p:cNvPr>
          <p:cNvSpPr txBox="1">
            <a:spLocks noChangeArrowheads="1"/>
          </p:cNvSpPr>
          <p:nvPr/>
        </p:nvSpPr>
        <p:spPr bwMode="auto">
          <a:xfrm>
            <a:off x="7848600" y="6488113"/>
            <a:ext cx="3916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b="0">
                <a:latin typeface="One Starry Night" pitchFamily="2" charset="0"/>
              </a:rPr>
              <a:t>Social Studies Success</a:t>
            </a:r>
          </a:p>
        </p:txBody>
      </p:sp>
      <p:sp>
        <p:nvSpPr>
          <p:cNvPr id="44036" name="TextBox 8">
            <a:extLst>
              <a:ext uri="{FF2B5EF4-FFF2-40B4-BE49-F238E27FC236}">
                <a16:creationId xmlns:a16="http://schemas.microsoft.com/office/drawing/2014/main" id="{06335971-DE06-4E53-A458-35ACFB928506}"/>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sz="2800" b="0">
                <a:latin typeface="Goudy Stout" panose="0202090407030B020401" pitchFamily="18" charset="0"/>
                <a:ea typeface="MS PGothic" panose="020B0600070205080204" pitchFamily="34" charset="-128"/>
              </a:rPr>
              <a:t>Why study history?</a:t>
            </a:r>
          </a:p>
        </p:txBody>
      </p:sp>
      <p:sp>
        <p:nvSpPr>
          <p:cNvPr id="8" name="Rectangle 7">
            <a:extLst>
              <a:ext uri="{FF2B5EF4-FFF2-40B4-BE49-F238E27FC236}">
                <a16:creationId xmlns:a16="http://schemas.microsoft.com/office/drawing/2014/main" id="{E0C3FD17-9C2B-42C6-8C55-A86A3E5E9247}"/>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0"/>
          </a:p>
        </p:txBody>
      </p:sp>
      <p:pic>
        <p:nvPicPr>
          <p:cNvPr id="5" name="Picture 4">
            <a:extLst>
              <a:ext uri="{FF2B5EF4-FFF2-40B4-BE49-F238E27FC236}">
                <a16:creationId xmlns:a16="http://schemas.microsoft.com/office/drawing/2014/main" id="{F7F9C28C-558D-4494-B4C5-833E192139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566" y="1283494"/>
            <a:ext cx="3503612" cy="4670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0B0572B7-F625-35DA-B938-A302632E32A4}"/>
              </a:ext>
            </a:extLst>
          </p:cNvPr>
          <p:cNvSpPr/>
          <p:nvPr/>
        </p:nvSpPr>
        <p:spPr>
          <a:xfrm rot="20746926">
            <a:off x="4646082" y="777903"/>
            <a:ext cx="2270173" cy="1862048"/>
          </a:xfrm>
          <a:prstGeom prst="rect">
            <a:avLst/>
          </a:prstGeom>
        </p:spPr>
        <p:txBody>
          <a:bodyPr wrap="none">
            <a:spAutoFit/>
          </a:bodyPr>
          <a:lstStyle/>
          <a:p>
            <a:r>
              <a:rPr lang="en-US" sz="11500" dirty="0">
                <a:latin typeface="Bloomishly" pitchFamily="50" charset="0"/>
              </a:rPr>
              <a:t>Read </a:t>
            </a:r>
          </a:p>
        </p:txBody>
      </p:sp>
      <p:sp>
        <p:nvSpPr>
          <p:cNvPr id="4" name="TextBox 3">
            <a:extLst>
              <a:ext uri="{FF2B5EF4-FFF2-40B4-BE49-F238E27FC236}">
                <a16:creationId xmlns:a16="http://schemas.microsoft.com/office/drawing/2014/main" id="{3D4DB8D8-E06F-9A32-1105-7279C3911E3C}"/>
              </a:ext>
            </a:extLst>
          </p:cNvPr>
          <p:cNvSpPr txBox="1"/>
          <p:nvPr/>
        </p:nvSpPr>
        <p:spPr>
          <a:xfrm>
            <a:off x="4668982" y="2523256"/>
            <a:ext cx="3986993" cy="3416320"/>
          </a:xfrm>
          <a:prstGeom prst="rect">
            <a:avLst/>
          </a:prstGeom>
          <a:noFill/>
        </p:spPr>
        <p:txBody>
          <a:bodyPr wrap="square" rtlCol="0">
            <a:spAutoFit/>
          </a:bodyPr>
          <a:lstStyle/>
          <a:p>
            <a:r>
              <a:rPr lang="en-US" sz="3600" dirty="0">
                <a:latin typeface="Abscissa" panose="00000400000000000000" pitchFamily="2" charset="0"/>
              </a:rPr>
              <a:t>the handout, then </a:t>
            </a:r>
            <a:r>
              <a:rPr lang="en-US" sz="3600" dirty="0">
                <a:highlight>
                  <a:srgbClr val="FFFF00"/>
                </a:highlight>
                <a:latin typeface="Abscissa" panose="00000400000000000000" pitchFamily="2" charset="0"/>
              </a:rPr>
              <a:t>highlight the one most important sentence on the page.</a:t>
            </a:r>
            <a:r>
              <a:rPr lang="en-US" sz="3600" dirty="0">
                <a:latin typeface="Abscissa" panose="00000400000000000000" pitchFamily="2" charset="0"/>
              </a:rPr>
              <a:t> Be prepared to share.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
            <a:extLst>
              <a:ext uri="{FF2B5EF4-FFF2-40B4-BE49-F238E27FC236}">
                <a16:creationId xmlns:a16="http://schemas.microsoft.com/office/drawing/2014/main" id="{D044922E-47FD-4E0D-89E1-A24D3C25FDEA}"/>
              </a:ext>
            </a:extLst>
          </p:cNvPr>
          <p:cNvSpPr txBox="1">
            <a:spLocks noChangeArrowheads="1"/>
          </p:cNvSpPr>
          <p:nvPr/>
        </p:nvSpPr>
        <p:spPr bwMode="auto">
          <a:xfrm>
            <a:off x="0" y="587375"/>
            <a:ext cx="4865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b="0">
              <a:latin typeface="Architects Daughter" panose="02000505000000020004" pitchFamily="2" charset="0"/>
            </a:endParaRPr>
          </a:p>
          <a:p>
            <a:r>
              <a:rPr lang="en-US" altLang="en-US" b="0">
                <a:latin typeface="Architects Daughter" panose="02000505000000020004" pitchFamily="2" charset="0"/>
              </a:rPr>
              <a:t>Complete the Doodle Notes.</a:t>
            </a:r>
          </a:p>
          <a:p>
            <a:endParaRPr lang="en-US" altLang="en-US" b="0">
              <a:latin typeface="Architects Daughter" panose="02000505000000020004" pitchFamily="2" charset="0"/>
            </a:endParaRPr>
          </a:p>
        </p:txBody>
      </p:sp>
      <p:sp>
        <p:nvSpPr>
          <p:cNvPr id="45059" name="TextBox 5">
            <a:extLst>
              <a:ext uri="{FF2B5EF4-FFF2-40B4-BE49-F238E27FC236}">
                <a16:creationId xmlns:a16="http://schemas.microsoft.com/office/drawing/2014/main" id="{FDD43777-2038-483D-8196-320ABE67DB52}"/>
              </a:ext>
            </a:extLst>
          </p:cNvPr>
          <p:cNvSpPr txBox="1">
            <a:spLocks noChangeArrowheads="1"/>
          </p:cNvSpPr>
          <p:nvPr/>
        </p:nvSpPr>
        <p:spPr bwMode="auto">
          <a:xfrm>
            <a:off x="7848600" y="6488113"/>
            <a:ext cx="3916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b="0">
                <a:latin typeface="One Starry Night" pitchFamily="2" charset="0"/>
              </a:rPr>
              <a:t>Social Studies Success</a:t>
            </a:r>
          </a:p>
        </p:txBody>
      </p:sp>
      <p:sp>
        <p:nvSpPr>
          <p:cNvPr id="45060" name="TextBox 8">
            <a:extLst>
              <a:ext uri="{FF2B5EF4-FFF2-40B4-BE49-F238E27FC236}">
                <a16:creationId xmlns:a16="http://schemas.microsoft.com/office/drawing/2014/main" id="{733D101F-3635-49FF-A4E7-7CBE7B52EAA3}"/>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sz="2800" b="0">
                <a:latin typeface="Goudy Stout" panose="0202090407030B020401" pitchFamily="18" charset="0"/>
                <a:ea typeface="MS PGothic" panose="020B0600070205080204" pitchFamily="34" charset="-128"/>
              </a:rPr>
              <a:t>Why study history?</a:t>
            </a:r>
          </a:p>
        </p:txBody>
      </p:sp>
      <p:sp>
        <p:nvSpPr>
          <p:cNvPr id="8" name="Rectangle 7">
            <a:extLst>
              <a:ext uri="{FF2B5EF4-FFF2-40B4-BE49-F238E27FC236}">
                <a16:creationId xmlns:a16="http://schemas.microsoft.com/office/drawing/2014/main" id="{BC25CA28-2790-4875-A2CA-C6190A29556D}"/>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0"/>
          </a:p>
        </p:txBody>
      </p:sp>
      <p:pic>
        <p:nvPicPr>
          <p:cNvPr id="3" name="Picture 2">
            <a:extLst>
              <a:ext uri="{FF2B5EF4-FFF2-40B4-BE49-F238E27FC236}">
                <a16:creationId xmlns:a16="http://schemas.microsoft.com/office/drawing/2014/main" id="{5521D03A-65E8-412B-BD55-31B7597D3B6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1750" y="1219200"/>
            <a:ext cx="6873875" cy="51562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153" y="883534"/>
            <a:ext cx="3804249" cy="646331"/>
          </a:xfrm>
          <a:prstGeom prst="rect">
            <a:avLst/>
          </a:prstGeom>
          <a:noFill/>
        </p:spPr>
        <p:txBody>
          <a:bodyPr wrap="square" rtlCol="0">
            <a:spAutoFit/>
          </a:bodyPr>
          <a:lstStyle/>
          <a:p>
            <a:endParaRPr lang="en-US" dirty="0">
              <a:latin typeface="Architects Daughter" panose="02000505000000020004" pitchFamily="2" charset="0"/>
            </a:endParaRPr>
          </a:p>
          <a:p>
            <a:endParaRPr lang="en-US" dirty="0">
              <a:latin typeface="Architects Daughter" panose="02000505000000020004" pitchFamily="2" charset="0"/>
            </a:endParaRPr>
          </a:p>
        </p:txBody>
      </p:sp>
      <p:sp>
        <p:nvSpPr>
          <p:cNvPr id="7" name="TextBox 8"/>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Why study history?</a:t>
            </a:r>
          </a:p>
        </p:txBody>
      </p:sp>
      <p:sp>
        <p:nvSpPr>
          <p:cNvPr id="8" name="Rectangle 7"/>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a:extLst>
              <a:ext uri="{FF2B5EF4-FFF2-40B4-BE49-F238E27FC236}">
                <a16:creationId xmlns:a16="http://schemas.microsoft.com/office/drawing/2014/main" id="{71FEB017-F307-4830-BED5-05EABC9931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133" y="1041194"/>
            <a:ext cx="4046867" cy="5395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2B79782F-78DE-A570-3D5F-891358A4EF46}"/>
              </a:ext>
            </a:extLst>
          </p:cNvPr>
          <p:cNvSpPr txBox="1"/>
          <p:nvPr/>
        </p:nvSpPr>
        <p:spPr>
          <a:xfrm>
            <a:off x="4995031" y="2617100"/>
            <a:ext cx="3990613" cy="3416320"/>
          </a:xfrm>
          <a:prstGeom prst="rect">
            <a:avLst/>
          </a:prstGeom>
          <a:noFill/>
        </p:spPr>
        <p:txBody>
          <a:bodyPr wrap="square" rtlCol="0">
            <a:spAutoFit/>
          </a:bodyPr>
          <a:lstStyle/>
          <a:p>
            <a:r>
              <a:rPr lang="en-US" sz="3600" dirty="0">
                <a:latin typeface="Abscissa" panose="00000400000000000000" pitchFamily="2" charset="0"/>
              </a:rPr>
              <a:t>the top 3 reasons and write them in your ISN.  Write an explanation why you choose those answers. </a:t>
            </a:r>
          </a:p>
        </p:txBody>
      </p:sp>
      <p:sp>
        <p:nvSpPr>
          <p:cNvPr id="3" name="Rectangle 2">
            <a:extLst>
              <a:ext uri="{FF2B5EF4-FFF2-40B4-BE49-F238E27FC236}">
                <a16:creationId xmlns:a16="http://schemas.microsoft.com/office/drawing/2014/main" id="{2F800695-68FA-A962-E1BC-AA550E00179C}"/>
              </a:ext>
            </a:extLst>
          </p:cNvPr>
          <p:cNvSpPr/>
          <p:nvPr/>
        </p:nvSpPr>
        <p:spPr>
          <a:xfrm rot="20746926">
            <a:off x="4817276" y="1193212"/>
            <a:ext cx="3752950" cy="1107996"/>
          </a:xfrm>
          <a:prstGeom prst="rect">
            <a:avLst/>
          </a:prstGeom>
        </p:spPr>
        <p:txBody>
          <a:bodyPr wrap="none">
            <a:spAutoFit/>
          </a:bodyPr>
          <a:lstStyle/>
          <a:p>
            <a:r>
              <a:rPr lang="en-US" sz="6600" dirty="0">
                <a:latin typeface="Bloomishly" pitchFamily="50" charset="0"/>
              </a:rPr>
              <a:t>Rank and Write </a:t>
            </a:r>
          </a:p>
        </p:txBody>
      </p:sp>
    </p:spTree>
    <p:extLst>
      <p:ext uri="{BB962C8B-B14F-4D97-AF65-F5344CB8AC3E}">
        <p14:creationId xmlns:p14="http://schemas.microsoft.com/office/powerpoint/2010/main" val="555446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554C8A06-E7C4-474B-A2BC-057C89F2A8F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4375" y="611188"/>
            <a:ext cx="9369425"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0EBDDA68-75F0-4930-856A-4CC2A87B680D}"/>
              </a:ext>
            </a:extLst>
          </p:cNvPr>
          <p:cNvSpPr>
            <a:spLocks noChangeArrowheads="1"/>
          </p:cNvSpPr>
          <p:nvPr/>
        </p:nvSpPr>
        <p:spPr bwMode="auto">
          <a:xfrm>
            <a:off x="936625" y="934115"/>
            <a:ext cx="3124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Chief Blueprint" panose="020B0500000000000000" pitchFamily="34" charset="0"/>
              </a:rPr>
              <a:t>How did I incorporate the ISN into the lesson?</a:t>
            </a:r>
          </a:p>
        </p:txBody>
      </p:sp>
      <p:sp>
        <p:nvSpPr>
          <p:cNvPr id="3" name="Speech Bubble: Oval 2">
            <a:extLst>
              <a:ext uri="{FF2B5EF4-FFF2-40B4-BE49-F238E27FC236}">
                <a16:creationId xmlns:a16="http://schemas.microsoft.com/office/drawing/2014/main" id="{8CF3C05D-F3C1-4372-83A1-694E5E04CE79}"/>
              </a:ext>
            </a:extLst>
          </p:cNvPr>
          <p:cNvSpPr/>
          <p:nvPr/>
        </p:nvSpPr>
        <p:spPr>
          <a:xfrm>
            <a:off x="403225" y="611188"/>
            <a:ext cx="4191000" cy="3200400"/>
          </a:xfrm>
          <a:prstGeom prst="wedgeEllipseCallout">
            <a:avLst>
              <a:gd name="adj1" fmla="val 67783"/>
              <a:gd name="adj2" fmla="val 22500"/>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347537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D43CB-DDE8-4B12-8AA9-6518B1BEAA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137" y="762000"/>
            <a:ext cx="9144000" cy="6096000"/>
          </a:xfrm>
          <a:prstGeom prst="rect">
            <a:avLst/>
          </a:prstGeom>
        </p:spPr>
      </p:pic>
      <p:sp>
        <p:nvSpPr>
          <p:cNvPr id="47107" name="TextBox 2">
            <a:extLst>
              <a:ext uri="{FF2B5EF4-FFF2-40B4-BE49-F238E27FC236}">
                <a16:creationId xmlns:a16="http://schemas.microsoft.com/office/drawing/2014/main" id="{81E2218C-9E4E-4EDE-B739-8E247E1EEF9D}"/>
              </a:ext>
            </a:extLst>
          </p:cNvPr>
          <p:cNvSpPr txBox="1">
            <a:spLocks noChangeArrowheads="1"/>
          </p:cNvSpPr>
          <p:nvPr/>
        </p:nvSpPr>
        <p:spPr bwMode="auto">
          <a:xfrm rot="20947429">
            <a:off x="769089" y="668212"/>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9600" dirty="0">
                <a:latin typeface="Bloomishly" pitchFamily="50" charset="0"/>
              </a:rPr>
              <a:t>Questions</a:t>
            </a:r>
          </a:p>
        </p:txBody>
      </p:sp>
      <p:sp>
        <p:nvSpPr>
          <p:cNvPr id="4" name="TextBox 3">
            <a:extLst>
              <a:ext uri="{FF2B5EF4-FFF2-40B4-BE49-F238E27FC236}">
                <a16:creationId xmlns:a16="http://schemas.microsoft.com/office/drawing/2014/main" id="{BF1939EA-7276-438C-9F0F-66BF441CBFEF}"/>
              </a:ext>
            </a:extLst>
          </p:cNvPr>
          <p:cNvSpPr txBox="1"/>
          <p:nvPr/>
        </p:nvSpPr>
        <p:spPr>
          <a:xfrm>
            <a:off x="203273" y="252714"/>
            <a:ext cx="3389244" cy="1200329"/>
          </a:xfrm>
          <a:prstGeom prst="rect">
            <a:avLst/>
          </a:prstGeom>
          <a:noFill/>
        </p:spPr>
        <p:txBody>
          <a:bodyPr wrap="square" rtlCol="0">
            <a:spAutoFit/>
          </a:bodyPr>
          <a:lstStyle/>
          <a:p>
            <a:r>
              <a:rPr lang="en-US" sz="7200" dirty="0">
                <a:latin typeface="Abscissa" panose="00000400000000000000" pitchFamily="2" charset="0"/>
              </a:rPr>
              <a:t>What</a:t>
            </a:r>
          </a:p>
        </p:txBody>
      </p:sp>
      <p:sp>
        <p:nvSpPr>
          <p:cNvPr id="5" name="TextBox 4">
            <a:extLst>
              <a:ext uri="{FF2B5EF4-FFF2-40B4-BE49-F238E27FC236}">
                <a16:creationId xmlns:a16="http://schemas.microsoft.com/office/drawing/2014/main" id="{1634A5DD-3825-418D-AD88-D1601A74676A}"/>
              </a:ext>
            </a:extLst>
          </p:cNvPr>
          <p:cNvSpPr txBox="1"/>
          <p:nvPr/>
        </p:nvSpPr>
        <p:spPr>
          <a:xfrm>
            <a:off x="203273" y="2655838"/>
            <a:ext cx="3778418" cy="2308324"/>
          </a:xfrm>
          <a:prstGeom prst="rect">
            <a:avLst/>
          </a:prstGeom>
          <a:noFill/>
        </p:spPr>
        <p:txBody>
          <a:bodyPr wrap="square" rtlCol="0">
            <a:spAutoFit/>
          </a:bodyPr>
          <a:lstStyle/>
          <a:p>
            <a:r>
              <a:rPr lang="en-US" sz="7200" dirty="0">
                <a:latin typeface="Abscissa" panose="00000400000000000000" pitchFamily="2" charset="0"/>
              </a:rPr>
              <a:t>have I created?</a:t>
            </a:r>
          </a:p>
        </p:txBody>
      </p:sp>
    </p:spTree>
    <p:extLst>
      <p:ext uri="{BB962C8B-B14F-4D97-AF65-F5344CB8AC3E}">
        <p14:creationId xmlns:p14="http://schemas.microsoft.com/office/powerpoint/2010/main" val="1795664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dark, sitting&#10;&#10;Description generated with high confidence">
            <a:extLst>
              <a:ext uri="{FF2B5EF4-FFF2-40B4-BE49-F238E27FC236}">
                <a16:creationId xmlns:a16="http://schemas.microsoft.com/office/drawing/2014/main" id="{DC485EF7-F222-4A1B-BD6A-CA02E9C791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5932"/>
            <a:ext cx="9144000" cy="9141388"/>
          </a:xfrm>
          <a:prstGeom prst="rect">
            <a:avLst/>
          </a:prstGeom>
        </p:spPr>
      </p:pic>
      <p:sp>
        <p:nvSpPr>
          <p:cNvPr id="4" name="TextBox 3">
            <a:extLst>
              <a:ext uri="{FF2B5EF4-FFF2-40B4-BE49-F238E27FC236}">
                <a16:creationId xmlns:a16="http://schemas.microsoft.com/office/drawing/2014/main" id="{8F5B900D-8299-4D1B-A2C8-E42A3425D73E}"/>
              </a:ext>
            </a:extLst>
          </p:cNvPr>
          <p:cNvSpPr txBox="1"/>
          <p:nvPr/>
        </p:nvSpPr>
        <p:spPr>
          <a:xfrm>
            <a:off x="2665379" y="428016"/>
            <a:ext cx="4513634" cy="1446550"/>
          </a:xfrm>
          <a:prstGeom prst="rect">
            <a:avLst/>
          </a:prstGeom>
          <a:noFill/>
        </p:spPr>
        <p:txBody>
          <a:bodyPr wrap="square" rtlCol="0">
            <a:spAutoFit/>
          </a:bodyPr>
          <a:lstStyle/>
          <a:p>
            <a:r>
              <a:rPr lang="en-US" sz="8800" dirty="0">
                <a:solidFill>
                  <a:schemeClr val="bg1"/>
                </a:solidFill>
                <a:latin typeface="Be Bright" panose="02000506000000020003" pitchFamily="50" charset="0"/>
              </a:rPr>
              <a:t>Reflection</a:t>
            </a:r>
          </a:p>
        </p:txBody>
      </p:sp>
    </p:spTree>
    <p:extLst>
      <p:ext uri="{BB962C8B-B14F-4D97-AF65-F5344CB8AC3E}">
        <p14:creationId xmlns:p14="http://schemas.microsoft.com/office/powerpoint/2010/main" val="530102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5413"/>
            <a:ext cx="9144000" cy="710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Text Box 3"/>
          <p:cNvSpPr txBox="1">
            <a:spLocks noChangeArrowheads="1"/>
          </p:cNvSpPr>
          <p:nvPr/>
        </p:nvSpPr>
        <p:spPr bwMode="auto">
          <a:xfrm>
            <a:off x="396875" y="4206875"/>
            <a:ext cx="17494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40000"/>
              </a:lnSpc>
              <a:spcBef>
                <a:spcPct val="50000"/>
              </a:spcBef>
              <a:buFontTx/>
              <a:buNone/>
            </a:pPr>
            <a:r>
              <a:rPr lang="en-US" altLang="en-US" sz="4400">
                <a:latin typeface="Chief Blueprint" panose="020B0500000000000000" pitchFamily="34" charset="0"/>
              </a:rPr>
              <a:t>Break Time!</a:t>
            </a:r>
          </a:p>
        </p:txBody>
      </p:sp>
    </p:spTree>
    <p:extLst>
      <p:ext uri="{BB962C8B-B14F-4D97-AF65-F5344CB8AC3E}">
        <p14:creationId xmlns:p14="http://schemas.microsoft.com/office/powerpoint/2010/main" val="1174515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6208C-9815-CB0C-1143-BE9AD1E4D6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9143980" cy="6856718"/>
          </a:xfrm>
          <a:prstGeom prst="rect">
            <a:avLst/>
          </a:prstGeom>
        </p:spPr>
      </p:pic>
      <p:sp>
        <p:nvSpPr>
          <p:cNvPr id="3" name="TextBox 2">
            <a:extLst>
              <a:ext uri="{FF2B5EF4-FFF2-40B4-BE49-F238E27FC236}">
                <a16:creationId xmlns:a16="http://schemas.microsoft.com/office/drawing/2014/main" id="{7F16B915-CAB4-3487-A487-8EED5B20976E}"/>
              </a:ext>
            </a:extLst>
          </p:cNvPr>
          <p:cNvSpPr txBox="1"/>
          <p:nvPr/>
        </p:nvSpPr>
        <p:spPr>
          <a:xfrm>
            <a:off x="216568" y="5558589"/>
            <a:ext cx="8807116" cy="584775"/>
          </a:xfrm>
          <a:prstGeom prst="rect">
            <a:avLst/>
          </a:prstGeom>
          <a:noFill/>
        </p:spPr>
        <p:txBody>
          <a:bodyPr wrap="square" rtlCol="0">
            <a:spAutoFit/>
          </a:bodyPr>
          <a:lstStyle/>
          <a:p>
            <a:pPr algn="ctr"/>
            <a:r>
              <a:rPr lang="en-US" sz="3200" dirty="0">
                <a:latin typeface="1979" panose="00000400000000000000" pitchFamily="2" charset="0"/>
              </a:rPr>
              <a:t>Create Groups of Three</a:t>
            </a:r>
          </a:p>
        </p:txBody>
      </p:sp>
    </p:spTree>
    <p:extLst>
      <p:ext uri="{BB962C8B-B14F-4D97-AF65-F5344CB8AC3E}">
        <p14:creationId xmlns:p14="http://schemas.microsoft.com/office/powerpoint/2010/main" val="185014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a:extLst>
              <a:ext uri="{FF2B5EF4-FFF2-40B4-BE49-F238E27FC236}">
                <a16:creationId xmlns:a16="http://schemas.microsoft.com/office/drawing/2014/main" id="{0A5D0ECC-04D1-4009-ADEB-171912F22D36}"/>
              </a:ext>
            </a:extLst>
          </p:cNvPr>
          <p:cNvSpPr txBox="1">
            <a:spLocks noChangeArrowheads="1"/>
          </p:cNvSpPr>
          <p:nvPr/>
        </p:nvSpPr>
        <p:spPr bwMode="auto">
          <a:xfrm>
            <a:off x="116774" y="2052452"/>
            <a:ext cx="6355278" cy="3342453"/>
          </a:xfrm>
          <a:prstGeom prst="rect">
            <a:avLst/>
          </a:prstGeom>
          <a:solidFill>
            <a:schemeClr val="bg1">
              <a:alpha val="3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pPr>
            <a:r>
              <a:rPr lang="en-US" altLang="en-US" sz="8800" dirty="0">
                <a:latin typeface="Bloomishly" pitchFamily="50" charset="0"/>
                <a:ea typeface="MS PGothic" panose="020B0600070205080204" pitchFamily="34" charset="-128"/>
                <a:cs typeface="Times New Roman" panose="02020603050405020304" pitchFamily="18" charset="0"/>
              </a:rPr>
              <a:t>Interactive Student </a:t>
            </a:r>
          </a:p>
          <a:p>
            <a:pPr algn="ctr">
              <a:lnSpc>
                <a:spcPct val="120000"/>
              </a:lnSpc>
            </a:pPr>
            <a:r>
              <a:rPr lang="en-US" altLang="en-US" sz="8800" dirty="0">
                <a:latin typeface="Bloomishly" pitchFamily="50" charset="0"/>
                <a:ea typeface="MS PGothic" panose="020B0600070205080204" pitchFamily="34" charset="-128"/>
                <a:cs typeface="Times New Roman" panose="02020603050405020304" pitchFamily="18" charset="0"/>
              </a:rPr>
              <a:t>Notebook</a:t>
            </a:r>
            <a:endParaRPr lang="en-US" altLang="en-US" sz="6600" dirty="0">
              <a:latin typeface="Bloomishly" pitchFamily="50" charset="0"/>
              <a:ea typeface="MS PGothic" panose="020B0600070205080204" pitchFamily="34" charset="-128"/>
              <a:cs typeface="Times New Roman" panose="02020603050405020304" pitchFamily="18" charset="0"/>
            </a:endParaRPr>
          </a:p>
        </p:txBody>
      </p:sp>
      <p:pic>
        <p:nvPicPr>
          <p:cNvPr id="6148" name="Picture 4">
            <a:extLst>
              <a:ext uri="{FF2B5EF4-FFF2-40B4-BE49-F238E27FC236}">
                <a16:creationId xmlns:a16="http://schemas.microsoft.com/office/drawing/2014/main" id="{46376EEF-08BC-497F-B319-BB09B32FE98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8150" y="-765175"/>
            <a:ext cx="3625850" cy="764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a:extLst>
              <a:ext uri="{FF2B5EF4-FFF2-40B4-BE49-F238E27FC236}">
                <a16:creationId xmlns:a16="http://schemas.microsoft.com/office/drawing/2014/main" id="{55640EF0-17A9-4127-880F-DF6C64BBE117}"/>
              </a:ext>
            </a:extLst>
          </p:cNvPr>
          <p:cNvSpPr txBox="1">
            <a:spLocks noChangeArrowheads="1"/>
          </p:cNvSpPr>
          <p:nvPr/>
        </p:nvSpPr>
        <p:spPr bwMode="auto">
          <a:xfrm>
            <a:off x="421450" y="585932"/>
            <a:ext cx="57459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dirty="0">
                <a:latin typeface="Architects Daughter" panose="02000505000000020004" pitchFamily="2" charset="0"/>
                <a:ea typeface="MS PGothic" panose="020B0600070205080204" pitchFamily="34" charset="-128"/>
              </a:rPr>
              <a:t>Understanding </a:t>
            </a:r>
          </a:p>
          <a:p>
            <a:pPr algn="ctr" eaLnBrk="1" hangingPunct="1">
              <a:spcBef>
                <a:spcPct val="0"/>
              </a:spcBef>
              <a:buFontTx/>
              <a:buNone/>
            </a:pPr>
            <a:r>
              <a:rPr lang="en-US" altLang="en-US" sz="5400" dirty="0">
                <a:latin typeface="Architects Daughter" panose="02000505000000020004" pitchFamily="2" charset="0"/>
                <a:ea typeface="MS PGothic" panose="020B0600070205080204" pitchFamily="34" charset="-128"/>
              </a:rPr>
              <a:t>the</a:t>
            </a:r>
          </a:p>
        </p:txBody>
      </p:sp>
    </p:spTree>
    <p:extLst>
      <p:ext uri="{BB962C8B-B14F-4D97-AF65-F5344CB8AC3E}">
        <p14:creationId xmlns:p14="http://schemas.microsoft.com/office/powerpoint/2010/main" val="335053289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a:extLst>
              <a:ext uri="{FF2B5EF4-FFF2-40B4-BE49-F238E27FC236}">
                <a16:creationId xmlns:a16="http://schemas.microsoft.com/office/drawing/2014/main" id="{21DF87E5-808B-748D-13F6-98C58BFE32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63AE66E4-1133-5728-0E7C-BEA8BFD7D2F9}"/>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9E6A3FE2-F834-0368-F6D5-B70AE5A19737}"/>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BA78D32A-5F9F-0F7B-F3A0-1D1BF846F8F0}"/>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FAE5550C-DB65-FD3B-7BB7-2F92652DA17A}"/>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6392" name="TextBox 2">
            <a:extLst>
              <a:ext uri="{FF2B5EF4-FFF2-40B4-BE49-F238E27FC236}">
                <a16:creationId xmlns:a16="http://schemas.microsoft.com/office/drawing/2014/main" id="{CCBE5AEF-D44B-E415-F092-1128A7DE7647}"/>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9" name="Rectangle 18">
            <a:extLst>
              <a:ext uri="{FF2B5EF4-FFF2-40B4-BE49-F238E27FC236}">
                <a16:creationId xmlns:a16="http://schemas.microsoft.com/office/drawing/2014/main" id="{923D588D-EB15-2009-2791-77B019232FB6}"/>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33274350-CAF3-4BCD-8AF8-B4E7C01267B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57463"/>
            <a:ext cx="9144000"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a:extLst>
              <a:ext uri="{FF2B5EF4-FFF2-40B4-BE49-F238E27FC236}">
                <a16:creationId xmlns:a16="http://schemas.microsoft.com/office/drawing/2014/main" id="{F8F5E6C6-EAEE-4287-A42B-7DEE8A42CAB8}"/>
              </a:ext>
            </a:extLst>
          </p:cNvPr>
          <p:cNvSpPr txBox="1">
            <a:spLocks noChangeArrowheads="1"/>
          </p:cNvSpPr>
          <p:nvPr/>
        </p:nvSpPr>
        <p:spPr bwMode="auto">
          <a:xfrm>
            <a:off x="304800" y="304800"/>
            <a:ext cx="8499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dirty="0">
                <a:latin typeface="Architects Daughter" panose="02000505000000020004" pitchFamily="2" charset="0"/>
              </a:rPr>
              <a:t>How well do you know / use the Interactive Student Notebook?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1919E-24BC-41FB-8134-E873C3667F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41517"/>
            <a:ext cx="9144000" cy="4321927"/>
          </a:xfrm>
          <a:prstGeom prst="rect">
            <a:avLst/>
          </a:prstGeom>
        </p:spPr>
      </p:pic>
      <p:pic>
        <p:nvPicPr>
          <p:cNvPr id="7" name="Picture 6">
            <a:extLst>
              <a:ext uri="{FF2B5EF4-FFF2-40B4-BE49-F238E27FC236}">
                <a16:creationId xmlns:a16="http://schemas.microsoft.com/office/drawing/2014/main" id="{23783CAF-A748-4538-855C-47961660E9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580410"/>
            <a:ext cx="9144000" cy="3936419"/>
          </a:xfrm>
          <a:prstGeom prst="rect">
            <a:avLst/>
          </a:prstGeom>
        </p:spPr>
      </p:pic>
      <p:sp>
        <p:nvSpPr>
          <p:cNvPr id="2" name="TextBox 1">
            <a:extLst>
              <a:ext uri="{FF2B5EF4-FFF2-40B4-BE49-F238E27FC236}">
                <a16:creationId xmlns:a16="http://schemas.microsoft.com/office/drawing/2014/main" id="{2FAC926C-DBB7-4C57-A721-A57961C37E44}"/>
              </a:ext>
            </a:extLst>
          </p:cNvPr>
          <p:cNvSpPr txBox="1"/>
          <p:nvPr/>
        </p:nvSpPr>
        <p:spPr>
          <a:xfrm>
            <a:off x="5403273" y="754428"/>
            <a:ext cx="8383979" cy="1107996"/>
          </a:xfrm>
          <a:prstGeom prst="rect">
            <a:avLst/>
          </a:prstGeom>
          <a:noFill/>
        </p:spPr>
        <p:txBody>
          <a:bodyPr wrap="square" rtlCol="0">
            <a:spAutoFit/>
          </a:bodyPr>
          <a:lstStyle/>
          <a:p>
            <a:r>
              <a:rPr lang="en-US" sz="6600" dirty="0">
                <a:solidFill>
                  <a:schemeClr val="bg1"/>
                </a:solidFill>
                <a:latin typeface="KG This Is Not Goodbye" panose="02000506000000020003" pitchFamily="2" charset="0"/>
              </a:rPr>
              <a:t>Structure</a:t>
            </a:r>
          </a:p>
        </p:txBody>
      </p:sp>
      <p:sp>
        <p:nvSpPr>
          <p:cNvPr id="8" name="Rectangle 7">
            <a:extLst>
              <a:ext uri="{FF2B5EF4-FFF2-40B4-BE49-F238E27FC236}">
                <a16:creationId xmlns:a16="http://schemas.microsoft.com/office/drawing/2014/main" id="{A5AF17FE-086F-4C41-ABF0-A95CBF5F1A5C}"/>
              </a:ext>
            </a:extLst>
          </p:cNvPr>
          <p:cNvSpPr/>
          <p:nvPr/>
        </p:nvSpPr>
        <p:spPr>
          <a:xfrm rot="493290">
            <a:off x="5728804" y="4307874"/>
            <a:ext cx="3151825" cy="2646878"/>
          </a:xfrm>
          <a:prstGeom prst="rect">
            <a:avLst/>
          </a:prstGeom>
        </p:spPr>
        <p:txBody>
          <a:bodyPr wrap="none">
            <a:spAutoFit/>
          </a:bodyPr>
          <a:lstStyle/>
          <a:p>
            <a:r>
              <a:rPr lang="en-US" sz="16600" dirty="0">
                <a:solidFill>
                  <a:schemeClr val="bg1"/>
                </a:solidFill>
                <a:latin typeface="Bloomishly" pitchFamily="50" charset="0"/>
              </a:rPr>
              <a:t>Style</a:t>
            </a:r>
            <a:endParaRPr lang="en-US" sz="16600" dirty="0">
              <a:latin typeface="Bloomishly" pitchFamily="50" charset="0"/>
            </a:endParaRPr>
          </a:p>
        </p:txBody>
      </p:sp>
    </p:spTree>
    <p:extLst>
      <p:ext uri="{BB962C8B-B14F-4D97-AF65-F5344CB8AC3E}">
        <p14:creationId xmlns:p14="http://schemas.microsoft.com/office/powerpoint/2010/main" val="3654520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00A1DC-D9C2-47E9-96EA-B6F5500064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67" y="-249037"/>
            <a:ext cx="15563412" cy="7356073"/>
          </a:xfrm>
          <a:prstGeom prst="rect">
            <a:avLst/>
          </a:prstGeom>
        </p:spPr>
      </p:pic>
      <p:sp>
        <p:nvSpPr>
          <p:cNvPr id="3" name="TextBox 2">
            <a:extLst>
              <a:ext uri="{FF2B5EF4-FFF2-40B4-BE49-F238E27FC236}">
                <a16:creationId xmlns:a16="http://schemas.microsoft.com/office/drawing/2014/main" id="{58CFED48-C23C-46C4-930E-D819615136DC}"/>
              </a:ext>
            </a:extLst>
          </p:cNvPr>
          <p:cNvSpPr txBox="1"/>
          <p:nvPr/>
        </p:nvSpPr>
        <p:spPr>
          <a:xfrm>
            <a:off x="2164654" y="222421"/>
            <a:ext cx="10757625" cy="1446550"/>
          </a:xfrm>
          <a:prstGeom prst="rect">
            <a:avLst/>
          </a:prstGeom>
          <a:noFill/>
        </p:spPr>
        <p:txBody>
          <a:bodyPr wrap="square" rtlCol="0">
            <a:spAutoFit/>
          </a:bodyPr>
          <a:lstStyle/>
          <a:p>
            <a:r>
              <a:rPr lang="en-US" sz="8800" dirty="0">
                <a:solidFill>
                  <a:schemeClr val="bg1"/>
                </a:solidFill>
                <a:latin typeface="KG This Is Not Goodbye" panose="02000506000000020003" pitchFamily="2" charset="0"/>
              </a:rPr>
              <a:t>Structure</a:t>
            </a:r>
          </a:p>
        </p:txBody>
      </p:sp>
    </p:spTree>
    <p:extLst>
      <p:ext uri="{BB962C8B-B14F-4D97-AF65-F5344CB8AC3E}">
        <p14:creationId xmlns:p14="http://schemas.microsoft.com/office/powerpoint/2010/main" val="543641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C77B87-4BDB-4163-98F3-2E734A537E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 y="787998"/>
            <a:ext cx="9144000" cy="6070002"/>
          </a:xfrm>
          <a:prstGeom prst="rect">
            <a:avLst/>
          </a:prstGeom>
        </p:spPr>
      </p:pic>
      <p:sp>
        <p:nvSpPr>
          <p:cNvPr id="2" name="TextBox 8">
            <a:extLst>
              <a:ext uri="{FF2B5EF4-FFF2-40B4-BE49-F238E27FC236}">
                <a16:creationId xmlns:a16="http://schemas.microsoft.com/office/drawing/2014/main" id="{D7AB4166-3F0F-4975-88E2-AD01F221ABBA}"/>
              </a:ext>
            </a:extLst>
          </p:cNvPr>
          <p:cNvSpPr txBox="1">
            <a:spLocks noChangeArrowheads="1"/>
          </p:cNvSpPr>
          <p:nvPr/>
        </p:nvSpPr>
        <p:spPr bwMode="auto">
          <a:xfrm>
            <a:off x="-246413" y="133495"/>
            <a:ext cx="89058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6600" dirty="0">
                <a:latin typeface="KG This Is Not Goodbye" panose="02000506000000020003" pitchFamily="2" charset="0"/>
                <a:ea typeface="MS PGothic" panose="020B0600070205080204" pitchFamily="34" charset="-128"/>
              </a:rPr>
              <a:t>Hook, Line and Sinker</a:t>
            </a:r>
          </a:p>
        </p:txBody>
      </p:sp>
    </p:spTree>
    <p:extLst>
      <p:ext uri="{BB962C8B-B14F-4D97-AF65-F5344CB8AC3E}">
        <p14:creationId xmlns:p14="http://schemas.microsoft.com/office/powerpoint/2010/main" val="2565603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0">
            <a:extLst>
              <a:ext uri="{FF2B5EF4-FFF2-40B4-BE49-F238E27FC236}">
                <a16:creationId xmlns:a16="http://schemas.microsoft.com/office/drawing/2014/main" id="{73490A11-05EF-4A5F-9F94-8935FDE845F7}"/>
              </a:ext>
            </a:extLst>
          </p:cNvPr>
          <p:cNvSpPr txBox="1">
            <a:spLocks noChangeArrowheads="1"/>
          </p:cNvSpPr>
          <p:nvPr/>
        </p:nvSpPr>
        <p:spPr bwMode="auto">
          <a:xfrm>
            <a:off x="4648200" y="373063"/>
            <a:ext cx="44958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lnSpc>
                <a:spcPct val="110000"/>
              </a:lnSpc>
              <a:spcBef>
                <a:spcPct val="30000"/>
              </a:spcBef>
              <a:buFontTx/>
              <a:buNone/>
            </a:pPr>
            <a:r>
              <a:rPr lang="en-US" altLang="en-US" sz="2800" b="0" dirty="0"/>
              <a:t>Use preview activities to prepare students for learning.</a:t>
            </a:r>
          </a:p>
        </p:txBody>
      </p:sp>
      <p:sp>
        <p:nvSpPr>
          <p:cNvPr id="107523" name="Rectangle 1">
            <a:extLst>
              <a:ext uri="{FF2B5EF4-FFF2-40B4-BE49-F238E27FC236}">
                <a16:creationId xmlns:a16="http://schemas.microsoft.com/office/drawing/2014/main" id="{081C9ED0-60BC-424B-958A-F16C0808DF9A}"/>
              </a:ext>
            </a:extLst>
          </p:cNvPr>
          <p:cNvSpPr>
            <a:spLocks noChangeArrowheads="1"/>
          </p:cNvSpPr>
          <p:nvPr/>
        </p:nvSpPr>
        <p:spPr bwMode="auto">
          <a:xfrm>
            <a:off x="2497138" y="3903663"/>
            <a:ext cx="58261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lnSpc>
                <a:spcPct val="80000"/>
              </a:lnSpc>
              <a:spcBef>
                <a:spcPct val="0"/>
              </a:spcBef>
            </a:pPr>
            <a:r>
              <a:rPr lang="en-US" altLang="en-US" sz="2400" b="0" dirty="0">
                <a:latin typeface="Janda Everyday Casual" panose="02000503000000020004" pitchFamily="2" charset="0"/>
              </a:rPr>
              <a:t>Tap into existing schema</a:t>
            </a:r>
          </a:p>
          <a:p>
            <a:pPr eaLnBrk="1" hangingPunct="1">
              <a:lnSpc>
                <a:spcPct val="80000"/>
              </a:lnSpc>
              <a:spcBef>
                <a:spcPct val="0"/>
              </a:spcBef>
            </a:pPr>
            <a:endParaRPr lang="en-US" altLang="en-US" sz="2400" b="0" dirty="0">
              <a:latin typeface="Janda Everyday Casual" panose="02000503000000020004" pitchFamily="2" charset="0"/>
            </a:endParaRPr>
          </a:p>
          <a:p>
            <a:pPr eaLnBrk="1" hangingPunct="1">
              <a:lnSpc>
                <a:spcPct val="80000"/>
              </a:lnSpc>
              <a:spcBef>
                <a:spcPct val="0"/>
              </a:spcBef>
            </a:pPr>
            <a:r>
              <a:rPr lang="en-US" altLang="en-US" sz="2400" b="0" dirty="0">
                <a:latin typeface="Janda Everyday Casual" panose="02000503000000020004" pitchFamily="2" charset="0"/>
              </a:rPr>
              <a:t>Establish a purpose for the lesson</a:t>
            </a:r>
          </a:p>
          <a:p>
            <a:pPr eaLnBrk="1" hangingPunct="1">
              <a:lnSpc>
                <a:spcPct val="80000"/>
              </a:lnSpc>
              <a:spcBef>
                <a:spcPct val="0"/>
              </a:spcBef>
            </a:pPr>
            <a:endParaRPr lang="en-US" altLang="en-US" sz="2400" b="0" dirty="0">
              <a:latin typeface="Janda Everyday Casual" panose="02000503000000020004" pitchFamily="2" charset="0"/>
            </a:endParaRPr>
          </a:p>
          <a:p>
            <a:pPr eaLnBrk="1" hangingPunct="1">
              <a:lnSpc>
                <a:spcPct val="80000"/>
              </a:lnSpc>
              <a:spcBef>
                <a:spcPct val="0"/>
              </a:spcBef>
            </a:pPr>
            <a:r>
              <a:rPr lang="en-US" altLang="en-US" sz="2400" b="0" dirty="0">
                <a:latin typeface="Janda Everyday Casual" panose="02000503000000020004" pitchFamily="2" charset="0"/>
              </a:rPr>
              <a:t>Prepares the brain to acquire new knowledge</a:t>
            </a:r>
          </a:p>
          <a:p>
            <a:pPr eaLnBrk="1" hangingPunct="1">
              <a:lnSpc>
                <a:spcPct val="80000"/>
              </a:lnSpc>
              <a:spcBef>
                <a:spcPct val="0"/>
              </a:spcBef>
            </a:pPr>
            <a:endParaRPr lang="en-US" altLang="en-US" sz="2400" b="0" dirty="0">
              <a:latin typeface="Janda Everyday Casual" panose="02000503000000020004" pitchFamily="2" charset="0"/>
            </a:endParaRPr>
          </a:p>
          <a:p>
            <a:pPr eaLnBrk="1" hangingPunct="1">
              <a:lnSpc>
                <a:spcPct val="80000"/>
              </a:lnSpc>
              <a:spcBef>
                <a:spcPct val="0"/>
              </a:spcBef>
            </a:pPr>
            <a:r>
              <a:rPr lang="en-US" altLang="en-US" sz="2400" b="0" dirty="0">
                <a:latin typeface="Janda Everyday Casual" panose="02000503000000020004" pitchFamily="2" charset="0"/>
              </a:rPr>
              <a:t>Assess prior knowledge</a:t>
            </a:r>
          </a:p>
        </p:txBody>
      </p:sp>
      <p:pic>
        <p:nvPicPr>
          <p:cNvPr id="107524" name="Picture 2">
            <a:extLst>
              <a:ext uri="{FF2B5EF4-FFF2-40B4-BE49-F238E27FC236}">
                <a16:creationId xmlns:a16="http://schemas.microsoft.com/office/drawing/2014/main" id="{3BDC4440-FD70-4DBE-856D-8BBF0FF582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482079">
            <a:off x="-114300" y="406400"/>
            <a:ext cx="4800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Rectangle 3">
            <a:extLst>
              <a:ext uri="{FF2B5EF4-FFF2-40B4-BE49-F238E27FC236}">
                <a16:creationId xmlns:a16="http://schemas.microsoft.com/office/drawing/2014/main" id="{C4649627-19B7-4BD9-9564-A6CF7662213B}"/>
              </a:ext>
            </a:extLst>
          </p:cNvPr>
          <p:cNvSpPr>
            <a:spLocks noChangeArrowheads="1"/>
          </p:cNvSpPr>
          <p:nvPr/>
        </p:nvSpPr>
        <p:spPr bwMode="auto">
          <a:xfrm rot="20002780">
            <a:off x="650353" y="2098209"/>
            <a:ext cx="17234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spcBef>
                <a:spcPct val="0"/>
              </a:spcBef>
              <a:buFontTx/>
              <a:buNone/>
            </a:pPr>
            <a:r>
              <a:rPr lang="en-US" altLang="en-US" sz="2800" dirty="0">
                <a:cs typeface="Arial" panose="020B0604020202020204" pitchFamily="34" charset="0"/>
              </a:rPr>
              <a:t>Preview</a:t>
            </a:r>
            <a:endParaRPr lang="en-US" altLang="en-US" sz="2800" dirty="0"/>
          </a:p>
        </p:txBody>
      </p:sp>
      <p:sp>
        <p:nvSpPr>
          <p:cNvPr id="107526" name="Rectangle 9">
            <a:extLst>
              <a:ext uri="{FF2B5EF4-FFF2-40B4-BE49-F238E27FC236}">
                <a16:creationId xmlns:a16="http://schemas.microsoft.com/office/drawing/2014/main" id="{4A40F404-68A3-4302-BB5B-71ED4EAE410E}"/>
              </a:ext>
            </a:extLst>
          </p:cNvPr>
          <p:cNvSpPr>
            <a:spLocks noChangeArrowheads="1"/>
          </p:cNvSpPr>
          <p:nvPr/>
        </p:nvSpPr>
        <p:spPr bwMode="auto">
          <a:xfrm rot="20002780">
            <a:off x="2242737" y="1366192"/>
            <a:ext cx="16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spcBef>
                <a:spcPct val="0"/>
              </a:spcBef>
              <a:buFontTx/>
              <a:buNone/>
            </a:pPr>
            <a:r>
              <a:rPr lang="en-US" altLang="en-US" sz="2400" dirty="0">
                <a:cs typeface="Arial" panose="020B0604020202020204" pitchFamily="34" charset="0"/>
              </a:rPr>
              <a:t>Activities</a:t>
            </a:r>
            <a:endParaRPr lang="en-US" altLang="en-US" sz="2400" dirty="0"/>
          </a:p>
        </p:txBody>
      </p:sp>
      <p:sp>
        <p:nvSpPr>
          <p:cNvPr id="7" name="TextBox 6">
            <a:extLst>
              <a:ext uri="{FF2B5EF4-FFF2-40B4-BE49-F238E27FC236}">
                <a16:creationId xmlns:a16="http://schemas.microsoft.com/office/drawing/2014/main" id="{B922D4A5-0368-490C-99AF-D844BBF60641}"/>
              </a:ext>
            </a:extLst>
          </p:cNvPr>
          <p:cNvSpPr txBox="1">
            <a:spLocks noChangeArrowheads="1"/>
          </p:cNvSpPr>
          <p:nvPr/>
        </p:nvSpPr>
        <p:spPr bwMode="auto">
          <a:xfrm>
            <a:off x="4572000" y="5976937"/>
            <a:ext cx="7162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0" dirty="0">
                <a:solidFill>
                  <a:srgbClr val="FF0000"/>
                </a:solidFill>
              </a:rPr>
              <a:t>Hook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DFE0693E-5633-4061-89EB-0E99D5967578}"/>
              </a:ext>
            </a:extLst>
          </p:cNvPr>
          <p:cNvSpPr txBox="1">
            <a:spLocks noChangeArrowheads="1"/>
          </p:cNvSpPr>
          <p:nvPr/>
        </p:nvSpPr>
        <p:spPr bwMode="auto">
          <a:xfrm>
            <a:off x="287338" y="974725"/>
            <a:ext cx="8742362"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50000"/>
              </a:spcBef>
            </a:pPr>
            <a:r>
              <a:rPr lang="en-US" altLang="en-US" sz="1800" b="0"/>
              <a:t>Identify the major concepts or big ideas you want students to learn. </a:t>
            </a:r>
          </a:p>
          <a:p>
            <a:pPr eaLnBrk="1" hangingPunct="1">
              <a:spcBef>
                <a:spcPct val="50000"/>
              </a:spcBef>
            </a:pPr>
            <a:r>
              <a:rPr lang="en-US" altLang="en-US" sz="1800" b="0"/>
              <a:t>Create four to six statements that support or challenge students' beliefs.</a:t>
            </a:r>
          </a:p>
          <a:p>
            <a:pPr eaLnBrk="1" hangingPunct="1">
              <a:spcBef>
                <a:spcPct val="50000"/>
              </a:spcBef>
            </a:pPr>
            <a:r>
              <a:rPr lang="en-US" altLang="en-US" sz="1800" b="0"/>
              <a:t>Ask students to agree or disagree with the statements and to be prepared to defend their opinions. </a:t>
            </a:r>
          </a:p>
          <a:p>
            <a:pPr eaLnBrk="1" hangingPunct="1">
              <a:spcBef>
                <a:spcPct val="50000"/>
              </a:spcBef>
            </a:pPr>
            <a:r>
              <a:rPr lang="en-US" altLang="en-US" sz="1800" b="0"/>
              <a:t>Conduct a class discussion.</a:t>
            </a:r>
          </a:p>
          <a:p>
            <a:pPr eaLnBrk="1" hangingPunct="1">
              <a:spcBef>
                <a:spcPct val="50000"/>
              </a:spcBef>
            </a:pPr>
            <a:r>
              <a:rPr lang="en-US" altLang="en-US" sz="1800" b="0"/>
              <a:t>Have students read to find evidence to support or disprove their responses. </a:t>
            </a:r>
          </a:p>
          <a:p>
            <a:pPr eaLnBrk="1" hangingPunct="1">
              <a:spcBef>
                <a:spcPct val="50000"/>
              </a:spcBef>
            </a:pPr>
            <a:r>
              <a:rPr lang="en-US" altLang="en-US" sz="1800" b="0"/>
              <a:t>After reading, students confirm or revise their responses. </a:t>
            </a:r>
          </a:p>
        </p:txBody>
      </p:sp>
      <p:pic>
        <p:nvPicPr>
          <p:cNvPr id="69635" name="Picture 14" descr="202_a_1Kid_writing_01">
            <a:extLst>
              <a:ext uri="{FF2B5EF4-FFF2-40B4-BE49-F238E27FC236}">
                <a16:creationId xmlns:a16="http://schemas.microsoft.com/office/drawing/2014/main" id="{C69AA609-3B1F-445D-9082-59D180F143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8188" y="4724400"/>
            <a:ext cx="2590800" cy="1736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9572" name="TextBox 3">
            <a:extLst>
              <a:ext uri="{FF2B5EF4-FFF2-40B4-BE49-F238E27FC236}">
                <a16:creationId xmlns:a16="http://schemas.microsoft.com/office/drawing/2014/main" id="{5754ECA3-ACDF-454F-BAAA-380C5D61D4F4}"/>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a:latin typeface="Goudy Stout" panose="0202090407030B020401" pitchFamily="18" charset="0"/>
                <a:ea typeface="MS PGothic" panose="020B0600070205080204" pitchFamily="34" charset="-128"/>
              </a:rPr>
              <a:t>Anticipation Guide</a:t>
            </a:r>
          </a:p>
        </p:txBody>
      </p:sp>
      <p:pic>
        <p:nvPicPr>
          <p:cNvPr id="109573" name="Picture 4">
            <a:extLst>
              <a:ext uri="{FF2B5EF4-FFF2-40B4-BE49-F238E27FC236}">
                <a16:creationId xmlns:a16="http://schemas.microsoft.com/office/drawing/2014/main" id="{5BDAF31E-6D7A-4ADB-AE3F-67D56101302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3">
            <a:extLst>
              <a:ext uri="{FF2B5EF4-FFF2-40B4-BE49-F238E27FC236}">
                <a16:creationId xmlns:a16="http://schemas.microsoft.com/office/drawing/2014/main" id="{C59C4D11-BFC9-4199-AEB9-E8E6371F6199}"/>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a:latin typeface="Goudy Stout" panose="0202090407030B020401" pitchFamily="18" charset="0"/>
                <a:ea typeface="MS PGothic" panose="020B0600070205080204" pitchFamily="34" charset="-128"/>
              </a:rPr>
              <a:t>Anticipation Guide</a:t>
            </a:r>
          </a:p>
        </p:txBody>
      </p:sp>
      <p:pic>
        <p:nvPicPr>
          <p:cNvPr id="111619" name="Picture 4">
            <a:extLst>
              <a:ext uri="{FF2B5EF4-FFF2-40B4-BE49-F238E27FC236}">
                <a16:creationId xmlns:a16="http://schemas.microsoft.com/office/drawing/2014/main" id="{A5F56AAD-FBBF-4A33-A48F-999B0F7897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1D7D5DC-5AAA-4E8A-8757-73341FBD72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19413" y="1017588"/>
            <a:ext cx="4124325" cy="5497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a:extLst>
              <a:ext uri="{FF2B5EF4-FFF2-40B4-BE49-F238E27FC236}">
                <a16:creationId xmlns:a16="http://schemas.microsoft.com/office/drawing/2014/main" id="{F959C5A3-F9E5-424C-ADF3-F37C726E922D}"/>
              </a:ext>
            </a:extLst>
          </p:cNvPr>
          <p:cNvSpPr txBox="1">
            <a:spLocks noChangeArrowheads="1"/>
          </p:cNvSpPr>
          <p:nvPr/>
        </p:nvSpPr>
        <p:spPr bwMode="auto">
          <a:xfrm>
            <a:off x="581025" y="1014413"/>
            <a:ext cx="77247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50000"/>
              </a:spcBef>
            </a:pPr>
            <a:r>
              <a:rPr lang="en-US" altLang="en-US" sz="1800" b="0"/>
              <a:t>Select key images that tell a story.  </a:t>
            </a:r>
          </a:p>
          <a:p>
            <a:pPr eaLnBrk="1" hangingPunct="1">
              <a:spcBef>
                <a:spcPct val="50000"/>
              </a:spcBef>
            </a:pPr>
            <a:r>
              <a:rPr lang="en-US" altLang="en-US" sz="1800" b="0"/>
              <a:t>Ask student spiral questions that pull them into the image.</a:t>
            </a:r>
          </a:p>
          <a:p>
            <a:pPr eaLnBrk="1" hangingPunct="1">
              <a:spcBef>
                <a:spcPct val="50000"/>
              </a:spcBef>
            </a:pPr>
            <a:r>
              <a:rPr lang="en-US" altLang="en-US" sz="1800" b="0"/>
              <a:t>Challenge your students to read more about the topic. </a:t>
            </a:r>
            <a:br>
              <a:rPr lang="en-US" altLang="en-US" sz="1800" b="0"/>
            </a:br>
            <a:endParaRPr lang="en-US" altLang="en-US" sz="1800" b="0"/>
          </a:p>
        </p:txBody>
      </p:sp>
      <p:pic>
        <p:nvPicPr>
          <p:cNvPr id="54278" name="Picture 6" descr="http://buildingpharmabrands.files.wordpress.com/2013/09/gty_march_on_washington_martin_luther_king_ll_130819_16x9_992.jpg">
            <a:extLst>
              <a:ext uri="{FF2B5EF4-FFF2-40B4-BE49-F238E27FC236}">
                <a16:creationId xmlns:a16="http://schemas.microsoft.com/office/drawing/2014/main" id="{71066A2D-46B5-4683-90C3-54E2D6B1E3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0288" y="2651125"/>
            <a:ext cx="7088187" cy="398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2644" name="TextBox 3">
            <a:extLst>
              <a:ext uri="{FF2B5EF4-FFF2-40B4-BE49-F238E27FC236}">
                <a16:creationId xmlns:a16="http://schemas.microsoft.com/office/drawing/2014/main" id="{F9DE63FA-4586-4195-A9DB-74192F84E5EE}"/>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a:latin typeface="Goudy Stout" panose="0202090407030B020401" pitchFamily="18" charset="0"/>
                <a:ea typeface="MS PGothic" panose="020B0600070205080204" pitchFamily="34" charset="-128"/>
              </a:rPr>
              <a:t>Visual Discovery</a:t>
            </a:r>
          </a:p>
        </p:txBody>
      </p:sp>
      <p:pic>
        <p:nvPicPr>
          <p:cNvPr id="112645" name="Picture 4">
            <a:extLst>
              <a:ext uri="{FF2B5EF4-FFF2-40B4-BE49-F238E27FC236}">
                <a16:creationId xmlns:a16="http://schemas.microsoft.com/office/drawing/2014/main" id="{B5BAB983-A47C-493E-B9F4-B405FB9E2ED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0E695DCD-CDE6-4F62-823B-895027AC55B6}"/>
              </a:ext>
            </a:extLst>
          </p:cNvPr>
          <p:cNvPicPr>
            <a:picLocks noChangeAspect="1"/>
          </p:cNvPicPr>
          <p:nvPr/>
        </p:nvPicPr>
        <p:blipFill>
          <a:blip r:embed="rId3" cstate="email">
            <a:extLst>
              <a:ext uri="{28A0092B-C50C-407E-A947-70E740481C1C}">
                <a14:useLocalDpi xmlns:a14="http://schemas.microsoft.com/office/drawing/2010/main"/>
              </a:ext>
            </a:extLst>
          </a:blip>
          <a:srcRect t="-225933" r="-1504"/>
          <a:stretch>
            <a:fillRect/>
          </a:stretch>
        </p:blipFill>
        <p:spPr bwMode="auto">
          <a:xfrm>
            <a:off x="-69141975" y="-14943138"/>
            <a:ext cx="330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2" descr="https://upload.wikimedia.org/wikipedia/commons/7/77/Frederic_Remington_-_The_Mier_Expedition-_The_Drawing_of_the_Black_Bean_-_Google_Art_Project.jpg">
            <a:extLst>
              <a:ext uri="{FF2B5EF4-FFF2-40B4-BE49-F238E27FC236}">
                <a16:creationId xmlns:a16="http://schemas.microsoft.com/office/drawing/2014/main" id="{029E7BE0-8D51-4A67-A7CC-6DFABEDCAA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762000"/>
            <a:ext cx="48768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6">
            <a:extLst>
              <a:ext uri="{FF2B5EF4-FFF2-40B4-BE49-F238E27FC236}">
                <a16:creationId xmlns:a16="http://schemas.microsoft.com/office/drawing/2014/main" id="{9A7F5259-D49A-4B61-B21D-E3EC7FA67193}"/>
              </a:ext>
            </a:extLst>
          </p:cNvPr>
          <p:cNvPicPr>
            <a:picLocks noChangeAspect="1"/>
          </p:cNvPicPr>
          <p:nvPr/>
        </p:nvPicPr>
        <p:blipFill>
          <a:blip r:embed="rId5" cstate="email">
            <a:extLst>
              <a:ext uri="{28A0092B-C50C-407E-A947-70E740481C1C}">
                <a14:useLocalDpi xmlns:a14="http://schemas.microsoft.com/office/drawing/2010/main"/>
              </a:ext>
            </a:extLst>
          </a:blip>
          <a:srcRect t="-225933" r="-1504"/>
          <a:stretch>
            <a:fillRect/>
          </a:stretch>
        </p:blipFill>
        <p:spPr bwMode="auto">
          <a:xfrm>
            <a:off x="2895600" y="990600"/>
            <a:ext cx="35226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Box 3">
            <a:extLst>
              <a:ext uri="{FF2B5EF4-FFF2-40B4-BE49-F238E27FC236}">
                <a16:creationId xmlns:a16="http://schemas.microsoft.com/office/drawing/2014/main" id="{E8D25664-048B-4522-86CB-E31366D7BC78}"/>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a:latin typeface="Goudy Stout" panose="0202090407030B020401" pitchFamily="18" charset="0"/>
                <a:ea typeface="MS PGothic" panose="020B0600070205080204" pitchFamily="34" charset="-128"/>
              </a:rPr>
              <a:t>Visual Discovery</a:t>
            </a:r>
          </a:p>
        </p:txBody>
      </p:sp>
      <p:pic>
        <p:nvPicPr>
          <p:cNvPr id="114694" name="Picture 4">
            <a:extLst>
              <a:ext uri="{FF2B5EF4-FFF2-40B4-BE49-F238E27FC236}">
                <a16:creationId xmlns:a16="http://schemas.microsoft.com/office/drawing/2014/main" id="{DD63C4CE-888C-4C8D-9CCE-234A29A8259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a:extLst>
              <a:ext uri="{FF2B5EF4-FFF2-40B4-BE49-F238E27FC236}">
                <a16:creationId xmlns:a16="http://schemas.microsoft.com/office/drawing/2014/main" id="{71C0C3A3-CB62-41E0-B489-C7A2DAF8E0F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838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3">
            <a:extLst>
              <a:ext uri="{FF2B5EF4-FFF2-40B4-BE49-F238E27FC236}">
                <a16:creationId xmlns:a16="http://schemas.microsoft.com/office/drawing/2014/main" id="{D63A427D-6C81-491D-AA0F-48CFC881ED42}"/>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a:latin typeface="Goudy Stout" panose="0202090407030B020401" pitchFamily="18" charset="0"/>
                <a:ea typeface="MS PGothic" panose="020B0600070205080204" pitchFamily="34" charset="-128"/>
              </a:rPr>
              <a:t>Visual Discovery</a:t>
            </a:r>
          </a:p>
        </p:txBody>
      </p:sp>
      <p:pic>
        <p:nvPicPr>
          <p:cNvPr id="116740" name="Picture 4">
            <a:extLst>
              <a:ext uri="{FF2B5EF4-FFF2-40B4-BE49-F238E27FC236}">
                <a16:creationId xmlns:a16="http://schemas.microsoft.com/office/drawing/2014/main" id="{2B148F43-6669-4570-AEE3-05A00E86C7F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7">
            <a:extLst>
              <a:ext uri="{FF2B5EF4-FFF2-40B4-BE49-F238E27FC236}">
                <a16:creationId xmlns:a16="http://schemas.microsoft.com/office/drawing/2014/main" id="{E2D51609-0CC3-7456-0160-E55D3610A2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946DC466-53D8-C9B4-3AEA-8AA9A37DACD1}"/>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C54343EA-798D-9511-A8F2-A29D840A49CF}"/>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8AD9C934-C026-F644-997B-3D1B4E32D6AB}"/>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43576E2F-FEA4-5851-85FC-9CF90A3B7CDE}"/>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8440" name="TextBox 2">
            <a:extLst>
              <a:ext uri="{FF2B5EF4-FFF2-40B4-BE49-F238E27FC236}">
                <a16:creationId xmlns:a16="http://schemas.microsoft.com/office/drawing/2014/main" id="{6A1DBFCD-36BB-FC4B-1526-A151606EE71C}"/>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6" name="Speech Bubble: Oval 15">
            <a:extLst>
              <a:ext uri="{FF2B5EF4-FFF2-40B4-BE49-F238E27FC236}">
                <a16:creationId xmlns:a16="http://schemas.microsoft.com/office/drawing/2014/main" id="{DB906A0C-0BE4-B5A3-C888-2CC5DAB70D0A}"/>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ectangle 18">
            <a:extLst>
              <a:ext uri="{FF2B5EF4-FFF2-40B4-BE49-F238E27FC236}">
                <a16:creationId xmlns:a16="http://schemas.microsoft.com/office/drawing/2014/main" id="{9710FBCA-22C6-2790-1372-E7B36813A686}"/>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4" name="Rectangle 23">
            <a:extLst>
              <a:ext uri="{FF2B5EF4-FFF2-40B4-BE49-F238E27FC236}">
                <a16:creationId xmlns:a16="http://schemas.microsoft.com/office/drawing/2014/main" id="{0C5EB3CF-D8C1-D624-F071-56A83EE8F9FE}"/>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a:extLst>
              <a:ext uri="{FF2B5EF4-FFF2-40B4-BE49-F238E27FC236}">
                <a16:creationId xmlns:a16="http://schemas.microsoft.com/office/drawing/2014/main" id="{B4BB0436-B7C5-4629-9C09-13A08B77B93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400" y="88265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3">
            <a:extLst>
              <a:ext uri="{FF2B5EF4-FFF2-40B4-BE49-F238E27FC236}">
                <a16:creationId xmlns:a16="http://schemas.microsoft.com/office/drawing/2014/main" id="{AAE83470-07A8-4B75-8D40-DE68387B7B0C}"/>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a:latin typeface="Goudy Stout" panose="0202090407030B020401" pitchFamily="18" charset="0"/>
                <a:ea typeface="MS PGothic" panose="020B0600070205080204" pitchFamily="34" charset="-128"/>
              </a:rPr>
              <a:t>Comparison</a:t>
            </a:r>
          </a:p>
        </p:txBody>
      </p:sp>
      <p:pic>
        <p:nvPicPr>
          <p:cNvPr id="118788" name="Picture 4">
            <a:extLst>
              <a:ext uri="{FF2B5EF4-FFF2-40B4-BE49-F238E27FC236}">
                <a16:creationId xmlns:a16="http://schemas.microsoft.com/office/drawing/2014/main" id="{35E6FA1F-ED56-415B-95C4-3A3AAE7728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22DAD-9641-4ADA-9FBE-0CEA16CD3483}"/>
              </a:ext>
            </a:extLst>
          </p:cNvPr>
          <p:cNvSpPr txBox="1"/>
          <p:nvPr/>
        </p:nvSpPr>
        <p:spPr>
          <a:xfrm>
            <a:off x="419100" y="1600200"/>
            <a:ext cx="4038600" cy="4094163"/>
          </a:xfrm>
          <a:prstGeom prst="rect">
            <a:avLst/>
          </a:prstGeom>
          <a:noFill/>
        </p:spPr>
        <p:txBody>
          <a:bodyPr>
            <a:spAutoFit/>
          </a:bodyPr>
          <a:lstStyle/>
          <a:p>
            <a:pPr>
              <a:defRPr/>
            </a:pPr>
            <a:r>
              <a:rPr lang="en-US" sz="2000" b="0" dirty="0">
                <a:latin typeface="Janda Everyday Casual" panose="02000503000000020004" pitchFamily="2" charset="0"/>
              </a:rPr>
              <a:t>You have the following items on your grocery list:  apples, carrots, bread, milk, fish, steak, trash bags, chips, butter, cheese and paper towels.   </a:t>
            </a:r>
          </a:p>
          <a:p>
            <a:pPr>
              <a:defRPr/>
            </a:pPr>
            <a:endParaRPr lang="en-US" sz="2000" b="0" dirty="0">
              <a:latin typeface="Janda Everyday Casual" panose="02000503000000020004" pitchFamily="2" charset="0"/>
            </a:endParaRPr>
          </a:p>
          <a:p>
            <a:pPr>
              <a:defRPr/>
            </a:pPr>
            <a:r>
              <a:rPr lang="en-US" sz="2000" b="0" dirty="0">
                <a:latin typeface="Janda Everyday Casual" panose="02000503000000020004" pitchFamily="2" charset="0"/>
              </a:rPr>
              <a:t>You need to get in and out of the store as soon as possible.</a:t>
            </a:r>
          </a:p>
          <a:p>
            <a:pPr>
              <a:defRPr/>
            </a:pPr>
            <a:endParaRPr lang="en-US" sz="2000" b="0" dirty="0">
              <a:latin typeface="Janda Everyday Casual" panose="02000503000000020004" pitchFamily="2" charset="0"/>
            </a:endParaRPr>
          </a:p>
          <a:p>
            <a:pPr marL="342900" indent="-342900">
              <a:buFontTx/>
              <a:buAutoNum type="arabicPeriod"/>
              <a:defRPr/>
            </a:pPr>
            <a:r>
              <a:rPr lang="en-US" sz="2000" b="0" dirty="0">
                <a:latin typeface="Janda Everyday Casual" panose="02000503000000020004" pitchFamily="2" charset="0"/>
              </a:rPr>
              <a:t>How do you group these items to speed up your task?</a:t>
            </a:r>
          </a:p>
          <a:p>
            <a:pPr marL="342900" indent="-342900">
              <a:buFontTx/>
              <a:buAutoNum type="arabicPeriod"/>
              <a:defRPr/>
            </a:pPr>
            <a:r>
              <a:rPr lang="en-US" sz="2000" b="0" dirty="0">
                <a:latin typeface="Janda Everyday Casual" panose="02000503000000020004" pitchFamily="2" charset="0"/>
              </a:rPr>
              <a:t>Why did you group them the way they did?</a:t>
            </a:r>
          </a:p>
        </p:txBody>
      </p:sp>
      <p:pic>
        <p:nvPicPr>
          <p:cNvPr id="120835" name="Picture 5" descr="Organic Fruit Grocery Display">
            <a:extLst>
              <a:ext uri="{FF2B5EF4-FFF2-40B4-BE49-F238E27FC236}">
                <a16:creationId xmlns:a16="http://schemas.microsoft.com/office/drawing/2014/main" id="{55241B6D-A038-4401-882C-5D0665240D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2138" y="1493838"/>
            <a:ext cx="32385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9" descr="Mother and daughter in a grocery store">
            <a:extLst>
              <a:ext uri="{FF2B5EF4-FFF2-40B4-BE49-F238E27FC236}">
                <a16:creationId xmlns:a16="http://schemas.microsoft.com/office/drawing/2014/main" id="{3189DD73-BF57-47E8-B5A8-F0A0103A8A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4267200"/>
            <a:ext cx="32385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7" descr="Organic carrots and broccoli are kept refrigerated at an organic grocery store.">
            <a:extLst>
              <a:ext uri="{FF2B5EF4-FFF2-40B4-BE49-F238E27FC236}">
                <a16:creationId xmlns:a16="http://schemas.microsoft.com/office/drawing/2014/main" id="{8188B73A-8394-4210-AB5C-BB261FDB8E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800" y="2608263"/>
            <a:ext cx="1981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Box 3">
            <a:extLst>
              <a:ext uri="{FF2B5EF4-FFF2-40B4-BE49-F238E27FC236}">
                <a16:creationId xmlns:a16="http://schemas.microsoft.com/office/drawing/2014/main" id="{B1AF1A6C-2172-43EC-B29F-4CDF524FBCB3}"/>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a:latin typeface="Goudy Stout" panose="0202090407030B020401" pitchFamily="18" charset="0"/>
                <a:ea typeface="MS PGothic" panose="020B0600070205080204" pitchFamily="34" charset="-128"/>
              </a:rPr>
              <a:t>Relevant Example</a:t>
            </a:r>
          </a:p>
        </p:txBody>
      </p:sp>
      <p:pic>
        <p:nvPicPr>
          <p:cNvPr id="120839" name="Picture 4">
            <a:extLst>
              <a:ext uri="{FF2B5EF4-FFF2-40B4-BE49-F238E27FC236}">
                <a16:creationId xmlns:a16="http://schemas.microsoft.com/office/drawing/2014/main" id="{8D3B7481-11DA-40A2-9C71-CDF5098A8AB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F8947-FE83-49F8-86A3-F1554B9EE5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3315" y="2877001"/>
            <a:ext cx="5861521" cy="3897288"/>
          </a:xfrm>
          <a:prstGeom prst="rect">
            <a:avLst/>
          </a:prstGeom>
        </p:spPr>
      </p:pic>
      <p:sp>
        <p:nvSpPr>
          <p:cNvPr id="2" name="TextBox 3">
            <a:extLst>
              <a:ext uri="{FF2B5EF4-FFF2-40B4-BE49-F238E27FC236}">
                <a16:creationId xmlns:a16="http://schemas.microsoft.com/office/drawing/2014/main" id="{1C971C76-6E4F-4375-972E-8E30A35D6F10}"/>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Preview Activities</a:t>
            </a:r>
          </a:p>
        </p:txBody>
      </p:sp>
      <p:pic>
        <p:nvPicPr>
          <p:cNvPr id="3" name="Picture 4">
            <a:extLst>
              <a:ext uri="{FF2B5EF4-FFF2-40B4-BE49-F238E27FC236}">
                <a16:creationId xmlns:a16="http://schemas.microsoft.com/office/drawing/2014/main" id="{446D3B07-F607-41E1-8AFC-A1EF0C218D8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98D150C1-17BC-494E-9DE4-EA26E499F265}"/>
              </a:ext>
            </a:extLst>
          </p:cNvPr>
          <p:cNvSpPr txBox="1">
            <a:spLocks noChangeArrowheads="1"/>
          </p:cNvSpPr>
          <p:nvPr/>
        </p:nvSpPr>
        <p:spPr bwMode="auto">
          <a:xfrm>
            <a:off x="104775" y="1133771"/>
            <a:ext cx="3816061" cy="563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chitects Daughter" panose="02000505000000020004" pitchFamily="2"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chitects Daughter" panose="02000505000000020004" pitchFamily="2"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chitects Daughter" panose="02000505000000020004" pitchFamily="2"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9pPr>
          </a:lstStyle>
          <a:p>
            <a:pPr eaLnBrk="1" hangingPunct="1">
              <a:spcBef>
                <a:spcPct val="0"/>
              </a:spcBef>
            </a:pPr>
            <a:r>
              <a:rPr lang="en-US" altLang="en-US" sz="2400" b="0" dirty="0">
                <a:solidFill>
                  <a:srgbClr val="000000"/>
                </a:solidFill>
              </a:rPr>
              <a:t>Examine the preview strategies in the </a:t>
            </a:r>
            <a:r>
              <a:rPr lang="en-US" altLang="en-US" sz="2400" b="0" i="1" dirty="0">
                <a:solidFill>
                  <a:srgbClr val="000000"/>
                </a:solidFill>
              </a:rPr>
              <a:t>Social Studies Strategies for Success </a:t>
            </a:r>
            <a:r>
              <a:rPr lang="en-US" altLang="en-US" sz="2400" b="0" dirty="0">
                <a:solidFill>
                  <a:srgbClr val="000000"/>
                </a:solidFill>
              </a:rPr>
              <a:t>manual.</a:t>
            </a:r>
          </a:p>
          <a:p>
            <a:pPr eaLnBrk="1" hangingPunct="1">
              <a:spcBef>
                <a:spcPct val="0"/>
              </a:spcBef>
              <a:buFontTx/>
              <a:buNone/>
            </a:pPr>
            <a:endParaRPr lang="en-US" altLang="en-US" sz="2400" b="0" dirty="0">
              <a:solidFill>
                <a:srgbClr val="000000"/>
              </a:solidFill>
            </a:endParaRPr>
          </a:p>
          <a:p>
            <a:pPr eaLnBrk="1" hangingPunct="1">
              <a:spcBef>
                <a:spcPct val="0"/>
              </a:spcBef>
            </a:pPr>
            <a:r>
              <a:rPr lang="en-US" altLang="en-US" sz="2400" b="0" dirty="0">
                <a:solidFill>
                  <a:srgbClr val="000000"/>
                </a:solidFill>
              </a:rPr>
              <a:t>Choose one to read in depth – make sure everyone has a different strategy.</a:t>
            </a:r>
          </a:p>
          <a:p>
            <a:pPr eaLnBrk="1" hangingPunct="1">
              <a:spcBef>
                <a:spcPct val="0"/>
              </a:spcBef>
            </a:pPr>
            <a:endParaRPr lang="en-US" altLang="en-US" sz="2400" b="0" dirty="0">
              <a:solidFill>
                <a:srgbClr val="000000"/>
              </a:solidFill>
            </a:endParaRPr>
          </a:p>
          <a:p>
            <a:pPr eaLnBrk="1" hangingPunct="1">
              <a:spcBef>
                <a:spcPct val="0"/>
              </a:spcBef>
            </a:pPr>
            <a:r>
              <a:rPr lang="en-US" altLang="en-US" sz="2400" b="0" dirty="0">
                <a:solidFill>
                  <a:srgbClr val="000000"/>
                </a:solidFill>
              </a:rPr>
              <a:t>Discuss with your group which strategy you would use and why. </a:t>
            </a:r>
          </a:p>
        </p:txBody>
      </p:sp>
      <p:sp>
        <p:nvSpPr>
          <p:cNvPr id="9" name="TextBox 8">
            <a:extLst>
              <a:ext uri="{FF2B5EF4-FFF2-40B4-BE49-F238E27FC236}">
                <a16:creationId xmlns:a16="http://schemas.microsoft.com/office/drawing/2014/main" id="{F27B6954-2032-4DB1-9584-6B542E78E078}"/>
              </a:ext>
            </a:extLst>
          </p:cNvPr>
          <p:cNvSpPr txBox="1"/>
          <p:nvPr/>
        </p:nvSpPr>
        <p:spPr>
          <a:xfrm>
            <a:off x="4555241" y="2273291"/>
            <a:ext cx="5308270" cy="1015663"/>
          </a:xfrm>
          <a:prstGeom prst="rect">
            <a:avLst/>
          </a:prstGeom>
          <a:noFill/>
        </p:spPr>
        <p:txBody>
          <a:bodyPr wrap="square" rtlCol="0">
            <a:spAutoFit/>
          </a:bodyPr>
          <a:lstStyle/>
          <a:p>
            <a:r>
              <a:rPr lang="en-US" sz="6000" u="sng" dirty="0">
                <a:effectLst>
                  <a:outerShdw blurRad="38100" dist="38100" dir="2700000" algn="tl">
                    <a:srgbClr val="000000">
                      <a:alpha val="43137"/>
                    </a:srgbClr>
                  </a:outerShdw>
                </a:effectLst>
                <a:latin typeface="Be Bright" panose="02000506000000020003" pitchFamily="50" charset="0"/>
              </a:rPr>
              <a:t>7 minutes</a:t>
            </a:r>
          </a:p>
        </p:txBody>
      </p:sp>
      <p:pic>
        <p:nvPicPr>
          <p:cNvPr id="10" name="Picture 9">
            <a:extLst>
              <a:ext uri="{FF2B5EF4-FFF2-40B4-BE49-F238E27FC236}">
                <a16:creationId xmlns:a16="http://schemas.microsoft.com/office/drawing/2014/main" id="{031C1286-FE76-4471-A65C-A7DA83A303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4818" y="736600"/>
            <a:ext cx="2874558" cy="1536691"/>
          </a:xfrm>
          <a:prstGeom prst="rect">
            <a:avLst/>
          </a:prstGeom>
        </p:spPr>
      </p:pic>
    </p:spTree>
    <p:extLst>
      <p:ext uri="{BB962C8B-B14F-4D97-AF65-F5344CB8AC3E}">
        <p14:creationId xmlns:p14="http://schemas.microsoft.com/office/powerpoint/2010/main" val="2713018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2F02E-5193-BAB9-6F20-F2FE5F3A7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3382" y="761434"/>
            <a:ext cx="9144000" cy="6096566"/>
          </a:xfrm>
          <a:prstGeom prst="rect">
            <a:avLst/>
          </a:prstGeom>
        </p:spPr>
      </p:pic>
      <p:sp>
        <p:nvSpPr>
          <p:cNvPr id="3" name="Thought Bubble: Cloud 2">
            <a:extLst>
              <a:ext uri="{FF2B5EF4-FFF2-40B4-BE49-F238E27FC236}">
                <a16:creationId xmlns:a16="http://schemas.microsoft.com/office/drawing/2014/main" id="{1653F6A1-A0E7-86DF-6A1F-609A7D1F05C3}"/>
              </a:ext>
            </a:extLst>
          </p:cNvPr>
          <p:cNvSpPr/>
          <p:nvPr/>
        </p:nvSpPr>
        <p:spPr>
          <a:xfrm>
            <a:off x="5084619" y="368489"/>
            <a:ext cx="3895608" cy="3357349"/>
          </a:xfrm>
          <a:prstGeom prst="cloudCallout">
            <a:avLst>
              <a:gd name="adj1" fmla="val -93029"/>
              <a:gd name="adj2" fmla="val -15081"/>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380509E-668A-CEDD-BB7F-582ED458EDD0}"/>
              </a:ext>
            </a:extLst>
          </p:cNvPr>
          <p:cNvSpPr txBox="1"/>
          <p:nvPr/>
        </p:nvSpPr>
        <p:spPr>
          <a:xfrm>
            <a:off x="5527964" y="1132764"/>
            <a:ext cx="2854035" cy="1815882"/>
          </a:xfrm>
          <a:prstGeom prst="rect">
            <a:avLst/>
          </a:prstGeom>
          <a:noFill/>
        </p:spPr>
        <p:txBody>
          <a:bodyPr wrap="square" rtlCol="0">
            <a:spAutoFit/>
          </a:bodyPr>
          <a:lstStyle/>
          <a:p>
            <a:pPr algn="ctr"/>
            <a:r>
              <a:rPr lang="en-US" sz="2800" dirty="0">
                <a:latin typeface="Abadi" panose="020B0604020104020204" pitchFamily="34" charset="0"/>
              </a:rPr>
              <a:t>What preview strategy are you most likely to use and why?</a:t>
            </a:r>
          </a:p>
        </p:txBody>
      </p:sp>
    </p:spTree>
    <p:extLst>
      <p:ext uri="{BB962C8B-B14F-4D97-AF65-F5344CB8AC3E}">
        <p14:creationId xmlns:p14="http://schemas.microsoft.com/office/powerpoint/2010/main" val="153973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2">
            <a:extLst>
              <a:ext uri="{FF2B5EF4-FFF2-40B4-BE49-F238E27FC236}">
                <a16:creationId xmlns:a16="http://schemas.microsoft.com/office/drawing/2014/main" id="{61DE3436-50DA-47B0-8ED4-59F76E2BB0D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482079">
            <a:off x="-114300" y="406400"/>
            <a:ext cx="4800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Rectangle 9">
            <a:extLst>
              <a:ext uri="{FF2B5EF4-FFF2-40B4-BE49-F238E27FC236}">
                <a16:creationId xmlns:a16="http://schemas.microsoft.com/office/drawing/2014/main" id="{FE54F64E-60F3-4017-BDE7-11E5A38E2D7E}"/>
              </a:ext>
            </a:extLst>
          </p:cNvPr>
          <p:cNvSpPr>
            <a:spLocks noChangeArrowheads="1"/>
          </p:cNvSpPr>
          <p:nvPr/>
        </p:nvSpPr>
        <p:spPr bwMode="auto">
          <a:xfrm rot="20002780">
            <a:off x="676104" y="1749400"/>
            <a:ext cx="18588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spcBef>
                <a:spcPct val="0"/>
              </a:spcBef>
              <a:buFontTx/>
              <a:buNone/>
            </a:pPr>
            <a:r>
              <a:rPr lang="en-US" altLang="en-US" sz="2800" dirty="0">
                <a:cs typeface="Arial" panose="020B0604020202020204" pitchFamily="34" charset="0"/>
              </a:rPr>
              <a:t>Making Notes</a:t>
            </a:r>
            <a:endParaRPr lang="en-US" altLang="en-US" sz="2800" dirty="0"/>
          </a:p>
        </p:txBody>
      </p:sp>
      <p:sp>
        <p:nvSpPr>
          <p:cNvPr id="7" name="Rectangle 9">
            <a:extLst>
              <a:ext uri="{FF2B5EF4-FFF2-40B4-BE49-F238E27FC236}">
                <a16:creationId xmlns:a16="http://schemas.microsoft.com/office/drawing/2014/main" id="{41A280AB-B46F-49F4-8B94-58FDA137FCD2}"/>
              </a:ext>
            </a:extLst>
          </p:cNvPr>
          <p:cNvSpPr>
            <a:spLocks noChangeArrowheads="1"/>
          </p:cNvSpPr>
          <p:nvPr/>
        </p:nvSpPr>
        <p:spPr bwMode="auto">
          <a:xfrm rot="20002780">
            <a:off x="2271056" y="906453"/>
            <a:ext cx="18588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spcBef>
                <a:spcPct val="0"/>
              </a:spcBef>
              <a:buFontTx/>
              <a:buNone/>
            </a:pPr>
            <a:r>
              <a:rPr lang="en-US" altLang="en-US" sz="2800" dirty="0">
                <a:cs typeface="Arial" panose="020B0604020202020204" pitchFamily="34" charset="0"/>
              </a:rPr>
              <a:t>Taking Notes</a:t>
            </a:r>
            <a:endParaRPr lang="en-US" altLang="en-US" sz="2800" dirty="0"/>
          </a:p>
        </p:txBody>
      </p:sp>
      <p:sp>
        <p:nvSpPr>
          <p:cNvPr id="8" name="Rectangle 9">
            <a:extLst>
              <a:ext uri="{FF2B5EF4-FFF2-40B4-BE49-F238E27FC236}">
                <a16:creationId xmlns:a16="http://schemas.microsoft.com/office/drawing/2014/main" id="{E73646F8-700B-42C0-A551-AC623CDF8397}"/>
              </a:ext>
            </a:extLst>
          </p:cNvPr>
          <p:cNvSpPr>
            <a:spLocks noChangeArrowheads="1"/>
          </p:cNvSpPr>
          <p:nvPr/>
        </p:nvSpPr>
        <p:spPr bwMode="auto">
          <a:xfrm rot="20002780">
            <a:off x="1356553" y="471555"/>
            <a:ext cx="18588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spcBef>
                <a:spcPct val="0"/>
              </a:spcBef>
              <a:buFontTx/>
              <a:buNone/>
            </a:pPr>
            <a:r>
              <a:rPr lang="en-US" altLang="en-US" sz="2800" dirty="0">
                <a:cs typeface="Arial" panose="020B0604020202020204" pitchFamily="34" charset="0"/>
              </a:rPr>
              <a:t>vs.</a:t>
            </a:r>
            <a:endParaRPr lang="en-US" altLang="en-US" sz="2800" dirty="0"/>
          </a:p>
        </p:txBody>
      </p:sp>
      <p:sp>
        <p:nvSpPr>
          <p:cNvPr id="9" name="Text Box 20">
            <a:extLst>
              <a:ext uri="{FF2B5EF4-FFF2-40B4-BE49-F238E27FC236}">
                <a16:creationId xmlns:a16="http://schemas.microsoft.com/office/drawing/2014/main" id="{6C1D3853-79B5-43D0-8C7F-86BFA3A80755}"/>
              </a:ext>
            </a:extLst>
          </p:cNvPr>
          <p:cNvSpPr txBox="1">
            <a:spLocks noChangeArrowheads="1"/>
          </p:cNvSpPr>
          <p:nvPr/>
        </p:nvSpPr>
        <p:spPr bwMode="auto">
          <a:xfrm>
            <a:off x="4361042" y="794023"/>
            <a:ext cx="44958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lnSpc>
                <a:spcPct val="110000"/>
              </a:lnSpc>
              <a:spcBef>
                <a:spcPct val="30000"/>
              </a:spcBef>
              <a:buFontTx/>
              <a:buNone/>
            </a:pPr>
            <a:r>
              <a:rPr lang="en-US" altLang="en-US" sz="2800" b="0" dirty="0"/>
              <a:t>Make Thinking Visible</a:t>
            </a:r>
          </a:p>
        </p:txBody>
      </p:sp>
      <p:sp>
        <p:nvSpPr>
          <p:cNvPr id="10" name="Rectangle 1">
            <a:extLst>
              <a:ext uri="{FF2B5EF4-FFF2-40B4-BE49-F238E27FC236}">
                <a16:creationId xmlns:a16="http://schemas.microsoft.com/office/drawing/2014/main" id="{16D3F35E-F3F9-48EF-AAB7-EC887319F300}"/>
              </a:ext>
            </a:extLst>
          </p:cNvPr>
          <p:cNvSpPr>
            <a:spLocks noChangeArrowheads="1"/>
          </p:cNvSpPr>
          <p:nvPr/>
        </p:nvSpPr>
        <p:spPr bwMode="auto">
          <a:xfrm>
            <a:off x="2200745" y="3622355"/>
            <a:ext cx="5827713" cy="24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lnSpc>
                <a:spcPct val="80000"/>
              </a:lnSpc>
              <a:spcBef>
                <a:spcPct val="0"/>
              </a:spcBef>
            </a:pPr>
            <a:r>
              <a:rPr lang="en-US" altLang="en-US" sz="2400" b="0" dirty="0">
                <a:latin typeface="Janda Everyday Casual" panose="02000503000000020004" pitchFamily="2" charset="0"/>
                <a:ea typeface="Arial Unicode MS" panose="020B0604020202020204" pitchFamily="34" charset="-128"/>
                <a:cs typeface="Arial Unicode MS" panose="020B0604020202020204" pitchFamily="34" charset="-128"/>
              </a:rPr>
              <a:t>Use graphic organizers to help students construct meaning as they read.</a:t>
            </a:r>
          </a:p>
          <a:p>
            <a:pPr eaLnBrk="1" hangingPunct="1">
              <a:lnSpc>
                <a:spcPct val="80000"/>
              </a:lnSpc>
              <a:spcBef>
                <a:spcPct val="0"/>
              </a:spcBef>
            </a:pPr>
            <a:endParaRPr lang="en-US" altLang="en-US" sz="2400" b="0" dirty="0">
              <a:latin typeface="Janda Everyday Casual" panose="02000503000000020004" pitchFamily="2" charset="0"/>
              <a:ea typeface="Arial Unicode MS" panose="020B0604020202020204" pitchFamily="34" charset="-128"/>
              <a:cs typeface="Arial Unicode MS" panose="020B0604020202020204" pitchFamily="34" charset="-128"/>
            </a:endParaRPr>
          </a:p>
          <a:p>
            <a:pPr eaLnBrk="1" hangingPunct="1">
              <a:lnSpc>
                <a:spcPct val="80000"/>
              </a:lnSpc>
              <a:spcBef>
                <a:spcPct val="0"/>
              </a:spcBef>
            </a:pPr>
            <a:r>
              <a:rPr lang="en-US" altLang="en-US" sz="2400" b="0" dirty="0">
                <a:latin typeface="Janda Everyday Casual" panose="02000503000000020004" pitchFamily="2" charset="0"/>
                <a:ea typeface="Arial Unicode MS" panose="020B0604020202020204" pitchFamily="34" charset="-128"/>
                <a:cs typeface="Arial Unicode MS" panose="020B0604020202020204" pitchFamily="34" charset="-128"/>
              </a:rPr>
              <a:t>Create a visual summary of the content</a:t>
            </a:r>
          </a:p>
          <a:p>
            <a:pPr eaLnBrk="1" hangingPunct="1">
              <a:lnSpc>
                <a:spcPct val="80000"/>
              </a:lnSpc>
              <a:spcBef>
                <a:spcPct val="0"/>
              </a:spcBef>
            </a:pPr>
            <a:endParaRPr lang="en-US" altLang="en-US" sz="2400" dirty="0">
              <a:latin typeface="Janda Everyday Casual" panose="02000503000000020004" pitchFamily="2" charset="0"/>
              <a:ea typeface="Arial Unicode MS" panose="020B0604020202020204" pitchFamily="34" charset="-128"/>
              <a:cs typeface="Arial Unicode MS" panose="020B0604020202020204" pitchFamily="34" charset="-128"/>
            </a:endParaRPr>
          </a:p>
          <a:p>
            <a:pPr eaLnBrk="1" hangingPunct="1">
              <a:lnSpc>
                <a:spcPct val="80000"/>
              </a:lnSpc>
              <a:spcBef>
                <a:spcPct val="0"/>
              </a:spcBef>
            </a:pPr>
            <a:r>
              <a:rPr lang="en-US" altLang="en-US" sz="2400" b="0" dirty="0">
                <a:latin typeface="Janda Everyday Casual" panose="02000503000000020004" pitchFamily="2" charset="0"/>
                <a:ea typeface="Arial Unicode MS" panose="020B0604020202020204" pitchFamily="34" charset="-128"/>
                <a:cs typeface="Arial Unicode MS" panose="020B0604020202020204" pitchFamily="34" charset="-128"/>
              </a:rPr>
              <a:t>Embed processing standards</a:t>
            </a:r>
            <a:endParaRPr lang="en-US" altLang="en-US" sz="2400" b="0" dirty="0">
              <a:latin typeface="Janda Everyday Casual" panose="02000503000000020004" pitchFamily="2" charset="0"/>
            </a:endParaRPr>
          </a:p>
        </p:txBody>
      </p:sp>
      <p:sp>
        <p:nvSpPr>
          <p:cNvPr id="11" name="TextBox 10">
            <a:extLst>
              <a:ext uri="{FF2B5EF4-FFF2-40B4-BE49-F238E27FC236}">
                <a16:creationId xmlns:a16="http://schemas.microsoft.com/office/drawing/2014/main" id="{7D3619D0-AE1E-4730-9DB0-E53F7BB364E0}"/>
              </a:ext>
            </a:extLst>
          </p:cNvPr>
          <p:cNvSpPr txBox="1">
            <a:spLocks noChangeArrowheads="1"/>
          </p:cNvSpPr>
          <p:nvPr/>
        </p:nvSpPr>
        <p:spPr bwMode="auto">
          <a:xfrm>
            <a:off x="4447058" y="5842000"/>
            <a:ext cx="7162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0" dirty="0">
                <a:solidFill>
                  <a:srgbClr val="FF0000"/>
                </a:solidFill>
              </a:rPr>
              <a:t>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643D2B-82FB-4C6B-A582-1273494AD511}"/>
              </a:ext>
            </a:extLst>
          </p:cNvPr>
          <p:cNvSpPr txBox="1">
            <a:spLocks noChangeArrowheads="1"/>
          </p:cNvSpPr>
          <p:nvPr/>
        </p:nvSpPr>
        <p:spPr bwMode="auto">
          <a:xfrm>
            <a:off x="0" y="74613"/>
            <a:ext cx="9117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Graphic Organizers</a:t>
            </a:r>
          </a:p>
        </p:txBody>
      </p:sp>
      <p:pic>
        <p:nvPicPr>
          <p:cNvPr id="5" name="Picture 4">
            <a:extLst>
              <a:ext uri="{FF2B5EF4-FFF2-40B4-BE49-F238E27FC236}">
                <a16:creationId xmlns:a16="http://schemas.microsoft.com/office/drawing/2014/main" id="{E5FBF21F-086F-456A-9BC3-1D757241FA7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A271A9F-B5C3-47DF-979F-982C573E21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94" y="888465"/>
            <a:ext cx="9144000" cy="6854452"/>
          </a:xfrm>
          <a:prstGeom prst="rect">
            <a:avLst/>
          </a:prstGeom>
        </p:spPr>
      </p:pic>
    </p:spTree>
    <p:extLst>
      <p:ext uri="{BB962C8B-B14F-4D97-AF65-F5344CB8AC3E}">
        <p14:creationId xmlns:p14="http://schemas.microsoft.com/office/powerpoint/2010/main" val="3918716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5C47E-251E-4819-8794-4B88C0340E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828800" y="1798320"/>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7B581C89-7DD8-4320-90E9-2DC845859660}"/>
              </a:ext>
            </a:extLst>
          </p:cNvPr>
          <p:cNvSpPr txBox="1">
            <a:spLocks noChangeArrowheads="1"/>
          </p:cNvSpPr>
          <p:nvPr/>
        </p:nvSpPr>
        <p:spPr bwMode="auto">
          <a:xfrm>
            <a:off x="0" y="74613"/>
            <a:ext cx="9117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 2 column Notes</a:t>
            </a:r>
          </a:p>
        </p:txBody>
      </p:sp>
      <p:pic>
        <p:nvPicPr>
          <p:cNvPr id="7" name="Picture 4">
            <a:extLst>
              <a:ext uri="{FF2B5EF4-FFF2-40B4-BE49-F238E27FC236}">
                <a16:creationId xmlns:a16="http://schemas.microsoft.com/office/drawing/2014/main" id="{E9C2C6CC-4BE9-4390-BF0F-7DF0F829DE7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308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7B581C89-7DD8-4320-90E9-2DC845859660}"/>
              </a:ext>
            </a:extLst>
          </p:cNvPr>
          <p:cNvSpPr txBox="1">
            <a:spLocks noChangeArrowheads="1"/>
          </p:cNvSpPr>
          <p:nvPr/>
        </p:nvSpPr>
        <p:spPr bwMode="auto">
          <a:xfrm>
            <a:off x="0" y="74613"/>
            <a:ext cx="9117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 sketch Notes</a:t>
            </a:r>
          </a:p>
        </p:txBody>
      </p:sp>
      <p:pic>
        <p:nvPicPr>
          <p:cNvPr id="7" name="Picture 4">
            <a:extLst>
              <a:ext uri="{FF2B5EF4-FFF2-40B4-BE49-F238E27FC236}">
                <a16:creationId xmlns:a16="http://schemas.microsoft.com/office/drawing/2014/main" id="{E9C2C6CC-4BE9-4390-BF0F-7DF0F829DE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87D1E03-CDE0-4D22-8BC6-C7384E96DC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610590" y="1600921"/>
            <a:ext cx="5922819" cy="4442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6120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09D3D-57E5-477F-8A84-15EB03C77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828800" y="1871287"/>
            <a:ext cx="5486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6FB79C3B-080F-4B54-9C7E-77BF77B16EF5}"/>
              </a:ext>
            </a:extLst>
          </p:cNvPr>
          <p:cNvSpPr txBox="1">
            <a:spLocks noChangeArrowheads="1"/>
          </p:cNvSpPr>
          <p:nvPr/>
        </p:nvSpPr>
        <p:spPr bwMode="auto">
          <a:xfrm>
            <a:off x="0" y="74613"/>
            <a:ext cx="9117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800" dirty="0">
                <a:latin typeface="Goudy Stout" panose="0202090407030B020401" pitchFamily="18" charset="0"/>
                <a:ea typeface="ＭＳ Ｐゴシック" panose="020B0600070205080204" pitchFamily="34" charset="-128"/>
              </a:rPr>
              <a:t>Illustrated timeline</a:t>
            </a:r>
          </a:p>
        </p:txBody>
      </p:sp>
      <p:pic>
        <p:nvPicPr>
          <p:cNvPr id="7" name="Picture 4">
            <a:extLst>
              <a:ext uri="{FF2B5EF4-FFF2-40B4-BE49-F238E27FC236}">
                <a16:creationId xmlns:a16="http://schemas.microsoft.com/office/drawing/2014/main" id="{FCC56A2C-357F-4815-87CE-8242365A728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983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66A77-C806-47B7-8E83-90BA0F9FC4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782785"/>
            <a:ext cx="8229600" cy="6051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4820EDEB-1F89-4DB3-B9FD-09BFBC456482}"/>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Annotated image</a:t>
            </a:r>
          </a:p>
        </p:txBody>
      </p:sp>
      <p:pic>
        <p:nvPicPr>
          <p:cNvPr id="5" name="Picture 4">
            <a:extLst>
              <a:ext uri="{FF2B5EF4-FFF2-40B4-BE49-F238E27FC236}">
                <a16:creationId xmlns:a16="http://schemas.microsoft.com/office/drawing/2014/main" id="{1EC08AB6-177F-4803-8AF3-16E51E9A428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1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7">
            <a:extLst>
              <a:ext uri="{FF2B5EF4-FFF2-40B4-BE49-F238E27FC236}">
                <a16:creationId xmlns:a16="http://schemas.microsoft.com/office/drawing/2014/main" id="{770FFD4A-FF6A-784C-8FFC-BC21ECDAAE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A87103C7-CDAF-2C9C-6C2B-DF01C19D65A4}"/>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AC04F1B1-77E4-33F8-F92A-467B78F79605}"/>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C71AA562-095C-3AEC-2360-C8FE6162D44C}"/>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EAFBE577-4B4F-092B-B5CA-89CDFB736198}"/>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0488" name="TextBox 2">
            <a:extLst>
              <a:ext uri="{FF2B5EF4-FFF2-40B4-BE49-F238E27FC236}">
                <a16:creationId xmlns:a16="http://schemas.microsoft.com/office/drawing/2014/main" id="{4666AD72-85E1-2F2A-9BED-806174E7E28F}"/>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6" name="Speech Bubble: Oval 15">
            <a:extLst>
              <a:ext uri="{FF2B5EF4-FFF2-40B4-BE49-F238E27FC236}">
                <a16:creationId xmlns:a16="http://schemas.microsoft.com/office/drawing/2014/main" id="{94A1C4AC-C062-3F27-5B94-C19BAD0199A2}"/>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ectangle 18">
            <a:extLst>
              <a:ext uri="{FF2B5EF4-FFF2-40B4-BE49-F238E27FC236}">
                <a16:creationId xmlns:a16="http://schemas.microsoft.com/office/drawing/2014/main" id="{AD547317-45D7-27F9-411F-CBA948EB33A6}"/>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4" name="Rectangle 23">
            <a:extLst>
              <a:ext uri="{FF2B5EF4-FFF2-40B4-BE49-F238E27FC236}">
                <a16:creationId xmlns:a16="http://schemas.microsoft.com/office/drawing/2014/main" id="{15F2491B-A4BC-7709-2771-A717C10A3E7E}"/>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31" name="Speech Bubble: Rectangle with Corners Rounded 30">
            <a:extLst>
              <a:ext uri="{FF2B5EF4-FFF2-40B4-BE49-F238E27FC236}">
                <a16:creationId xmlns:a16="http://schemas.microsoft.com/office/drawing/2014/main" id="{BD5AD4F3-B99B-20EF-0EC0-F8EF7AE84DD8}"/>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AC5D7D8D-A4CC-DF5B-2405-6964F3516A5F}"/>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DB3EB5-71A9-458B-AFB4-5510796252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 y="990600"/>
            <a:ext cx="8572500" cy="571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65674FCC-3D7C-4F08-B7B1-5D3DC6DC04B0}"/>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Annotated diagram</a:t>
            </a:r>
          </a:p>
        </p:txBody>
      </p:sp>
      <p:pic>
        <p:nvPicPr>
          <p:cNvPr id="5" name="Picture 4">
            <a:extLst>
              <a:ext uri="{FF2B5EF4-FFF2-40B4-BE49-F238E27FC236}">
                <a16:creationId xmlns:a16="http://schemas.microsoft.com/office/drawing/2014/main" id="{436D6252-7356-4EC0-A84F-0E020081823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307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797F5B-CA4C-4B18-871F-7B37A2E480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966390" y="111795"/>
            <a:ext cx="5638128" cy="7344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A635C60E-5F6D-D2C5-F657-905EA894EBE9}"/>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Doodle notes</a:t>
            </a:r>
          </a:p>
        </p:txBody>
      </p:sp>
      <p:pic>
        <p:nvPicPr>
          <p:cNvPr id="5" name="Picture 4">
            <a:extLst>
              <a:ext uri="{FF2B5EF4-FFF2-40B4-BE49-F238E27FC236}">
                <a16:creationId xmlns:a16="http://schemas.microsoft.com/office/drawing/2014/main" id="{B9219CDA-4C09-40B5-AC00-94DDC8CB8D6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7017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F8947-FE83-49F8-86A3-F1554B9EE5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3315" y="2877001"/>
            <a:ext cx="5861521" cy="3897288"/>
          </a:xfrm>
          <a:prstGeom prst="rect">
            <a:avLst/>
          </a:prstGeom>
        </p:spPr>
      </p:pic>
      <p:sp>
        <p:nvSpPr>
          <p:cNvPr id="2" name="TextBox 3">
            <a:extLst>
              <a:ext uri="{FF2B5EF4-FFF2-40B4-BE49-F238E27FC236}">
                <a16:creationId xmlns:a16="http://schemas.microsoft.com/office/drawing/2014/main" id="{1C971C76-6E4F-4375-972E-8E30A35D6F10}"/>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Graphic organizers</a:t>
            </a:r>
          </a:p>
        </p:txBody>
      </p:sp>
      <p:pic>
        <p:nvPicPr>
          <p:cNvPr id="3" name="Picture 4">
            <a:extLst>
              <a:ext uri="{FF2B5EF4-FFF2-40B4-BE49-F238E27FC236}">
                <a16:creationId xmlns:a16="http://schemas.microsoft.com/office/drawing/2014/main" id="{446D3B07-F607-41E1-8AFC-A1EF0C218D8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98D150C1-17BC-494E-9DE4-EA26E499F265}"/>
              </a:ext>
            </a:extLst>
          </p:cNvPr>
          <p:cNvSpPr txBox="1">
            <a:spLocks noChangeArrowheads="1"/>
          </p:cNvSpPr>
          <p:nvPr/>
        </p:nvSpPr>
        <p:spPr bwMode="auto">
          <a:xfrm>
            <a:off x="104775" y="1133771"/>
            <a:ext cx="3816061" cy="563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chitects Daughter" panose="02000505000000020004" pitchFamily="2"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chitects Daughter" panose="02000505000000020004" pitchFamily="2"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chitects Daughter" panose="02000505000000020004" pitchFamily="2"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9pPr>
          </a:lstStyle>
          <a:p>
            <a:pPr eaLnBrk="1" hangingPunct="1">
              <a:spcBef>
                <a:spcPct val="0"/>
              </a:spcBef>
            </a:pPr>
            <a:r>
              <a:rPr lang="en-US" altLang="en-US" sz="2400" b="0" dirty="0">
                <a:solidFill>
                  <a:srgbClr val="000000"/>
                </a:solidFill>
              </a:rPr>
              <a:t>Examine the graphic organizers in the </a:t>
            </a:r>
            <a:r>
              <a:rPr lang="en-US" altLang="en-US" sz="2400" b="0" i="1" dirty="0">
                <a:solidFill>
                  <a:srgbClr val="000000"/>
                </a:solidFill>
              </a:rPr>
              <a:t>Social Studies Strategies for Success </a:t>
            </a:r>
            <a:r>
              <a:rPr lang="en-US" altLang="en-US" sz="2400" b="0" dirty="0">
                <a:solidFill>
                  <a:srgbClr val="000000"/>
                </a:solidFill>
              </a:rPr>
              <a:t>manual.</a:t>
            </a:r>
          </a:p>
          <a:p>
            <a:pPr eaLnBrk="1" hangingPunct="1">
              <a:spcBef>
                <a:spcPct val="0"/>
              </a:spcBef>
              <a:buFontTx/>
              <a:buNone/>
            </a:pPr>
            <a:endParaRPr lang="en-US" altLang="en-US" sz="2400" b="0" dirty="0">
              <a:solidFill>
                <a:srgbClr val="000000"/>
              </a:solidFill>
            </a:endParaRPr>
          </a:p>
          <a:p>
            <a:pPr eaLnBrk="1" hangingPunct="1">
              <a:spcBef>
                <a:spcPct val="0"/>
              </a:spcBef>
            </a:pPr>
            <a:r>
              <a:rPr lang="en-US" altLang="en-US" sz="2400" b="0" dirty="0">
                <a:solidFill>
                  <a:srgbClr val="000000"/>
                </a:solidFill>
              </a:rPr>
              <a:t>Choose one to read in depth – make sure everyone has a different strategy.</a:t>
            </a:r>
          </a:p>
          <a:p>
            <a:pPr eaLnBrk="1" hangingPunct="1">
              <a:spcBef>
                <a:spcPct val="0"/>
              </a:spcBef>
            </a:pPr>
            <a:endParaRPr lang="en-US" altLang="en-US" sz="2400" b="0" dirty="0">
              <a:solidFill>
                <a:srgbClr val="000000"/>
              </a:solidFill>
            </a:endParaRPr>
          </a:p>
          <a:p>
            <a:pPr eaLnBrk="1" hangingPunct="1">
              <a:spcBef>
                <a:spcPct val="0"/>
              </a:spcBef>
            </a:pPr>
            <a:r>
              <a:rPr lang="en-US" altLang="en-US" sz="2400" b="0" dirty="0">
                <a:solidFill>
                  <a:srgbClr val="000000"/>
                </a:solidFill>
              </a:rPr>
              <a:t>Discuss with your group which strategy you would use and why. </a:t>
            </a:r>
          </a:p>
        </p:txBody>
      </p:sp>
      <p:sp>
        <p:nvSpPr>
          <p:cNvPr id="9" name="TextBox 8">
            <a:extLst>
              <a:ext uri="{FF2B5EF4-FFF2-40B4-BE49-F238E27FC236}">
                <a16:creationId xmlns:a16="http://schemas.microsoft.com/office/drawing/2014/main" id="{F27B6954-2032-4DB1-9584-6B542E78E078}"/>
              </a:ext>
            </a:extLst>
          </p:cNvPr>
          <p:cNvSpPr txBox="1"/>
          <p:nvPr/>
        </p:nvSpPr>
        <p:spPr>
          <a:xfrm>
            <a:off x="4555241" y="2273291"/>
            <a:ext cx="5308270" cy="1015663"/>
          </a:xfrm>
          <a:prstGeom prst="rect">
            <a:avLst/>
          </a:prstGeom>
          <a:noFill/>
        </p:spPr>
        <p:txBody>
          <a:bodyPr wrap="square" rtlCol="0">
            <a:spAutoFit/>
          </a:bodyPr>
          <a:lstStyle/>
          <a:p>
            <a:r>
              <a:rPr lang="en-US" sz="6000" u="sng" dirty="0">
                <a:effectLst>
                  <a:outerShdw blurRad="38100" dist="38100" dir="2700000" algn="tl">
                    <a:srgbClr val="000000">
                      <a:alpha val="43137"/>
                    </a:srgbClr>
                  </a:outerShdw>
                </a:effectLst>
                <a:latin typeface="Be Bright" panose="02000506000000020003" pitchFamily="50" charset="0"/>
              </a:rPr>
              <a:t>7 minutes</a:t>
            </a:r>
          </a:p>
        </p:txBody>
      </p:sp>
      <p:pic>
        <p:nvPicPr>
          <p:cNvPr id="10" name="Picture 9">
            <a:extLst>
              <a:ext uri="{FF2B5EF4-FFF2-40B4-BE49-F238E27FC236}">
                <a16:creationId xmlns:a16="http://schemas.microsoft.com/office/drawing/2014/main" id="{031C1286-FE76-4471-A65C-A7DA83A303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4818" y="736600"/>
            <a:ext cx="2874558" cy="1536691"/>
          </a:xfrm>
          <a:prstGeom prst="rect">
            <a:avLst/>
          </a:prstGeom>
        </p:spPr>
      </p:pic>
    </p:spTree>
    <p:extLst>
      <p:ext uri="{BB962C8B-B14F-4D97-AF65-F5344CB8AC3E}">
        <p14:creationId xmlns:p14="http://schemas.microsoft.com/office/powerpoint/2010/main" val="3707769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2F02E-5193-BAB9-6F20-F2FE5F3A75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3382" y="761434"/>
            <a:ext cx="9144000" cy="6096566"/>
          </a:xfrm>
          <a:prstGeom prst="rect">
            <a:avLst/>
          </a:prstGeom>
        </p:spPr>
      </p:pic>
      <p:sp>
        <p:nvSpPr>
          <p:cNvPr id="3" name="Thought Bubble: Cloud 2">
            <a:extLst>
              <a:ext uri="{FF2B5EF4-FFF2-40B4-BE49-F238E27FC236}">
                <a16:creationId xmlns:a16="http://schemas.microsoft.com/office/drawing/2014/main" id="{1653F6A1-A0E7-86DF-6A1F-609A7D1F05C3}"/>
              </a:ext>
            </a:extLst>
          </p:cNvPr>
          <p:cNvSpPr/>
          <p:nvPr/>
        </p:nvSpPr>
        <p:spPr>
          <a:xfrm>
            <a:off x="5084619" y="368489"/>
            <a:ext cx="3895608" cy="3357349"/>
          </a:xfrm>
          <a:prstGeom prst="cloudCallout">
            <a:avLst>
              <a:gd name="adj1" fmla="val -93029"/>
              <a:gd name="adj2" fmla="val -15081"/>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380509E-668A-CEDD-BB7F-582ED458EDD0}"/>
              </a:ext>
            </a:extLst>
          </p:cNvPr>
          <p:cNvSpPr txBox="1"/>
          <p:nvPr/>
        </p:nvSpPr>
        <p:spPr>
          <a:xfrm>
            <a:off x="5351367" y="1139222"/>
            <a:ext cx="2854035" cy="1815882"/>
          </a:xfrm>
          <a:prstGeom prst="rect">
            <a:avLst/>
          </a:prstGeom>
          <a:noFill/>
        </p:spPr>
        <p:txBody>
          <a:bodyPr wrap="square" rtlCol="0">
            <a:spAutoFit/>
          </a:bodyPr>
          <a:lstStyle/>
          <a:p>
            <a:pPr algn="ctr"/>
            <a:r>
              <a:rPr lang="en-US" sz="2800" dirty="0">
                <a:latin typeface="Abadi" panose="020B0604020104020204" pitchFamily="34" charset="0"/>
              </a:rPr>
              <a:t>What additional ideas do you have for graphic organizers?</a:t>
            </a:r>
          </a:p>
        </p:txBody>
      </p:sp>
    </p:spTree>
    <p:extLst>
      <p:ext uri="{BB962C8B-B14F-4D97-AF65-F5344CB8AC3E}">
        <p14:creationId xmlns:p14="http://schemas.microsoft.com/office/powerpoint/2010/main" val="910455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0">
            <a:extLst>
              <a:ext uri="{FF2B5EF4-FFF2-40B4-BE49-F238E27FC236}">
                <a16:creationId xmlns:a16="http://schemas.microsoft.com/office/drawing/2014/main" id="{5967032E-F924-4ED8-AFEE-3C63AC77BC7D}"/>
              </a:ext>
            </a:extLst>
          </p:cNvPr>
          <p:cNvSpPr txBox="1">
            <a:spLocks noChangeArrowheads="1"/>
          </p:cNvSpPr>
          <p:nvPr/>
        </p:nvSpPr>
        <p:spPr bwMode="auto">
          <a:xfrm>
            <a:off x="4793343" y="456475"/>
            <a:ext cx="4495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lnSpc>
                <a:spcPct val="110000"/>
              </a:lnSpc>
              <a:spcBef>
                <a:spcPct val="30000"/>
              </a:spcBef>
              <a:buFontTx/>
              <a:buNone/>
            </a:pPr>
            <a:r>
              <a:rPr lang="en-US" altLang="en-US" sz="2800" b="0" dirty="0"/>
              <a:t>Use processing strategies that allow students to reflect, make connections, and apply learning. </a:t>
            </a:r>
          </a:p>
        </p:txBody>
      </p:sp>
      <p:sp>
        <p:nvSpPr>
          <p:cNvPr id="138243" name="Rectangle 1">
            <a:extLst>
              <a:ext uri="{FF2B5EF4-FFF2-40B4-BE49-F238E27FC236}">
                <a16:creationId xmlns:a16="http://schemas.microsoft.com/office/drawing/2014/main" id="{7B65231A-CF7D-40D9-9CE7-255C0B56EFE2}"/>
              </a:ext>
            </a:extLst>
          </p:cNvPr>
          <p:cNvSpPr>
            <a:spLocks noChangeArrowheads="1"/>
          </p:cNvSpPr>
          <p:nvPr/>
        </p:nvSpPr>
        <p:spPr bwMode="auto">
          <a:xfrm>
            <a:off x="2155825" y="3939313"/>
            <a:ext cx="5827713" cy="262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pPr>
            <a:r>
              <a:rPr lang="en-US" altLang="en-US" sz="2400" b="0" dirty="0">
                <a:latin typeface="Janda Everyday Casual" panose="02000503000000020004" pitchFamily="2" charset="0"/>
              </a:rPr>
              <a:t>make connections </a:t>
            </a:r>
          </a:p>
          <a:p>
            <a:pPr eaLnBrk="1" hangingPunct="1">
              <a:spcBef>
                <a:spcPct val="0"/>
              </a:spcBef>
            </a:pPr>
            <a:r>
              <a:rPr lang="en-US" altLang="en-US" sz="2400" b="0" dirty="0">
                <a:latin typeface="Janda Everyday Casual" panose="02000503000000020004" pitchFamily="2" charset="0"/>
              </a:rPr>
              <a:t>extend the reading experience </a:t>
            </a:r>
          </a:p>
          <a:p>
            <a:pPr eaLnBrk="1" hangingPunct="1">
              <a:spcBef>
                <a:spcPct val="0"/>
              </a:spcBef>
            </a:pPr>
            <a:r>
              <a:rPr lang="en-US" altLang="en-US" sz="2400" b="0" dirty="0">
                <a:latin typeface="Janda Everyday Casual" panose="02000503000000020004" pitchFamily="2" charset="0"/>
              </a:rPr>
              <a:t>lead students to a deeper analysis of the text</a:t>
            </a:r>
          </a:p>
          <a:p>
            <a:pPr eaLnBrk="1" hangingPunct="1">
              <a:spcBef>
                <a:spcPct val="0"/>
              </a:spcBef>
            </a:pPr>
            <a:r>
              <a:rPr lang="en-US" altLang="en-US" sz="2400" b="0" dirty="0">
                <a:latin typeface="Janda Everyday Casual" panose="02000503000000020004" pitchFamily="2" charset="0"/>
              </a:rPr>
              <a:t>be able to apply new content</a:t>
            </a:r>
          </a:p>
          <a:p>
            <a:pPr eaLnBrk="1" hangingPunct="1">
              <a:spcBef>
                <a:spcPct val="0"/>
              </a:spcBef>
            </a:pPr>
            <a:r>
              <a:rPr lang="en-US" altLang="en-US" sz="2400" dirty="0">
                <a:latin typeface="Janda Everyday Casual" panose="02000503000000020004" pitchFamily="2" charset="0"/>
              </a:rPr>
              <a:t>allows for Differentiated Learning</a:t>
            </a:r>
            <a:endParaRPr lang="en-US" altLang="en-US" sz="2400" b="0" dirty="0">
              <a:latin typeface="Janda Everyday Casual" panose="02000503000000020004" pitchFamily="2" charset="0"/>
            </a:endParaRPr>
          </a:p>
          <a:p>
            <a:pPr eaLnBrk="1" hangingPunct="1">
              <a:lnSpc>
                <a:spcPct val="80000"/>
              </a:lnSpc>
              <a:spcBef>
                <a:spcPct val="0"/>
              </a:spcBef>
            </a:pPr>
            <a:endParaRPr lang="en-US" altLang="en-US" sz="2400" b="0" dirty="0">
              <a:latin typeface="Janda Everyday Casual" panose="02000503000000020004" pitchFamily="2" charset="0"/>
            </a:endParaRPr>
          </a:p>
        </p:txBody>
      </p:sp>
      <p:pic>
        <p:nvPicPr>
          <p:cNvPr id="138244" name="Picture 2">
            <a:extLst>
              <a:ext uri="{FF2B5EF4-FFF2-40B4-BE49-F238E27FC236}">
                <a16:creationId xmlns:a16="http://schemas.microsoft.com/office/drawing/2014/main" id="{DA2B6C0D-EB58-4F37-ADF6-6CB38A2CCA1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482079">
            <a:off x="-114300" y="406400"/>
            <a:ext cx="4800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Rectangle 3">
            <a:extLst>
              <a:ext uri="{FF2B5EF4-FFF2-40B4-BE49-F238E27FC236}">
                <a16:creationId xmlns:a16="http://schemas.microsoft.com/office/drawing/2014/main" id="{71CF75CC-F1B0-49E3-9413-7E4FE4569F1D}"/>
              </a:ext>
            </a:extLst>
          </p:cNvPr>
          <p:cNvSpPr>
            <a:spLocks noChangeArrowheads="1"/>
          </p:cNvSpPr>
          <p:nvPr/>
        </p:nvSpPr>
        <p:spPr bwMode="auto">
          <a:xfrm rot="20002780">
            <a:off x="663183" y="2159763"/>
            <a:ext cx="16962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spcBef>
                <a:spcPct val="0"/>
              </a:spcBef>
              <a:buFontTx/>
              <a:buNone/>
            </a:pPr>
            <a:r>
              <a:rPr lang="en-US" altLang="en-US" sz="2000" dirty="0">
                <a:cs typeface="Arial" panose="020B0604020202020204" pitchFamily="34" charset="0"/>
              </a:rPr>
              <a:t>Processing</a:t>
            </a:r>
            <a:endParaRPr lang="en-US" altLang="en-US" sz="2000" dirty="0"/>
          </a:p>
        </p:txBody>
      </p:sp>
      <p:sp>
        <p:nvSpPr>
          <p:cNvPr id="138246" name="Rectangle 9">
            <a:extLst>
              <a:ext uri="{FF2B5EF4-FFF2-40B4-BE49-F238E27FC236}">
                <a16:creationId xmlns:a16="http://schemas.microsoft.com/office/drawing/2014/main" id="{71CC260A-8487-45F0-8185-D92CF0AB873C}"/>
              </a:ext>
            </a:extLst>
          </p:cNvPr>
          <p:cNvSpPr>
            <a:spLocks noChangeArrowheads="1"/>
          </p:cNvSpPr>
          <p:nvPr/>
        </p:nvSpPr>
        <p:spPr bwMode="auto">
          <a:xfrm rot="20002780">
            <a:off x="2368989" y="1396969"/>
            <a:ext cx="1438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spcBef>
                <a:spcPct val="0"/>
              </a:spcBef>
              <a:buFontTx/>
              <a:buNone/>
            </a:pPr>
            <a:r>
              <a:rPr lang="en-US" altLang="en-US" sz="2000" dirty="0">
                <a:cs typeface="Arial" panose="020B0604020202020204" pitchFamily="34" charset="0"/>
              </a:rPr>
              <a:t>Activities</a:t>
            </a:r>
            <a:endParaRPr lang="en-US" altLang="en-US" sz="2000" dirty="0"/>
          </a:p>
        </p:txBody>
      </p:sp>
      <p:sp>
        <p:nvSpPr>
          <p:cNvPr id="7" name="TextBox 6">
            <a:extLst>
              <a:ext uri="{FF2B5EF4-FFF2-40B4-BE49-F238E27FC236}">
                <a16:creationId xmlns:a16="http://schemas.microsoft.com/office/drawing/2014/main" id="{460DD200-1AB0-40CD-A710-1D21219ADD3B}"/>
              </a:ext>
            </a:extLst>
          </p:cNvPr>
          <p:cNvSpPr txBox="1">
            <a:spLocks noChangeArrowheads="1"/>
          </p:cNvSpPr>
          <p:nvPr/>
        </p:nvSpPr>
        <p:spPr bwMode="auto">
          <a:xfrm>
            <a:off x="4402138" y="6014631"/>
            <a:ext cx="7162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0" dirty="0">
                <a:solidFill>
                  <a:srgbClr val="FF0000"/>
                </a:solidFill>
              </a:rPr>
              <a:t>Sinker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195E97-4F9B-43D2-B1D6-40BEA9C21F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905000" y="1664277"/>
            <a:ext cx="5334000" cy="4000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0F6E78CC-BD52-4391-8F6E-9ADDF717D28C}"/>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Character Collage</a:t>
            </a:r>
          </a:p>
        </p:txBody>
      </p:sp>
      <p:pic>
        <p:nvPicPr>
          <p:cNvPr id="7" name="Picture 6">
            <a:extLst>
              <a:ext uri="{FF2B5EF4-FFF2-40B4-BE49-F238E27FC236}">
                <a16:creationId xmlns:a16="http://schemas.microsoft.com/office/drawing/2014/main" id="{D106CE39-9BC4-4302-A84F-96653AB481D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771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6E78CC-BD52-4391-8F6E-9ADDF717D28C}"/>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Sensory figure</a:t>
            </a:r>
          </a:p>
        </p:txBody>
      </p:sp>
      <p:pic>
        <p:nvPicPr>
          <p:cNvPr id="7" name="Picture 6">
            <a:extLst>
              <a:ext uri="{FF2B5EF4-FFF2-40B4-BE49-F238E27FC236}">
                <a16:creationId xmlns:a16="http://schemas.microsoft.com/office/drawing/2014/main" id="{D106CE39-9BC4-4302-A84F-96653AB481D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4DF550-3528-4D3C-AC85-71F97C544D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23279" y="1055687"/>
            <a:ext cx="3897442"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9340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19F3A-30D1-45B2-AE3E-B07AEAA42F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48741" y="1701006"/>
            <a:ext cx="5334000" cy="4000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69ABF109-A45E-4A48-AA67-080DDD5E4B46}"/>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Flow Chart</a:t>
            </a:r>
          </a:p>
        </p:txBody>
      </p:sp>
      <p:pic>
        <p:nvPicPr>
          <p:cNvPr id="7" name="Picture 6">
            <a:extLst>
              <a:ext uri="{FF2B5EF4-FFF2-40B4-BE49-F238E27FC236}">
                <a16:creationId xmlns:a16="http://schemas.microsoft.com/office/drawing/2014/main" id="{24BDB553-09F7-4D8C-97CE-59BF713FFEE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699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DB02F4-BABE-4168-BE47-945A3D4DAE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775402" y="1596447"/>
            <a:ext cx="5761181" cy="4320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D2330F61-EDDE-4085-A5FE-7D2E01733180}"/>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Point of view story</a:t>
            </a:r>
          </a:p>
        </p:txBody>
      </p:sp>
      <p:pic>
        <p:nvPicPr>
          <p:cNvPr id="7" name="Picture 6">
            <a:extLst>
              <a:ext uri="{FF2B5EF4-FFF2-40B4-BE49-F238E27FC236}">
                <a16:creationId xmlns:a16="http://schemas.microsoft.com/office/drawing/2014/main" id="{73530FF4-5705-4A51-80C8-41294A6C867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839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330F61-EDDE-4085-A5FE-7D2E01733180}"/>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Annotated Image</a:t>
            </a:r>
          </a:p>
        </p:txBody>
      </p:sp>
      <p:pic>
        <p:nvPicPr>
          <p:cNvPr id="7" name="Picture 6">
            <a:extLst>
              <a:ext uri="{FF2B5EF4-FFF2-40B4-BE49-F238E27FC236}">
                <a16:creationId xmlns:a16="http://schemas.microsoft.com/office/drawing/2014/main" id="{73530FF4-5705-4A51-80C8-41294A6C86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634089F-0BCB-4170-9222-88C4D963B7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82187" y="857249"/>
            <a:ext cx="4513288" cy="5888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438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7">
            <a:extLst>
              <a:ext uri="{FF2B5EF4-FFF2-40B4-BE49-F238E27FC236}">
                <a16:creationId xmlns:a16="http://schemas.microsoft.com/office/drawing/2014/main" id="{A55BA9AA-9C1B-AE54-02FF-DBF0A5CF64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0B36DC90-81ED-2E97-83F4-42FC88B5D1C1}"/>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A1A23A18-B652-AFA6-9D8A-3B445AEAEFDF}"/>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A130DBC2-29AE-4642-9FF9-B5DAB3550129}"/>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3D7A48F1-C7F4-221E-8FD2-91826DFF4F28}"/>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2536" name="TextBox 2">
            <a:extLst>
              <a:ext uri="{FF2B5EF4-FFF2-40B4-BE49-F238E27FC236}">
                <a16:creationId xmlns:a16="http://schemas.microsoft.com/office/drawing/2014/main" id="{DDFC9B7A-8297-36D9-03AB-FEEE85003629}"/>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7E896C5E-BA19-3A58-5564-04B2BAA6F957}"/>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F52B0646-299A-79D1-C972-D7DD9B76CB3C}"/>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ectangle 18">
            <a:extLst>
              <a:ext uri="{FF2B5EF4-FFF2-40B4-BE49-F238E27FC236}">
                <a16:creationId xmlns:a16="http://schemas.microsoft.com/office/drawing/2014/main" id="{B66301DB-7B1B-1084-833C-22C02986571E}"/>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7CC611BC-0325-BC3B-3F08-DFA9F12305C8}"/>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4" name="Rectangle 23">
            <a:extLst>
              <a:ext uri="{FF2B5EF4-FFF2-40B4-BE49-F238E27FC236}">
                <a16:creationId xmlns:a16="http://schemas.microsoft.com/office/drawing/2014/main" id="{D2D76DBE-ED5C-0C9F-B151-FED1E4F291C4}"/>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31" name="Speech Bubble: Rectangle with Corners Rounded 30">
            <a:extLst>
              <a:ext uri="{FF2B5EF4-FFF2-40B4-BE49-F238E27FC236}">
                <a16:creationId xmlns:a16="http://schemas.microsoft.com/office/drawing/2014/main" id="{D4F81F58-2469-598A-5E56-84B42B0B03FC}"/>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5523A8F8-DB79-0BB4-33E1-0757C0899551}"/>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0DC567-939E-42AC-A100-B01861C25A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819076" y="1648023"/>
            <a:ext cx="5868987" cy="4401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B5BB22F7-CB73-4225-977D-8E7E0F79B8BA}"/>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Mosaic</a:t>
            </a:r>
          </a:p>
        </p:txBody>
      </p:sp>
      <p:pic>
        <p:nvPicPr>
          <p:cNvPr id="7" name="Picture 6">
            <a:extLst>
              <a:ext uri="{FF2B5EF4-FFF2-40B4-BE49-F238E27FC236}">
                <a16:creationId xmlns:a16="http://schemas.microsoft.com/office/drawing/2014/main" id="{0D7668DE-B5A0-4E26-9997-4AA9F8F1468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722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BB22F7-CB73-4225-977D-8E7E0F79B8BA}"/>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Alpha boxes</a:t>
            </a:r>
          </a:p>
        </p:txBody>
      </p:sp>
      <p:pic>
        <p:nvPicPr>
          <p:cNvPr id="7" name="Picture 6">
            <a:extLst>
              <a:ext uri="{FF2B5EF4-FFF2-40B4-BE49-F238E27FC236}">
                <a16:creationId xmlns:a16="http://schemas.microsoft.com/office/drawing/2014/main" id="{0D7668DE-B5A0-4E26-9997-4AA9F8F1468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FC843D3-17FE-4FA2-AE01-F6EA63FC44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93298" y="857250"/>
            <a:ext cx="4437089" cy="5810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70011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5A75CB-0FE8-4C64-BFB9-6D4CE2362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694585" y="1551202"/>
            <a:ext cx="5964380" cy="4473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FD6325C9-1D19-4A39-9B09-161820BF1E1A}"/>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Acrostic poem</a:t>
            </a:r>
          </a:p>
        </p:txBody>
      </p:sp>
      <p:pic>
        <p:nvPicPr>
          <p:cNvPr id="7" name="Picture 6">
            <a:extLst>
              <a:ext uri="{FF2B5EF4-FFF2-40B4-BE49-F238E27FC236}">
                <a16:creationId xmlns:a16="http://schemas.microsoft.com/office/drawing/2014/main" id="{50DA77BF-66A9-409E-B58D-6751E73ED5F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020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6325C9-1D19-4A39-9B09-161820BF1E1A}"/>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Beyond the frame</a:t>
            </a:r>
          </a:p>
        </p:txBody>
      </p:sp>
      <p:pic>
        <p:nvPicPr>
          <p:cNvPr id="7" name="Picture 6">
            <a:extLst>
              <a:ext uri="{FF2B5EF4-FFF2-40B4-BE49-F238E27FC236}">
                <a16:creationId xmlns:a16="http://schemas.microsoft.com/office/drawing/2014/main" id="{50DA77BF-66A9-409E-B58D-6751E73ED5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5EFB0F-AFF1-402A-9740-4FC4CBC785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23278" y="857249"/>
            <a:ext cx="4238856" cy="5615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9962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B86E86-9677-49EB-8104-76E07E1923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721096" y="1670832"/>
            <a:ext cx="5674818" cy="4256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9597E52A-AE6D-4AE6-A11E-D1550455FC1B}"/>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Spectrum</a:t>
            </a:r>
          </a:p>
        </p:txBody>
      </p:sp>
      <p:pic>
        <p:nvPicPr>
          <p:cNvPr id="7" name="Picture 6">
            <a:extLst>
              <a:ext uri="{FF2B5EF4-FFF2-40B4-BE49-F238E27FC236}">
                <a16:creationId xmlns:a16="http://schemas.microsoft.com/office/drawing/2014/main" id="{DEAD9A93-27C9-44AB-90F2-4D2046D4579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489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F8947-FE83-49F8-86A3-F1554B9EE5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3315" y="2877001"/>
            <a:ext cx="5861521" cy="3897288"/>
          </a:xfrm>
          <a:prstGeom prst="rect">
            <a:avLst/>
          </a:prstGeom>
        </p:spPr>
      </p:pic>
      <p:sp>
        <p:nvSpPr>
          <p:cNvPr id="2" name="TextBox 3">
            <a:extLst>
              <a:ext uri="{FF2B5EF4-FFF2-40B4-BE49-F238E27FC236}">
                <a16:creationId xmlns:a16="http://schemas.microsoft.com/office/drawing/2014/main" id="{1C971C76-6E4F-4375-972E-8E30A35D6F10}"/>
              </a:ext>
            </a:extLst>
          </p:cNvPr>
          <p:cNvSpPr txBox="1">
            <a:spLocks noChangeArrowheads="1"/>
          </p:cNvSpPr>
          <p:nvPr/>
        </p:nvSpPr>
        <p:spPr bwMode="auto">
          <a:xfrm>
            <a:off x="0" y="74613"/>
            <a:ext cx="9117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800" dirty="0">
                <a:latin typeface="Goudy Stout" panose="0202090407030B020401" pitchFamily="18" charset="0"/>
                <a:ea typeface="ＭＳ Ｐゴシック" panose="020B0600070205080204" pitchFamily="34" charset="-128"/>
              </a:rPr>
              <a:t>Processing activities</a:t>
            </a:r>
          </a:p>
        </p:txBody>
      </p:sp>
      <p:pic>
        <p:nvPicPr>
          <p:cNvPr id="3" name="Picture 4">
            <a:extLst>
              <a:ext uri="{FF2B5EF4-FFF2-40B4-BE49-F238E27FC236}">
                <a16:creationId xmlns:a16="http://schemas.microsoft.com/office/drawing/2014/main" id="{446D3B07-F607-41E1-8AFC-A1EF0C218D8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98D150C1-17BC-494E-9DE4-EA26E499F265}"/>
              </a:ext>
            </a:extLst>
          </p:cNvPr>
          <p:cNvSpPr txBox="1">
            <a:spLocks noChangeArrowheads="1"/>
          </p:cNvSpPr>
          <p:nvPr/>
        </p:nvSpPr>
        <p:spPr bwMode="auto">
          <a:xfrm>
            <a:off x="104775" y="1133771"/>
            <a:ext cx="3816061" cy="563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chitects Daughter" panose="02000505000000020004" pitchFamily="2"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chitects Daughter" panose="02000505000000020004" pitchFamily="2"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chitects Daughter" panose="02000505000000020004" pitchFamily="2"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chitects Daughter" panose="02000505000000020004" pitchFamily="2" charset="0"/>
              </a:defRPr>
            </a:lvl9pPr>
          </a:lstStyle>
          <a:p>
            <a:pPr eaLnBrk="1" hangingPunct="1">
              <a:spcBef>
                <a:spcPct val="0"/>
              </a:spcBef>
            </a:pPr>
            <a:r>
              <a:rPr lang="en-US" altLang="en-US" sz="2400" b="0" dirty="0">
                <a:solidFill>
                  <a:srgbClr val="000000"/>
                </a:solidFill>
              </a:rPr>
              <a:t>Examine the processing activities in the </a:t>
            </a:r>
            <a:r>
              <a:rPr lang="en-US" altLang="en-US" sz="2400" b="0" i="1" dirty="0">
                <a:solidFill>
                  <a:srgbClr val="000000"/>
                </a:solidFill>
              </a:rPr>
              <a:t>Social Studies Strategies for Success </a:t>
            </a:r>
            <a:r>
              <a:rPr lang="en-US" altLang="en-US" sz="2400" b="0" dirty="0">
                <a:solidFill>
                  <a:srgbClr val="000000"/>
                </a:solidFill>
              </a:rPr>
              <a:t>manual.</a:t>
            </a:r>
          </a:p>
          <a:p>
            <a:pPr eaLnBrk="1" hangingPunct="1">
              <a:spcBef>
                <a:spcPct val="0"/>
              </a:spcBef>
              <a:buFontTx/>
              <a:buNone/>
            </a:pPr>
            <a:endParaRPr lang="en-US" altLang="en-US" sz="2400" b="0" dirty="0">
              <a:solidFill>
                <a:srgbClr val="000000"/>
              </a:solidFill>
            </a:endParaRPr>
          </a:p>
          <a:p>
            <a:pPr eaLnBrk="1" hangingPunct="1">
              <a:spcBef>
                <a:spcPct val="0"/>
              </a:spcBef>
            </a:pPr>
            <a:r>
              <a:rPr lang="en-US" altLang="en-US" sz="2400" b="0" dirty="0">
                <a:solidFill>
                  <a:srgbClr val="000000"/>
                </a:solidFill>
              </a:rPr>
              <a:t>Choose one to read in depth – make sure everyone has a different strategy.</a:t>
            </a:r>
          </a:p>
          <a:p>
            <a:pPr eaLnBrk="1" hangingPunct="1">
              <a:spcBef>
                <a:spcPct val="0"/>
              </a:spcBef>
            </a:pPr>
            <a:endParaRPr lang="en-US" altLang="en-US" sz="2400" b="0" dirty="0">
              <a:solidFill>
                <a:srgbClr val="000000"/>
              </a:solidFill>
            </a:endParaRPr>
          </a:p>
          <a:p>
            <a:pPr eaLnBrk="1" hangingPunct="1">
              <a:spcBef>
                <a:spcPct val="0"/>
              </a:spcBef>
            </a:pPr>
            <a:r>
              <a:rPr lang="en-US" altLang="en-US" sz="2400" b="0" dirty="0">
                <a:solidFill>
                  <a:srgbClr val="000000"/>
                </a:solidFill>
              </a:rPr>
              <a:t>Discuss with your group which strategy you would use and why. </a:t>
            </a:r>
          </a:p>
        </p:txBody>
      </p:sp>
      <p:sp>
        <p:nvSpPr>
          <p:cNvPr id="9" name="TextBox 8">
            <a:extLst>
              <a:ext uri="{FF2B5EF4-FFF2-40B4-BE49-F238E27FC236}">
                <a16:creationId xmlns:a16="http://schemas.microsoft.com/office/drawing/2014/main" id="{F27B6954-2032-4DB1-9584-6B542E78E078}"/>
              </a:ext>
            </a:extLst>
          </p:cNvPr>
          <p:cNvSpPr txBox="1"/>
          <p:nvPr/>
        </p:nvSpPr>
        <p:spPr>
          <a:xfrm>
            <a:off x="4555241" y="2273291"/>
            <a:ext cx="5308270" cy="1015663"/>
          </a:xfrm>
          <a:prstGeom prst="rect">
            <a:avLst/>
          </a:prstGeom>
          <a:noFill/>
        </p:spPr>
        <p:txBody>
          <a:bodyPr wrap="square" rtlCol="0">
            <a:spAutoFit/>
          </a:bodyPr>
          <a:lstStyle/>
          <a:p>
            <a:r>
              <a:rPr lang="en-US" sz="6000" u="sng" dirty="0">
                <a:effectLst>
                  <a:outerShdw blurRad="38100" dist="38100" dir="2700000" algn="tl">
                    <a:srgbClr val="000000">
                      <a:alpha val="43137"/>
                    </a:srgbClr>
                  </a:outerShdw>
                </a:effectLst>
                <a:latin typeface="Be Bright" panose="02000506000000020003" pitchFamily="50" charset="0"/>
              </a:rPr>
              <a:t>7 minutes</a:t>
            </a:r>
          </a:p>
        </p:txBody>
      </p:sp>
      <p:pic>
        <p:nvPicPr>
          <p:cNvPr id="10" name="Picture 9">
            <a:extLst>
              <a:ext uri="{FF2B5EF4-FFF2-40B4-BE49-F238E27FC236}">
                <a16:creationId xmlns:a16="http://schemas.microsoft.com/office/drawing/2014/main" id="{031C1286-FE76-4471-A65C-A7DA83A303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4818" y="736600"/>
            <a:ext cx="2874558" cy="1536691"/>
          </a:xfrm>
          <a:prstGeom prst="rect">
            <a:avLst/>
          </a:prstGeom>
        </p:spPr>
      </p:pic>
    </p:spTree>
    <p:extLst>
      <p:ext uri="{BB962C8B-B14F-4D97-AF65-F5344CB8AC3E}">
        <p14:creationId xmlns:p14="http://schemas.microsoft.com/office/powerpoint/2010/main" val="28337637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C859263-6A07-4585-AAFB-8D458DAA2156}"/>
              </a:ext>
            </a:extLst>
          </p:cNvPr>
          <p:cNvSpPr>
            <a:spLocks noChangeArrowheads="1"/>
          </p:cNvSpPr>
          <p:nvPr/>
        </p:nvSpPr>
        <p:spPr bwMode="auto">
          <a:xfrm>
            <a:off x="0" y="0"/>
            <a:ext cx="9144000" cy="662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ctr" eaLnBrk="1" hangingPunct="1">
              <a:spcBef>
                <a:spcPct val="0"/>
              </a:spcBef>
              <a:buFontTx/>
              <a:buNone/>
            </a:pPr>
            <a:endParaRPr lang="en-US" altLang="en-US" sz="1800"/>
          </a:p>
        </p:txBody>
      </p:sp>
      <p:sp>
        <p:nvSpPr>
          <p:cNvPr id="122883" name="Rectangle 3">
            <a:extLst>
              <a:ext uri="{FF2B5EF4-FFF2-40B4-BE49-F238E27FC236}">
                <a16:creationId xmlns:a16="http://schemas.microsoft.com/office/drawing/2014/main" id="{88B491AF-4BD6-4F9C-9C03-3BD423F7CAC6}"/>
              </a:ext>
            </a:extLst>
          </p:cNvPr>
          <p:cNvSpPr>
            <a:spLocks noChangeArrowheads="1"/>
          </p:cNvSpPr>
          <p:nvPr/>
        </p:nvSpPr>
        <p:spPr bwMode="auto">
          <a:xfrm>
            <a:off x="0" y="6629400"/>
            <a:ext cx="9144000" cy="2286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spcBef>
                <a:spcPct val="0"/>
              </a:spcBef>
              <a:buFontTx/>
              <a:buNone/>
            </a:pPr>
            <a:endParaRPr lang="en-US" altLang="en-US" sz="1000">
              <a:ea typeface="MS PGothic" panose="020B0600070205080204" pitchFamily="34" charset="-128"/>
            </a:endParaRPr>
          </a:p>
        </p:txBody>
      </p:sp>
      <p:pic>
        <p:nvPicPr>
          <p:cNvPr id="122884" name="Picture 4" descr="1157228130IMG_2731">
            <a:extLst>
              <a:ext uri="{FF2B5EF4-FFF2-40B4-BE49-F238E27FC236}">
                <a16:creationId xmlns:a16="http://schemas.microsoft.com/office/drawing/2014/main" id="{DD7BFFD4-20A8-4C20-B346-D933CDAAD5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10210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5">
            <a:extLst>
              <a:ext uri="{FF2B5EF4-FFF2-40B4-BE49-F238E27FC236}">
                <a16:creationId xmlns:a16="http://schemas.microsoft.com/office/drawing/2014/main" id="{8195C993-F262-45E9-B462-94A0BDB2901A}"/>
              </a:ext>
            </a:extLst>
          </p:cNvPr>
          <p:cNvSpPr txBox="1">
            <a:spLocks noChangeArrowheads="1"/>
          </p:cNvSpPr>
          <p:nvPr/>
        </p:nvSpPr>
        <p:spPr bwMode="auto">
          <a:xfrm>
            <a:off x="7086600" y="228600"/>
            <a:ext cx="64770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50000"/>
              </a:spcBef>
              <a:buFontTx/>
              <a:buNone/>
            </a:pPr>
            <a:r>
              <a:rPr lang="en-US" altLang="en-US" sz="4400">
                <a:solidFill>
                  <a:schemeClr val="bg1"/>
                </a:solidFill>
                <a:latin typeface="Bradley Hand ITC" panose="03070402050302030203" pitchFamily="66" charset="0"/>
              </a:rPr>
              <a:t>Gimmie</a:t>
            </a:r>
          </a:p>
          <a:p>
            <a:pPr eaLnBrk="1" hangingPunct="1">
              <a:spcBef>
                <a:spcPct val="50000"/>
              </a:spcBef>
              <a:buFontTx/>
              <a:buNone/>
            </a:pPr>
            <a:r>
              <a:rPr lang="en-US" altLang="en-US" sz="4400">
                <a:solidFill>
                  <a:schemeClr val="bg1"/>
                </a:solidFill>
                <a:latin typeface="Bradley Hand ITC" panose="03070402050302030203" pitchFamily="66" charset="0"/>
              </a:rPr>
              <a:t>   Five!</a:t>
            </a:r>
          </a:p>
        </p:txBody>
      </p:sp>
    </p:spTree>
    <p:extLst>
      <p:ext uri="{BB962C8B-B14F-4D97-AF65-F5344CB8AC3E}">
        <p14:creationId xmlns:p14="http://schemas.microsoft.com/office/powerpoint/2010/main" val="2583426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EFA71-22E1-B8A2-625F-23991265D7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0"/>
            <a:ext cx="4587793" cy="6858000"/>
          </a:xfrm>
          <a:prstGeom prst="rect">
            <a:avLst/>
          </a:prstGeom>
        </p:spPr>
      </p:pic>
      <p:sp>
        <p:nvSpPr>
          <p:cNvPr id="4" name="TextBox 2">
            <a:extLst>
              <a:ext uri="{FF2B5EF4-FFF2-40B4-BE49-F238E27FC236}">
                <a16:creationId xmlns:a16="http://schemas.microsoft.com/office/drawing/2014/main" id="{4630DB4F-0C21-EE84-CC22-DF8589857087}"/>
              </a:ext>
            </a:extLst>
          </p:cNvPr>
          <p:cNvSpPr txBox="1">
            <a:spLocks noChangeArrowheads="1"/>
          </p:cNvSpPr>
          <p:nvPr/>
        </p:nvSpPr>
        <p:spPr bwMode="auto">
          <a:xfrm rot="21262057">
            <a:off x="574217" y="-486031"/>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9600" dirty="0">
                <a:latin typeface="Bloomishly" pitchFamily="50" charset="0"/>
              </a:rPr>
              <a:t>Examine</a:t>
            </a:r>
          </a:p>
        </p:txBody>
      </p:sp>
      <p:sp>
        <p:nvSpPr>
          <p:cNvPr id="5" name="TextBox 4">
            <a:extLst>
              <a:ext uri="{FF2B5EF4-FFF2-40B4-BE49-F238E27FC236}">
                <a16:creationId xmlns:a16="http://schemas.microsoft.com/office/drawing/2014/main" id="{6965FFF2-7AB8-354E-F198-C4BDDDB3CD55}"/>
              </a:ext>
            </a:extLst>
          </p:cNvPr>
          <p:cNvSpPr txBox="1"/>
          <p:nvPr/>
        </p:nvSpPr>
        <p:spPr>
          <a:xfrm>
            <a:off x="224853" y="2641142"/>
            <a:ext cx="3389244" cy="3416320"/>
          </a:xfrm>
          <a:prstGeom prst="rect">
            <a:avLst/>
          </a:prstGeom>
          <a:noFill/>
        </p:spPr>
        <p:txBody>
          <a:bodyPr wrap="square" rtlCol="0">
            <a:spAutoFit/>
          </a:bodyPr>
          <a:lstStyle/>
          <a:p>
            <a:pPr marL="857250" indent="-857250">
              <a:buFont typeface="Arial" panose="020B0604020202020204" pitchFamily="34" charset="0"/>
              <a:buChar char="•"/>
            </a:pPr>
            <a:r>
              <a:rPr lang="en-US" sz="7200" dirty="0">
                <a:latin typeface="Abscissa" panose="00000400000000000000" pitchFamily="2" charset="0"/>
              </a:rPr>
              <a:t>Hook</a:t>
            </a:r>
          </a:p>
          <a:p>
            <a:pPr marL="857250" indent="-857250">
              <a:buFont typeface="Arial" panose="020B0604020202020204" pitchFamily="34" charset="0"/>
              <a:buChar char="•"/>
            </a:pPr>
            <a:r>
              <a:rPr lang="en-US" sz="7200" dirty="0">
                <a:latin typeface="Abscissa" panose="00000400000000000000" pitchFamily="2" charset="0"/>
              </a:rPr>
              <a:t>Line</a:t>
            </a:r>
          </a:p>
          <a:p>
            <a:pPr marL="857250" indent="-857250">
              <a:buFont typeface="Arial" panose="020B0604020202020204" pitchFamily="34" charset="0"/>
              <a:buChar char="•"/>
            </a:pPr>
            <a:r>
              <a:rPr lang="en-US" sz="7200" dirty="0">
                <a:latin typeface="Abscissa" panose="00000400000000000000" pitchFamily="2" charset="0"/>
              </a:rPr>
              <a:t>Sinker</a:t>
            </a:r>
          </a:p>
        </p:txBody>
      </p:sp>
      <p:sp>
        <p:nvSpPr>
          <p:cNvPr id="6" name="TextBox 5">
            <a:extLst>
              <a:ext uri="{FF2B5EF4-FFF2-40B4-BE49-F238E27FC236}">
                <a16:creationId xmlns:a16="http://schemas.microsoft.com/office/drawing/2014/main" id="{1BB8FD45-3925-5E8C-CA73-E64F33B07470}"/>
              </a:ext>
            </a:extLst>
          </p:cNvPr>
          <p:cNvSpPr txBox="1"/>
          <p:nvPr/>
        </p:nvSpPr>
        <p:spPr>
          <a:xfrm>
            <a:off x="224853" y="1585369"/>
            <a:ext cx="6512320" cy="923330"/>
          </a:xfrm>
          <a:prstGeom prst="rect">
            <a:avLst/>
          </a:prstGeom>
          <a:noFill/>
        </p:spPr>
        <p:txBody>
          <a:bodyPr wrap="square" rtlCol="0">
            <a:spAutoFit/>
          </a:bodyPr>
          <a:lstStyle/>
          <a:p>
            <a:r>
              <a:rPr lang="en-US" sz="5400" dirty="0">
                <a:latin typeface="Abscissa" panose="00000400000000000000" pitchFamily="2" charset="0"/>
              </a:rPr>
              <a:t>the sample notebooks  </a:t>
            </a:r>
          </a:p>
        </p:txBody>
      </p:sp>
    </p:spTree>
    <p:extLst>
      <p:ext uri="{BB962C8B-B14F-4D97-AF65-F5344CB8AC3E}">
        <p14:creationId xmlns:p14="http://schemas.microsoft.com/office/powerpoint/2010/main" val="1219425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4C7EE6-5D62-48D6-85CC-34736B4840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818" y="-619096"/>
            <a:ext cx="12399818" cy="8541290"/>
          </a:xfrm>
          <a:prstGeom prst="rect">
            <a:avLst/>
          </a:prstGeom>
        </p:spPr>
      </p:pic>
      <p:sp>
        <p:nvSpPr>
          <p:cNvPr id="3" name="TextBox 2">
            <a:extLst>
              <a:ext uri="{FF2B5EF4-FFF2-40B4-BE49-F238E27FC236}">
                <a16:creationId xmlns:a16="http://schemas.microsoft.com/office/drawing/2014/main" id="{CC7C843A-6BDC-4619-82C4-6385EBC371C6}"/>
              </a:ext>
            </a:extLst>
          </p:cNvPr>
          <p:cNvSpPr txBox="1"/>
          <p:nvPr/>
        </p:nvSpPr>
        <p:spPr>
          <a:xfrm>
            <a:off x="3865419" y="637309"/>
            <a:ext cx="4461164" cy="2585323"/>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A Hundred Miles" panose="02000000000000000000" pitchFamily="2" charset="0"/>
              </a:rPr>
              <a:t>What did you learn looking at the sample notebooks?</a:t>
            </a:r>
          </a:p>
        </p:txBody>
      </p:sp>
    </p:spTree>
    <p:extLst>
      <p:ext uri="{BB962C8B-B14F-4D97-AF65-F5344CB8AC3E}">
        <p14:creationId xmlns:p14="http://schemas.microsoft.com/office/powerpoint/2010/main" val="864351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84680-4D3E-414F-B5B7-7B7CF69470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9213" y="0"/>
            <a:ext cx="16206463" cy="6976753"/>
          </a:xfrm>
          <a:prstGeom prst="rect">
            <a:avLst/>
          </a:prstGeom>
        </p:spPr>
      </p:pic>
      <p:sp>
        <p:nvSpPr>
          <p:cNvPr id="3" name="Rectangle 2">
            <a:extLst>
              <a:ext uri="{FF2B5EF4-FFF2-40B4-BE49-F238E27FC236}">
                <a16:creationId xmlns:a16="http://schemas.microsoft.com/office/drawing/2014/main" id="{A202A168-4AEA-48A5-8BD4-83C6F97CFFDA}"/>
              </a:ext>
            </a:extLst>
          </p:cNvPr>
          <p:cNvSpPr/>
          <p:nvPr/>
        </p:nvSpPr>
        <p:spPr>
          <a:xfrm rot="493290">
            <a:off x="4258888" y="768696"/>
            <a:ext cx="4456669" cy="3770263"/>
          </a:xfrm>
          <a:prstGeom prst="rect">
            <a:avLst/>
          </a:prstGeom>
        </p:spPr>
        <p:txBody>
          <a:bodyPr wrap="none">
            <a:spAutoFit/>
          </a:bodyPr>
          <a:lstStyle/>
          <a:p>
            <a:r>
              <a:rPr lang="en-US" sz="23900" dirty="0">
                <a:solidFill>
                  <a:schemeClr val="bg1"/>
                </a:solidFill>
                <a:latin typeface="Bloomishly" pitchFamily="50" charset="0"/>
              </a:rPr>
              <a:t>Style</a:t>
            </a:r>
            <a:endParaRPr lang="en-US" sz="23900" dirty="0">
              <a:latin typeface="Bloomishly" pitchFamily="50" charset="0"/>
            </a:endParaRPr>
          </a:p>
        </p:txBody>
      </p:sp>
    </p:spTree>
    <p:extLst>
      <p:ext uri="{BB962C8B-B14F-4D97-AF65-F5344CB8AC3E}">
        <p14:creationId xmlns:p14="http://schemas.microsoft.com/office/powerpoint/2010/main" val="1415483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7">
            <a:extLst>
              <a:ext uri="{FF2B5EF4-FFF2-40B4-BE49-F238E27FC236}">
                <a16:creationId xmlns:a16="http://schemas.microsoft.com/office/drawing/2014/main" id="{807C59F0-AA7D-86F2-4136-EA8AA31C3B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3ED8A668-0542-4289-3C3F-2F12AF7584FB}"/>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032017B4-BCF2-DF85-439C-D15474877607}"/>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5947F00E-556D-F98B-CAE6-17B2A2CB729F}"/>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A5EDCF43-D2E8-767B-F844-25EF86ED292C}"/>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464D3C53-D9FE-DEC4-0CBD-99307363F7B9}"/>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4584" name="TextBox 2">
            <a:extLst>
              <a:ext uri="{FF2B5EF4-FFF2-40B4-BE49-F238E27FC236}">
                <a16:creationId xmlns:a16="http://schemas.microsoft.com/office/drawing/2014/main" id="{8525B18E-983B-D87B-9BF0-CD1712D7EF64}"/>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542AEB9F-E536-7401-CE9F-16C2E6044C98}"/>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A6573EF9-9292-284C-3B3D-DA7F9119BB26}"/>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1B708B91-3B2E-8F96-96F9-0A22FEF6D9FE}"/>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390FC74D-E412-D9CB-B751-290A4C603DBB}"/>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24618A38-947A-FF7C-A724-08C00660DD21}"/>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4" name="Rectangle 23">
            <a:extLst>
              <a:ext uri="{FF2B5EF4-FFF2-40B4-BE49-F238E27FC236}">
                <a16:creationId xmlns:a16="http://schemas.microsoft.com/office/drawing/2014/main" id="{D3EFD2C9-3FC1-C6CF-5100-833D99954560}"/>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4591" name="Rectangle 24">
            <a:extLst>
              <a:ext uri="{FF2B5EF4-FFF2-40B4-BE49-F238E27FC236}">
                <a16:creationId xmlns:a16="http://schemas.microsoft.com/office/drawing/2014/main" id="{BAA0016E-B884-CD1B-816E-25F7065D3232}"/>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26" name="Speech Bubble: Oval 25">
            <a:extLst>
              <a:ext uri="{FF2B5EF4-FFF2-40B4-BE49-F238E27FC236}">
                <a16:creationId xmlns:a16="http://schemas.microsoft.com/office/drawing/2014/main" id="{DF19F255-21FF-B6DB-C30D-C0152C98E743}"/>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173580CF-BDCF-29D0-3387-717479F2C3ED}"/>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2BB5D2C0-5C9D-3684-C315-A4CD98061BB8}"/>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336384AD-8F14-E6FC-C29A-3CBCE2378D2E}"/>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7">
            <a:extLst>
              <a:ext uri="{FF2B5EF4-FFF2-40B4-BE49-F238E27FC236}">
                <a16:creationId xmlns:a16="http://schemas.microsoft.com/office/drawing/2014/main" id="{28794D65-EB46-4134-BE9A-AB5A43E5E88B}"/>
              </a:ext>
            </a:extLst>
          </p:cNvPr>
          <p:cNvSpPr txBox="1">
            <a:spLocks noChangeArrowheads="1"/>
          </p:cNvSpPr>
          <p:nvPr/>
        </p:nvSpPr>
        <p:spPr bwMode="auto">
          <a:xfrm>
            <a:off x="1295400" y="19050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endParaRPr lang="en-US" altLang="en-US">
              <a:latin typeface="Architects Daughter" panose="02000505000000020004" pitchFamily="2" charset="0"/>
            </a:endParaRPr>
          </a:p>
          <a:p>
            <a:pPr eaLnBrk="1" hangingPunct="1">
              <a:buFont typeface="Times" panose="02020603050405020304" pitchFamily="18" charset="0"/>
              <a:buChar char="•"/>
            </a:pPr>
            <a:endParaRPr lang="en-US" altLang="en-US">
              <a:latin typeface="Architects Daughter" panose="02000505000000020004" pitchFamily="2" charset="0"/>
            </a:endParaRPr>
          </a:p>
        </p:txBody>
      </p:sp>
      <p:sp>
        <p:nvSpPr>
          <p:cNvPr id="53252" name="Rectangle 23">
            <a:extLst>
              <a:ext uri="{FF2B5EF4-FFF2-40B4-BE49-F238E27FC236}">
                <a16:creationId xmlns:a16="http://schemas.microsoft.com/office/drawing/2014/main" id="{6992AE61-F7AA-4E13-A7D1-25D7BE876D3A}"/>
              </a:ext>
            </a:extLst>
          </p:cNvPr>
          <p:cNvSpPr>
            <a:spLocks noChangeArrowheads="1"/>
          </p:cNvSpPr>
          <p:nvPr/>
        </p:nvSpPr>
        <p:spPr bwMode="auto">
          <a:xfrm>
            <a:off x="371104" y="844282"/>
            <a:ext cx="71876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33363" indent="-2333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Use magazines.</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Cover with packing tape or contact paper.</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Add special touches such as bookmarks and dividers.</a:t>
            </a:r>
          </a:p>
        </p:txBody>
      </p:sp>
      <p:sp>
        <p:nvSpPr>
          <p:cNvPr id="53254" name="Text Box 20">
            <a:extLst>
              <a:ext uri="{FF2B5EF4-FFF2-40B4-BE49-F238E27FC236}">
                <a16:creationId xmlns:a16="http://schemas.microsoft.com/office/drawing/2014/main" id="{50A047BC-5A39-4282-B4B8-565C5847744E}"/>
              </a:ext>
            </a:extLst>
          </p:cNvPr>
          <p:cNvSpPr txBox="1">
            <a:spLocks noChangeArrowheads="1"/>
          </p:cNvSpPr>
          <p:nvPr/>
        </p:nvSpPr>
        <p:spPr bwMode="auto">
          <a:xfrm>
            <a:off x="153390" y="74195"/>
            <a:ext cx="78486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0000"/>
              </a:lnSpc>
              <a:spcBef>
                <a:spcPct val="50000"/>
              </a:spcBef>
            </a:pPr>
            <a:r>
              <a:rPr lang="en-US" altLang="en-US" sz="2800" dirty="0">
                <a:latin typeface="Be Bright" panose="02000506000000020003" pitchFamily="50" charset="0"/>
              </a:rPr>
              <a:t>Personalization - Cover</a:t>
            </a:r>
          </a:p>
        </p:txBody>
      </p:sp>
      <p:pic>
        <p:nvPicPr>
          <p:cNvPr id="5" name="Picture 4">
            <a:extLst>
              <a:ext uri="{FF2B5EF4-FFF2-40B4-BE49-F238E27FC236}">
                <a16:creationId xmlns:a16="http://schemas.microsoft.com/office/drawing/2014/main" id="{56C2A857-8D3D-4E9F-81FA-3CDF9AE598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4287" y="2225675"/>
            <a:ext cx="6055426" cy="4386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84570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7">
            <a:extLst>
              <a:ext uri="{FF2B5EF4-FFF2-40B4-BE49-F238E27FC236}">
                <a16:creationId xmlns:a16="http://schemas.microsoft.com/office/drawing/2014/main" id="{DB2CF46D-BD23-4EFB-A1D8-165F4EE7DA1F}"/>
              </a:ext>
            </a:extLst>
          </p:cNvPr>
          <p:cNvSpPr txBox="1">
            <a:spLocks noChangeArrowheads="1"/>
          </p:cNvSpPr>
          <p:nvPr/>
        </p:nvSpPr>
        <p:spPr bwMode="auto">
          <a:xfrm>
            <a:off x="1295400" y="19050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endParaRPr lang="en-US" altLang="en-US"/>
          </a:p>
          <a:p>
            <a:pPr eaLnBrk="1" hangingPunct="1">
              <a:buFont typeface="Times" panose="02020603050405020304" pitchFamily="18" charset="0"/>
              <a:buChar char="•"/>
            </a:pPr>
            <a:endParaRPr lang="en-US" altLang="en-US"/>
          </a:p>
        </p:txBody>
      </p:sp>
      <p:sp>
        <p:nvSpPr>
          <p:cNvPr id="55300" name="Rectangle 23">
            <a:extLst>
              <a:ext uri="{FF2B5EF4-FFF2-40B4-BE49-F238E27FC236}">
                <a16:creationId xmlns:a16="http://schemas.microsoft.com/office/drawing/2014/main" id="{EC79C773-6AFD-4BD9-BF2D-C36738E04349}"/>
              </a:ext>
            </a:extLst>
          </p:cNvPr>
          <p:cNvSpPr>
            <a:spLocks noChangeArrowheads="1"/>
          </p:cNvSpPr>
          <p:nvPr/>
        </p:nvSpPr>
        <p:spPr bwMode="auto">
          <a:xfrm>
            <a:off x="362743" y="862412"/>
            <a:ext cx="71379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33363" indent="-2333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reflect content or individuals.</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encourage students to take pride in their notebooks.</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reduce the number of lost notebooks.</a:t>
            </a:r>
          </a:p>
        </p:txBody>
      </p:sp>
      <p:pic>
        <p:nvPicPr>
          <p:cNvPr id="2" name="Picture 1">
            <a:extLst>
              <a:ext uri="{FF2B5EF4-FFF2-40B4-BE49-F238E27FC236}">
                <a16:creationId xmlns:a16="http://schemas.microsoft.com/office/drawing/2014/main" id="{58DB615C-D6B5-4CD6-BFED-0167B02125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52450" y="3060700"/>
            <a:ext cx="4114798" cy="3086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9A5022FD-09A3-4679-852C-39CBD5D048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439285" y="3054985"/>
            <a:ext cx="4109720" cy="3082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E0D6B22F-A3D8-4F08-8B06-20D39B20508A}"/>
              </a:ext>
            </a:extLst>
          </p:cNvPr>
          <p:cNvSpPr/>
          <p:nvPr/>
        </p:nvSpPr>
        <p:spPr>
          <a:xfrm>
            <a:off x="2209800" y="4010025"/>
            <a:ext cx="990600" cy="1381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F823A812-E26F-4AB7-B90B-10941296B3C2}"/>
              </a:ext>
            </a:extLst>
          </p:cNvPr>
          <p:cNvSpPr/>
          <p:nvPr/>
        </p:nvSpPr>
        <p:spPr>
          <a:xfrm rot="740263">
            <a:off x="5153025" y="4637088"/>
            <a:ext cx="1343025" cy="2190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1" name="Text Box 20">
            <a:extLst>
              <a:ext uri="{FF2B5EF4-FFF2-40B4-BE49-F238E27FC236}">
                <a16:creationId xmlns:a16="http://schemas.microsoft.com/office/drawing/2014/main" id="{38E1EB63-A84B-458B-B3C3-071136B23273}"/>
              </a:ext>
            </a:extLst>
          </p:cNvPr>
          <p:cNvSpPr txBox="1">
            <a:spLocks noChangeArrowheads="1"/>
          </p:cNvSpPr>
          <p:nvPr/>
        </p:nvSpPr>
        <p:spPr bwMode="auto">
          <a:xfrm>
            <a:off x="153390" y="74195"/>
            <a:ext cx="78486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40000"/>
              </a:lnSpc>
              <a:spcBef>
                <a:spcPct val="50000"/>
              </a:spcBef>
            </a:pPr>
            <a:r>
              <a:rPr lang="en-US" altLang="en-US" sz="2800" dirty="0">
                <a:latin typeface="Be Bright" panose="02000506000000020003" pitchFamily="50" charset="0"/>
              </a:rPr>
              <a:t>Personalization – Author Page</a:t>
            </a:r>
          </a:p>
        </p:txBody>
      </p:sp>
    </p:spTree>
    <p:extLst>
      <p:ext uri="{BB962C8B-B14F-4D97-AF65-F5344CB8AC3E}">
        <p14:creationId xmlns:p14="http://schemas.microsoft.com/office/powerpoint/2010/main" val="2414194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13">
            <a:extLst>
              <a:ext uri="{FF2B5EF4-FFF2-40B4-BE49-F238E27FC236}">
                <a16:creationId xmlns:a16="http://schemas.microsoft.com/office/drawing/2014/main" id="{29EC6B12-0865-496F-BC9E-7855C18B8428}"/>
              </a:ext>
            </a:extLst>
          </p:cNvPr>
          <p:cNvSpPr txBox="1">
            <a:spLocks noChangeArrowheads="1"/>
          </p:cNvSpPr>
          <p:nvPr/>
        </p:nvSpPr>
        <p:spPr bwMode="auto">
          <a:xfrm>
            <a:off x="412667" y="862768"/>
            <a:ext cx="814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None/>
            </a:pPr>
            <a:r>
              <a:rPr lang="en-US" altLang="en-US">
                <a:latin typeface="Architects Daughter" panose="02000505000000020004" pitchFamily="2" charset="0"/>
              </a:rPr>
              <a:t>Have students put a title and date on each assignment.</a:t>
            </a:r>
          </a:p>
        </p:txBody>
      </p:sp>
      <p:sp>
        <p:nvSpPr>
          <p:cNvPr id="67590" name="Text Box 8">
            <a:extLst>
              <a:ext uri="{FF2B5EF4-FFF2-40B4-BE49-F238E27FC236}">
                <a16:creationId xmlns:a16="http://schemas.microsoft.com/office/drawing/2014/main" id="{3ABE1E87-AA50-49C0-96CF-F6F7267A4523}"/>
              </a:ext>
            </a:extLst>
          </p:cNvPr>
          <p:cNvSpPr txBox="1">
            <a:spLocks noChangeArrowheads="1"/>
          </p:cNvSpPr>
          <p:nvPr/>
        </p:nvSpPr>
        <p:spPr bwMode="auto">
          <a:xfrm>
            <a:off x="123825" y="82550"/>
            <a:ext cx="5715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spcBef>
                <a:spcPct val="50000"/>
              </a:spcBef>
            </a:pPr>
            <a:r>
              <a:rPr lang="en-US" altLang="en-US" sz="1400" b="1" i="1">
                <a:solidFill>
                  <a:schemeClr val="bg1"/>
                </a:solidFill>
              </a:rPr>
              <a:t>  Interactive Student Notebook: Five Steps to Implementation</a:t>
            </a:r>
          </a:p>
        </p:txBody>
      </p:sp>
      <p:pic>
        <p:nvPicPr>
          <p:cNvPr id="3" name="Picture 2">
            <a:extLst>
              <a:ext uri="{FF2B5EF4-FFF2-40B4-BE49-F238E27FC236}">
                <a16:creationId xmlns:a16="http://schemas.microsoft.com/office/drawing/2014/main" id="{A9E70933-855F-4738-B320-0110E886C4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86870" y="2344093"/>
            <a:ext cx="4876800" cy="3164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1D137BA-06F5-4BC2-B64F-DC836B0D2A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125717" y="2203619"/>
            <a:ext cx="4897121" cy="3425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 Box 20">
            <a:extLst>
              <a:ext uri="{FF2B5EF4-FFF2-40B4-BE49-F238E27FC236}">
                <a16:creationId xmlns:a16="http://schemas.microsoft.com/office/drawing/2014/main" id="{4B6BA3EC-AA09-4E20-9377-4886311DABB0}"/>
              </a:ext>
            </a:extLst>
          </p:cNvPr>
          <p:cNvSpPr txBox="1">
            <a:spLocks noChangeArrowheads="1"/>
          </p:cNvSpPr>
          <p:nvPr/>
        </p:nvSpPr>
        <p:spPr bwMode="auto">
          <a:xfrm>
            <a:off x="153390" y="74195"/>
            <a:ext cx="78486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0000"/>
              </a:lnSpc>
              <a:spcBef>
                <a:spcPct val="50000"/>
              </a:spcBef>
            </a:pPr>
            <a:r>
              <a:rPr lang="en-US" altLang="en-US" sz="2800" dirty="0">
                <a:latin typeface="Be Bright" panose="02000506000000020003" pitchFamily="50" charset="0"/>
              </a:rPr>
              <a:t>Organization - Pages</a:t>
            </a:r>
          </a:p>
        </p:txBody>
      </p:sp>
    </p:spTree>
    <p:extLst>
      <p:ext uri="{BB962C8B-B14F-4D97-AF65-F5344CB8AC3E}">
        <p14:creationId xmlns:p14="http://schemas.microsoft.com/office/powerpoint/2010/main" val="36962600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13">
            <a:extLst>
              <a:ext uri="{FF2B5EF4-FFF2-40B4-BE49-F238E27FC236}">
                <a16:creationId xmlns:a16="http://schemas.microsoft.com/office/drawing/2014/main" id="{1954B0E2-913D-4B25-A8AA-43FFE5906CBD}"/>
              </a:ext>
            </a:extLst>
          </p:cNvPr>
          <p:cNvSpPr txBox="1">
            <a:spLocks noChangeArrowheads="1"/>
          </p:cNvSpPr>
          <p:nvPr/>
        </p:nvSpPr>
        <p:spPr bwMode="auto">
          <a:xfrm>
            <a:off x="4910138" y="1885950"/>
            <a:ext cx="35480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r>
              <a:rPr lang="en-US" altLang="en-US">
                <a:latin typeface="Architects Daughter" panose="02000505000000020004" pitchFamily="2" charset="0"/>
              </a:rPr>
              <a:t>Number as you go</a:t>
            </a:r>
          </a:p>
          <a:p>
            <a:pPr eaLnBrk="1" hangingPunct="1">
              <a:spcBef>
                <a:spcPct val="50000"/>
              </a:spcBef>
              <a:buFont typeface="Times" panose="02020603050405020304" pitchFamily="18" charset="0"/>
              <a:buChar char="•"/>
            </a:pPr>
            <a:r>
              <a:rPr lang="en-US" altLang="en-US">
                <a:latin typeface="Architects Daughter" panose="02000505000000020004" pitchFamily="2" charset="0"/>
              </a:rPr>
              <a:t>Number by activity</a:t>
            </a:r>
          </a:p>
          <a:p>
            <a:pPr eaLnBrk="1" hangingPunct="1">
              <a:spcBef>
                <a:spcPct val="50000"/>
              </a:spcBef>
              <a:buFont typeface="Times" panose="02020603050405020304" pitchFamily="18" charset="0"/>
              <a:buChar char="•"/>
            </a:pPr>
            <a:r>
              <a:rPr lang="en-US" altLang="en-US">
                <a:latin typeface="Architects Daughter" panose="02000505000000020004" pitchFamily="2" charset="0"/>
              </a:rPr>
              <a:t>Use an A, B, C method with your numbers</a:t>
            </a:r>
          </a:p>
        </p:txBody>
      </p:sp>
      <p:sp>
        <p:nvSpPr>
          <p:cNvPr id="69636" name="Text Box 12">
            <a:extLst>
              <a:ext uri="{FF2B5EF4-FFF2-40B4-BE49-F238E27FC236}">
                <a16:creationId xmlns:a16="http://schemas.microsoft.com/office/drawing/2014/main" id="{C62CCEF6-A67C-4E7E-8156-72E342EB7037}"/>
              </a:ext>
            </a:extLst>
          </p:cNvPr>
          <p:cNvSpPr txBox="1">
            <a:spLocks noChangeArrowheads="1"/>
          </p:cNvSpPr>
          <p:nvPr/>
        </p:nvSpPr>
        <p:spPr bwMode="auto">
          <a:xfrm>
            <a:off x="414152" y="735036"/>
            <a:ext cx="8373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latin typeface="Architects Daughter" panose="02000505000000020004" pitchFamily="2" charset="0"/>
              </a:rPr>
              <a:t>Show students how you want their pages numbered. </a:t>
            </a:r>
          </a:p>
        </p:txBody>
      </p:sp>
      <p:sp>
        <p:nvSpPr>
          <p:cNvPr id="69640" name="Text Box 8">
            <a:extLst>
              <a:ext uri="{FF2B5EF4-FFF2-40B4-BE49-F238E27FC236}">
                <a16:creationId xmlns:a16="http://schemas.microsoft.com/office/drawing/2014/main" id="{C6BEB2B0-37C2-4B71-8E7C-6EC9EB615B2D}"/>
              </a:ext>
            </a:extLst>
          </p:cNvPr>
          <p:cNvSpPr txBox="1">
            <a:spLocks noChangeArrowheads="1"/>
          </p:cNvSpPr>
          <p:nvPr/>
        </p:nvSpPr>
        <p:spPr bwMode="auto">
          <a:xfrm>
            <a:off x="123825" y="82550"/>
            <a:ext cx="5715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spcBef>
                <a:spcPct val="50000"/>
              </a:spcBef>
            </a:pPr>
            <a:r>
              <a:rPr lang="en-US" altLang="en-US" sz="1400" b="1" i="1">
                <a:solidFill>
                  <a:schemeClr val="bg1"/>
                </a:solidFill>
              </a:rPr>
              <a:t>  Interactive Student Notebook: Five Steps to Implementation</a:t>
            </a:r>
          </a:p>
        </p:txBody>
      </p:sp>
      <p:pic>
        <p:nvPicPr>
          <p:cNvPr id="149513" name="Picture 9" descr="_MG_6277">
            <a:extLst>
              <a:ext uri="{FF2B5EF4-FFF2-40B4-BE49-F238E27FC236}">
                <a16:creationId xmlns:a16="http://schemas.microsoft.com/office/drawing/2014/main" id="{AC32B0F7-A460-4385-A914-06BD70C8C0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599" y="1295400"/>
            <a:ext cx="3624263" cy="5437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 Box 20">
            <a:extLst>
              <a:ext uri="{FF2B5EF4-FFF2-40B4-BE49-F238E27FC236}">
                <a16:creationId xmlns:a16="http://schemas.microsoft.com/office/drawing/2014/main" id="{806C1663-278D-4328-A734-3F53D993CB71}"/>
              </a:ext>
            </a:extLst>
          </p:cNvPr>
          <p:cNvSpPr txBox="1">
            <a:spLocks noChangeArrowheads="1"/>
          </p:cNvSpPr>
          <p:nvPr/>
        </p:nvSpPr>
        <p:spPr bwMode="auto">
          <a:xfrm>
            <a:off x="153390" y="74195"/>
            <a:ext cx="78486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0000"/>
              </a:lnSpc>
              <a:spcBef>
                <a:spcPct val="50000"/>
              </a:spcBef>
            </a:pPr>
            <a:r>
              <a:rPr lang="en-US" altLang="en-US" sz="2800" dirty="0">
                <a:latin typeface="Be Bright" panose="02000506000000020003" pitchFamily="50" charset="0"/>
              </a:rPr>
              <a:t>Organization - Numbering</a:t>
            </a:r>
          </a:p>
        </p:txBody>
      </p:sp>
    </p:spTree>
    <p:extLst>
      <p:ext uri="{BB962C8B-B14F-4D97-AF65-F5344CB8AC3E}">
        <p14:creationId xmlns:p14="http://schemas.microsoft.com/office/powerpoint/2010/main" val="3347542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13">
            <a:extLst>
              <a:ext uri="{FF2B5EF4-FFF2-40B4-BE49-F238E27FC236}">
                <a16:creationId xmlns:a16="http://schemas.microsoft.com/office/drawing/2014/main" id="{91EAEF5F-B08A-4755-BA58-56CA495EFB2E}"/>
              </a:ext>
            </a:extLst>
          </p:cNvPr>
          <p:cNvSpPr txBox="1">
            <a:spLocks noChangeArrowheads="1"/>
          </p:cNvSpPr>
          <p:nvPr/>
        </p:nvSpPr>
        <p:spPr bwMode="auto">
          <a:xfrm>
            <a:off x="4993266" y="1498844"/>
            <a:ext cx="3852862"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Include page numbers and title.</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May have the date you did the assignment.</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Can include assignment grades. </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Consider keeping a master table of contents in your room.</a:t>
            </a:r>
          </a:p>
        </p:txBody>
      </p:sp>
      <p:sp>
        <p:nvSpPr>
          <p:cNvPr id="71684" name="Text Box 12">
            <a:extLst>
              <a:ext uri="{FF2B5EF4-FFF2-40B4-BE49-F238E27FC236}">
                <a16:creationId xmlns:a16="http://schemas.microsoft.com/office/drawing/2014/main" id="{E23F583E-2BB4-484E-92E4-3EE70DDD6A4E}"/>
              </a:ext>
            </a:extLst>
          </p:cNvPr>
          <p:cNvSpPr txBox="1">
            <a:spLocks noChangeArrowheads="1"/>
          </p:cNvSpPr>
          <p:nvPr/>
        </p:nvSpPr>
        <p:spPr bwMode="auto">
          <a:xfrm>
            <a:off x="380014" y="726681"/>
            <a:ext cx="8942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latin typeface="Architects Daughter" panose="02000505000000020004" pitchFamily="2" charset="0"/>
              </a:rPr>
              <a:t>Add a table of contents to help guide students.</a:t>
            </a:r>
          </a:p>
        </p:txBody>
      </p:sp>
      <p:sp>
        <p:nvSpPr>
          <p:cNvPr id="71688" name="Text Box 8">
            <a:extLst>
              <a:ext uri="{FF2B5EF4-FFF2-40B4-BE49-F238E27FC236}">
                <a16:creationId xmlns:a16="http://schemas.microsoft.com/office/drawing/2014/main" id="{C53AE76D-08A0-4A10-B52E-CA78B1D3CDFE}"/>
              </a:ext>
            </a:extLst>
          </p:cNvPr>
          <p:cNvSpPr txBox="1">
            <a:spLocks noChangeArrowheads="1"/>
          </p:cNvSpPr>
          <p:nvPr/>
        </p:nvSpPr>
        <p:spPr bwMode="auto">
          <a:xfrm>
            <a:off x="123825" y="82550"/>
            <a:ext cx="5715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spcBef>
                <a:spcPct val="50000"/>
              </a:spcBef>
            </a:pPr>
            <a:r>
              <a:rPr lang="en-US" altLang="en-US" sz="1400" b="1" i="1">
                <a:solidFill>
                  <a:schemeClr val="bg1"/>
                </a:solidFill>
              </a:rPr>
              <a:t>  Interactive Student Notebook: Five Steps to Implementation</a:t>
            </a:r>
          </a:p>
        </p:txBody>
      </p:sp>
      <p:pic>
        <p:nvPicPr>
          <p:cNvPr id="2" name="Picture 1">
            <a:extLst>
              <a:ext uri="{FF2B5EF4-FFF2-40B4-BE49-F238E27FC236}">
                <a16:creationId xmlns:a16="http://schemas.microsoft.com/office/drawing/2014/main" id="{E31E0326-6E9E-4301-AF18-003E281A1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96004" y="1810655"/>
            <a:ext cx="5449147" cy="4086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 Box 20">
            <a:extLst>
              <a:ext uri="{FF2B5EF4-FFF2-40B4-BE49-F238E27FC236}">
                <a16:creationId xmlns:a16="http://schemas.microsoft.com/office/drawing/2014/main" id="{6CA9DDA8-D380-4162-8DAE-92661EA8568C}"/>
              </a:ext>
            </a:extLst>
          </p:cNvPr>
          <p:cNvSpPr txBox="1">
            <a:spLocks noChangeArrowheads="1"/>
          </p:cNvSpPr>
          <p:nvPr/>
        </p:nvSpPr>
        <p:spPr bwMode="auto">
          <a:xfrm>
            <a:off x="153390" y="74195"/>
            <a:ext cx="78486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0000"/>
              </a:lnSpc>
              <a:spcBef>
                <a:spcPct val="50000"/>
              </a:spcBef>
            </a:pPr>
            <a:r>
              <a:rPr lang="en-US" altLang="en-US" sz="2800" dirty="0">
                <a:latin typeface="Be Bright" panose="02000506000000020003" pitchFamily="50" charset="0"/>
              </a:rPr>
              <a:t>Organization – Table of Contents</a:t>
            </a:r>
          </a:p>
        </p:txBody>
      </p:sp>
    </p:spTree>
    <p:extLst>
      <p:ext uri="{BB962C8B-B14F-4D97-AF65-F5344CB8AC3E}">
        <p14:creationId xmlns:p14="http://schemas.microsoft.com/office/powerpoint/2010/main" val="956393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13">
            <a:extLst>
              <a:ext uri="{FF2B5EF4-FFF2-40B4-BE49-F238E27FC236}">
                <a16:creationId xmlns:a16="http://schemas.microsoft.com/office/drawing/2014/main" id="{7810FD16-CB02-4EF7-BEB8-9305CCFE809F}"/>
              </a:ext>
            </a:extLst>
          </p:cNvPr>
          <p:cNvSpPr txBox="1">
            <a:spLocks noChangeArrowheads="1"/>
          </p:cNvSpPr>
          <p:nvPr/>
        </p:nvSpPr>
        <p:spPr bwMode="auto">
          <a:xfrm>
            <a:off x="646896" y="1554905"/>
            <a:ext cx="44465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vocabulary</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maps</a:t>
            </a:r>
          </a:p>
        </p:txBody>
      </p:sp>
      <p:sp>
        <p:nvSpPr>
          <p:cNvPr id="73732" name="Text Box 12">
            <a:extLst>
              <a:ext uri="{FF2B5EF4-FFF2-40B4-BE49-F238E27FC236}">
                <a16:creationId xmlns:a16="http://schemas.microsoft.com/office/drawing/2014/main" id="{A9531EFD-32D3-446D-9D8B-80A3EF281582}"/>
              </a:ext>
            </a:extLst>
          </p:cNvPr>
          <p:cNvSpPr txBox="1">
            <a:spLocks noChangeArrowheads="1"/>
          </p:cNvSpPr>
          <p:nvPr/>
        </p:nvSpPr>
        <p:spPr bwMode="auto">
          <a:xfrm>
            <a:off x="414915" y="735036"/>
            <a:ext cx="8610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latin typeface="Architects Daughter" panose="02000505000000020004" pitchFamily="2" charset="0"/>
              </a:rPr>
              <a:t>Include lesson material with each unit such as:</a:t>
            </a:r>
          </a:p>
        </p:txBody>
      </p:sp>
      <p:sp>
        <p:nvSpPr>
          <p:cNvPr id="73736" name="Text Box 8">
            <a:extLst>
              <a:ext uri="{FF2B5EF4-FFF2-40B4-BE49-F238E27FC236}">
                <a16:creationId xmlns:a16="http://schemas.microsoft.com/office/drawing/2014/main" id="{3A660A93-4E48-441A-BD96-C9940F23C080}"/>
              </a:ext>
            </a:extLst>
          </p:cNvPr>
          <p:cNvSpPr txBox="1">
            <a:spLocks noChangeArrowheads="1"/>
          </p:cNvSpPr>
          <p:nvPr/>
        </p:nvSpPr>
        <p:spPr bwMode="auto">
          <a:xfrm>
            <a:off x="123825" y="82550"/>
            <a:ext cx="5715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spcBef>
                <a:spcPct val="50000"/>
              </a:spcBef>
            </a:pPr>
            <a:r>
              <a:rPr lang="en-US" altLang="en-US" sz="1400" b="1" i="1">
                <a:solidFill>
                  <a:schemeClr val="bg1"/>
                </a:solidFill>
              </a:rPr>
              <a:t>  Interactive Student Notebook: Five Steps to Implementation</a:t>
            </a:r>
          </a:p>
        </p:txBody>
      </p:sp>
      <p:pic>
        <p:nvPicPr>
          <p:cNvPr id="153609" name="Picture 9" descr="ISN Map">
            <a:extLst>
              <a:ext uri="{FF2B5EF4-FFF2-40B4-BE49-F238E27FC236}">
                <a16:creationId xmlns:a16="http://schemas.microsoft.com/office/drawing/2014/main" id="{76D938B1-E6B6-4FED-9B4C-0B3B04E396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8709" y="1270844"/>
            <a:ext cx="4752199" cy="5308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 Box 20">
            <a:extLst>
              <a:ext uri="{FF2B5EF4-FFF2-40B4-BE49-F238E27FC236}">
                <a16:creationId xmlns:a16="http://schemas.microsoft.com/office/drawing/2014/main" id="{27B20B84-ABBE-4100-AA4E-AE27C72C69C8}"/>
              </a:ext>
            </a:extLst>
          </p:cNvPr>
          <p:cNvSpPr txBox="1">
            <a:spLocks noChangeArrowheads="1"/>
          </p:cNvSpPr>
          <p:nvPr/>
        </p:nvSpPr>
        <p:spPr bwMode="auto">
          <a:xfrm>
            <a:off x="153390" y="74195"/>
            <a:ext cx="78486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0000"/>
              </a:lnSpc>
              <a:spcBef>
                <a:spcPct val="50000"/>
              </a:spcBef>
            </a:pPr>
            <a:r>
              <a:rPr lang="en-US" altLang="en-US" sz="2800" dirty="0">
                <a:latin typeface="Be Bright" panose="02000506000000020003" pitchFamily="50" charset="0"/>
              </a:rPr>
              <a:t>Organization – Resource Pages</a:t>
            </a:r>
          </a:p>
        </p:txBody>
      </p:sp>
    </p:spTree>
    <p:extLst>
      <p:ext uri="{BB962C8B-B14F-4D97-AF65-F5344CB8AC3E}">
        <p14:creationId xmlns:p14="http://schemas.microsoft.com/office/powerpoint/2010/main" val="2270375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13">
            <a:extLst>
              <a:ext uri="{FF2B5EF4-FFF2-40B4-BE49-F238E27FC236}">
                <a16:creationId xmlns:a16="http://schemas.microsoft.com/office/drawing/2014/main" id="{73C97C05-ACD4-45B6-913B-615F78398C4E}"/>
              </a:ext>
            </a:extLst>
          </p:cNvPr>
          <p:cNvSpPr txBox="1">
            <a:spLocks noChangeArrowheads="1"/>
          </p:cNvSpPr>
          <p:nvPr/>
        </p:nvSpPr>
        <p:spPr bwMode="auto">
          <a:xfrm>
            <a:off x="4572000" y="1432008"/>
            <a:ext cx="415073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the title of the unit.</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pictures that represent the unit content.</a:t>
            </a:r>
          </a:p>
          <a:p>
            <a:pPr eaLnBrk="1" hangingPunct="1">
              <a:spcBef>
                <a:spcPct val="50000"/>
              </a:spcBef>
              <a:buFont typeface="Times" panose="02020603050405020304" pitchFamily="18" charset="0"/>
              <a:buChar char="•"/>
            </a:pPr>
            <a:r>
              <a:rPr lang="en-US" altLang="en-US" dirty="0">
                <a:latin typeface="Architects Daughter" panose="02000505000000020004" pitchFamily="2" charset="0"/>
              </a:rPr>
              <a:t>a phrase that describes the unit.</a:t>
            </a:r>
          </a:p>
        </p:txBody>
      </p:sp>
      <p:sp>
        <p:nvSpPr>
          <p:cNvPr id="75780" name="Text Box 12">
            <a:extLst>
              <a:ext uri="{FF2B5EF4-FFF2-40B4-BE49-F238E27FC236}">
                <a16:creationId xmlns:a16="http://schemas.microsoft.com/office/drawing/2014/main" id="{A8D42665-21D2-47ED-BD5E-69E167550297}"/>
              </a:ext>
            </a:extLst>
          </p:cNvPr>
          <p:cNvSpPr txBox="1">
            <a:spLocks noChangeArrowheads="1"/>
          </p:cNvSpPr>
          <p:nvPr/>
        </p:nvSpPr>
        <p:spPr bwMode="auto">
          <a:xfrm>
            <a:off x="439386" y="685800"/>
            <a:ext cx="69759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latin typeface="Architects Daughter" panose="02000505000000020004" pitchFamily="2" charset="0"/>
              </a:rPr>
              <a:t>Add unit title pages that echo the unit theme and contain:</a:t>
            </a:r>
          </a:p>
        </p:txBody>
      </p:sp>
      <p:pic>
        <p:nvPicPr>
          <p:cNvPr id="135176" name="Picture 8" descr="ISN Unit Page">
            <a:extLst>
              <a:ext uri="{FF2B5EF4-FFF2-40B4-BE49-F238E27FC236}">
                <a16:creationId xmlns:a16="http://schemas.microsoft.com/office/drawing/2014/main" id="{4DF170F9-F15C-49C5-884A-94660FE54B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127" y="1432008"/>
            <a:ext cx="3738563" cy="5013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5785" name="Text Box 8">
            <a:extLst>
              <a:ext uri="{FF2B5EF4-FFF2-40B4-BE49-F238E27FC236}">
                <a16:creationId xmlns:a16="http://schemas.microsoft.com/office/drawing/2014/main" id="{CD4D1825-2D02-40BD-B333-13555333361D}"/>
              </a:ext>
            </a:extLst>
          </p:cNvPr>
          <p:cNvSpPr txBox="1">
            <a:spLocks noChangeArrowheads="1"/>
          </p:cNvSpPr>
          <p:nvPr/>
        </p:nvSpPr>
        <p:spPr bwMode="auto">
          <a:xfrm>
            <a:off x="123825" y="82550"/>
            <a:ext cx="5715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spcBef>
                <a:spcPct val="50000"/>
              </a:spcBef>
            </a:pPr>
            <a:r>
              <a:rPr lang="en-US" altLang="en-US" sz="1400" b="1" i="1">
                <a:solidFill>
                  <a:schemeClr val="bg1"/>
                </a:solidFill>
              </a:rPr>
              <a:t>  Interactive Student Notebook: Five Steps to Implementation</a:t>
            </a:r>
          </a:p>
        </p:txBody>
      </p:sp>
      <p:sp>
        <p:nvSpPr>
          <p:cNvPr id="10" name="Text Box 20">
            <a:extLst>
              <a:ext uri="{FF2B5EF4-FFF2-40B4-BE49-F238E27FC236}">
                <a16:creationId xmlns:a16="http://schemas.microsoft.com/office/drawing/2014/main" id="{EDBB1F55-D1C8-4C98-A7C4-D38C1D53934D}"/>
              </a:ext>
            </a:extLst>
          </p:cNvPr>
          <p:cNvSpPr txBox="1">
            <a:spLocks noChangeArrowheads="1"/>
          </p:cNvSpPr>
          <p:nvPr/>
        </p:nvSpPr>
        <p:spPr bwMode="auto">
          <a:xfrm>
            <a:off x="153390" y="74195"/>
            <a:ext cx="78486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0000"/>
              </a:lnSpc>
              <a:spcBef>
                <a:spcPct val="50000"/>
              </a:spcBef>
            </a:pPr>
            <a:r>
              <a:rPr lang="en-US" altLang="en-US" sz="2800" dirty="0">
                <a:latin typeface="Be Bright" panose="02000506000000020003" pitchFamily="50" charset="0"/>
              </a:rPr>
              <a:t>Organization – Unit Pages</a:t>
            </a:r>
          </a:p>
        </p:txBody>
      </p:sp>
    </p:spTree>
    <p:extLst>
      <p:ext uri="{BB962C8B-B14F-4D97-AF65-F5344CB8AC3E}">
        <p14:creationId xmlns:p14="http://schemas.microsoft.com/office/powerpoint/2010/main" val="33646842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EFA71-22E1-B8A2-625F-23991265D7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0"/>
            <a:ext cx="4587793" cy="6858000"/>
          </a:xfrm>
          <a:prstGeom prst="rect">
            <a:avLst/>
          </a:prstGeom>
        </p:spPr>
      </p:pic>
      <p:sp>
        <p:nvSpPr>
          <p:cNvPr id="4" name="TextBox 2">
            <a:extLst>
              <a:ext uri="{FF2B5EF4-FFF2-40B4-BE49-F238E27FC236}">
                <a16:creationId xmlns:a16="http://schemas.microsoft.com/office/drawing/2014/main" id="{4630DB4F-0C21-EE84-CC22-DF8589857087}"/>
              </a:ext>
            </a:extLst>
          </p:cNvPr>
          <p:cNvSpPr txBox="1">
            <a:spLocks noChangeArrowheads="1"/>
          </p:cNvSpPr>
          <p:nvPr/>
        </p:nvSpPr>
        <p:spPr bwMode="auto">
          <a:xfrm rot="21262057">
            <a:off x="574217" y="-486031"/>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9600" dirty="0">
                <a:latin typeface="Bloomishly" pitchFamily="50" charset="0"/>
              </a:rPr>
              <a:t>Examine</a:t>
            </a:r>
          </a:p>
        </p:txBody>
      </p:sp>
      <p:sp>
        <p:nvSpPr>
          <p:cNvPr id="5" name="TextBox 4">
            <a:extLst>
              <a:ext uri="{FF2B5EF4-FFF2-40B4-BE49-F238E27FC236}">
                <a16:creationId xmlns:a16="http://schemas.microsoft.com/office/drawing/2014/main" id="{6965FFF2-7AB8-354E-F198-C4BDDDB3CD55}"/>
              </a:ext>
            </a:extLst>
          </p:cNvPr>
          <p:cNvSpPr txBox="1"/>
          <p:nvPr/>
        </p:nvSpPr>
        <p:spPr>
          <a:xfrm>
            <a:off x="224853" y="2641142"/>
            <a:ext cx="6086006" cy="2308324"/>
          </a:xfrm>
          <a:prstGeom prst="rect">
            <a:avLst/>
          </a:prstGeom>
          <a:noFill/>
        </p:spPr>
        <p:txBody>
          <a:bodyPr wrap="square" rtlCol="0">
            <a:spAutoFit/>
          </a:bodyPr>
          <a:lstStyle/>
          <a:p>
            <a:pPr marL="857250" indent="-857250">
              <a:buFont typeface="Arial" panose="020B0604020202020204" pitchFamily="34" charset="0"/>
              <a:buChar char="•"/>
            </a:pPr>
            <a:r>
              <a:rPr lang="en-US" sz="7200" dirty="0">
                <a:latin typeface="Abscissa" panose="00000400000000000000" pitchFamily="2" charset="0"/>
              </a:rPr>
              <a:t>Organization</a:t>
            </a:r>
          </a:p>
          <a:p>
            <a:pPr marL="857250" indent="-857250">
              <a:buFont typeface="Arial" panose="020B0604020202020204" pitchFamily="34" charset="0"/>
              <a:buChar char="•"/>
            </a:pPr>
            <a:endParaRPr lang="en-US" sz="7200" dirty="0">
              <a:latin typeface="Abscissa" panose="00000400000000000000" pitchFamily="2" charset="0"/>
            </a:endParaRPr>
          </a:p>
        </p:txBody>
      </p:sp>
      <p:sp>
        <p:nvSpPr>
          <p:cNvPr id="6" name="TextBox 5">
            <a:extLst>
              <a:ext uri="{FF2B5EF4-FFF2-40B4-BE49-F238E27FC236}">
                <a16:creationId xmlns:a16="http://schemas.microsoft.com/office/drawing/2014/main" id="{1BB8FD45-3925-5E8C-CA73-E64F33B07470}"/>
              </a:ext>
            </a:extLst>
          </p:cNvPr>
          <p:cNvSpPr txBox="1"/>
          <p:nvPr/>
        </p:nvSpPr>
        <p:spPr>
          <a:xfrm>
            <a:off x="224853" y="1585369"/>
            <a:ext cx="6512320" cy="923330"/>
          </a:xfrm>
          <a:prstGeom prst="rect">
            <a:avLst/>
          </a:prstGeom>
          <a:noFill/>
        </p:spPr>
        <p:txBody>
          <a:bodyPr wrap="square" rtlCol="0">
            <a:spAutoFit/>
          </a:bodyPr>
          <a:lstStyle/>
          <a:p>
            <a:r>
              <a:rPr lang="en-US" sz="5400" dirty="0">
                <a:latin typeface="Abscissa" panose="00000400000000000000" pitchFamily="2" charset="0"/>
              </a:rPr>
              <a:t>the sample notebooks  </a:t>
            </a:r>
          </a:p>
        </p:txBody>
      </p:sp>
    </p:spTree>
    <p:extLst>
      <p:ext uri="{BB962C8B-B14F-4D97-AF65-F5344CB8AC3E}">
        <p14:creationId xmlns:p14="http://schemas.microsoft.com/office/powerpoint/2010/main" val="21972585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24BC4-7389-4413-BD66-3DC7149899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2" name="TextBox 1">
            <a:extLst>
              <a:ext uri="{FF2B5EF4-FFF2-40B4-BE49-F238E27FC236}">
                <a16:creationId xmlns:a16="http://schemas.microsoft.com/office/drawing/2014/main" id="{0CEF2352-35D4-4C47-998E-6FB63B932FF2}"/>
              </a:ext>
            </a:extLst>
          </p:cNvPr>
          <p:cNvSpPr txBox="1"/>
          <p:nvPr/>
        </p:nvSpPr>
        <p:spPr>
          <a:xfrm>
            <a:off x="160772" y="135207"/>
            <a:ext cx="5256180" cy="954107"/>
          </a:xfrm>
          <a:prstGeom prst="rect">
            <a:avLst/>
          </a:prstGeom>
          <a:noFill/>
        </p:spPr>
        <p:txBody>
          <a:bodyPr wrap="square" rtlCol="0">
            <a:spAutoFit/>
          </a:bodyPr>
          <a:lstStyle/>
          <a:p>
            <a:r>
              <a:rPr lang="en-US" sz="2800" dirty="0">
                <a:latin typeface="Be Bright" panose="02000506000000020003" pitchFamily="50" charset="0"/>
              </a:rPr>
              <a:t>What are some ideas that you will use in your classroom?</a:t>
            </a:r>
          </a:p>
        </p:txBody>
      </p:sp>
      <p:sp>
        <p:nvSpPr>
          <p:cNvPr id="5" name="TextBox 4">
            <a:extLst>
              <a:ext uri="{FF2B5EF4-FFF2-40B4-BE49-F238E27FC236}">
                <a16:creationId xmlns:a16="http://schemas.microsoft.com/office/drawing/2014/main" id="{E8FD135B-8AAF-42EA-9B3A-5611F2713959}"/>
              </a:ext>
            </a:extLst>
          </p:cNvPr>
          <p:cNvSpPr txBox="1"/>
          <p:nvPr/>
        </p:nvSpPr>
        <p:spPr>
          <a:xfrm>
            <a:off x="6121120" y="350650"/>
            <a:ext cx="3022880" cy="523220"/>
          </a:xfrm>
          <a:prstGeom prst="rect">
            <a:avLst/>
          </a:prstGeom>
          <a:noFill/>
        </p:spPr>
        <p:txBody>
          <a:bodyPr wrap="square" rtlCol="0">
            <a:spAutoFit/>
          </a:bodyPr>
          <a:lstStyle/>
          <a:p>
            <a:r>
              <a:rPr lang="en-US" sz="2800" dirty="0">
                <a:latin typeface="Be Bright" panose="02000506000000020003" pitchFamily="50" charset="0"/>
              </a:rPr>
              <a:t>I will use…</a:t>
            </a:r>
          </a:p>
        </p:txBody>
      </p:sp>
    </p:spTree>
    <p:extLst>
      <p:ext uri="{BB962C8B-B14F-4D97-AF65-F5344CB8AC3E}">
        <p14:creationId xmlns:p14="http://schemas.microsoft.com/office/powerpoint/2010/main" val="3788361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87A62C-F815-2038-D44B-A66D62FFC4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8082" y="-9473"/>
            <a:ext cx="4630925" cy="6972404"/>
          </a:xfrm>
          <a:prstGeom prst="rect">
            <a:avLst/>
          </a:prstGeom>
        </p:spPr>
      </p:pic>
      <p:sp>
        <p:nvSpPr>
          <p:cNvPr id="3" name="TextBox 2">
            <a:extLst>
              <a:ext uri="{FF2B5EF4-FFF2-40B4-BE49-F238E27FC236}">
                <a16:creationId xmlns:a16="http://schemas.microsoft.com/office/drawing/2014/main" id="{0F2D1F57-A111-6E5D-9EF7-8AC23BF98067}"/>
              </a:ext>
            </a:extLst>
          </p:cNvPr>
          <p:cNvSpPr txBox="1"/>
          <p:nvPr/>
        </p:nvSpPr>
        <p:spPr>
          <a:xfrm>
            <a:off x="149903" y="734518"/>
            <a:ext cx="4856812" cy="2215991"/>
          </a:xfrm>
          <a:prstGeom prst="rect">
            <a:avLst/>
          </a:prstGeom>
          <a:noFill/>
        </p:spPr>
        <p:txBody>
          <a:bodyPr wrap="square" rtlCol="0">
            <a:spAutoFit/>
          </a:bodyPr>
          <a:lstStyle/>
          <a:p>
            <a:r>
              <a:rPr lang="en-US" sz="13800" dirty="0">
                <a:latin typeface="Bloomishly" pitchFamily="50" charset="0"/>
              </a:rPr>
              <a:t>Grading </a:t>
            </a:r>
          </a:p>
        </p:txBody>
      </p:sp>
      <p:sp>
        <p:nvSpPr>
          <p:cNvPr id="4" name="TextBox 3">
            <a:extLst>
              <a:ext uri="{FF2B5EF4-FFF2-40B4-BE49-F238E27FC236}">
                <a16:creationId xmlns:a16="http://schemas.microsoft.com/office/drawing/2014/main" id="{52D97CD4-6B6C-144E-CDC1-4F38DE1F435D}"/>
              </a:ext>
            </a:extLst>
          </p:cNvPr>
          <p:cNvSpPr txBox="1"/>
          <p:nvPr/>
        </p:nvSpPr>
        <p:spPr>
          <a:xfrm>
            <a:off x="735036" y="2350344"/>
            <a:ext cx="3043004" cy="1200329"/>
          </a:xfrm>
          <a:prstGeom prst="rect">
            <a:avLst/>
          </a:prstGeom>
          <a:noFill/>
        </p:spPr>
        <p:txBody>
          <a:bodyPr wrap="square" rtlCol="0">
            <a:spAutoFit/>
          </a:bodyPr>
          <a:lstStyle/>
          <a:p>
            <a:r>
              <a:rPr lang="en-US" sz="7200" dirty="0"/>
              <a:t>the ISN</a:t>
            </a:r>
          </a:p>
        </p:txBody>
      </p:sp>
    </p:spTree>
    <p:extLst>
      <p:ext uri="{BB962C8B-B14F-4D97-AF65-F5344CB8AC3E}">
        <p14:creationId xmlns:p14="http://schemas.microsoft.com/office/powerpoint/2010/main" val="17155289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TotalTime>
  <Words>5150</Words>
  <Application>Microsoft Office PowerPoint</Application>
  <PresentationFormat>On-screen Show (4:3)</PresentationFormat>
  <Paragraphs>843</Paragraphs>
  <Slides>111</Slides>
  <Notes>98</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111</vt:i4>
      </vt:variant>
    </vt:vector>
  </HeadingPairs>
  <TitlesOfParts>
    <vt:vector size="140" baseType="lpstr">
      <vt:lpstr>1979</vt:lpstr>
      <vt:lpstr>A Hundred Miles</vt:lpstr>
      <vt:lpstr>Abadi</vt:lpstr>
      <vt:lpstr>Abscissa</vt:lpstr>
      <vt:lpstr>always  forever</vt:lpstr>
      <vt:lpstr>Architects Daughter</vt:lpstr>
      <vt:lpstr>Arial</vt:lpstr>
      <vt:lpstr>Be Bright</vt:lpstr>
      <vt:lpstr>Bloomishly</vt:lpstr>
      <vt:lpstr>Bloomishly Broad</vt:lpstr>
      <vt:lpstr>Bradley Hand ITC</vt:lpstr>
      <vt:lpstr>Calibri</vt:lpstr>
      <vt:lpstr>Calibri Light</vt:lpstr>
      <vt:lpstr>Chief Blueprint</vt:lpstr>
      <vt:lpstr>Covered By Your Grace</vt:lpstr>
      <vt:lpstr>Goudy Stout</vt:lpstr>
      <vt:lpstr>HelloButtons</vt:lpstr>
      <vt:lpstr>Janda Everyday Casual</vt:lpstr>
      <vt:lpstr>KG Be Still &amp; Know</vt:lpstr>
      <vt:lpstr>KG Miss Kindergarten</vt:lpstr>
      <vt:lpstr>KG This Is Not Goodbye</vt:lpstr>
      <vt:lpstr>One Starry Night</vt:lpstr>
      <vt:lpstr>Open Sans</vt:lpstr>
      <vt:lpstr>Simply*Glamorous</vt:lpstr>
      <vt:lpstr>Times</vt:lpstr>
      <vt:lpstr>Times New Roman</vt:lpstr>
      <vt:lpstr>Verdana</vt:lpstr>
      <vt:lpstr>Waiting for the Sunrise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18</cp:revision>
  <dcterms:created xsi:type="dcterms:W3CDTF">2022-06-29T14:33:47Z</dcterms:created>
  <dcterms:modified xsi:type="dcterms:W3CDTF">2023-06-29T21:34:05Z</dcterms:modified>
</cp:coreProperties>
</file>