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7" r:id="rId2"/>
    <p:sldId id="1237" r:id="rId3"/>
    <p:sldId id="336" r:id="rId4"/>
    <p:sldId id="1473" r:id="rId5"/>
    <p:sldId id="1474" r:id="rId6"/>
    <p:sldId id="1475" r:id="rId7"/>
    <p:sldId id="1476" r:id="rId8"/>
    <p:sldId id="1477" r:id="rId9"/>
    <p:sldId id="1478" r:id="rId10"/>
    <p:sldId id="1479" r:id="rId11"/>
    <p:sldId id="1480" r:id="rId12"/>
    <p:sldId id="1481" r:id="rId13"/>
    <p:sldId id="1503" r:id="rId14"/>
    <p:sldId id="1502" r:id="rId15"/>
    <p:sldId id="1446" r:id="rId16"/>
    <p:sldId id="1447" r:id="rId17"/>
    <p:sldId id="410" r:id="rId18"/>
    <p:sldId id="1606" r:id="rId19"/>
    <p:sldId id="1971" r:id="rId20"/>
    <p:sldId id="2031" r:id="rId21"/>
    <p:sldId id="1345" r:id="rId22"/>
    <p:sldId id="1899" r:id="rId23"/>
    <p:sldId id="1900" r:id="rId24"/>
    <p:sldId id="1901" r:id="rId25"/>
    <p:sldId id="1333" r:id="rId26"/>
    <p:sldId id="2033" r:id="rId27"/>
    <p:sldId id="636" r:id="rId28"/>
    <p:sldId id="1903" r:id="rId29"/>
    <p:sldId id="1904" r:id="rId30"/>
    <p:sldId id="1905" r:id="rId31"/>
    <p:sldId id="1906" r:id="rId32"/>
    <p:sldId id="1907" r:id="rId33"/>
    <p:sldId id="1908" r:id="rId34"/>
    <p:sldId id="1909" r:id="rId35"/>
    <p:sldId id="1910" r:id="rId36"/>
    <p:sldId id="2032" r:id="rId37"/>
    <p:sldId id="1616" r:id="rId38"/>
    <p:sldId id="1898" r:id="rId39"/>
    <p:sldId id="1789" r:id="rId40"/>
    <p:sldId id="1925" r:id="rId41"/>
    <p:sldId id="1926" r:id="rId42"/>
    <p:sldId id="1927" r:id="rId43"/>
    <p:sldId id="1928" r:id="rId44"/>
    <p:sldId id="1929" r:id="rId45"/>
    <p:sldId id="1930" r:id="rId46"/>
    <p:sldId id="35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46" autoAdjust="0"/>
  </p:normalViewPr>
  <p:slideViewPr>
    <p:cSldViewPr snapToGrid="0">
      <p:cViewPr varScale="1">
        <p:scale>
          <a:sx n="50" d="100"/>
          <a:sy n="50" d="100"/>
        </p:scale>
        <p:origin x="169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9AF44-FCDA-4EE7-BEE2-CD348402F1E5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9AC15-55D2-4E27-A4EE-D0D6E984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16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 Word Wall terms in the front of the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24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17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77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5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I have reviewed the different research – I ask the teachers, which one they agree with and why – have them talk to their table or partner.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5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History teachers are the guardians of democracy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2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the teachers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00561-FA90-4571-BC88-54E0E8770C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04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never received a scope and sequence, so I don’t know when they would use this.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my resources for World Cultures support the Interactive Student Notebook, which is a district initiative for Ysleta ISD. The packet I am going to give you for this activity will simulate an ISN but would actually be put in your students notebook.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24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lesson is a dog and pony show as you will be modeling as quickly as you can.  The lesson in their own classroom will be much slower.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0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Spend a few minutes introducing your personal and professional life.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0807" indent="-31889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726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9173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301086" indent="-2551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84464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67843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51222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234601" indent="-2551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0C877C-5733-45C9-9B56-D0F4968C073F}" type="slidenum">
              <a:rPr lang="en-US" altLang="en-US" smtClean="0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5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lesson you are going to model is for 6</a:t>
            </a:r>
            <a:r>
              <a:rPr lang="en-US" baseline="30000" dirty="0"/>
              <a:t>th</a:t>
            </a:r>
            <a:r>
              <a:rPr lang="en-US" dirty="0"/>
              <a:t> grade World Cultures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9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13ADE-F1C8-451D-9C97-BA9FC71A1C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162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you are going to model one method of teaching vocabulary. </a:t>
            </a:r>
          </a:p>
          <a:p>
            <a:endParaRPr lang="en-US" dirty="0"/>
          </a:p>
          <a:p>
            <a:r>
              <a:rPr lang="en-US" dirty="0"/>
              <a:t>Point to the word wall and read each of the terms – tell the teachers we are going to do a 3, 2, 1 definition to learn the terms. They will need post-it notes for the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97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method to teach vocabulary with images is the 3, 2, 1 Definitions – Allow students time to analyze an image to build their understanding of an image. </a:t>
            </a:r>
          </a:p>
          <a:p>
            <a:endParaRPr lang="en-US" dirty="0"/>
          </a:p>
          <a:p>
            <a:r>
              <a:rPr lang="en-US" dirty="0"/>
              <a:t>Model this with the word Columbian Exchange</a:t>
            </a:r>
          </a:p>
          <a:p>
            <a:endParaRPr lang="en-US" dirty="0"/>
          </a:p>
          <a:p>
            <a:r>
              <a:rPr lang="en-US" dirty="0"/>
              <a:t>Allow them to pick a term with a partner and complete the 3, 2, 1 definition. I always bring the teachers close to word wall to get them out of their seats.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CA709-669E-4DA9-9ABF-8EB8F8D0BB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8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do with another term.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CA709-669E-4DA9-9ABF-8EB8F8D0BB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6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A871731-CA9F-4B4F-82DC-076152B30C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BE72C08-A600-48CA-9D93-AB3A7AE3A02B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Pass out the crop-it tools and the Columbus images. Use the handout with questions to ask questions for the teachers to answer using the tool. 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C1BDE85F-4732-468D-8F75-C4C2E7182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391" indent="-29579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798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0011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7" indent="-23599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9120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4634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0149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5663" indent="-2359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717816-69BD-4BF4-AF28-94BF12A3CD5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6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Doodle Notes and have them complete what they can with the first page of reading – not all of the info comes from the first page. This would be glued into their ISN when complete.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12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Pass out the first round of the hexagon cards. Make connections between the hexagon shapes.  For every connection they make, they earn 1 point. For example, the indigenous people shape is connected on 5 sides, exploration, Columbus, Spanish, person figure and Taino. A student should be able to explain how all of these are connected. If they can, they earn 5 points. You can ask them to annotate their connections with post it notes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Once you have finished the directions, go to the next slide before you start – you don’t want them to just copy your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82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hief Blueprint" panose="020B0500000000000000" pitchFamily="34" charset="0"/>
              </a:rPr>
              <a:t>You probably don’t have time for the next round, just walk the teachers through it.  You can just tell them what they would do next, how they add hexagons </a:t>
            </a:r>
            <a:r>
              <a:rPr lang="en-US" sz="1200" dirty="0" err="1">
                <a:latin typeface="Chief Blueprint" panose="020B0500000000000000" pitchFamily="34" charset="0"/>
              </a:rPr>
              <a:t>everytime</a:t>
            </a:r>
            <a:r>
              <a:rPr lang="en-US" sz="1200" dirty="0">
                <a:latin typeface="Chief Blueprint" panose="020B0500000000000000" pitchFamily="34" charset="0"/>
              </a:rPr>
              <a:t> so that it grows.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9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slides list the research that goes into my workshops.  I quickly share all of the research, and on the last slide I ask, “Which of these do you agree with?” and share the answer with a partner.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the Doodle Notes and have them complete what they can with the second page of reading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02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have finished the directions, go to the next slide before you start – you don’t want them to just copy your example.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848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of a processing assignment they can use in their notebook. I have also included sentence stems.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E9AC15-55D2-4E27-A4EE-D0D6E984DE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25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need to set up a fast pin for this – call me and I will walk you through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868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A9ED7A6-F7FD-4896-82F0-A8E62C85F3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F00ACB-7970-4BE4-A61A-34EDBFA34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F26EC496-CEA4-4AA5-8FCC-07E734351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460" indent="-29094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785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300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814" indent="-23275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0327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841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1356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56870" indent="-232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430054-4049-4F77-901A-FB15299DCB33}" type="slidenum">
              <a:rPr lang="en-US" altLang="en-US" smtClean="0">
                <a:latin typeface="Calibri" panose="020F0502020204030204" pitchFamily="34" charset="0"/>
              </a:rPr>
              <a:pPr/>
              <a:t>38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52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65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Give them the handout with the directions, tell them to try on their own and contact their coordinator if they can’t get in. 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8494" indent="-31789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506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88754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99357" indent="-25365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73723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48089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722455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96821" indent="-2536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87878-B40B-4180-93A0-2B19AB0571C9}" type="slidenum">
              <a:rPr lang="en-US" altLang="en-US" smtClean="0">
                <a:latin typeface="Calibri" panose="020F0502020204030204" pitchFamily="34" charset="0"/>
              </a:rPr>
              <a:pPr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005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Pass out handout on creating Boom Cards.  They need to follow these directions exactly to access their boom cards.  Do Not purchase Boom Cards from the Boom Learning site – your district has already purchased them all for you.  You must access the games through my website.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FE40A-5482-4D4D-9770-6A49E515B4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2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4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5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6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3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4CE70-55C6-4E46-82C9-94A40AE4A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4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8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01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20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0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79FE-99C3-4636-BB7D-BE524DF47A13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797B-4E02-4D45-BD7D-E17C78FD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8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hyperlink" Target="http://www.socialstudiessuccess.com/" TargetMode="Externa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hyperlink" Target="http://www.boomlearning.com/" TargetMode="External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706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508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5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62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716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185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08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49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39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2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32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135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0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7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703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1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531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8CFA0-7AEF-42DF-8FB0-D8B383D87D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24757" y="978160"/>
            <a:ext cx="3258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hief Blueprint" panose="020B0500000000000000" pitchFamily="34" charset="0"/>
              </a:rPr>
              <a:t>Make connections between the hexagon shapes.  </a:t>
            </a:r>
          </a:p>
        </p:txBody>
      </p:sp>
    </p:spTree>
    <p:extLst>
      <p:ext uri="{BB962C8B-B14F-4D97-AF65-F5344CB8AC3E}">
        <p14:creationId xmlns:p14="http://schemas.microsoft.com/office/powerpoint/2010/main" val="3168063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1C680-802F-40C4-B9EF-7A8FDCC3BB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18917" y="1918686"/>
            <a:ext cx="32589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Bloomishly" pitchFamily="50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877084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39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8CFA0-7AEF-42DF-8FB0-D8B383D87D6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24757" y="978160"/>
            <a:ext cx="3258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hief Blueprint" panose="020B0500000000000000" pitchFamily="34" charset="0"/>
              </a:rPr>
              <a:t>Make connections between the hexagon shapes.  </a:t>
            </a:r>
          </a:p>
        </p:txBody>
      </p:sp>
    </p:spTree>
    <p:extLst>
      <p:ext uri="{BB962C8B-B14F-4D97-AF65-F5344CB8AC3E}">
        <p14:creationId xmlns:p14="http://schemas.microsoft.com/office/powerpoint/2010/main" val="2809940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1C680-802F-40C4-B9EF-7A8FDCC3BB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18917" y="1918686"/>
            <a:ext cx="32589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Bloomishly" pitchFamily="50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332970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33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7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537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87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17BA1A-B243-45DA-B4FA-B500911F157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7365" y="1276664"/>
            <a:ext cx="6603270" cy="45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KG Be Still &amp; Know" panose="02000503000000020004" pitchFamily="2" charset="0"/>
              </a:rPr>
              <a:t>Welcome to Social Studies Success! Please follow these directions for accessing your new resources. Go to </a:t>
            </a:r>
            <a:r>
              <a:rPr lang="en-US" sz="1200" dirty="0">
                <a:latin typeface="KG Be Still &amp; Know" panose="02000503000000020004" pitchFamily="2" charset="0"/>
                <a:hlinkClick r:id="rId5"/>
              </a:rPr>
              <a:t>www.SocialStudiesSuccess.com</a:t>
            </a:r>
            <a:r>
              <a:rPr lang="en-US" sz="1200" dirty="0">
                <a:latin typeface="KG Be Still &amp; Know" panose="02000503000000020004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46076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EBD445-C8C5-45CC-9453-8148D97941F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27565" y="943088"/>
            <a:ext cx="6603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G Be Still &amp; Know" panose="02000503000000020004" pitchFamily="2" charset="0"/>
              </a:rPr>
              <a:t>Go to </a:t>
            </a:r>
            <a:r>
              <a:rPr lang="en-US" sz="2400" dirty="0">
                <a:latin typeface="KG Be Still &amp; Know" panose="02000503000000020004" pitchFamily="2" charset="0"/>
                <a:hlinkClick r:id="rId5"/>
              </a:rPr>
              <a:t>www.boomlearning.com</a:t>
            </a:r>
            <a:endParaRPr lang="en-US" sz="2400" dirty="0">
              <a:latin typeface="KG Be Still &amp; Know" panose="02000503000000020004" pitchFamily="2" charset="0"/>
            </a:endParaRPr>
          </a:p>
          <a:p>
            <a:pPr algn="ctr"/>
            <a:endParaRPr lang="en-US" sz="2400" dirty="0">
              <a:latin typeface="KG Be Still &amp; Know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14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682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104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66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911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16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49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08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5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34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673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</TotalTime>
  <Words>820</Words>
  <Application>Microsoft Office PowerPoint</Application>
  <PresentationFormat>On-screen Show (4:3)</PresentationFormat>
  <Paragraphs>76</Paragraphs>
  <Slides>46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Bloomishly</vt:lpstr>
      <vt:lpstr>Calibri</vt:lpstr>
      <vt:lpstr>Calibri Light</vt:lpstr>
      <vt:lpstr>Chief Blueprint</vt:lpstr>
      <vt:lpstr>KG Be Still &amp; Know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Dawn Vinas</dc:creator>
  <cp:lastModifiedBy>Dawn Vinas</cp:lastModifiedBy>
  <cp:revision>5</cp:revision>
  <dcterms:created xsi:type="dcterms:W3CDTF">2023-07-01T14:46:23Z</dcterms:created>
  <dcterms:modified xsi:type="dcterms:W3CDTF">2023-07-01T15:12:06Z</dcterms:modified>
</cp:coreProperties>
</file>