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2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3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tags/tag4.xml" ContentType="application/vnd.openxmlformats-officedocument.presentationml.tags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tags/tag5.xml" ContentType="application/vnd.openxmlformats-officedocument.presentationml.tags+xml"/>
  <Override PartName="/ppt/notesSlides/notesSlide62.xml" ContentType="application/vnd.openxmlformats-officedocument.presentationml.notesSlide+xml"/>
  <Override PartName="/ppt/tags/tag6.xml" ContentType="application/vnd.openxmlformats-officedocument.presentationml.tags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tags/tag7.xml" ContentType="application/vnd.openxmlformats-officedocument.presentationml.tags+xml"/>
  <Override PartName="/ppt/notesSlides/notesSlide65.xml" ContentType="application/vnd.openxmlformats-officedocument.presentationml.notesSlide+xml"/>
  <Override PartName="/ppt/tags/tag8.xml" ContentType="application/vnd.openxmlformats-officedocument.presentationml.tags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tags/tag9.xml" ContentType="application/vnd.openxmlformats-officedocument.presentationml.tags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tags/tag10.xml" ContentType="application/vnd.openxmlformats-officedocument.presentationml.tags+xml"/>
  <Override PartName="/ppt/notesSlides/notesSlide7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5"/>
  </p:notesMasterIdLst>
  <p:handoutMasterIdLst>
    <p:handoutMasterId r:id="rId96"/>
  </p:handoutMasterIdLst>
  <p:sldIdLst>
    <p:sldId id="256" r:id="rId2"/>
    <p:sldId id="1237" r:id="rId3"/>
    <p:sldId id="336" r:id="rId4"/>
    <p:sldId id="1473" r:id="rId5"/>
    <p:sldId id="1474" r:id="rId6"/>
    <p:sldId id="1475" r:id="rId7"/>
    <p:sldId id="1476" r:id="rId8"/>
    <p:sldId id="1477" r:id="rId9"/>
    <p:sldId id="1478" r:id="rId10"/>
    <p:sldId id="1479" r:id="rId11"/>
    <p:sldId id="1480" r:id="rId12"/>
    <p:sldId id="1481" r:id="rId13"/>
    <p:sldId id="1503" r:id="rId14"/>
    <p:sldId id="1502" r:id="rId15"/>
    <p:sldId id="1446" r:id="rId16"/>
    <p:sldId id="380" r:id="rId17"/>
    <p:sldId id="410" r:id="rId18"/>
    <p:sldId id="1344" r:id="rId19"/>
    <p:sldId id="396" r:id="rId20"/>
    <p:sldId id="386" r:id="rId21"/>
    <p:sldId id="387" r:id="rId22"/>
    <p:sldId id="1266" r:id="rId23"/>
    <p:sldId id="389" r:id="rId24"/>
    <p:sldId id="390" r:id="rId25"/>
    <p:sldId id="391" r:id="rId26"/>
    <p:sldId id="392" r:id="rId27"/>
    <p:sldId id="395" r:id="rId28"/>
    <p:sldId id="419" r:id="rId29"/>
    <p:sldId id="1936" r:id="rId30"/>
    <p:sldId id="1956" r:id="rId31"/>
    <p:sldId id="446" r:id="rId32"/>
    <p:sldId id="1667" r:id="rId33"/>
    <p:sldId id="813" r:id="rId34"/>
    <p:sldId id="1345" r:id="rId35"/>
    <p:sldId id="1512" r:id="rId36"/>
    <p:sldId id="1872" r:id="rId37"/>
    <p:sldId id="679" r:id="rId38"/>
    <p:sldId id="628" r:id="rId39"/>
    <p:sldId id="1348" r:id="rId40"/>
    <p:sldId id="257" r:id="rId41"/>
    <p:sldId id="262" r:id="rId42"/>
    <p:sldId id="1349" r:id="rId43"/>
    <p:sldId id="264" r:id="rId44"/>
    <p:sldId id="1873" r:id="rId45"/>
    <p:sldId id="266" r:id="rId46"/>
    <p:sldId id="267" r:id="rId47"/>
    <p:sldId id="268" r:id="rId48"/>
    <p:sldId id="791" r:id="rId49"/>
    <p:sldId id="1836" r:id="rId50"/>
    <p:sldId id="1508" r:id="rId51"/>
    <p:sldId id="1120" r:id="rId52"/>
    <p:sldId id="287" r:id="rId53"/>
    <p:sldId id="1874" r:id="rId54"/>
    <p:sldId id="1122" r:id="rId55"/>
    <p:sldId id="1123" r:id="rId56"/>
    <p:sldId id="292" r:id="rId57"/>
    <p:sldId id="1898" r:id="rId58"/>
    <p:sldId id="1789" r:id="rId59"/>
    <p:sldId id="445" r:id="rId60"/>
    <p:sldId id="1501" r:id="rId61"/>
    <p:sldId id="1523" r:id="rId62"/>
    <p:sldId id="1899" r:id="rId63"/>
    <p:sldId id="1900" r:id="rId64"/>
    <p:sldId id="1923" r:id="rId65"/>
    <p:sldId id="1901" r:id="rId66"/>
    <p:sldId id="1333" r:id="rId67"/>
    <p:sldId id="1935" r:id="rId68"/>
    <p:sldId id="1902" r:id="rId69"/>
    <p:sldId id="636" r:id="rId70"/>
    <p:sldId id="1903" r:id="rId71"/>
    <p:sldId id="1904" r:id="rId72"/>
    <p:sldId id="1905" r:id="rId73"/>
    <p:sldId id="1906" r:id="rId74"/>
    <p:sldId id="1907" r:id="rId75"/>
    <p:sldId id="1908" r:id="rId76"/>
    <p:sldId id="1909" r:id="rId77"/>
    <p:sldId id="1910" r:id="rId78"/>
    <p:sldId id="1911" r:id="rId79"/>
    <p:sldId id="1252" r:id="rId80"/>
    <p:sldId id="1912" r:id="rId81"/>
    <p:sldId id="1913" r:id="rId82"/>
    <p:sldId id="1527" r:id="rId83"/>
    <p:sldId id="1645" r:id="rId84"/>
    <p:sldId id="1607" r:id="rId85"/>
    <p:sldId id="1957" r:id="rId86"/>
    <p:sldId id="1914" r:id="rId87"/>
    <p:sldId id="1915" r:id="rId88"/>
    <p:sldId id="1916" r:id="rId89"/>
    <p:sldId id="798" r:id="rId90"/>
    <p:sldId id="1616" r:id="rId91"/>
    <p:sldId id="1618" r:id="rId92"/>
    <p:sldId id="351" r:id="rId93"/>
    <p:sldId id="352" r:id="rId9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wn Vinas" initials="DV" lastIdx="1" clrIdx="0">
    <p:extLst>
      <p:ext uri="{19B8F6BF-5375-455C-9EA6-DF929625EA0E}">
        <p15:presenceInfo xmlns:p15="http://schemas.microsoft.com/office/powerpoint/2012/main" userId="f38e12e2bed0e53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8812" autoAdjust="0"/>
  </p:normalViewPr>
  <p:slideViewPr>
    <p:cSldViewPr snapToGrid="0" showGuides="1">
      <p:cViewPr varScale="1">
        <p:scale>
          <a:sx n="44" d="100"/>
          <a:sy n="44" d="100"/>
        </p:scale>
        <p:origin x="20" y="20"/>
      </p:cViewPr>
      <p:guideLst>
        <p:guide orient="horz" pos="218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FFACCF-AFD3-4C8F-82F9-1FCFC3AE6881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44363D-5820-45ED-A1CF-B362ED1A0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8755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2A63CEE-F2DF-4C13-BA78-F9ADED70C6BC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E34CE70-55C6-4E46-82C9-94A40AE4A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260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9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0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Put out popsicle stick people and socks for participants to pick up as they enter. </a:t>
            </a:r>
          </a:p>
          <a:p>
            <a:endParaRPr lang="en-US" dirty="0"/>
          </a:p>
          <a:p>
            <a:r>
              <a:rPr lang="en-US" dirty="0"/>
              <a:t>Post why study history word wall and engagement anchor chart</a:t>
            </a:r>
          </a:p>
          <a:p>
            <a:endParaRPr lang="en-US" dirty="0"/>
          </a:p>
          <a:p>
            <a:r>
              <a:rPr lang="en-US" dirty="0"/>
              <a:t>Put post-it notes on the table (make sure they are all one color) have another set of colored post-it notes to hand out later</a:t>
            </a:r>
          </a:p>
          <a:p>
            <a:endParaRPr lang="en-US" dirty="0"/>
          </a:p>
          <a:p>
            <a:r>
              <a:rPr lang="en-US" dirty="0"/>
              <a:t>Also put up #1-4 in each corner of the room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961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6247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1172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5772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354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After I have reviewed the different research – I ask the teachers, which one they agree with and why – have them talk to their table or partner.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750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9EA75D93-4A5B-494C-871B-6CCDA12E54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62E1F2A1-ED37-435D-BA84-3DD55868EB30}"/>
              </a:ext>
            </a:extLst>
          </p:cNvPr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/>
              <a:t>Have teachers write their goals on a post it note and share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/>
              <a:t>Review our goals in the next slide</a:t>
            </a:r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2093DA99-2BBD-4125-8D86-6F73038D14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4225" indent="-3000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6500" indent="-238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0688" indent="-238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4875" indent="-238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32075" indent="-238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9275" indent="-238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6475" indent="-238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3675" indent="-238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4E8B1B9-BDDD-41CA-A71E-D5725F71B7BC}" type="slidenum">
              <a:rPr lang="en-US" altLang="en-US" smtClean="0">
                <a:latin typeface="Architects Daughter" panose="02000505000000020004" pitchFamily="2" charset="0"/>
                <a:ea typeface="ＭＳ Ｐゴシック" panose="020B0600070205080204" pitchFamily="34" charset="-128"/>
              </a:rPr>
              <a:pPr/>
              <a:t>16</a:t>
            </a:fld>
            <a:endParaRPr lang="en-US" altLang="en-US">
              <a:latin typeface="Architects Daughter" panose="02000505000000020004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346647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share my rule of the socks:</a:t>
            </a:r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They have never been on my feet</a:t>
            </a:r>
          </a:p>
          <a:p>
            <a:pPr marL="228600" indent="-228600">
              <a:buAutoNum type="arabicPeriod"/>
            </a:pPr>
            <a:r>
              <a:rPr lang="en-US" dirty="0"/>
              <a:t>They are not a souvenir of the workshop</a:t>
            </a:r>
          </a:p>
          <a:p>
            <a:pPr marL="228600" indent="-228600">
              <a:buAutoNum type="arabicPeriod"/>
            </a:pPr>
            <a:r>
              <a:rPr lang="en-US" dirty="0"/>
              <a:t>Put your cellphones away in the sock (model with your own)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8601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Pass out Engagement Doodle Notes</a:t>
            </a:r>
          </a:p>
          <a:p>
            <a:endParaRPr lang="en-US" dirty="0"/>
          </a:p>
          <a:p>
            <a:r>
              <a:rPr lang="en-US" dirty="0"/>
              <a:t>Ask this question and have them respond on the Engagement Doodle Notes handout – list 3 reasons </a:t>
            </a:r>
          </a:p>
          <a:p>
            <a:endParaRPr lang="en-US" dirty="0"/>
          </a:p>
          <a:p>
            <a:r>
              <a:rPr lang="en-US" dirty="0"/>
              <a:t>Have them discuss with a partner.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3674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share the official research from Philip </a:t>
            </a:r>
            <a:r>
              <a:rPr lang="en-US" dirty="0" err="1"/>
              <a:t>Schlechty</a:t>
            </a:r>
            <a:r>
              <a:rPr lang="en-US" dirty="0"/>
              <a:t> and his book – </a:t>
            </a:r>
            <a:r>
              <a:rPr lang="en-US" u="sng" dirty="0"/>
              <a:t>Working on the Work</a:t>
            </a:r>
            <a:r>
              <a:rPr lang="en-US" dirty="0"/>
              <a:t>.  Just read the next few slides to the teachers. Allow them to take notes if they wish. </a:t>
            </a:r>
          </a:p>
          <a:p>
            <a:endParaRPr lang="en-US" dirty="0"/>
          </a:p>
          <a:p>
            <a:r>
              <a:rPr lang="en-US" sz="1200" dirty="0" err="1">
                <a:solidFill>
                  <a:srgbClr val="000000"/>
                </a:solidFill>
                <a:latin typeface="Chief Blueprint" panose="020B0500000000000000" pitchFamily="34" charset="0"/>
              </a:rPr>
              <a:t>Schlechty’s</a:t>
            </a:r>
            <a:r>
              <a:rPr lang="en-US" sz="1200" dirty="0">
                <a:solidFill>
                  <a:srgbClr val="000000"/>
                </a:solidFill>
                <a:latin typeface="Chief Blueprint" panose="020B0500000000000000" pitchFamily="34" charset="0"/>
              </a:rPr>
              <a:t> </a:t>
            </a:r>
            <a:r>
              <a:rPr lang="en-US" sz="1200" i="1" dirty="0">
                <a:solidFill>
                  <a:srgbClr val="000000"/>
                </a:solidFill>
                <a:latin typeface="Chief Blueprint" panose="020B0500000000000000" pitchFamily="34" charset="0"/>
              </a:rPr>
              <a:t>Design Qualities of Engagement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13ADE-F1C8-451D-9C97-BA9FC71A1C1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0053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13ADE-F1C8-451D-9C97-BA9FC71A1C1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567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Introduce yourself</a:t>
            </a: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15304" indent="-31294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3428" indent="-25035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55786" indent="-25035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58147" indent="-25035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32505" indent="-250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6863" indent="-250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81223" indent="-250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55582" indent="-2503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0C877C-5733-45C9-9B56-D0F4968C073F}" type="slidenum">
              <a:rPr lang="en-US" altLang="en-US" smtClean="0">
                <a:latin typeface="Calibri" panose="020F0502020204030204" pitchFamily="34" charset="0"/>
              </a:rPr>
              <a:pPr/>
              <a:t>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0586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13ADE-F1C8-451D-9C97-BA9FC71A1C1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2022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13ADE-F1C8-451D-9C97-BA9FC71A1C1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2685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13ADE-F1C8-451D-9C97-BA9FC71A1C1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9276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13ADE-F1C8-451D-9C97-BA9FC71A1C1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8085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13ADE-F1C8-451D-9C97-BA9FC71A1C1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862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DA9ED7A6-F7FD-4896-82F0-A8E62C85F3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A1F00ACB-7970-4BE4-A61A-34EDBFA349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What did they just see you model? What design qualities – example: affiliation (working in a group)</a:t>
            </a:r>
          </a:p>
          <a:p>
            <a:endParaRPr lang="en-US" altLang="en-US" dirty="0"/>
          </a:p>
          <a:p>
            <a:r>
              <a:rPr lang="en-US" altLang="en-US" dirty="0"/>
              <a:t>Use popsicle people to randomly call on teachers</a:t>
            </a:r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F26EC496-CEA4-4AA5-8FCC-07E734351D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7430054-4049-4F77-901A-FB15299DCB33}" type="slidenum">
              <a:rPr lang="en-US" altLang="en-US" smtClean="0">
                <a:latin typeface="Calibri" panose="020F0502020204030204" pitchFamily="34" charset="0"/>
              </a:rPr>
              <a:pPr/>
              <a:t>27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2400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>
            <a:extLst>
              <a:ext uri="{FF2B5EF4-FFF2-40B4-BE49-F238E27FC236}">
                <a16:creationId xmlns:a16="http://schemas.microsoft.com/office/drawing/2014/main" id="{8EE435F6-448A-4DF2-9D09-915EE49611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chitects Daughter" panose="02000505000000020004" pitchFamily="2" charset="0"/>
              </a:defRPr>
            </a:lvl1pPr>
            <a:lvl2pPr marL="757066" indent="-291179">
              <a:spcBef>
                <a:spcPct val="30000"/>
              </a:spcBef>
              <a:defRPr sz="1200">
                <a:solidFill>
                  <a:schemeClr val="tx1"/>
                </a:solidFill>
                <a:latin typeface="Architects Daughter" panose="02000505000000020004" pitchFamily="2" charset="0"/>
              </a:defRPr>
            </a:lvl2pPr>
            <a:lvl3pPr marL="1164717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chitects Daughter" panose="02000505000000020004" pitchFamily="2" charset="0"/>
              </a:defRPr>
            </a:lvl3pPr>
            <a:lvl4pPr marL="1630604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chitects Daughter" panose="02000505000000020004" pitchFamily="2" charset="0"/>
              </a:defRPr>
            </a:lvl4pPr>
            <a:lvl5pPr marL="2096491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chitects Daughter" panose="02000505000000020004" pitchFamily="2" charset="0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chitects Daughter" panose="02000505000000020004" pitchFamily="2" charset="0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chitects Daughter" panose="02000505000000020004" pitchFamily="2" charset="0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chitects Daughter" panose="02000505000000020004" pitchFamily="2" charset="0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chitects Daughter" panose="02000505000000020004" pitchFamily="2" charset="0"/>
              </a:defRPr>
            </a:lvl9pPr>
          </a:lstStyle>
          <a:p>
            <a:pPr>
              <a:spcBef>
                <a:spcPct val="0"/>
              </a:spcBef>
            </a:pPr>
            <a:fld id="{E7076718-BA5D-4244-A029-64C54404847C}" type="slidenum">
              <a:rPr lang="en-US" altLang="en-US" smtClean="0"/>
              <a:pPr>
                <a:spcBef>
                  <a:spcPct val="0"/>
                </a:spcBef>
              </a:pPr>
              <a:t>28</a:t>
            </a:fld>
            <a:endParaRPr lang="en-US" altLang="en-US"/>
          </a:p>
        </p:txBody>
      </p:sp>
      <p:sp>
        <p:nvSpPr>
          <p:cNvPr id="134147" name="Rectangle 1">
            <a:extLst>
              <a:ext uri="{FF2B5EF4-FFF2-40B4-BE49-F238E27FC236}">
                <a16:creationId xmlns:a16="http://schemas.microsoft.com/office/drawing/2014/main" id="{5ACDCA6C-5896-4335-BF13-408008DA8E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4148" name="Text Box 2">
            <a:extLst>
              <a:ext uri="{FF2B5EF4-FFF2-40B4-BE49-F238E27FC236}">
                <a16:creationId xmlns:a16="http://schemas.microsoft.com/office/drawing/2014/main" id="{1093B67F-A6AA-4E08-98E2-F372525BBB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1040" y="4460981"/>
            <a:ext cx="5608320" cy="422372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688"/>
              </a:spcBef>
              <a:tabLst>
                <a:tab pos="0" algn="l"/>
                <a:tab pos="931774" algn="l"/>
                <a:tab pos="1863547" algn="l"/>
                <a:tab pos="2795321" algn="l"/>
                <a:tab pos="3727094" algn="l"/>
                <a:tab pos="4658868" algn="l"/>
                <a:tab pos="5590642" algn="l"/>
                <a:tab pos="6522415" algn="l"/>
                <a:tab pos="7454189" algn="l"/>
                <a:tab pos="8385962" algn="l"/>
                <a:tab pos="9317736" algn="l"/>
                <a:tab pos="10249510" algn="l"/>
              </a:tabLst>
            </a:pPr>
            <a:endParaRPr lang="en-US" altLang="en-US" sz="1800" dirty="0">
              <a:latin typeface="Papyrus" panose="03070502060502030205" pitchFamily="66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88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31774" algn="l"/>
                <a:tab pos="1863547" algn="l"/>
                <a:tab pos="2795321" algn="l"/>
                <a:tab pos="3727094" algn="l"/>
                <a:tab pos="4658868" algn="l"/>
                <a:tab pos="5590642" algn="l"/>
                <a:tab pos="6522415" algn="l"/>
                <a:tab pos="7454189" algn="l"/>
                <a:tab pos="8385962" algn="l"/>
                <a:tab pos="9317736" algn="l"/>
                <a:tab pos="10249510" algn="l"/>
              </a:tabLst>
              <a:defRPr/>
            </a:pPr>
            <a:r>
              <a:rPr lang="en-US" altLang="en-US" sz="1800" dirty="0"/>
              <a:t>Use popsicle people to randomly call on teachers</a:t>
            </a:r>
          </a:p>
          <a:p>
            <a:pPr>
              <a:spcBef>
                <a:spcPts val="688"/>
              </a:spcBef>
              <a:tabLst>
                <a:tab pos="0" algn="l"/>
                <a:tab pos="931774" algn="l"/>
                <a:tab pos="1863547" algn="l"/>
                <a:tab pos="2795321" algn="l"/>
                <a:tab pos="3727094" algn="l"/>
                <a:tab pos="4658868" algn="l"/>
                <a:tab pos="5590642" algn="l"/>
                <a:tab pos="6522415" algn="l"/>
                <a:tab pos="7454189" algn="l"/>
                <a:tab pos="8385962" algn="l"/>
                <a:tab pos="9317736" algn="l"/>
                <a:tab pos="10249510" algn="l"/>
              </a:tabLst>
            </a:pPr>
            <a:endParaRPr lang="en-US" altLang="en-US" sz="1800" dirty="0">
              <a:latin typeface="Papyrus" panose="03070502060502030205" pitchFamily="66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34149" name="Text Box 3">
            <a:extLst>
              <a:ext uri="{FF2B5EF4-FFF2-40B4-BE49-F238E27FC236}">
                <a16:creationId xmlns:a16="http://schemas.microsoft.com/office/drawing/2014/main" id="{C4FCF0C0-AF85-4186-BA23-E3017801B4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0938" y="8917120"/>
            <a:ext cx="3037840" cy="469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710" tIns="47689" rIns="91710" bIns="47689" anchor="b"/>
          <a:lstStyle>
            <a:lvl1pPr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chitects Daughter" panose="02000505000000020004" pitchFamily="2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chitects Daughter" panose="02000505000000020004" pitchFamily="2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chitects Daughter" panose="02000505000000020004" pitchFamily="2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chitects Daughter" panose="02000505000000020004" pitchFamily="2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chitects Daughter" panose="02000505000000020004" pitchFamily="2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chitects Daughter" panose="02000505000000020004" pitchFamily="2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chitects Daughter" panose="02000505000000020004" pitchFamily="2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chitects Daughter" panose="02000505000000020004" pitchFamily="2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chitects Daughter" panose="02000505000000020004" pitchFamily="2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A73609D-6360-4AA8-B0FB-3B6C2CB5C5A2}" type="slidenum">
              <a:rPr lang="en-US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28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34150" name="TextBox 1">
            <a:extLst>
              <a:ext uri="{FF2B5EF4-FFF2-40B4-BE49-F238E27FC236}">
                <a16:creationId xmlns:a16="http://schemas.microsoft.com/office/drawing/2014/main" id="{67970C47-23FC-479A-8446-C3B1BDE565A7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0"/>
            <a:ext cx="3894667" cy="376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>
              <a:latin typeface="Architects Daughter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7802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 the teacher participants write their name on two different post-it notes.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8265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them which design quality of engagement they themselves need to work on.  They will put their name post-it note on the anchor chart next to 2 different design qualities of engagement. This will be their focus for the day.  You can then ask them throughout the day – “Johnny, where did you see x” by pulling his name off the chart.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526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are now going to model a lesson focusing on a different design quality of engagement – authenticity.  But be on the lookout for more!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27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following slides list the research that goes into my workshops.  I quickly share all of the research, and on the last slide I ask, “Which of these do you agree with?” and share the answer with a partner.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311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great lesson for the beginning of the year! Use within the first week if possible.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6448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lesson is a dog and pony show as you will be modeling as many different strategies as you can.  The lesson in their own classroom will be much simpler.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4027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 read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13ADE-F1C8-451D-9C97-BA9FC71A1C1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3974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 read – this is the skill the students will be using in the lesson.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2F959-6346-4B6F-8AC9-64791AC70D9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67962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essential question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2210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the teachers to think about the answer and then stand in each one of the 4 corners that represent their response.  Once they are their, talk with each other to see why they all have similar response, then share out.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151E9-E434-4549-BB4C-83AF1CFEA73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70496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are the vocabulary terms we are going to learn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81437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FF0000"/>
                </a:solidFill>
              </a:rPr>
              <a:t>Pass out Predict This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Give each teacher one of these and place them with a partner.  Have them all come up to the word wall and discuss with their partner to see what they think the correct answer is.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308B3-0338-4F41-8CC7-9816BDB7F74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38268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the following slides to debrief the answers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46807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Play connection cards – give a pack of cards to a group of 3-4.  Have them turn the cards face down and just draw a card.  Then do what is on the card. 4-5 minutes only.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244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45919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pass out your own artifacts in an envelope.  In their groups, have them examine the artifacts to see if they can answer any of thee questions.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37861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Read to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20970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Pass out the first page of the reading.  Put them with a partner and use question dice for the reading.  Model how to use question dice.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14937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Project so they can see if they can’t read the tiny cards in the boxes.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14924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Pass out the second reading and model how to read with pick a card.  After they have read, give them one of the pick a cards to use as a sentence starter with the whole group.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2247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Pass out Doodle Notes and just do for about 5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92570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Pass out spectrum and have them read and discuss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9876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DA9ED7A6-F7FD-4896-82F0-A8E62C85F3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A1F00ACB-7970-4BE4-A61A-34EDBFA349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F26EC496-CEA4-4AA5-8FCC-07E734351D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7430054-4049-4F77-901A-FB15299DCB33}" type="slidenum">
              <a:rPr lang="en-US" altLang="en-US" smtClean="0">
                <a:latin typeface="Calibri" panose="020F0502020204030204" pitchFamily="34" charset="0"/>
              </a:rPr>
              <a:pPr/>
              <a:t>57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85256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71650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Give them 5 minutes to write down reflections on their notes (on the back)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0980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04387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Prep for the next lesson model during the break:</a:t>
            </a:r>
          </a:p>
          <a:p>
            <a:endParaRPr lang="en-US" dirty="0"/>
          </a:p>
          <a:p>
            <a:r>
              <a:rPr lang="en-US" dirty="0"/>
              <a:t>Hang up the word wall vocabulary terms for colonization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98617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Check for any questions before you begin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38520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next lesson you are going to model is for 6</a:t>
            </a:r>
            <a:r>
              <a:rPr lang="en-US" baseline="30000" dirty="0"/>
              <a:t>th</a:t>
            </a:r>
            <a:r>
              <a:rPr lang="en-US" dirty="0"/>
              <a:t> grade World Cultures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62929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 read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13ADE-F1C8-451D-9C97-BA9FC71A1C14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31627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09503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Share that you are going to model several different methods of teaching vocabulary. </a:t>
            </a:r>
          </a:p>
          <a:p>
            <a:endParaRPr lang="en-US" dirty="0"/>
          </a:p>
          <a:p>
            <a:r>
              <a:rPr lang="en-US" dirty="0"/>
              <a:t>Point to the word wall and read each of the terms – tell the teachers we are going to do a 3, 2, 1 definition to learn the terms. They will need post-it notes for the activity.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50972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Another method to teach vocabulary with images is the 3, 2, 1 Definitions – Allow students time to analyze an image to build their understanding of an image. </a:t>
            </a:r>
          </a:p>
          <a:p>
            <a:endParaRPr lang="en-US" dirty="0"/>
          </a:p>
          <a:p>
            <a:r>
              <a:rPr lang="en-US" dirty="0"/>
              <a:t>Model this with the word Columbian Exchange</a:t>
            </a:r>
          </a:p>
          <a:p>
            <a:endParaRPr lang="en-US" dirty="0"/>
          </a:p>
          <a:p>
            <a:r>
              <a:rPr lang="en-US" dirty="0"/>
              <a:t>Allow them to pick a term with a partner and complete the 3, 2, 1 definition. I always bring the teachers close to word wall to get them out of their seats.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CA709-669E-4DA9-9ABF-8EB8F8D0BB17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1842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 you can use this vocabulary </a:t>
            </a:r>
            <a:r>
              <a:rPr lang="en-US" dirty="0" err="1"/>
              <a:t>actvity</a:t>
            </a:r>
            <a:r>
              <a:rPr lang="en-US" dirty="0"/>
              <a:t> - Make sure teachers have red-, green- and yellow-colored pencils. They will look at the terms on the word wall to complete this activity.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54875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Pass out anticipation guide  - do for just a few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07871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FA871731-CA9F-4B4F-82DC-076152B30C9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CBE72C08-A600-48CA-9D93-AB3A7AE3A02B}"/>
              </a:ext>
            </a:extLst>
          </p:cNvPr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Pass out the crop-it tools and the Columbus images. Use the handout with questions to ask questions for the teachers to answer using the tool. </a:t>
            </a:r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C1BDE85F-4732-468D-8F75-C4C2E7182A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69391" indent="-295796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84798" indent="-23599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60011" indent="-23599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33607" indent="-23599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99120" indent="-2359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64634" indent="-2359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30149" indent="-2359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95663" indent="-2359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C717816-69BD-4BF4-AF28-94BF12A3CD57}" type="slidenum">
              <a:rPr lang="en-US" altLang="en-US" smtClean="0"/>
              <a:pPr/>
              <a:t>69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24504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Chief Blueprint" panose="020B0500000000000000" pitchFamily="34" charset="0"/>
              </a:rPr>
              <a:t>Give each group a sheet of manila paper, copy of the first page of the reading (</a:t>
            </a:r>
            <a:r>
              <a:rPr lang="en-US" sz="1200" b="1" dirty="0">
                <a:latin typeface="Chief Blueprint" panose="020B0500000000000000" pitchFamily="34" charset="0"/>
              </a:rPr>
              <a:t>Spanish Exploration</a:t>
            </a:r>
            <a:r>
              <a:rPr lang="en-US" sz="1200" dirty="0">
                <a:latin typeface="Chief Blueprint" panose="020B0500000000000000" pitchFamily="34" charset="0"/>
              </a:rPr>
              <a:t>), the first page of Doodle Notes</a:t>
            </a:r>
            <a:r>
              <a:rPr lang="en-US" sz="1200" b="0" i="0" dirty="0">
                <a:solidFill>
                  <a:srgbClr val="4D5156"/>
                </a:solidFill>
                <a:effectLst/>
                <a:latin typeface="Roboto"/>
              </a:rPr>
              <a:t>™</a:t>
            </a:r>
            <a:r>
              <a:rPr lang="en-US" sz="1200" dirty="0">
                <a:latin typeface="Chief Blueprint" panose="020B0500000000000000" pitchFamily="34" charset="0"/>
              </a:rPr>
              <a:t>  (</a:t>
            </a:r>
            <a:r>
              <a:rPr lang="en-US" sz="1200" b="1" dirty="0">
                <a:latin typeface="Chief Blueprint" panose="020B0500000000000000" pitchFamily="34" charset="0"/>
              </a:rPr>
              <a:t>Latin America Colonization</a:t>
            </a:r>
            <a:r>
              <a:rPr lang="en-US" sz="1200" dirty="0">
                <a:latin typeface="Chief Blueprint" panose="020B0500000000000000" pitchFamily="34" charset="0"/>
              </a:rPr>
              <a:t>) and Conquest and the first page of hexagons (</a:t>
            </a:r>
            <a:r>
              <a:rPr lang="en-US" sz="1200" b="1" dirty="0">
                <a:latin typeface="Chief Blueprint" panose="020B0500000000000000" pitchFamily="34" charset="0"/>
              </a:rPr>
              <a:t>Round One</a:t>
            </a:r>
            <a:r>
              <a:rPr lang="en-US" sz="1200" dirty="0">
                <a:latin typeface="Chief Blueprint" panose="020B0500000000000000" pitchFamily="34" charset="0"/>
              </a:rPr>
              <a:t>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Chief Blueprint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Chief Blueprint" panose="020B0500000000000000" pitchFamily="34" charset="0"/>
              </a:rPr>
              <a:t>Model </a:t>
            </a:r>
            <a:r>
              <a:rPr lang="en-US" sz="1200" b="1" dirty="0">
                <a:latin typeface="Chief Blueprint" panose="020B0500000000000000" pitchFamily="34" charset="0"/>
              </a:rPr>
              <a:t>Text Coding </a:t>
            </a:r>
            <a:r>
              <a:rPr lang="en-US" sz="1200" dirty="0">
                <a:latin typeface="Chief Blueprint" panose="020B0500000000000000" pitchFamily="34" charset="0"/>
              </a:rPr>
              <a:t>– hand out the text coding cards and choose one thing to model – usually one new thing they learned.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68603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Pass out the Doodle Notes and have them complete what they can with the first page of reading – not all of the info comes from the first page.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91286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Chief Blueprint" panose="020B0500000000000000" pitchFamily="34" charset="0"/>
              </a:rPr>
              <a:t>Pass out the first round of the hexagon cards. Make connections between the hexagon shapes.  For every connection they make, they earn 1 point. For example, the indigenous people shape is connected on 5 sides, exploration, Columbus, Spanish, person figure and Taino. A student should be able to explain how all of these are connected. If they can, they earn 5 points. You can ask them to annotate their connections with post it notes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Once you have finished the directions, go to the next slide before you start – you don’t want them to just copy your example.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88294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Chief Blueprint" panose="020B0500000000000000" pitchFamily="34" charset="0"/>
              </a:rPr>
              <a:t>You may not want to do round two or three, depends on your time.  You can just tell them what they would do next, how they add hexagons </a:t>
            </a:r>
            <a:r>
              <a:rPr lang="en-US" sz="1200" dirty="0" err="1">
                <a:latin typeface="Chief Blueprint" panose="020B0500000000000000" pitchFamily="34" charset="0"/>
              </a:rPr>
              <a:t>everytime</a:t>
            </a:r>
            <a:r>
              <a:rPr lang="en-US" sz="1200" dirty="0">
                <a:latin typeface="Chief Blueprint" panose="020B0500000000000000" pitchFamily="34" charset="0"/>
              </a:rPr>
              <a:t> so that it grows.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19373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Pass out the Doodle Notes and have them complete what they can with the second page of reading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50266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Once you have finished the directions, go to the next slide before you start – you don’t want them to just copy your example.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08486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DA9ED7A6-F7FD-4896-82F0-A8E62C85F3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A1F00ACB-7970-4BE4-A61A-34EDBFA349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After you have your small groups discuss, ask a few the answer.  Then person 0 stays put, person 1 moves one space, and person 2 moves 2 spaces in the circle.  Then present the next slide to discuss. </a:t>
            </a:r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F26EC496-CEA4-4AA5-8FCC-07E734351D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7430054-4049-4F77-901A-FB15299DCB33}" type="slidenum">
              <a:rPr lang="en-US" altLang="en-US" smtClean="0">
                <a:latin typeface="Calibri" panose="020F0502020204030204" pitchFamily="34" charset="0"/>
              </a:rPr>
              <a:pPr/>
              <a:t>78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18909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>
            <a:extLst>
              <a:ext uri="{FF2B5EF4-FFF2-40B4-BE49-F238E27FC236}">
                <a16:creationId xmlns:a16="http://schemas.microsoft.com/office/drawing/2014/main" id="{25A82776-9165-4FA1-9F12-6C7176DC09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>
            <a:extLst>
              <a:ext uri="{FF2B5EF4-FFF2-40B4-BE49-F238E27FC236}">
                <a16:creationId xmlns:a16="http://schemas.microsoft.com/office/drawing/2014/main" id="{FC197192-1CC3-4DCC-BA53-EAFF5EED40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9156" name="Slide Number Placeholder 3">
            <a:extLst>
              <a:ext uri="{FF2B5EF4-FFF2-40B4-BE49-F238E27FC236}">
                <a16:creationId xmlns:a16="http://schemas.microsoft.com/office/drawing/2014/main" id="{6B0AA817-CBC4-4F66-B79C-8C408D2DC5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B4AFB3E-5E0B-4472-80CC-F1D6FBD1ABD8}" type="slidenum">
              <a:rPr lang="en-US" altLang="en-US" b="0" smtClean="0">
                <a:latin typeface="Architects Daughter" panose="02000505000000020004" pitchFamily="2" charset="0"/>
              </a:rPr>
              <a:pPr/>
              <a:t>79</a:t>
            </a:fld>
            <a:endParaRPr lang="en-US" altLang="en-US" b="0">
              <a:latin typeface="Architects Daughter" panose="02000505000000020004" pitchFamily="2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77702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Give them 5 minutes to write down reflections on their notes (on the back)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6434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86680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Group teachers by grade level. Pass out the Task Cards for Colonization.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9618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Pass out army soldiers – each person gets about 10 soldiers. Directions are on the next slide.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18281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Play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77510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1251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Add a few of the kaboom cards to each set. Put the cards into a paper bag or turn them face down.  Play like UNO.</a:t>
            </a:r>
          </a:p>
        </p:txBody>
      </p:sp>
      <p:sp>
        <p:nvSpPr>
          <p:cNvPr id="181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9938" indent="-295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4275" indent="-234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60525" indent="-234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5188" indent="-234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388" indent="-234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49588" indent="-234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06788" indent="-234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3988" indent="-234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52DD8E3-BB5A-4FBF-84DA-58BCE2272F32}" type="slidenum">
              <a:rPr lang="en-US" altLang="en-US" smtClean="0">
                <a:latin typeface="Calibri" panose="020F0502020204030204" pitchFamily="34" charset="0"/>
              </a:rPr>
              <a:pPr/>
              <a:t>86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11149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DA9ED7A6-F7FD-4896-82F0-A8E62C85F3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A1F00ACB-7970-4BE4-A61A-34EDBFA349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F26EC496-CEA4-4AA5-8FCC-07E734351D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7430054-4049-4F77-901A-FB15299DCB33}" type="slidenum">
              <a:rPr lang="en-US" altLang="en-US" smtClean="0">
                <a:latin typeface="Calibri" panose="020F0502020204030204" pitchFamily="34" charset="0"/>
              </a:rPr>
              <a:pPr/>
              <a:t>87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66475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Give them 5 minutes to write down reflections on their notes (on the back)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60504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During lunch, set up the engagement </a:t>
            </a:r>
            <a:r>
              <a:rPr lang="en-US"/>
              <a:t>stations. </a:t>
            </a:r>
            <a:r>
              <a:rPr lang="en-US" dirty="0"/>
              <a:t>Play soft music while they work.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01608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They love this part! Just wander around and help as needed.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38996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8899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08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98513" indent="-3063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0313" indent="-2444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4025" indent="-2444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16150" indent="-2444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3350" indent="-244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0550" indent="-244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87750" indent="-244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44950" indent="-244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2387878-B40B-4180-93A0-2B19AB0571C9}" type="slidenum">
              <a:rPr lang="en-US" altLang="en-US" smtClean="0">
                <a:latin typeface="Calibri" panose="020F0502020204030204" pitchFamily="34" charset="0"/>
              </a:rPr>
              <a:pPr/>
              <a:t>92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20337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 out my blog on social studies success if they want to learn more.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1406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5234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343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0C02F-0009-42FA-ADEB-7315073EF5F5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4BECC-96A2-4B56-9BE1-A6A75F738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339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0C02F-0009-42FA-ADEB-7315073EF5F5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4BECC-96A2-4B56-9BE1-A6A75F738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25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0C02F-0009-42FA-ADEB-7315073EF5F5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4BECC-96A2-4B56-9BE1-A6A75F738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800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0C02F-0009-42FA-ADEB-7315073EF5F5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4BECC-96A2-4B56-9BE1-A6A75F738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510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0C02F-0009-42FA-ADEB-7315073EF5F5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4BECC-96A2-4B56-9BE1-A6A75F738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931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0C02F-0009-42FA-ADEB-7315073EF5F5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4BECC-96A2-4B56-9BE1-A6A75F738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336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0C02F-0009-42FA-ADEB-7315073EF5F5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4BECC-96A2-4B56-9BE1-A6A75F738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285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0C02F-0009-42FA-ADEB-7315073EF5F5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4BECC-96A2-4B56-9BE1-A6A75F738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782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0C02F-0009-42FA-ADEB-7315073EF5F5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4BECC-96A2-4B56-9BE1-A6A75F738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275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0C02F-0009-42FA-ADEB-7315073EF5F5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4BECC-96A2-4B56-9BE1-A6A75F738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379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0C02F-0009-42FA-ADEB-7315073EF5F5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4BECC-96A2-4B56-9BE1-A6A75F738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452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40C02F-0009-42FA-ADEB-7315073EF5F5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84BECC-96A2-4B56-9BE1-A6A75F738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456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72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75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255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07068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95080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4533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16399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53628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87167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13475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40803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6224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18468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52347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50243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49432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69614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90183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26310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74370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31461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5622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5315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30792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7849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13340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16136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04167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69810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10870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5974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9155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63409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34492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4370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31824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53452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544622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75376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566401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01028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808481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117655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23187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332526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713523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542049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520618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027682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167765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181464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355826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270349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351078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B18CFA0-7AEF-42DF-8FB0-D8B383D87D6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824757" y="978160"/>
            <a:ext cx="325891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hief Blueprint" panose="020B0500000000000000" pitchFamily="34" charset="0"/>
              </a:rPr>
              <a:t>Make connections between the hexagon shapes.  </a:t>
            </a:r>
          </a:p>
        </p:txBody>
      </p:sp>
    </p:spTree>
    <p:extLst>
      <p:ext uri="{BB962C8B-B14F-4D97-AF65-F5344CB8AC3E}">
        <p14:creationId xmlns:p14="http://schemas.microsoft.com/office/powerpoint/2010/main" val="316806309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A61C680-802F-40C4-B9EF-7A8FDCC3BBC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818917" y="1918686"/>
            <a:ext cx="325891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>
                <a:solidFill>
                  <a:schemeClr val="bg1"/>
                </a:solidFill>
                <a:latin typeface="Bloomishly" pitchFamily="50" charset="0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287708428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93902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939821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B18CFA0-7AEF-42DF-8FB0-D8B383D87D6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824757" y="978160"/>
            <a:ext cx="325891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hief Blueprint" panose="020B0500000000000000" pitchFamily="34" charset="0"/>
              </a:rPr>
              <a:t>Make connections between the hexagon shapes.  </a:t>
            </a:r>
          </a:p>
        </p:txBody>
      </p:sp>
    </p:spTree>
    <p:extLst>
      <p:ext uri="{BB962C8B-B14F-4D97-AF65-F5344CB8AC3E}">
        <p14:creationId xmlns:p14="http://schemas.microsoft.com/office/powerpoint/2010/main" val="280994089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A61C680-802F-40C4-B9EF-7A8FDCC3BBC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818917" y="1918686"/>
            <a:ext cx="325891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>
                <a:solidFill>
                  <a:schemeClr val="bg1"/>
                </a:solidFill>
                <a:latin typeface="Bloomishly" pitchFamily="50" charset="0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233297003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320156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563478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024120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41777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278988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223126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264749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31253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750562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449492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336080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8783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626733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767680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29217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052367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516568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48594</TotalTime>
  <Words>1598</Words>
  <Application>Microsoft Office PowerPoint</Application>
  <PresentationFormat>On-screen Show (4:3)</PresentationFormat>
  <Paragraphs>178</Paragraphs>
  <Slides>93</Slides>
  <Notes>79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102" baseType="lpstr">
      <vt:lpstr>Architects Daughter</vt:lpstr>
      <vt:lpstr>Arial</vt:lpstr>
      <vt:lpstr>Bloomishly</vt:lpstr>
      <vt:lpstr>Calibri</vt:lpstr>
      <vt:lpstr>Calibri Light</vt:lpstr>
      <vt:lpstr>Chief Blueprint</vt:lpstr>
      <vt:lpstr>Papyrus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Social Studies Success</dc:creator>
  <cp:lastModifiedBy>Dawn Vinas</cp:lastModifiedBy>
  <cp:revision>246</cp:revision>
  <cp:lastPrinted>2019-07-12T19:19:58Z</cp:lastPrinted>
  <dcterms:created xsi:type="dcterms:W3CDTF">2016-10-29T12:26:50Z</dcterms:created>
  <dcterms:modified xsi:type="dcterms:W3CDTF">2023-07-12T15:15:05Z</dcterms:modified>
</cp:coreProperties>
</file>