
<file path=[Content_Types].xml><?xml version="1.0" encoding="utf-8"?>
<Types xmlns="http://schemas.openxmlformats.org/package/2006/content-types">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tags/tag1.xml" ContentType="application/vnd.openxmlformats-officedocument.presentationml.tags+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tags/tag2.xml" ContentType="application/vnd.openxmlformats-officedocument.presentationml.tags+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tags/tag3.xml" ContentType="application/vnd.openxmlformats-officedocument.presentationml.tags+xml"/>
  <Override PartName="/ppt/notesSlides/notesSlide39.xml" ContentType="application/vnd.openxmlformats-officedocument.presentationml.notesSlide+xml"/>
  <Override PartName="/ppt/notesSlides/notesSlide4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48"/>
  </p:notesMasterIdLst>
  <p:sldIdLst>
    <p:sldId id="257" r:id="rId2"/>
    <p:sldId id="1237" r:id="rId3"/>
    <p:sldId id="1449" r:id="rId4"/>
    <p:sldId id="1943" r:id="rId5"/>
    <p:sldId id="1356" r:id="rId6"/>
    <p:sldId id="1452" r:id="rId7"/>
    <p:sldId id="1453" r:id="rId8"/>
    <p:sldId id="1941" r:id="rId9"/>
    <p:sldId id="1945" r:id="rId10"/>
    <p:sldId id="1455" r:id="rId11"/>
    <p:sldId id="1935" r:id="rId12"/>
    <p:sldId id="1333" r:id="rId13"/>
    <p:sldId id="931" r:id="rId14"/>
    <p:sldId id="1952" r:id="rId15"/>
    <p:sldId id="1953" r:id="rId16"/>
    <p:sldId id="1936" r:id="rId17"/>
    <p:sldId id="1794" r:id="rId18"/>
    <p:sldId id="1383" r:id="rId19"/>
    <p:sldId id="2056" r:id="rId20"/>
    <p:sldId id="2057" r:id="rId21"/>
    <p:sldId id="2058" r:id="rId22"/>
    <p:sldId id="2059" r:id="rId23"/>
    <p:sldId id="1461" r:id="rId24"/>
    <p:sldId id="1460" r:id="rId25"/>
    <p:sldId id="2060" r:id="rId26"/>
    <p:sldId id="1797" r:id="rId27"/>
    <p:sldId id="1958" r:id="rId28"/>
    <p:sldId id="1456" r:id="rId29"/>
    <p:sldId id="1827" r:id="rId30"/>
    <p:sldId id="1466" r:id="rId31"/>
    <p:sldId id="1646" r:id="rId32"/>
    <p:sldId id="1470" r:id="rId33"/>
    <p:sldId id="1364" r:id="rId34"/>
    <p:sldId id="1801" r:id="rId35"/>
    <p:sldId id="1788" r:id="rId36"/>
    <p:sldId id="1802" r:id="rId37"/>
    <p:sldId id="1852" r:id="rId38"/>
    <p:sldId id="1946" r:id="rId39"/>
    <p:sldId id="1947" r:id="rId40"/>
    <p:sldId id="1954" r:id="rId41"/>
    <p:sldId id="1782" r:id="rId42"/>
    <p:sldId id="1471" r:id="rId43"/>
    <p:sldId id="1795" r:id="rId44"/>
    <p:sldId id="1370" r:id="rId45"/>
    <p:sldId id="1472" r:id="rId46"/>
    <p:sldId id="1619" r:id="rId47"/>
  </p:sldIdLst>
  <p:sldSz cx="9144000" cy="6858000" type="screen4x3"/>
  <p:notesSz cx="7004050" cy="929005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12" userDrawn="1">
          <p15:clr>
            <a:srgbClr val="A4A3A4"/>
          </p15:clr>
        </p15:guide>
        <p15:guide id="2" pos="288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0023" autoAdjust="0"/>
    <p:restoredTop sz="84298" autoAdjust="0"/>
  </p:normalViewPr>
  <p:slideViewPr>
    <p:cSldViewPr snapToGrid="0" showGuides="1">
      <p:cViewPr varScale="1">
        <p:scale>
          <a:sx n="48" d="100"/>
          <a:sy n="48" d="100"/>
        </p:scale>
        <p:origin x="24" y="32"/>
      </p:cViewPr>
      <p:guideLst>
        <p:guide orient="horz" pos="2112"/>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theme" Target="theme/theme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3035088" cy="466115"/>
          </a:xfrm>
          <a:prstGeom prst="rect">
            <a:avLst/>
          </a:prstGeom>
        </p:spPr>
        <p:txBody>
          <a:bodyPr vert="horz" lIns="93096" tIns="46549" rIns="93096" bIns="46549" rtlCol="0"/>
          <a:lstStyle>
            <a:lvl1pPr algn="l">
              <a:defRPr sz="1200"/>
            </a:lvl1pPr>
          </a:lstStyle>
          <a:p>
            <a:endParaRPr lang="en-US"/>
          </a:p>
        </p:txBody>
      </p:sp>
      <p:sp>
        <p:nvSpPr>
          <p:cNvPr id="3" name="Date Placeholder 2"/>
          <p:cNvSpPr>
            <a:spLocks noGrp="1"/>
          </p:cNvSpPr>
          <p:nvPr>
            <p:ph type="dt" idx="1"/>
          </p:nvPr>
        </p:nvSpPr>
        <p:spPr>
          <a:xfrm>
            <a:off x="3967341" y="1"/>
            <a:ext cx="3035088" cy="466115"/>
          </a:xfrm>
          <a:prstGeom prst="rect">
            <a:avLst/>
          </a:prstGeom>
        </p:spPr>
        <p:txBody>
          <a:bodyPr vert="horz" lIns="93096" tIns="46549" rIns="93096" bIns="46549" rtlCol="0"/>
          <a:lstStyle>
            <a:lvl1pPr algn="r">
              <a:defRPr sz="1200"/>
            </a:lvl1pPr>
          </a:lstStyle>
          <a:p>
            <a:fld id="{C5E7CB91-5C6D-4815-94CF-C202E5CE440C}" type="datetimeFigureOut">
              <a:rPr lang="en-US" smtClean="0"/>
              <a:t>7/3/2023</a:t>
            </a:fld>
            <a:endParaRPr lang="en-US"/>
          </a:p>
        </p:txBody>
      </p:sp>
      <p:sp>
        <p:nvSpPr>
          <p:cNvPr id="4" name="Slide Image Placeholder 3"/>
          <p:cNvSpPr>
            <a:spLocks noGrp="1" noRot="1" noChangeAspect="1"/>
          </p:cNvSpPr>
          <p:nvPr>
            <p:ph type="sldImg" idx="2"/>
          </p:nvPr>
        </p:nvSpPr>
        <p:spPr>
          <a:xfrm>
            <a:off x="1412875" y="1160463"/>
            <a:ext cx="4178300" cy="3135312"/>
          </a:xfrm>
          <a:prstGeom prst="rect">
            <a:avLst/>
          </a:prstGeom>
          <a:noFill/>
          <a:ln w="12700">
            <a:solidFill>
              <a:prstClr val="black"/>
            </a:solidFill>
          </a:ln>
        </p:spPr>
        <p:txBody>
          <a:bodyPr vert="horz" lIns="93096" tIns="46549" rIns="93096" bIns="46549" rtlCol="0" anchor="ctr"/>
          <a:lstStyle/>
          <a:p>
            <a:endParaRPr lang="en-US"/>
          </a:p>
        </p:txBody>
      </p:sp>
      <p:sp>
        <p:nvSpPr>
          <p:cNvPr id="5" name="Notes Placeholder 4"/>
          <p:cNvSpPr>
            <a:spLocks noGrp="1"/>
          </p:cNvSpPr>
          <p:nvPr>
            <p:ph type="body" sz="quarter" idx="3"/>
          </p:nvPr>
        </p:nvSpPr>
        <p:spPr>
          <a:xfrm>
            <a:off x="700405" y="4470836"/>
            <a:ext cx="5603240" cy="3657958"/>
          </a:xfrm>
          <a:prstGeom prst="rect">
            <a:avLst/>
          </a:prstGeom>
        </p:spPr>
        <p:txBody>
          <a:bodyPr vert="horz" lIns="93096" tIns="46549" rIns="93096" bIns="4654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3936"/>
            <a:ext cx="3035088" cy="466115"/>
          </a:xfrm>
          <a:prstGeom prst="rect">
            <a:avLst/>
          </a:prstGeom>
        </p:spPr>
        <p:txBody>
          <a:bodyPr vert="horz" lIns="93096" tIns="46549" rIns="93096" bIns="46549" rtlCol="0" anchor="b"/>
          <a:lstStyle>
            <a:lvl1pPr algn="l">
              <a:defRPr sz="1200"/>
            </a:lvl1pPr>
          </a:lstStyle>
          <a:p>
            <a:endParaRPr lang="en-US"/>
          </a:p>
        </p:txBody>
      </p:sp>
      <p:sp>
        <p:nvSpPr>
          <p:cNvPr id="7" name="Slide Number Placeholder 6"/>
          <p:cNvSpPr>
            <a:spLocks noGrp="1"/>
          </p:cNvSpPr>
          <p:nvPr>
            <p:ph type="sldNum" sz="quarter" idx="5"/>
          </p:nvPr>
        </p:nvSpPr>
        <p:spPr>
          <a:xfrm>
            <a:off x="3967341" y="8823936"/>
            <a:ext cx="3035088" cy="466115"/>
          </a:xfrm>
          <a:prstGeom prst="rect">
            <a:avLst/>
          </a:prstGeom>
        </p:spPr>
        <p:txBody>
          <a:bodyPr vert="horz" lIns="93096" tIns="46549" rIns="93096" bIns="46549" rtlCol="0" anchor="b"/>
          <a:lstStyle>
            <a:lvl1pPr algn="r">
              <a:defRPr sz="1200"/>
            </a:lvl1pPr>
          </a:lstStyle>
          <a:p>
            <a:fld id="{474090D7-EA30-45C9-860E-96BC584F5939}" type="slidenum">
              <a:rPr lang="en-US" smtClean="0"/>
              <a:t>‹#›</a:t>
            </a:fld>
            <a:endParaRPr lang="en-US"/>
          </a:p>
        </p:txBody>
      </p:sp>
    </p:spTree>
    <p:extLst>
      <p:ext uri="{BB962C8B-B14F-4D97-AF65-F5344CB8AC3E}">
        <p14:creationId xmlns:p14="http://schemas.microsoft.com/office/powerpoint/2010/main" val="113088856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3" Type="http://schemas.openxmlformats.org/officeDocument/2006/relationships/slide" Target="../slides/slide33.xml"/><Relationship Id="rId2" Type="http://schemas.openxmlformats.org/officeDocument/2006/relationships/notesMaster" Target="../notesMasters/notesMaster1.xml"/><Relationship Id="rId1" Type="http://schemas.openxmlformats.org/officeDocument/2006/relationships/tags" Target="../tags/tag2.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3" Type="http://schemas.openxmlformats.org/officeDocument/2006/relationships/hyperlink" Target="https://www.dreamstime.com/thoughtful-person-thinking-face-male-expression-pose-worried-asking-question-serious-doubt-vector-face-male-character-image167469207" TargetMode="External"/><Relationship Id="rId2" Type="http://schemas.openxmlformats.org/officeDocument/2006/relationships/slide" Target="../slides/slide41.xml"/><Relationship Id="rId1" Type="http://schemas.openxmlformats.org/officeDocument/2006/relationships/notesMaster" Target="../notesMasters/notesMaster1.xml"/><Relationship Id="rId5" Type="http://schemas.openxmlformats.org/officeDocument/2006/relationships/hyperlink" Target="https://www.dreamstime.com/illustration/person-thinking.html" TargetMode="External"/><Relationship Id="rId4" Type="http://schemas.openxmlformats.org/officeDocument/2006/relationships/hyperlink" Target="https://www.dreamstime.com/onyxprj_info" TargetMode="Externa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3" Type="http://schemas.openxmlformats.org/officeDocument/2006/relationships/slide" Target="../slides/slide43.xml"/><Relationship Id="rId2" Type="http://schemas.openxmlformats.org/officeDocument/2006/relationships/notesMaster" Target="../notesMasters/notesMaster1.xml"/><Relationship Id="rId1" Type="http://schemas.openxmlformats.org/officeDocument/2006/relationships/tags" Target="../tags/tag3.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endParaRPr lang="en-US" dirty="0">
              <a:solidFill>
                <a:srgbClr val="000000"/>
              </a:solidFill>
              <a:latin typeface="Calibri" panose="020F0502020204030204" pitchFamily="34" charset="0"/>
            </a:endParaRPr>
          </a:p>
          <a:p>
            <a:r>
              <a:rPr lang="en-US" dirty="0"/>
              <a:t>Post any of the Word Wall sets I sent you</a:t>
            </a:r>
          </a:p>
          <a:p>
            <a:r>
              <a:rPr lang="en-US" dirty="0"/>
              <a:t>Handouts: Tips for Vocabulary</a:t>
            </a:r>
          </a:p>
          <a:p>
            <a:r>
              <a:rPr lang="en-US" dirty="0"/>
              <a:t>Choice Board</a:t>
            </a:r>
          </a:p>
          <a:p>
            <a:r>
              <a:rPr lang="en-US" dirty="0"/>
              <a:t>Vocabulary Pyramid</a:t>
            </a:r>
          </a:p>
          <a:p>
            <a:r>
              <a:rPr lang="en-US" dirty="0"/>
              <a:t>Hands</a:t>
            </a:r>
          </a:p>
          <a:p>
            <a:r>
              <a:rPr lang="en-US" dirty="0"/>
              <a:t>Bumper Word Template</a:t>
            </a:r>
          </a:p>
          <a:p>
            <a:r>
              <a:rPr lang="en-US" dirty="0"/>
              <a:t>Charades Plus Cards and sets</a:t>
            </a:r>
          </a:p>
          <a:p>
            <a:endParaRPr lang="en-US" dirty="0"/>
          </a:p>
        </p:txBody>
      </p:sp>
      <p:sp>
        <p:nvSpPr>
          <p:cNvPr id="4" name="Slide Number Placeholder 3"/>
          <p:cNvSpPr>
            <a:spLocks noGrp="1"/>
          </p:cNvSpPr>
          <p:nvPr>
            <p:ph type="sldNum" sz="quarter" idx="5"/>
          </p:nvPr>
        </p:nvSpPr>
        <p:spPr/>
        <p:txBody>
          <a:bodyPr/>
          <a:lstStyle/>
          <a:p>
            <a:fld id="{F94772A4-3E62-4DB2-81D2-6C4D5EC334C6}" type="slidenum">
              <a:rPr lang="en-US" smtClean="0"/>
              <a:t>1</a:t>
            </a:fld>
            <a:endParaRPr lang="en-US"/>
          </a:p>
        </p:txBody>
      </p:sp>
    </p:spTree>
    <p:extLst>
      <p:ext uri="{BB962C8B-B14F-4D97-AF65-F5344CB8AC3E}">
        <p14:creationId xmlns:p14="http://schemas.microsoft.com/office/powerpoint/2010/main" val="310710569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Another method to teach vocabulary with images is the 3, 2, 1 Definitions – Allow students time to analyze an image to build their understanding of an image. </a:t>
            </a:r>
          </a:p>
        </p:txBody>
      </p:sp>
      <p:sp>
        <p:nvSpPr>
          <p:cNvPr id="4" name="Slide Number Placeholder 3"/>
          <p:cNvSpPr>
            <a:spLocks noGrp="1"/>
          </p:cNvSpPr>
          <p:nvPr>
            <p:ph type="sldNum" sz="quarter" idx="5"/>
          </p:nvPr>
        </p:nvSpPr>
        <p:spPr/>
        <p:txBody>
          <a:bodyPr/>
          <a:lstStyle/>
          <a:p>
            <a:fld id="{EB2CA709-669E-4DA9-9ABF-8EB8F8D0BB17}" type="slidenum">
              <a:rPr lang="en-US" smtClean="0"/>
              <a:t>12</a:t>
            </a:fld>
            <a:endParaRPr lang="en-US"/>
          </a:p>
        </p:txBody>
      </p:sp>
    </p:spTree>
    <p:extLst>
      <p:ext uri="{BB962C8B-B14F-4D97-AF65-F5344CB8AC3E}">
        <p14:creationId xmlns:p14="http://schemas.microsoft.com/office/powerpoint/2010/main" val="263361842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Take a quick look at this image - </a:t>
            </a:r>
          </a:p>
        </p:txBody>
      </p:sp>
      <p:sp>
        <p:nvSpPr>
          <p:cNvPr id="4" name="Slide Number Placeholder 3"/>
          <p:cNvSpPr>
            <a:spLocks noGrp="1"/>
          </p:cNvSpPr>
          <p:nvPr>
            <p:ph type="sldNum" sz="quarter" idx="5"/>
          </p:nvPr>
        </p:nvSpPr>
        <p:spPr/>
        <p:txBody>
          <a:bodyPr/>
          <a:lstStyle/>
          <a:p>
            <a:fld id="{EB2CA709-669E-4DA9-9ABF-8EB8F8D0BB17}" type="slidenum">
              <a:rPr lang="en-US" smtClean="0"/>
              <a:t>13</a:t>
            </a:fld>
            <a:endParaRPr lang="en-US"/>
          </a:p>
        </p:txBody>
      </p:sp>
    </p:spTree>
    <p:extLst>
      <p:ext uri="{BB962C8B-B14F-4D97-AF65-F5344CB8AC3E}">
        <p14:creationId xmlns:p14="http://schemas.microsoft.com/office/powerpoint/2010/main" val="235983528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Example questions</a:t>
            </a:r>
          </a:p>
        </p:txBody>
      </p:sp>
      <p:sp>
        <p:nvSpPr>
          <p:cNvPr id="4" name="Slide Number Placeholder 3"/>
          <p:cNvSpPr>
            <a:spLocks noGrp="1"/>
          </p:cNvSpPr>
          <p:nvPr>
            <p:ph type="sldNum" sz="quarter" idx="5"/>
          </p:nvPr>
        </p:nvSpPr>
        <p:spPr/>
        <p:txBody>
          <a:bodyPr/>
          <a:lstStyle/>
          <a:p>
            <a:fld id="{EB2CA709-669E-4DA9-9ABF-8EB8F8D0BB17}" type="slidenum">
              <a:rPr lang="en-US" smtClean="0"/>
              <a:t>14</a:t>
            </a:fld>
            <a:endParaRPr lang="en-US"/>
          </a:p>
        </p:txBody>
      </p:sp>
    </p:spTree>
    <p:extLst>
      <p:ext uri="{BB962C8B-B14F-4D97-AF65-F5344CB8AC3E}">
        <p14:creationId xmlns:p14="http://schemas.microsoft.com/office/powerpoint/2010/main" val="352413894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Another method to teach vocabulary with images is the 3, 2, 1 Definitions – Allow students time to analyze an image to build their understanding of an image. </a:t>
            </a:r>
          </a:p>
        </p:txBody>
      </p:sp>
      <p:sp>
        <p:nvSpPr>
          <p:cNvPr id="4" name="Slide Number Placeholder 3"/>
          <p:cNvSpPr>
            <a:spLocks noGrp="1"/>
          </p:cNvSpPr>
          <p:nvPr>
            <p:ph type="sldNum" sz="quarter" idx="5"/>
          </p:nvPr>
        </p:nvSpPr>
        <p:spPr/>
        <p:txBody>
          <a:bodyPr/>
          <a:lstStyle/>
          <a:p>
            <a:fld id="{EB2CA709-669E-4DA9-9ABF-8EB8F8D0BB17}" type="slidenum">
              <a:rPr lang="en-US" smtClean="0"/>
              <a:t>15</a:t>
            </a:fld>
            <a:endParaRPr lang="en-US"/>
          </a:p>
        </p:txBody>
      </p:sp>
    </p:spTree>
    <p:extLst>
      <p:ext uri="{BB962C8B-B14F-4D97-AF65-F5344CB8AC3E}">
        <p14:creationId xmlns:p14="http://schemas.microsoft.com/office/powerpoint/2010/main" val="203400917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Have them create a 3, 2, 1 definition on this image</a:t>
            </a:r>
          </a:p>
        </p:txBody>
      </p:sp>
      <p:sp>
        <p:nvSpPr>
          <p:cNvPr id="4" name="Slide Number Placeholder 3"/>
          <p:cNvSpPr>
            <a:spLocks noGrp="1"/>
          </p:cNvSpPr>
          <p:nvPr>
            <p:ph type="sldNum" sz="quarter" idx="5"/>
          </p:nvPr>
        </p:nvSpPr>
        <p:spPr/>
        <p:txBody>
          <a:bodyPr/>
          <a:lstStyle/>
          <a:p>
            <a:fld id="{474090D7-EA30-45C9-860E-96BC584F5939}" type="slidenum">
              <a:rPr lang="en-US" smtClean="0"/>
              <a:t>16</a:t>
            </a:fld>
            <a:endParaRPr lang="en-US"/>
          </a:p>
        </p:txBody>
      </p:sp>
    </p:spTree>
    <p:extLst>
      <p:ext uri="{BB962C8B-B14F-4D97-AF65-F5344CB8AC3E}">
        <p14:creationId xmlns:p14="http://schemas.microsoft.com/office/powerpoint/2010/main" val="122328861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Have you had instruction on how to use Word Walls, or was it just a district initiative you were told to follow? Let’s take a look on why word walls work. </a:t>
            </a:r>
          </a:p>
        </p:txBody>
      </p:sp>
      <p:sp>
        <p:nvSpPr>
          <p:cNvPr id="4" name="Slide Number Placeholder 3"/>
          <p:cNvSpPr>
            <a:spLocks noGrp="1"/>
          </p:cNvSpPr>
          <p:nvPr>
            <p:ph type="sldNum" sz="quarter" idx="5"/>
          </p:nvPr>
        </p:nvSpPr>
        <p:spPr/>
        <p:txBody>
          <a:bodyPr/>
          <a:lstStyle/>
          <a:p>
            <a:fld id="{EB2CA709-669E-4DA9-9ABF-8EB8F8D0BB17}" type="slidenum">
              <a:rPr lang="en-US" smtClean="0"/>
              <a:t>18</a:t>
            </a:fld>
            <a:endParaRPr lang="en-US"/>
          </a:p>
        </p:txBody>
      </p:sp>
    </p:spTree>
    <p:extLst>
      <p:ext uri="{BB962C8B-B14F-4D97-AF65-F5344CB8AC3E}">
        <p14:creationId xmlns:p14="http://schemas.microsoft.com/office/powerpoint/2010/main" val="102478116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Word Walls work because of several different reasons – the first of which is episodic memory.  Students begin to associate a certain space in your room with vocabulary terms, and if you have taken the time to teach the terms, they will associate the space with learning. </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It is important that you put your current word wall in the focal point of your room – near where you teach. </a:t>
            </a:r>
          </a:p>
          <a:p>
            <a:endParaRPr lang="en-US" dirty="0"/>
          </a:p>
        </p:txBody>
      </p:sp>
      <p:sp>
        <p:nvSpPr>
          <p:cNvPr id="4" name="Slide Number Placeholder 3"/>
          <p:cNvSpPr>
            <a:spLocks noGrp="1"/>
          </p:cNvSpPr>
          <p:nvPr>
            <p:ph type="sldNum" sz="quarter" idx="5"/>
          </p:nvPr>
        </p:nvSpPr>
        <p:spPr/>
        <p:txBody>
          <a:bodyPr/>
          <a:lstStyle/>
          <a:p>
            <a:fld id="{474090D7-EA30-45C9-860E-96BC584F5939}" type="slidenum">
              <a:rPr lang="en-US" smtClean="0"/>
              <a:t>19</a:t>
            </a:fld>
            <a:endParaRPr lang="en-US"/>
          </a:p>
        </p:txBody>
      </p:sp>
    </p:spTree>
    <p:extLst>
      <p:ext uri="{BB962C8B-B14F-4D97-AF65-F5344CB8AC3E}">
        <p14:creationId xmlns:p14="http://schemas.microsoft.com/office/powerpoint/2010/main" val="213407029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i="0" dirty="0">
                <a:solidFill>
                  <a:srgbClr val="202124"/>
                </a:solidFill>
                <a:effectLst/>
                <a:latin typeface="Google Sans"/>
              </a:rPr>
              <a:t>Word walls reinforce sight-word acquisition. When students recognize the terms on sight, their fluency increases.  When their fluency increases, their comprehension increases. The goal is to build content literacy across grades and disciplines.</a:t>
            </a:r>
            <a:endParaRPr lang="en-US" dirty="0"/>
          </a:p>
        </p:txBody>
      </p:sp>
      <p:sp>
        <p:nvSpPr>
          <p:cNvPr id="4" name="Slide Number Placeholder 3"/>
          <p:cNvSpPr>
            <a:spLocks noGrp="1"/>
          </p:cNvSpPr>
          <p:nvPr>
            <p:ph type="sldNum" sz="quarter" idx="5"/>
          </p:nvPr>
        </p:nvSpPr>
        <p:spPr/>
        <p:txBody>
          <a:bodyPr/>
          <a:lstStyle/>
          <a:p>
            <a:fld id="{474090D7-EA30-45C9-860E-96BC584F5939}" type="slidenum">
              <a:rPr lang="en-US" smtClean="0"/>
              <a:t>20</a:t>
            </a:fld>
            <a:endParaRPr lang="en-US"/>
          </a:p>
        </p:txBody>
      </p:sp>
    </p:spTree>
    <p:extLst>
      <p:ext uri="{BB962C8B-B14F-4D97-AF65-F5344CB8AC3E}">
        <p14:creationId xmlns:p14="http://schemas.microsoft.com/office/powerpoint/2010/main" val="39747742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Pass out this handout and have them read it. Discuss what they circled or underlined with their partner.  </a:t>
            </a:r>
          </a:p>
        </p:txBody>
      </p:sp>
      <p:sp>
        <p:nvSpPr>
          <p:cNvPr id="4" name="Slide Number Placeholder 3"/>
          <p:cNvSpPr>
            <a:spLocks noGrp="1"/>
          </p:cNvSpPr>
          <p:nvPr>
            <p:ph type="sldNum" sz="quarter" idx="5"/>
          </p:nvPr>
        </p:nvSpPr>
        <p:spPr/>
        <p:txBody>
          <a:bodyPr/>
          <a:lstStyle/>
          <a:p>
            <a:fld id="{474090D7-EA30-45C9-860E-96BC584F5939}" type="slidenum">
              <a:rPr lang="en-US" smtClean="0"/>
              <a:t>21</a:t>
            </a:fld>
            <a:endParaRPr lang="en-US"/>
          </a:p>
        </p:txBody>
      </p:sp>
    </p:spTree>
    <p:extLst>
      <p:ext uri="{BB962C8B-B14F-4D97-AF65-F5344CB8AC3E}">
        <p14:creationId xmlns:p14="http://schemas.microsoft.com/office/powerpoint/2010/main" val="26918573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Now you are going to share tips for making word walls work in the classroom. </a:t>
            </a:r>
          </a:p>
        </p:txBody>
      </p:sp>
      <p:sp>
        <p:nvSpPr>
          <p:cNvPr id="4" name="Slide Number Placeholder 3"/>
          <p:cNvSpPr>
            <a:spLocks noGrp="1"/>
          </p:cNvSpPr>
          <p:nvPr>
            <p:ph type="sldNum" sz="quarter" idx="5"/>
          </p:nvPr>
        </p:nvSpPr>
        <p:spPr/>
        <p:txBody>
          <a:bodyPr/>
          <a:lstStyle/>
          <a:p>
            <a:fld id="{474090D7-EA30-45C9-860E-96BC584F5939}" type="slidenum">
              <a:rPr lang="en-US" smtClean="0"/>
              <a:t>22</a:t>
            </a:fld>
            <a:endParaRPr lang="en-US"/>
          </a:p>
        </p:txBody>
      </p:sp>
    </p:spTree>
    <p:extLst>
      <p:ext uri="{BB962C8B-B14F-4D97-AF65-F5344CB8AC3E}">
        <p14:creationId xmlns:p14="http://schemas.microsoft.com/office/powerpoint/2010/main" val="345856016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4100561-FA90-4571-BC88-54E0E8770C1B}" type="slidenum">
              <a:rPr lang="en-US" smtClean="0"/>
              <a:t>3</a:t>
            </a:fld>
            <a:endParaRPr lang="en-US"/>
          </a:p>
        </p:txBody>
      </p:sp>
    </p:spTree>
    <p:extLst>
      <p:ext uri="{BB962C8B-B14F-4D97-AF65-F5344CB8AC3E}">
        <p14:creationId xmlns:p14="http://schemas.microsoft.com/office/powerpoint/2010/main" val="330222419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See above</a:t>
            </a:r>
          </a:p>
        </p:txBody>
      </p:sp>
      <p:sp>
        <p:nvSpPr>
          <p:cNvPr id="4" name="Slide Number Placeholder 3"/>
          <p:cNvSpPr>
            <a:spLocks noGrp="1"/>
          </p:cNvSpPr>
          <p:nvPr>
            <p:ph type="sldNum" sz="quarter" idx="5"/>
          </p:nvPr>
        </p:nvSpPr>
        <p:spPr/>
        <p:txBody>
          <a:bodyPr/>
          <a:lstStyle/>
          <a:p>
            <a:fld id="{EB2CA709-669E-4DA9-9ABF-8EB8F8D0BB17}" type="slidenum">
              <a:rPr lang="en-US" smtClean="0"/>
              <a:t>23</a:t>
            </a:fld>
            <a:endParaRPr lang="en-US"/>
          </a:p>
        </p:txBody>
      </p:sp>
    </p:spTree>
    <p:extLst>
      <p:ext uri="{BB962C8B-B14F-4D97-AF65-F5344CB8AC3E}">
        <p14:creationId xmlns:p14="http://schemas.microsoft.com/office/powerpoint/2010/main" val="279110083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See above</a:t>
            </a:r>
          </a:p>
        </p:txBody>
      </p:sp>
      <p:sp>
        <p:nvSpPr>
          <p:cNvPr id="4" name="Slide Number Placeholder 3"/>
          <p:cNvSpPr>
            <a:spLocks noGrp="1"/>
          </p:cNvSpPr>
          <p:nvPr>
            <p:ph type="sldNum" sz="quarter" idx="5"/>
          </p:nvPr>
        </p:nvSpPr>
        <p:spPr/>
        <p:txBody>
          <a:bodyPr/>
          <a:lstStyle/>
          <a:p>
            <a:fld id="{EB2CA709-669E-4DA9-9ABF-8EB8F8D0BB17}" type="slidenum">
              <a:rPr lang="en-US" smtClean="0"/>
              <a:t>24</a:t>
            </a:fld>
            <a:endParaRPr lang="en-US"/>
          </a:p>
        </p:txBody>
      </p:sp>
    </p:spTree>
    <p:extLst>
      <p:ext uri="{BB962C8B-B14F-4D97-AF65-F5344CB8AC3E}">
        <p14:creationId xmlns:p14="http://schemas.microsoft.com/office/powerpoint/2010/main" val="288647149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You can use post-it notes to interact with the word walls.</a:t>
            </a:r>
          </a:p>
        </p:txBody>
      </p:sp>
      <p:sp>
        <p:nvSpPr>
          <p:cNvPr id="4" name="Slide Number Placeholder 3"/>
          <p:cNvSpPr>
            <a:spLocks noGrp="1"/>
          </p:cNvSpPr>
          <p:nvPr>
            <p:ph type="sldNum" sz="quarter" idx="5"/>
          </p:nvPr>
        </p:nvSpPr>
        <p:spPr/>
        <p:txBody>
          <a:bodyPr/>
          <a:lstStyle/>
          <a:p>
            <a:fld id="{EB2CA709-669E-4DA9-9ABF-8EB8F8D0BB17}" type="slidenum">
              <a:rPr lang="en-US" smtClean="0"/>
              <a:t>25</a:t>
            </a:fld>
            <a:endParaRPr lang="en-US"/>
          </a:p>
        </p:txBody>
      </p:sp>
    </p:spTree>
    <p:extLst>
      <p:ext uri="{BB962C8B-B14F-4D97-AF65-F5344CB8AC3E}">
        <p14:creationId xmlns:p14="http://schemas.microsoft.com/office/powerpoint/2010/main" val="255318897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When you finish with a unit, you can always take your word wall terms and put them in the back of the room. I recommend this for tested content areas. </a:t>
            </a:r>
          </a:p>
        </p:txBody>
      </p:sp>
      <p:sp>
        <p:nvSpPr>
          <p:cNvPr id="4" name="Slide Number Placeholder 3"/>
          <p:cNvSpPr>
            <a:spLocks noGrp="1"/>
          </p:cNvSpPr>
          <p:nvPr>
            <p:ph type="sldNum" sz="quarter" idx="5"/>
          </p:nvPr>
        </p:nvSpPr>
        <p:spPr/>
        <p:txBody>
          <a:bodyPr/>
          <a:lstStyle/>
          <a:p>
            <a:fld id="{EB2CA709-669E-4DA9-9ABF-8EB8F8D0BB17}" type="slidenum">
              <a:rPr lang="en-US" smtClean="0"/>
              <a:t>26</a:t>
            </a:fld>
            <a:endParaRPr lang="en-US"/>
          </a:p>
        </p:txBody>
      </p:sp>
    </p:spTree>
    <p:extLst>
      <p:ext uri="{BB962C8B-B14F-4D97-AF65-F5344CB8AC3E}">
        <p14:creationId xmlns:p14="http://schemas.microsoft.com/office/powerpoint/2010/main" val="337964087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How to make your own word walls. </a:t>
            </a:r>
          </a:p>
        </p:txBody>
      </p:sp>
      <p:sp>
        <p:nvSpPr>
          <p:cNvPr id="4" name="Slide Number Placeholder 3"/>
          <p:cNvSpPr>
            <a:spLocks noGrp="1"/>
          </p:cNvSpPr>
          <p:nvPr>
            <p:ph type="sldNum" sz="quarter" idx="5"/>
          </p:nvPr>
        </p:nvSpPr>
        <p:spPr/>
        <p:txBody>
          <a:bodyPr/>
          <a:lstStyle/>
          <a:p>
            <a:fld id="{474090D7-EA30-45C9-860E-96BC584F5939}" type="slidenum">
              <a:rPr lang="en-US" smtClean="0"/>
              <a:t>27</a:t>
            </a:fld>
            <a:endParaRPr lang="en-US"/>
          </a:p>
        </p:txBody>
      </p:sp>
    </p:spTree>
    <p:extLst>
      <p:ext uri="{BB962C8B-B14F-4D97-AF65-F5344CB8AC3E}">
        <p14:creationId xmlns:p14="http://schemas.microsoft.com/office/powerpoint/2010/main" val="303609690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Have them sum up what they have learned so far in just one word – then explain it. </a:t>
            </a:r>
          </a:p>
        </p:txBody>
      </p:sp>
      <p:sp>
        <p:nvSpPr>
          <p:cNvPr id="4" name="Slide Number Placeholder 3"/>
          <p:cNvSpPr>
            <a:spLocks noGrp="1"/>
          </p:cNvSpPr>
          <p:nvPr>
            <p:ph type="sldNum" sz="quarter" idx="5"/>
          </p:nvPr>
        </p:nvSpPr>
        <p:spPr/>
        <p:txBody>
          <a:bodyPr/>
          <a:lstStyle/>
          <a:p>
            <a:fld id="{8256B08E-1286-489F-8CD2-5FF750E53285}" type="slidenum">
              <a:rPr lang="en-US" smtClean="0"/>
              <a:t>29</a:t>
            </a:fld>
            <a:endParaRPr lang="en-US"/>
          </a:p>
        </p:txBody>
      </p:sp>
    </p:spTree>
    <p:extLst>
      <p:ext uri="{BB962C8B-B14F-4D97-AF65-F5344CB8AC3E}">
        <p14:creationId xmlns:p14="http://schemas.microsoft.com/office/powerpoint/2010/main" val="319492475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See above </a:t>
            </a:r>
          </a:p>
        </p:txBody>
      </p:sp>
      <p:sp>
        <p:nvSpPr>
          <p:cNvPr id="4" name="Slide Number Placeholder 3"/>
          <p:cNvSpPr>
            <a:spLocks noGrp="1"/>
          </p:cNvSpPr>
          <p:nvPr>
            <p:ph type="sldNum" sz="quarter" idx="5"/>
          </p:nvPr>
        </p:nvSpPr>
        <p:spPr/>
        <p:txBody>
          <a:bodyPr/>
          <a:lstStyle/>
          <a:p>
            <a:fld id="{EB2CA709-669E-4DA9-9ABF-8EB8F8D0BB17}" type="slidenum">
              <a:rPr lang="en-US" smtClean="0"/>
              <a:t>30</a:t>
            </a:fld>
            <a:endParaRPr lang="en-US"/>
          </a:p>
        </p:txBody>
      </p:sp>
    </p:spTree>
    <p:extLst>
      <p:ext uri="{BB962C8B-B14F-4D97-AF65-F5344CB8AC3E}">
        <p14:creationId xmlns:p14="http://schemas.microsoft.com/office/powerpoint/2010/main" val="70410343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Guess in 3 is another opportunity for you to allow your students to talk using the terms. </a:t>
            </a:r>
          </a:p>
        </p:txBody>
      </p:sp>
      <p:sp>
        <p:nvSpPr>
          <p:cNvPr id="4" name="Slide Number Placeholder 3"/>
          <p:cNvSpPr>
            <a:spLocks noGrp="1"/>
          </p:cNvSpPr>
          <p:nvPr>
            <p:ph type="sldNum" sz="quarter" idx="5"/>
          </p:nvPr>
        </p:nvSpPr>
        <p:spPr/>
        <p:txBody>
          <a:bodyPr/>
          <a:lstStyle/>
          <a:p>
            <a:fld id="{EB2CA709-669E-4DA9-9ABF-8EB8F8D0BB17}" type="slidenum">
              <a:rPr lang="en-US" smtClean="0"/>
              <a:t>31</a:t>
            </a:fld>
            <a:endParaRPr lang="en-US"/>
          </a:p>
        </p:txBody>
      </p:sp>
    </p:spTree>
    <p:extLst>
      <p:ext uri="{BB962C8B-B14F-4D97-AF65-F5344CB8AC3E}">
        <p14:creationId xmlns:p14="http://schemas.microsoft.com/office/powerpoint/2010/main" val="2888533991"/>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7458" name="Rectangle 7">
            <a:extLst>
              <a:ext uri="{FF2B5EF4-FFF2-40B4-BE49-F238E27FC236}">
                <a16:creationId xmlns:a16="http://schemas.microsoft.com/office/drawing/2014/main" id="{3287A4D5-1BDB-4974-B317-FCD9DBA98EF9}"/>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66284" indent="-294228">
              <a:spcBef>
                <a:spcPct val="30000"/>
              </a:spcBef>
              <a:defRPr sz="1200">
                <a:solidFill>
                  <a:schemeClr val="tx1"/>
                </a:solidFill>
                <a:latin typeface="Arial" panose="020B0604020202020204" pitchFamily="34" charset="0"/>
              </a:defRPr>
            </a:lvl2pPr>
            <a:lvl3pPr marL="1178526" indent="-234413">
              <a:spcBef>
                <a:spcPct val="30000"/>
              </a:spcBef>
              <a:defRPr sz="1200">
                <a:solidFill>
                  <a:schemeClr val="tx1"/>
                </a:solidFill>
                <a:latin typeface="Arial" panose="020B0604020202020204" pitchFamily="34" charset="0"/>
              </a:defRPr>
            </a:lvl3pPr>
            <a:lvl4pPr marL="1650584" indent="-234413">
              <a:spcBef>
                <a:spcPct val="30000"/>
              </a:spcBef>
              <a:defRPr sz="1200">
                <a:solidFill>
                  <a:schemeClr val="tx1"/>
                </a:solidFill>
                <a:latin typeface="Arial" panose="020B0604020202020204" pitchFamily="34" charset="0"/>
              </a:defRPr>
            </a:lvl4pPr>
            <a:lvl5pPr marL="2122640" indent="-234413">
              <a:spcBef>
                <a:spcPct val="30000"/>
              </a:spcBef>
              <a:defRPr sz="1200">
                <a:solidFill>
                  <a:schemeClr val="tx1"/>
                </a:solidFill>
                <a:latin typeface="Arial" panose="020B0604020202020204" pitchFamily="34" charset="0"/>
              </a:defRPr>
            </a:lvl5pPr>
            <a:lvl6pPr marL="2588231" indent="-234413" eaLnBrk="0" fontAlgn="base" hangingPunct="0">
              <a:spcBef>
                <a:spcPct val="30000"/>
              </a:spcBef>
              <a:spcAft>
                <a:spcPct val="0"/>
              </a:spcAft>
              <a:defRPr sz="1200">
                <a:solidFill>
                  <a:schemeClr val="tx1"/>
                </a:solidFill>
                <a:latin typeface="Arial" panose="020B0604020202020204" pitchFamily="34" charset="0"/>
              </a:defRPr>
            </a:lvl6pPr>
            <a:lvl7pPr marL="3053823" indent="-234413" eaLnBrk="0" fontAlgn="base" hangingPunct="0">
              <a:spcBef>
                <a:spcPct val="30000"/>
              </a:spcBef>
              <a:spcAft>
                <a:spcPct val="0"/>
              </a:spcAft>
              <a:defRPr sz="1200">
                <a:solidFill>
                  <a:schemeClr val="tx1"/>
                </a:solidFill>
                <a:latin typeface="Arial" panose="020B0604020202020204" pitchFamily="34" charset="0"/>
              </a:defRPr>
            </a:lvl7pPr>
            <a:lvl8pPr marL="3519412" indent="-234413" eaLnBrk="0" fontAlgn="base" hangingPunct="0">
              <a:spcBef>
                <a:spcPct val="30000"/>
              </a:spcBef>
              <a:spcAft>
                <a:spcPct val="0"/>
              </a:spcAft>
              <a:defRPr sz="1200">
                <a:solidFill>
                  <a:schemeClr val="tx1"/>
                </a:solidFill>
                <a:latin typeface="Arial" panose="020B0604020202020204" pitchFamily="34" charset="0"/>
              </a:defRPr>
            </a:lvl8pPr>
            <a:lvl9pPr marL="3985003" indent="-234413"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659C37A0-89F2-48C2-9311-7940693450C7}" type="slidenum">
              <a:rPr lang="en-US" altLang="en-US" smtClean="0"/>
              <a:pPr>
                <a:spcBef>
                  <a:spcPct val="0"/>
                </a:spcBef>
              </a:pPr>
              <a:t>33</a:t>
            </a:fld>
            <a:endParaRPr lang="en-US" altLang="en-US"/>
          </a:p>
        </p:txBody>
      </p:sp>
      <p:sp>
        <p:nvSpPr>
          <p:cNvPr id="147459" name="Rectangle 2">
            <a:extLst>
              <a:ext uri="{FF2B5EF4-FFF2-40B4-BE49-F238E27FC236}">
                <a16:creationId xmlns:a16="http://schemas.microsoft.com/office/drawing/2014/main" id="{61287AAB-528C-41AF-83CE-E23FDB013370}"/>
              </a:ext>
            </a:extLst>
          </p:cNvPr>
          <p:cNvSpPr>
            <a:spLocks noGrp="1" noRot="1" noChangeAspect="1" noChangeArrowheads="1" noTextEdit="1"/>
          </p:cNvSpPr>
          <p:nvPr>
            <p:ph type="sldImg"/>
            <p:custDataLst>
              <p:tags r:id="rId1"/>
            </p:custDataLst>
          </p:nvPr>
        </p:nvSpPr>
        <p:spPr>
          <a:ln/>
        </p:spPr>
      </p:sp>
      <p:sp>
        <p:nvSpPr>
          <p:cNvPr id="147460" name="Rectangle 3">
            <a:extLst>
              <a:ext uri="{FF2B5EF4-FFF2-40B4-BE49-F238E27FC236}">
                <a16:creationId xmlns:a16="http://schemas.microsoft.com/office/drawing/2014/main" id="{F9B87061-7526-4872-AB63-3D5883427F9E}"/>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dirty="0"/>
              <a:t>5 minutes</a:t>
            </a:r>
          </a:p>
          <a:p>
            <a:pPr eaLnBrk="1" hangingPunct="1">
              <a:buFontTx/>
              <a:buChar char="•"/>
            </a:pPr>
            <a:r>
              <a:rPr lang="en-US" altLang="en-US" dirty="0"/>
              <a:t>Tell the participants to use the back of their pen to “write” the term in the palm of their hand or write the term on a slip of paper and put it into their closed fist.</a:t>
            </a:r>
          </a:p>
          <a:p>
            <a:pPr eaLnBrk="1" hangingPunct="1">
              <a:buFontTx/>
              <a:buChar char="•"/>
            </a:pPr>
            <a:r>
              <a:rPr lang="en-US" altLang="en-US" dirty="0"/>
              <a:t>Two of their fingers will be used for examples of the word, and two for non-examples. Their thumb would represent the word in a sentence.</a:t>
            </a:r>
          </a:p>
          <a:p>
            <a:pPr eaLnBrk="1" hangingPunct="1"/>
            <a:endParaRPr lang="en-US" altLang="en-US" dirty="0"/>
          </a:p>
          <a:p>
            <a:pPr eaLnBrk="1" hangingPunct="1"/>
            <a:r>
              <a:rPr lang="en-US" altLang="en-US" dirty="0"/>
              <a:t>5 minutes</a:t>
            </a:r>
          </a:p>
          <a:p>
            <a:pPr eaLnBrk="1" hangingPunct="1"/>
            <a:r>
              <a:rPr lang="en-US" altLang="en-US" dirty="0"/>
              <a:t>An alternate way of doing this activity is for students to trace their hand on a sheet of paper. They then fill out the information on paper. Students can then cut the hands out &amp; you can hang them up around the room.</a:t>
            </a:r>
          </a:p>
          <a:p>
            <a:pPr eaLnBrk="1" hangingPunct="1"/>
            <a:endParaRPr lang="en-US" altLang="en-US" dirty="0"/>
          </a:p>
          <a:p>
            <a:pPr eaLnBrk="1" hangingPunct="1"/>
            <a:r>
              <a:rPr lang="en-US" altLang="en-US" dirty="0"/>
              <a:t>EX:</a:t>
            </a:r>
          </a:p>
          <a:p>
            <a:pPr eaLnBrk="1" hangingPunct="1"/>
            <a:r>
              <a:rPr lang="en-US" altLang="en-US" dirty="0"/>
              <a:t>Pretty </a:t>
            </a:r>
          </a:p>
          <a:p>
            <a:pPr eaLnBrk="1" hangingPunct="1"/>
            <a:r>
              <a:rPr lang="en-US" altLang="en-US" dirty="0"/>
              <a:t>Examples – a flower, a model</a:t>
            </a:r>
          </a:p>
          <a:p>
            <a:pPr eaLnBrk="1" hangingPunct="1"/>
            <a:r>
              <a:rPr lang="en-US" altLang="en-US" dirty="0"/>
              <a:t>Non examples – trash, pollution</a:t>
            </a:r>
          </a:p>
          <a:p>
            <a:pPr eaLnBrk="1" hangingPunct="1"/>
            <a:r>
              <a:rPr lang="en-US" altLang="en-US" dirty="0"/>
              <a:t>Sentence – the girl wore a pretty dress to prom.</a:t>
            </a:r>
          </a:p>
          <a:p>
            <a:pPr eaLnBrk="1" hangingPunct="1"/>
            <a:endParaRPr lang="en-US" altLang="en-US" dirty="0"/>
          </a:p>
          <a:p>
            <a:pPr eaLnBrk="1" hangingPunct="1"/>
            <a:endParaRPr lang="en-US" altLang="en-US" dirty="0"/>
          </a:p>
          <a:p>
            <a:pPr eaLnBrk="1" hangingPunct="1"/>
            <a:r>
              <a:rPr lang="en-US" altLang="en-US" dirty="0"/>
              <a:t>Have them do an example on the template of one of the terms</a:t>
            </a:r>
          </a:p>
        </p:txBody>
      </p:sp>
    </p:spTree>
    <p:extLst>
      <p:ext uri="{BB962C8B-B14F-4D97-AF65-F5344CB8AC3E}">
        <p14:creationId xmlns:p14="http://schemas.microsoft.com/office/powerpoint/2010/main" val="1604082182"/>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choice board allows students multiple opportunities to both write with the term and think of the term in different ways. </a:t>
            </a:r>
          </a:p>
        </p:txBody>
      </p:sp>
      <p:sp>
        <p:nvSpPr>
          <p:cNvPr id="4" name="Slide Number Placeholder 3"/>
          <p:cNvSpPr>
            <a:spLocks noGrp="1"/>
          </p:cNvSpPr>
          <p:nvPr>
            <p:ph type="sldNum" sz="quarter" idx="5"/>
          </p:nvPr>
        </p:nvSpPr>
        <p:spPr/>
        <p:txBody>
          <a:bodyPr/>
          <a:lstStyle/>
          <a:p>
            <a:fld id="{EB2CA709-669E-4DA9-9ABF-8EB8F8D0BB17}" type="slidenum">
              <a:rPr lang="en-US" smtClean="0"/>
              <a:t>34</a:t>
            </a:fld>
            <a:endParaRPr lang="en-US"/>
          </a:p>
        </p:txBody>
      </p:sp>
    </p:spTree>
    <p:extLst>
      <p:ext uri="{BB962C8B-B14F-4D97-AF65-F5344CB8AC3E}">
        <p14:creationId xmlns:p14="http://schemas.microsoft.com/office/powerpoint/2010/main" val="54751017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First we must start with the research.  There are multiple books and articles written on how to teach vocabulary – but here are the key parts…</a:t>
            </a:r>
          </a:p>
        </p:txBody>
      </p:sp>
      <p:sp>
        <p:nvSpPr>
          <p:cNvPr id="4" name="Slide Number Placeholder 3"/>
          <p:cNvSpPr>
            <a:spLocks noGrp="1"/>
          </p:cNvSpPr>
          <p:nvPr>
            <p:ph type="sldNum" sz="quarter" idx="5"/>
          </p:nvPr>
        </p:nvSpPr>
        <p:spPr/>
        <p:txBody>
          <a:bodyPr/>
          <a:lstStyle/>
          <a:p>
            <a:fld id="{EB2CA709-669E-4DA9-9ABF-8EB8F8D0BB17}" type="slidenum">
              <a:rPr lang="en-US" smtClean="0"/>
              <a:t>4</a:t>
            </a:fld>
            <a:endParaRPr lang="en-US"/>
          </a:p>
        </p:txBody>
      </p:sp>
    </p:spTree>
    <p:extLst>
      <p:ext uri="{BB962C8B-B14F-4D97-AF65-F5344CB8AC3E}">
        <p14:creationId xmlns:p14="http://schemas.microsoft.com/office/powerpoint/2010/main" val="1194182701"/>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B2CA709-669E-4DA9-9ABF-8EB8F8D0BB17}" type="slidenum">
              <a:rPr lang="en-US" smtClean="0"/>
              <a:t>35</a:t>
            </a:fld>
            <a:endParaRPr lang="en-US"/>
          </a:p>
        </p:txBody>
      </p:sp>
    </p:spTree>
    <p:extLst>
      <p:ext uri="{BB962C8B-B14F-4D97-AF65-F5344CB8AC3E}">
        <p14:creationId xmlns:p14="http://schemas.microsoft.com/office/powerpoint/2010/main" val="2559746351"/>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Explain example</a:t>
            </a:r>
          </a:p>
        </p:txBody>
      </p:sp>
      <p:sp>
        <p:nvSpPr>
          <p:cNvPr id="4" name="Slide Number Placeholder 3"/>
          <p:cNvSpPr>
            <a:spLocks noGrp="1"/>
          </p:cNvSpPr>
          <p:nvPr>
            <p:ph type="sldNum" sz="quarter" idx="5"/>
          </p:nvPr>
        </p:nvSpPr>
        <p:spPr/>
        <p:txBody>
          <a:bodyPr/>
          <a:lstStyle/>
          <a:p>
            <a:fld id="{EB2CA709-669E-4DA9-9ABF-8EB8F8D0BB17}" type="slidenum">
              <a:rPr lang="en-US" smtClean="0"/>
              <a:t>36</a:t>
            </a:fld>
            <a:endParaRPr lang="en-US"/>
          </a:p>
        </p:txBody>
      </p:sp>
    </p:spTree>
    <p:extLst>
      <p:ext uri="{BB962C8B-B14F-4D97-AF65-F5344CB8AC3E}">
        <p14:creationId xmlns:p14="http://schemas.microsoft.com/office/powerpoint/2010/main" val="99744862"/>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Have them do one with example from Word Wall</a:t>
            </a:r>
          </a:p>
        </p:txBody>
      </p:sp>
      <p:sp>
        <p:nvSpPr>
          <p:cNvPr id="4" name="Slide Number Placeholder 3"/>
          <p:cNvSpPr>
            <a:spLocks noGrp="1"/>
          </p:cNvSpPr>
          <p:nvPr>
            <p:ph type="sldNum" sz="quarter" idx="5"/>
          </p:nvPr>
        </p:nvSpPr>
        <p:spPr/>
        <p:txBody>
          <a:bodyPr/>
          <a:lstStyle/>
          <a:p>
            <a:fld id="{EB2CA709-669E-4DA9-9ABF-8EB8F8D0BB17}" type="slidenum">
              <a:rPr lang="en-US" smtClean="0"/>
              <a:t>37</a:t>
            </a:fld>
            <a:endParaRPr lang="en-US"/>
          </a:p>
        </p:txBody>
      </p:sp>
    </p:spTree>
    <p:extLst>
      <p:ext uri="{BB962C8B-B14F-4D97-AF65-F5344CB8AC3E}">
        <p14:creationId xmlns:p14="http://schemas.microsoft.com/office/powerpoint/2010/main" val="2559746351"/>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Bumper words is a vocabulary strategy that is based on synonyms.  In each box, you have a vocabulary term with synonyms. The student has to talk to a partner to determine which term does not fit.  It gets bumped to the next box causing one of those terms to not fit.  At the end, all of the terms in the box will go together.</a:t>
            </a:r>
          </a:p>
          <a:p>
            <a:endParaRPr lang="en-US" dirty="0"/>
          </a:p>
          <a:p>
            <a:r>
              <a:rPr lang="en-US" dirty="0"/>
              <a:t>Go over pattern</a:t>
            </a:r>
          </a:p>
        </p:txBody>
      </p:sp>
      <p:sp>
        <p:nvSpPr>
          <p:cNvPr id="4" name="Slide Number Placeholder 3"/>
          <p:cNvSpPr>
            <a:spLocks noGrp="1"/>
          </p:cNvSpPr>
          <p:nvPr>
            <p:ph type="sldNum" sz="quarter" idx="5"/>
          </p:nvPr>
        </p:nvSpPr>
        <p:spPr/>
        <p:txBody>
          <a:bodyPr/>
          <a:lstStyle/>
          <a:p>
            <a:fld id="{0E34CE70-55C6-4E46-82C9-94A40AE4AD8D}" type="slidenum">
              <a:rPr lang="en-US" smtClean="0"/>
              <a:t>38</a:t>
            </a:fld>
            <a:endParaRPr lang="en-US"/>
          </a:p>
        </p:txBody>
      </p:sp>
    </p:spTree>
    <p:extLst>
      <p:ext uri="{BB962C8B-B14F-4D97-AF65-F5344CB8AC3E}">
        <p14:creationId xmlns:p14="http://schemas.microsoft.com/office/powerpoint/2010/main" val="1094808192"/>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242" name="Slide Image Placeholder 1">
            <a:extLst>
              <a:ext uri="{FF2B5EF4-FFF2-40B4-BE49-F238E27FC236}">
                <a16:creationId xmlns:a16="http://schemas.microsoft.com/office/drawing/2014/main" id="{5055D657-7EE8-4A93-B0B8-CF1B647E4AF2}"/>
              </a:ext>
            </a:extLst>
          </p:cNvPr>
          <p:cNvSpPr>
            <a:spLocks noGrp="1" noRot="1" noChangeAspect="1" noChangeArrowheads="1" noTextEdit="1"/>
          </p:cNvSpPr>
          <p:nvPr>
            <p:ph type="sldImg"/>
          </p:nvPr>
        </p:nvSpPr>
        <p:spPr>
          <a:ln/>
        </p:spPr>
      </p:sp>
      <p:sp>
        <p:nvSpPr>
          <p:cNvPr id="3" name="Notes Placeholder 2">
            <a:extLst>
              <a:ext uri="{FF2B5EF4-FFF2-40B4-BE49-F238E27FC236}">
                <a16:creationId xmlns:a16="http://schemas.microsoft.com/office/drawing/2014/main" id="{1E85CBC5-B285-4E7A-87AE-19CA6B47B007}"/>
              </a:ext>
            </a:extLst>
          </p:cNvPr>
          <p:cNvSpPr>
            <a:spLocks noGrp="1"/>
          </p:cNvSpPr>
          <p:nvPr>
            <p:ph type="body" idx="1"/>
          </p:nvPr>
        </p:nvSpPr>
        <p:spPr/>
        <p:txBody>
          <a:bodyPr/>
          <a:lstStyle/>
          <a:p>
            <a:pPr>
              <a:defRPr/>
            </a:pPr>
            <a:r>
              <a:rPr lang="en-US" dirty="0"/>
              <a:t>Here is another example using both content and vocabulary terms. </a:t>
            </a:r>
          </a:p>
        </p:txBody>
      </p:sp>
      <p:sp>
        <p:nvSpPr>
          <p:cNvPr id="138244" name="Slide Number Placeholder 3">
            <a:extLst>
              <a:ext uri="{FF2B5EF4-FFF2-40B4-BE49-F238E27FC236}">
                <a16:creationId xmlns:a16="http://schemas.microsoft.com/office/drawing/2014/main" id="{16C75FDC-65D7-4CA8-B8FA-DA8C9D659BFB}"/>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56584" indent="-290993">
              <a:defRPr>
                <a:solidFill>
                  <a:schemeClr val="tx1"/>
                </a:solidFill>
                <a:latin typeface="Arial" panose="020B0604020202020204" pitchFamily="34" charset="0"/>
              </a:defRPr>
            </a:lvl2pPr>
            <a:lvl3pPr marL="1163977" indent="-232795">
              <a:defRPr>
                <a:solidFill>
                  <a:schemeClr val="tx1"/>
                </a:solidFill>
                <a:latin typeface="Arial" panose="020B0604020202020204" pitchFamily="34" charset="0"/>
              </a:defRPr>
            </a:lvl3pPr>
            <a:lvl4pPr marL="1629567" indent="-232795">
              <a:defRPr>
                <a:solidFill>
                  <a:schemeClr val="tx1"/>
                </a:solidFill>
                <a:latin typeface="Arial" panose="020B0604020202020204" pitchFamily="34" charset="0"/>
              </a:defRPr>
            </a:lvl4pPr>
            <a:lvl5pPr marL="2095157" indent="-232795">
              <a:defRPr>
                <a:solidFill>
                  <a:schemeClr val="tx1"/>
                </a:solidFill>
                <a:latin typeface="Arial" panose="020B0604020202020204" pitchFamily="34" charset="0"/>
              </a:defRPr>
            </a:lvl5pPr>
            <a:lvl6pPr marL="2560747" indent="-232795" eaLnBrk="0" fontAlgn="base" hangingPunct="0">
              <a:spcBef>
                <a:spcPct val="0"/>
              </a:spcBef>
              <a:spcAft>
                <a:spcPct val="0"/>
              </a:spcAft>
              <a:defRPr>
                <a:solidFill>
                  <a:schemeClr val="tx1"/>
                </a:solidFill>
                <a:latin typeface="Arial" panose="020B0604020202020204" pitchFamily="34" charset="0"/>
              </a:defRPr>
            </a:lvl6pPr>
            <a:lvl7pPr marL="3026339" indent="-232795" eaLnBrk="0" fontAlgn="base" hangingPunct="0">
              <a:spcBef>
                <a:spcPct val="0"/>
              </a:spcBef>
              <a:spcAft>
                <a:spcPct val="0"/>
              </a:spcAft>
              <a:defRPr>
                <a:solidFill>
                  <a:schemeClr val="tx1"/>
                </a:solidFill>
                <a:latin typeface="Arial" panose="020B0604020202020204" pitchFamily="34" charset="0"/>
              </a:defRPr>
            </a:lvl7pPr>
            <a:lvl8pPr marL="3491929" indent="-232795" eaLnBrk="0" fontAlgn="base" hangingPunct="0">
              <a:spcBef>
                <a:spcPct val="0"/>
              </a:spcBef>
              <a:spcAft>
                <a:spcPct val="0"/>
              </a:spcAft>
              <a:defRPr>
                <a:solidFill>
                  <a:schemeClr val="tx1"/>
                </a:solidFill>
                <a:latin typeface="Arial" panose="020B0604020202020204" pitchFamily="34" charset="0"/>
              </a:defRPr>
            </a:lvl8pPr>
            <a:lvl9pPr marL="3957520" indent="-232795" eaLnBrk="0" fontAlgn="base" hangingPunct="0">
              <a:spcBef>
                <a:spcPct val="0"/>
              </a:spcBef>
              <a:spcAft>
                <a:spcPct val="0"/>
              </a:spcAft>
              <a:defRPr>
                <a:solidFill>
                  <a:schemeClr val="tx1"/>
                </a:solidFill>
                <a:latin typeface="Arial" panose="020B0604020202020204" pitchFamily="34" charset="0"/>
              </a:defRPr>
            </a:lvl9pPr>
          </a:lstStyle>
          <a:p>
            <a:fld id="{558F25FF-5E83-4623-9F46-7E567AB0E3B3}" type="slidenum">
              <a:rPr lang="en-US" altLang="en-US" smtClean="0"/>
              <a:pPr/>
              <a:t>39</a:t>
            </a:fld>
            <a:endParaRPr lang="en-US" altLang="en-US"/>
          </a:p>
        </p:txBody>
      </p:sp>
    </p:spTree>
    <p:extLst>
      <p:ext uri="{BB962C8B-B14F-4D97-AF65-F5344CB8AC3E}">
        <p14:creationId xmlns:p14="http://schemas.microsoft.com/office/powerpoint/2010/main" val="1291318205"/>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Have them do an example on the template</a:t>
            </a:r>
          </a:p>
        </p:txBody>
      </p:sp>
      <p:sp>
        <p:nvSpPr>
          <p:cNvPr id="4" name="Slide Number Placeholder 3"/>
          <p:cNvSpPr>
            <a:spLocks noGrp="1"/>
          </p:cNvSpPr>
          <p:nvPr>
            <p:ph type="sldNum" sz="quarter" idx="5"/>
          </p:nvPr>
        </p:nvSpPr>
        <p:spPr/>
        <p:txBody>
          <a:bodyPr/>
          <a:lstStyle/>
          <a:p>
            <a:fld id="{474090D7-EA30-45C9-860E-96BC584F5939}" type="slidenum">
              <a:rPr lang="en-US" smtClean="0"/>
              <a:t>40</a:t>
            </a:fld>
            <a:endParaRPr lang="en-US"/>
          </a:p>
        </p:txBody>
      </p:sp>
    </p:spTree>
    <p:extLst>
      <p:ext uri="{BB962C8B-B14F-4D97-AF65-F5344CB8AC3E}">
        <p14:creationId xmlns:p14="http://schemas.microsoft.com/office/powerpoint/2010/main" val="808694133"/>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i="0" dirty="0">
                <a:solidFill>
                  <a:srgbClr val="656565"/>
                </a:solidFill>
                <a:effectLst/>
                <a:latin typeface="Roboto"/>
              </a:rPr>
              <a:t>Stop the video and write down one question this information brings to mind and one comment you would want to share with a colleague. </a:t>
            </a:r>
          </a:p>
          <a:p>
            <a:endParaRPr lang="en-US" b="0" i="0" dirty="0">
              <a:solidFill>
                <a:srgbClr val="656565"/>
              </a:solidFill>
              <a:effectLst/>
              <a:latin typeface="Roboto"/>
            </a:endParaRPr>
          </a:p>
          <a:p>
            <a:endParaRPr lang="en-US" b="0" i="0" dirty="0">
              <a:solidFill>
                <a:srgbClr val="656565"/>
              </a:solidFill>
              <a:effectLst/>
              <a:latin typeface="Roboto"/>
            </a:endParaRPr>
          </a:p>
          <a:p>
            <a:endParaRPr lang="en-US" b="0" i="0" dirty="0">
              <a:solidFill>
                <a:srgbClr val="656565"/>
              </a:solidFill>
              <a:effectLst/>
              <a:latin typeface="Roboto"/>
            </a:endParaRPr>
          </a:p>
          <a:p>
            <a:r>
              <a:rPr lang="en-US" b="0" i="0" dirty="0">
                <a:solidFill>
                  <a:srgbClr val="656565"/>
                </a:solidFill>
                <a:effectLst/>
                <a:latin typeface="Roboto"/>
              </a:rPr>
              <a:t>Illustration </a:t>
            </a:r>
            <a:r>
              <a:rPr lang="en-US" b="0" i="0" u="none" strike="noStrike" dirty="0">
                <a:solidFill>
                  <a:srgbClr val="063D98"/>
                </a:solidFill>
                <a:effectLst/>
                <a:latin typeface="Roboto"/>
                <a:hlinkClick r:id="rId3"/>
              </a:rPr>
              <a:t>167469207</a:t>
            </a:r>
            <a:r>
              <a:rPr lang="en-US" b="0" i="0" dirty="0">
                <a:solidFill>
                  <a:srgbClr val="656565"/>
                </a:solidFill>
                <a:effectLst/>
                <a:latin typeface="Roboto"/>
              </a:rPr>
              <a:t> © </a:t>
            </a:r>
            <a:r>
              <a:rPr lang="en-US" b="0" i="0" u="none" strike="noStrike" dirty="0" err="1">
                <a:solidFill>
                  <a:srgbClr val="063D98"/>
                </a:solidFill>
                <a:effectLst/>
                <a:latin typeface="Roboto"/>
                <a:hlinkClick r:id="rId4"/>
              </a:rPr>
              <a:t>Onyxprj</a:t>
            </a:r>
            <a:r>
              <a:rPr lang="en-US" b="0" i="0" dirty="0">
                <a:solidFill>
                  <a:srgbClr val="656565"/>
                </a:solidFill>
                <a:effectLst/>
                <a:latin typeface="Roboto"/>
              </a:rPr>
              <a:t> | </a:t>
            </a:r>
            <a:r>
              <a:rPr lang="en-US" b="0" i="0" u="none" strike="noStrike" dirty="0">
                <a:solidFill>
                  <a:srgbClr val="063D98"/>
                </a:solidFill>
                <a:effectLst/>
                <a:latin typeface="Roboto"/>
                <a:hlinkClick r:id="rId5"/>
              </a:rPr>
              <a:t>Dreamstime.com</a:t>
            </a:r>
            <a:endParaRPr lang="en-US" dirty="0"/>
          </a:p>
        </p:txBody>
      </p:sp>
      <p:sp>
        <p:nvSpPr>
          <p:cNvPr id="4" name="Slide Number Placeholder 3"/>
          <p:cNvSpPr>
            <a:spLocks noGrp="1"/>
          </p:cNvSpPr>
          <p:nvPr>
            <p:ph type="sldNum" sz="quarter" idx="5"/>
          </p:nvPr>
        </p:nvSpPr>
        <p:spPr/>
        <p:txBody>
          <a:bodyPr/>
          <a:lstStyle/>
          <a:p>
            <a:fld id="{F94772A4-3E62-4DB2-81D2-6C4D5EC334C6}" type="slidenum">
              <a:rPr lang="en-US" smtClean="0"/>
              <a:t>41</a:t>
            </a:fld>
            <a:endParaRPr lang="en-US"/>
          </a:p>
        </p:txBody>
      </p:sp>
    </p:spTree>
    <p:extLst>
      <p:ext uri="{BB962C8B-B14F-4D97-AF65-F5344CB8AC3E}">
        <p14:creationId xmlns:p14="http://schemas.microsoft.com/office/powerpoint/2010/main" val="150254352"/>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Students LOVE games – I would like to share several different strategies for games with you. </a:t>
            </a:r>
          </a:p>
        </p:txBody>
      </p:sp>
      <p:sp>
        <p:nvSpPr>
          <p:cNvPr id="4" name="Slide Number Placeholder 3"/>
          <p:cNvSpPr>
            <a:spLocks noGrp="1"/>
          </p:cNvSpPr>
          <p:nvPr>
            <p:ph type="sldNum" sz="quarter" idx="5"/>
          </p:nvPr>
        </p:nvSpPr>
        <p:spPr/>
        <p:txBody>
          <a:bodyPr/>
          <a:lstStyle/>
          <a:p>
            <a:fld id="{EB2CA709-669E-4DA9-9ABF-8EB8F8D0BB17}" type="slidenum">
              <a:rPr lang="en-US" smtClean="0"/>
              <a:t>42</a:t>
            </a:fld>
            <a:endParaRPr lang="en-US"/>
          </a:p>
        </p:txBody>
      </p:sp>
    </p:spTree>
    <p:extLst>
      <p:ext uri="{BB962C8B-B14F-4D97-AF65-F5344CB8AC3E}">
        <p14:creationId xmlns:p14="http://schemas.microsoft.com/office/powerpoint/2010/main" val="3622783281"/>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37975" indent="-283357">
              <a:spcBef>
                <a:spcPct val="30000"/>
              </a:spcBef>
              <a:defRPr sz="1200">
                <a:solidFill>
                  <a:schemeClr val="tx1"/>
                </a:solidFill>
                <a:latin typeface="Arial" panose="020B0604020202020204" pitchFamily="34" charset="0"/>
              </a:defRPr>
            </a:lvl2pPr>
            <a:lvl3pPr marL="1134988" indent="-225752">
              <a:spcBef>
                <a:spcPct val="30000"/>
              </a:spcBef>
              <a:defRPr sz="1200">
                <a:solidFill>
                  <a:schemeClr val="tx1"/>
                </a:solidFill>
                <a:latin typeface="Arial" panose="020B0604020202020204" pitchFamily="34" charset="0"/>
              </a:defRPr>
            </a:lvl3pPr>
            <a:lvl4pPr marL="1589605" indent="-225752">
              <a:spcBef>
                <a:spcPct val="30000"/>
              </a:spcBef>
              <a:defRPr sz="1200">
                <a:solidFill>
                  <a:schemeClr val="tx1"/>
                </a:solidFill>
                <a:latin typeface="Arial" panose="020B0604020202020204" pitchFamily="34" charset="0"/>
              </a:defRPr>
            </a:lvl4pPr>
            <a:lvl5pPr marL="2044222" indent="-225752">
              <a:spcBef>
                <a:spcPct val="30000"/>
              </a:spcBef>
              <a:defRPr sz="1200">
                <a:solidFill>
                  <a:schemeClr val="tx1"/>
                </a:solidFill>
                <a:latin typeface="Arial" panose="020B0604020202020204" pitchFamily="34" charset="0"/>
              </a:defRPr>
            </a:lvl5pPr>
            <a:lvl6pPr marL="2492612" indent="-225752" eaLnBrk="0" fontAlgn="base" hangingPunct="0">
              <a:spcBef>
                <a:spcPct val="30000"/>
              </a:spcBef>
              <a:spcAft>
                <a:spcPct val="0"/>
              </a:spcAft>
              <a:defRPr sz="1200">
                <a:solidFill>
                  <a:schemeClr val="tx1"/>
                </a:solidFill>
                <a:latin typeface="Arial" panose="020B0604020202020204" pitchFamily="34" charset="0"/>
              </a:defRPr>
            </a:lvl6pPr>
            <a:lvl7pPr marL="2941002" indent="-225752" eaLnBrk="0" fontAlgn="base" hangingPunct="0">
              <a:spcBef>
                <a:spcPct val="30000"/>
              </a:spcBef>
              <a:spcAft>
                <a:spcPct val="0"/>
              </a:spcAft>
              <a:defRPr sz="1200">
                <a:solidFill>
                  <a:schemeClr val="tx1"/>
                </a:solidFill>
                <a:latin typeface="Arial" panose="020B0604020202020204" pitchFamily="34" charset="0"/>
              </a:defRPr>
            </a:lvl7pPr>
            <a:lvl8pPr marL="3389392" indent="-225752" eaLnBrk="0" fontAlgn="base" hangingPunct="0">
              <a:spcBef>
                <a:spcPct val="30000"/>
              </a:spcBef>
              <a:spcAft>
                <a:spcPct val="0"/>
              </a:spcAft>
              <a:defRPr sz="1200">
                <a:solidFill>
                  <a:schemeClr val="tx1"/>
                </a:solidFill>
                <a:latin typeface="Arial" panose="020B0604020202020204" pitchFamily="34" charset="0"/>
              </a:defRPr>
            </a:lvl8pPr>
            <a:lvl9pPr marL="3837782" indent="-225752"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8B88F21E-F66C-4003-9034-6F333E51D42B}" type="slidenum">
              <a:rPr lang="en-US" altLang="en-US" smtClean="0"/>
              <a:pPr>
                <a:spcBef>
                  <a:spcPct val="0"/>
                </a:spcBef>
              </a:pPr>
              <a:t>43</a:t>
            </a:fld>
            <a:endParaRPr lang="en-US" altLang="en-US"/>
          </a:p>
        </p:txBody>
      </p:sp>
      <p:sp>
        <p:nvSpPr>
          <p:cNvPr id="36867" name="Rectangle 2"/>
          <p:cNvSpPr>
            <a:spLocks noGrp="1" noRot="1" noChangeAspect="1" noChangeArrowheads="1" noTextEdit="1"/>
          </p:cNvSpPr>
          <p:nvPr>
            <p:ph type="sldImg"/>
            <p:custDataLst>
              <p:tags r:id="rId1"/>
            </p:custDataLst>
          </p:nvPr>
        </p:nvSpPr>
        <p:spPr>
          <a:ln/>
        </p:spPr>
      </p:sp>
      <p:sp>
        <p:nvSpPr>
          <p:cNvPr id="3686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dirty="0">
                <a:latin typeface="Arial" panose="020B0604020202020204" pitchFamily="34" charset="0"/>
              </a:rPr>
              <a:t>explain</a:t>
            </a:r>
          </a:p>
          <a:p>
            <a:pPr eaLnBrk="1" hangingPunct="1">
              <a:buFontTx/>
              <a:buChar char="•"/>
            </a:pPr>
            <a:r>
              <a:rPr lang="en-US" altLang="en-US" dirty="0">
                <a:latin typeface="Arial" panose="020B0604020202020204" pitchFamily="34" charset="0"/>
              </a:rPr>
              <a:t>Have each group member act out or create a movement of the definition of the word – other group members guess the terms.</a:t>
            </a:r>
          </a:p>
          <a:p>
            <a:pPr eaLnBrk="1" hangingPunct="1"/>
            <a:endParaRPr lang="en-US" altLang="en-US" dirty="0">
              <a:latin typeface="Arial" panose="020B0604020202020204" pitchFamily="34" charset="0"/>
            </a:endParaRPr>
          </a:p>
        </p:txBody>
      </p:sp>
    </p:spTree>
    <p:extLst>
      <p:ext uri="{BB962C8B-B14F-4D97-AF65-F5344CB8AC3E}">
        <p14:creationId xmlns:p14="http://schemas.microsoft.com/office/powerpoint/2010/main" val="412116988"/>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explain</a:t>
            </a:r>
          </a:p>
        </p:txBody>
      </p:sp>
      <p:sp>
        <p:nvSpPr>
          <p:cNvPr id="4" name="Slide Number Placeholder 3"/>
          <p:cNvSpPr>
            <a:spLocks noGrp="1"/>
          </p:cNvSpPr>
          <p:nvPr>
            <p:ph type="sldNum" sz="quarter" idx="5"/>
          </p:nvPr>
        </p:nvSpPr>
        <p:spPr/>
        <p:txBody>
          <a:bodyPr/>
          <a:lstStyle/>
          <a:p>
            <a:fld id="{EB2CA709-669E-4DA9-9ABF-8EB8F8D0BB17}" type="slidenum">
              <a:rPr lang="en-US" smtClean="0"/>
              <a:t>44</a:t>
            </a:fld>
            <a:endParaRPr lang="en-US"/>
          </a:p>
        </p:txBody>
      </p:sp>
    </p:spTree>
    <p:extLst>
      <p:ext uri="{BB962C8B-B14F-4D97-AF65-F5344CB8AC3E}">
        <p14:creationId xmlns:p14="http://schemas.microsoft.com/office/powerpoint/2010/main" val="426683107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 have taken the research and created my own 6 steps for practical vocabulary instruction.  We will examine each of these steps in this workshop. Steps one and two need to be done in order, but the rest of the steps can be done at any point in the unit. </a:t>
            </a:r>
          </a:p>
          <a:p>
            <a:endParaRPr lang="en-US" dirty="0"/>
          </a:p>
          <a:p>
            <a:r>
              <a:rPr lang="en-US" dirty="0">
                <a:latin typeface="Janda Everyday Casual" panose="02000503000000020004" pitchFamily="2" charset="0"/>
              </a:rPr>
              <a:t>Some key points to remember: </a:t>
            </a:r>
          </a:p>
          <a:p>
            <a:pPr marL="168146" indent="-168146">
              <a:buFont typeface="Arial" panose="020B0604020202020204" pitchFamily="34" charset="0"/>
              <a:buChar char="•"/>
            </a:pPr>
            <a:r>
              <a:rPr lang="en-US" dirty="0">
                <a:latin typeface="Janda Everyday Casual" panose="02000503000000020004" pitchFamily="2" charset="0"/>
              </a:rPr>
              <a:t>Vocabulary instruction must be intentional, not just the initial instruction on the definition of the term, but included deliberately in subsequent lesson plans throughout the unit.</a:t>
            </a:r>
          </a:p>
          <a:p>
            <a:endParaRPr lang="en-US" dirty="0">
              <a:latin typeface="Janda Everyday Casual" panose="02000503000000020004" pitchFamily="2" charset="0"/>
            </a:endParaRPr>
          </a:p>
          <a:p>
            <a:pPr marL="168146" indent="-168146">
              <a:buFont typeface="Arial" panose="020B0604020202020204" pitchFamily="34" charset="0"/>
              <a:buChar char="•"/>
            </a:pPr>
            <a:r>
              <a:rPr lang="en-US" dirty="0">
                <a:latin typeface="Janda Everyday Casual" panose="02000503000000020004" pitchFamily="2" charset="0"/>
              </a:rPr>
              <a:t>Vocabulary must be taught directly – students need to see the term, hear the term, and say the term in order to build their understanding of key content vocabulary.  </a:t>
            </a:r>
          </a:p>
          <a:p>
            <a:pPr marL="168146" indent="-168146">
              <a:buFont typeface="Arial" panose="020B0604020202020204" pitchFamily="34" charset="0"/>
              <a:buChar char="•"/>
            </a:pPr>
            <a:endParaRPr lang="en-US" dirty="0">
              <a:latin typeface="Janda Everyday Casual" panose="02000503000000020004" pitchFamily="2" charset="0"/>
            </a:endParaRPr>
          </a:p>
          <a:p>
            <a:pPr marL="168146" indent="-168146">
              <a:buFont typeface="Arial" panose="020B0604020202020204" pitchFamily="34" charset="0"/>
              <a:buChar char="•"/>
            </a:pPr>
            <a:r>
              <a:rPr lang="en-US" dirty="0">
                <a:latin typeface="Janda Everyday Casual" panose="02000503000000020004" pitchFamily="2" charset="0"/>
              </a:rPr>
              <a:t>Students need to encounter the vocabulary term in a meaningful way at least six times throughout the unit before it can be understood and applied. </a:t>
            </a:r>
          </a:p>
          <a:p>
            <a:pPr marL="168146" indent="-168146">
              <a:buFont typeface="Arial" panose="020B0604020202020204" pitchFamily="34" charset="0"/>
              <a:buChar char="•"/>
            </a:pPr>
            <a:endParaRPr lang="en-US" dirty="0">
              <a:latin typeface="Janda Everyday Casual" panose="02000503000000020004" pitchFamily="2" charset="0"/>
            </a:endParaRPr>
          </a:p>
          <a:p>
            <a:pPr marL="168146" indent="-168146">
              <a:buFont typeface="Arial" panose="020B0604020202020204" pitchFamily="34" charset="0"/>
              <a:buChar char="•"/>
            </a:pPr>
            <a:r>
              <a:rPr lang="en-US" dirty="0">
                <a:latin typeface="Janda Everyday Casual" panose="02000503000000020004" pitchFamily="2" charset="0"/>
              </a:rPr>
              <a:t>One of the best ways for students to learn vocabulary is to associate an image with the term. </a:t>
            </a:r>
          </a:p>
          <a:p>
            <a:pPr marL="168146" indent="-168146">
              <a:buFont typeface="Arial" panose="020B0604020202020204" pitchFamily="34" charset="0"/>
              <a:buChar char="•"/>
            </a:pPr>
            <a:endParaRPr lang="en-US" dirty="0">
              <a:latin typeface="Janda Everyday Casual" panose="02000503000000020004" pitchFamily="2" charset="0"/>
            </a:endParaRPr>
          </a:p>
          <a:p>
            <a:pPr marL="168146" indent="-168146">
              <a:buFont typeface="Arial" panose="020B0604020202020204" pitchFamily="34" charset="0"/>
              <a:buChar char="•"/>
            </a:pPr>
            <a:r>
              <a:rPr lang="en-US" dirty="0">
                <a:latin typeface="Janda Everyday Casual" panose="02000503000000020004" pitchFamily="2" charset="0"/>
              </a:rPr>
              <a:t>Students must participate in engaging activities for long term retention.  </a:t>
            </a:r>
          </a:p>
          <a:p>
            <a:endParaRPr lang="en-US" dirty="0"/>
          </a:p>
        </p:txBody>
      </p:sp>
      <p:sp>
        <p:nvSpPr>
          <p:cNvPr id="4" name="Slide Number Placeholder 3"/>
          <p:cNvSpPr>
            <a:spLocks noGrp="1"/>
          </p:cNvSpPr>
          <p:nvPr>
            <p:ph type="sldNum" sz="quarter" idx="5"/>
          </p:nvPr>
        </p:nvSpPr>
        <p:spPr/>
        <p:txBody>
          <a:bodyPr/>
          <a:lstStyle/>
          <a:p>
            <a:fld id="{EB2CA709-669E-4DA9-9ABF-8EB8F8D0BB17}" type="slidenum">
              <a:rPr lang="en-US" smtClean="0"/>
              <a:t>5</a:t>
            </a:fld>
            <a:endParaRPr lang="en-US"/>
          </a:p>
        </p:txBody>
      </p:sp>
    </p:spTree>
    <p:extLst>
      <p:ext uri="{BB962C8B-B14F-4D97-AF65-F5344CB8AC3E}">
        <p14:creationId xmlns:p14="http://schemas.microsoft.com/office/powerpoint/2010/main" val="1805426965"/>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With all those specific strategies you learned, there is only one addition – your students must read!</a:t>
            </a:r>
          </a:p>
          <a:p>
            <a:endParaRPr lang="en-US" dirty="0"/>
          </a:p>
        </p:txBody>
      </p:sp>
      <p:sp>
        <p:nvSpPr>
          <p:cNvPr id="4" name="Slide Number Placeholder 3"/>
          <p:cNvSpPr>
            <a:spLocks noGrp="1"/>
          </p:cNvSpPr>
          <p:nvPr>
            <p:ph type="sldNum" sz="quarter" idx="5"/>
          </p:nvPr>
        </p:nvSpPr>
        <p:spPr/>
        <p:txBody>
          <a:bodyPr/>
          <a:lstStyle/>
          <a:p>
            <a:fld id="{EB2CA709-669E-4DA9-9ABF-8EB8F8D0BB17}" type="slidenum">
              <a:rPr lang="en-US" smtClean="0"/>
              <a:t>45</a:t>
            </a:fld>
            <a:endParaRPr lang="en-US"/>
          </a:p>
        </p:txBody>
      </p:sp>
    </p:spTree>
    <p:extLst>
      <p:ext uri="{BB962C8B-B14F-4D97-AF65-F5344CB8AC3E}">
        <p14:creationId xmlns:p14="http://schemas.microsoft.com/office/powerpoint/2010/main" val="265100576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Step One actually seems obvious – you need to know the terms that you will be teaching.  In the discipline of Social Studies there are more than 26,000 terms – more than math, Language Arts, and Science combined.  Social Studies vocabulary is actually the vocabulary needed most in college.  </a:t>
            </a:r>
          </a:p>
          <a:p>
            <a:endParaRPr lang="en-US" dirty="0"/>
          </a:p>
          <a:p>
            <a:r>
              <a:rPr lang="en-US" dirty="0"/>
              <a:t>But there is actually more to just teaching a list of terms out of the textbook.  What are the specific vocabulary terms students will need to master your daily lesson? The unit? You cannot teach too many vocabulary terms in one setting and expect immediate mastery.  You need to carefully examine the terms you are given or you find for each unit and decide – is this a term that is essential for this lesson? For this unit? Can this term be introduced and master at a later point? Or does it need mastery now? Is this a term that has already been taught and just needs a refresher?  </a:t>
            </a:r>
            <a:r>
              <a:rPr lang="en-US" dirty="0" err="1"/>
              <a:t>Thougtful</a:t>
            </a:r>
            <a:r>
              <a:rPr lang="en-US" dirty="0"/>
              <a:t> planning needs to happen before instruction. </a:t>
            </a:r>
          </a:p>
        </p:txBody>
      </p:sp>
      <p:sp>
        <p:nvSpPr>
          <p:cNvPr id="4" name="Slide Number Placeholder 3"/>
          <p:cNvSpPr>
            <a:spLocks noGrp="1"/>
          </p:cNvSpPr>
          <p:nvPr>
            <p:ph type="sldNum" sz="quarter" idx="5"/>
          </p:nvPr>
        </p:nvSpPr>
        <p:spPr/>
        <p:txBody>
          <a:bodyPr/>
          <a:lstStyle/>
          <a:p>
            <a:fld id="{EB2CA709-669E-4DA9-9ABF-8EB8F8D0BB17}" type="slidenum">
              <a:rPr lang="en-US" smtClean="0"/>
              <a:t>6</a:t>
            </a:fld>
            <a:endParaRPr lang="en-US"/>
          </a:p>
        </p:txBody>
      </p:sp>
    </p:spTree>
    <p:extLst>
      <p:ext uri="{BB962C8B-B14F-4D97-AF65-F5344CB8AC3E}">
        <p14:creationId xmlns:p14="http://schemas.microsoft.com/office/powerpoint/2010/main" val="140067969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Stop the video now and read the handout on Tips for Selecting Vocabulary Terms.  When you have finished reading the Tips – jot down 1-2 new learnings or thoughts on your Doodle Notes before you start the video again. </a:t>
            </a:r>
          </a:p>
        </p:txBody>
      </p:sp>
      <p:sp>
        <p:nvSpPr>
          <p:cNvPr id="4" name="Slide Number Placeholder 3"/>
          <p:cNvSpPr>
            <a:spLocks noGrp="1"/>
          </p:cNvSpPr>
          <p:nvPr>
            <p:ph type="sldNum" sz="quarter" idx="5"/>
          </p:nvPr>
        </p:nvSpPr>
        <p:spPr/>
        <p:txBody>
          <a:bodyPr/>
          <a:lstStyle/>
          <a:p>
            <a:fld id="{EB2CA709-669E-4DA9-9ABF-8EB8F8D0BB17}" type="slidenum">
              <a:rPr lang="en-US" smtClean="0"/>
              <a:t>7</a:t>
            </a:fld>
            <a:endParaRPr lang="en-US"/>
          </a:p>
        </p:txBody>
      </p:sp>
    </p:spTree>
    <p:extLst>
      <p:ext uri="{BB962C8B-B14F-4D97-AF65-F5344CB8AC3E}">
        <p14:creationId xmlns:p14="http://schemas.microsoft.com/office/powerpoint/2010/main" val="183192180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Vocabulary instruction is active, it is not a passive activity to fill time.  Assigning vocabulary out of the back of the book and having students copy the definition does not work.  Just like you would plan for a lesson on teaching content, you need to plan how you will teach vocabulary.  </a:t>
            </a:r>
          </a:p>
          <a:p>
            <a:endParaRPr lang="en-US" dirty="0"/>
          </a:p>
          <a:p>
            <a:r>
              <a:rPr lang="en-US" dirty="0"/>
              <a:t>The 2</a:t>
            </a:r>
            <a:r>
              <a:rPr lang="en-US" baseline="30000" dirty="0"/>
              <a:t>nd</a:t>
            </a:r>
            <a:r>
              <a:rPr lang="en-US" dirty="0"/>
              <a:t> step involves explicit instruction.  Pronounce the vocabulary terms to your students. Students must hear the word out loud to help build their understanding of the term. Many time students will understand a term more if they hear it first.  Think of the term militia – the way it is pronounced and the way it is spelled can be confusing to your students.  But if you pronounce the term first, they may already know the word, just not have experienced it in text. </a:t>
            </a:r>
          </a:p>
          <a:p>
            <a:endParaRPr lang="en-US" dirty="0"/>
          </a:p>
          <a:p>
            <a:r>
              <a:rPr lang="en-US" dirty="0"/>
              <a:t>The rest of the vocabulary instruction can differ depending on the term, but these activities are recommended when you are teaching vocabulary. </a:t>
            </a:r>
          </a:p>
          <a:p>
            <a:endParaRPr lang="en-US" dirty="0"/>
          </a:p>
          <a:p>
            <a:r>
              <a:rPr lang="en-US" dirty="0"/>
              <a:t>Define it, or help your students define the term. There is nothing more dangerous than asking kids to just “google” the definition.  They will usually just choose the first definition rather than correct one. </a:t>
            </a:r>
          </a:p>
          <a:p>
            <a:endParaRPr lang="en-US" dirty="0"/>
          </a:p>
          <a:p>
            <a:r>
              <a:rPr lang="en-US" dirty="0"/>
              <a:t>Help students make connections to any root terms.  This is important for transfer of knowledge – if they understand the root, they can understand the term.</a:t>
            </a:r>
          </a:p>
          <a:p>
            <a:endParaRPr lang="en-US" dirty="0"/>
          </a:p>
          <a:p>
            <a:r>
              <a:rPr lang="en-US" dirty="0"/>
              <a:t>Help students make connections with synonyms – many times, vocabulary on an assessment is actually a synonym of a term they were taught. </a:t>
            </a:r>
          </a:p>
          <a:p>
            <a:endParaRPr lang="en-US" dirty="0"/>
          </a:p>
          <a:p>
            <a:r>
              <a:rPr lang="en-US" dirty="0"/>
              <a:t>And finally, give concrete SOCIAL STUDIES examples of the term. </a:t>
            </a:r>
          </a:p>
          <a:p>
            <a:endParaRPr lang="en-US" dirty="0"/>
          </a:p>
          <a:p>
            <a:endParaRPr lang="en-US" dirty="0"/>
          </a:p>
          <a:p>
            <a:endParaRPr lang="en-US" dirty="0"/>
          </a:p>
        </p:txBody>
      </p:sp>
      <p:sp>
        <p:nvSpPr>
          <p:cNvPr id="4" name="Slide Number Placeholder 3"/>
          <p:cNvSpPr>
            <a:spLocks noGrp="1"/>
          </p:cNvSpPr>
          <p:nvPr>
            <p:ph type="sldNum" sz="quarter" idx="5"/>
          </p:nvPr>
        </p:nvSpPr>
        <p:spPr/>
        <p:txBody>
          <a:bodyPr/>
          <a:lstStyle/>
          <a:p>
            <a:fld id="{EB2CA709-669E-4DA9-9ABF-8EB8F8D0BB17}" type="slidenum">
              <a:rPr lang="en-US" smtClean="0"/>
              <a:t>9</a:t>
            </a:fld>
            <a:endParaRPr lang="en-US"/>
          </a:p>
        </p:txBody>
      </p:sp>
    </p:spTree>
    <p:extLst>
      <p:ext uri="{BB962C8B-B14F-4D97-AF65-F5344CB8AC3E}">
        <p14:creationId xmlns:p14="http://schemas.microsoft.com/office/powerpoint/2010/main" val="229946608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Use the Latin America Word Wall.  Give each teacher post-it notes. Have them work with a partner to look at the picture and write what they think the definitions are.  Share what they have written and generate class definitions. You can also do the following:</a:t>
            </a:r>
          </a:p>
          <a:p>
            <a:endParaRPr lang="en-US" dirty="0"/>
          </a:p>
          <a:p>
            <a:pPr eaLnBrk="1" hangingPunct="1">
              <a:spcBef>
                <a:spcPct val="50000"/>
              </a:spcBef>
            </a:pPr>
            <a:r>
              <a:rPr lang="en-US" altLang="en-US" sz="1200" dirty="0">
                <a:latin typeface="Architects Daughter" panose="02000505000000020004" pitchFamily="2" charset="0"/>
              </a:rPr>
              <a:t>Work with a partner to analyze an image</a:t>
            </a:r>
          </a:p>
          <a:p>
            <a:pPr eaLnBrk="1" hangingPunct="1">
              <a:spcBef>
                <a:spcPct val="50000"/>
              </a:spcBef>
            </a:pPr>
            <a:endParaRPr lang="en-US" altLang="en-US" sz="1200" dirty="0">
              <a:latin typeface="Architects Daughter" panose="02000505000000020004" pitchFamily="2" charset="0"/>
            </a:endParaRPr>
          </a:p>
          <a:p>
            <a:pPr eaLnBrk="1" hangingPunct="1">
              <a:spcBef>
                <a:spcPct val="50000"/>
              </a:spcBef>
            </a:pPr>
            <a:r>
              <a:rPr lang="en-US" altLang="en-US" sz="1200" dirty="0">
                <a:latin typeface="Architects Daughter" panose="02000505000000020004" pitchFamily="2" charset="0"/>
              </a:rPr>
              <a:t>Generate definitions</a:t>
            </a:r>
          </a:p>
          <a:p>
            <a:pPr eaLnBrk="1" hangingPunct="1">
              <a:spcBef>
                <a:spcPct val="50000"/>
              </a:spcBef>
            </a:pPr>
            <a:endParaRPr lang="en-US" altLang="en-US" sz="1200" dirty="0">
              <a:latin typeface="Architects Daughter" panose="02000505000000020004" pitchFamily="2" charset="0"/>
            </a:endParaRPr>
          </a:p>
          <a:p>
            <a:pPr eaLnBrk="1" hangingPunct="1">
              <a:spcBef>
                <a:spcPct val="50000"/>
              </a:spcBef>
            </a:pPr>
            <a:r>
              <a:rPr lang="en-US" altLang="en-US" sz="1200" dirty="0">
                <a:latin typeface="Architects Daughter" panose="02000505000000020004" pitchFamily="2" charset="0"/>
              </a:rPr>
              <a:t>Make connections with another word or to your personal life</a:t>
            </a:r>
          </a:p>
          <a:p>
            <a:pPr eaLnBrk="1" hangingPunct="1">
              <a:spcBef>
                <a:spcPct val="50000"/>
              </a:spcBef>
            </a:pPr>
            <a:endParaRPr lang="en-US" altLang="en-US" sz="1200" dirty="0">
              <a:latin typeface="Architects Daughter" panose="02000505000000020004" pitchFamily="2" charset="0"/>
            </a:endParaRPr>
          </a:p>
          <a:p>
            <a:pPr eaLnBrk="1" hangingPunct="1">
              <a:spcBef>
                <a:spcPct val="50000"/>
              </a:spcBef>
            </a:pPr>
            <a:r>
              <a:rPr lang="en-US" altLang="en-US" sz="1200" dirty="0">
                <a:latin typeface="Architects Daughter" panose="02000505000000020004" pitchFamily="2" charset="0"/>
              </a:rPr>
              <a:t>Make sentences</a:t>
            </a:r>
          </a:p>
          <a:p>
            <a:endParaRPr lang="en-US" dirty="0"/>
          </a:p>
        </p:txBody>
      </p:sp>
      <p:sp>
        <p:nvSpPr>
          <p:cNvPr id="4" name="Slide Number Placeholder 3"/>
          <p:cNvSpPr>
            <a:spLocks noGrp="1"/>
          </p:cNvSpPr>
          <p:nvPr>
            <p:ph type="sldNum" sz="quarter" idx="5"/>
          </p:nvPr>
        </p:nvSpPr>
        <p:spPr/>
        <p:txBody>
          <a:bodyPr/>
          <a:lstStyle/>
          <a:p>
            <a:fld id="{EB2CA709-669E-4DA9-9ABF-8EB8F8D0BB17}" type="slidenum">
              <a:rPr lang="en-US" smtClean="0"/>
              <a:t>10</a:t>
            </a:fld>
            <a:endParaRPr lang="en-US"/>
          </a:p>
        </p:txBody>
      </p:sp>
    </p:spTree>
    <p:extLst>
      <p:ext uri="{BB962C8B-B14F-4D97-AF65-F5344CB8AC3E}">
        <p14:creationId xmlns:p14="http://schemas.microsoft.com/office/powerpoint/2010/main" val="373490626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Use the Africa word wall terms</a:t>
            </a:r>
          </a:p>
        </p:txBody>
      </p:sp>
      <p:sp>
        <p:nvSpPr>
          <p:cNvPr id="4" name="Slide Number Placeholder 3"/>
          <p:cNvSpPr>
            <a:spLocks noGrp="1"/>
          </p:cNvSpPr>
          <p:nvPr>
            <p:ph type="sldNum" sz="quarter" idx="5"/>
          </p:nvPr>
        </p:nvSpPr>
        <p:spPr/>
        <p:txBody>
          <a:bodyPr/>
          <a:lstStyle/>
          <a:p>
            <a:fld id="{474090D7-EA30-45C9-860E-96BC584F5939}" type="slidenum">
              <a:rPr lang="en-US" smtClean="0"/>
              <a:t>11</a:t>
            </a:fld>
            <a:endParaRPr lang="en-US"/>
          </a:p>
        </p:txBody>
      </p:sp>
    </p:spTree>
    <p:extLst>
      <p:ext uri="{BB962C8B-B14F-4D97-AF65-F5344CB8AC3E}">
        <p14:creationId xmlns:p14="http://schemas.microsoft.com/office/powerpoint/2010/main" val="85650991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6C599E84-21DA-478A-B2E0-D322934E978A}" type="datetimeFigureOut">
              <a:rPr lang="en-US" smtClean="0"/>
              <a:t>7/3/2023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888376E-3B52-42F2-B197-28E381061DC8}" type="slidenum">
              <a:rPr lang="en-US" smtClean="0"/>
              <a:t>‹#›</a:t>
            </a:fld>
            <a:endParaRPr lang="en-US"/>
          </a:p>
        </p:txBody>
      </p:sp>
    </p:spTree>
    <p:extLst>
      <p:ext uri="{BB962C8B-B14F-4D97-AF65-F5344CB8AC3E}">
        <p14:creationId xmlns:p14="http://schemas.microsoft.com/office/powerpoint/2010/main" val="334216850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C599E84-21DA-478A-B2E0-D322934E978A}" type="datetimeFigureOut">
              <a:rPr lang="en-US" smtClean="0"/>
              <a:t>7/3/2023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888376E-3B52-42F2-B197-28E381061DC8}" type="slidenum">
              <a:rPr lang="en-US" smtClean="0"/>
              <a:t>‹#›</a:t>
            </a:fld>
            <a:endParaRPr lang="en-US"/>
          </a:p>
        </p:txBody>
      </p:sp>
    </p:spTree>
    <p:extLst>
      <p:ext uri="{BB962C8B-B14F-4D97-AF65-F5344CB8AC3E}">
        <p14:creationId xmlns:p14="http://schemas.microsoft.com/office/powerpoint/2010/main" val="126082352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C599E84-21DA-478A-B2E0-D322934E978A}" type="datetimeFigureOut">
              <a:rPr lang="en-US" smtClean="0"/>
              <a:t>7/3/2023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888376E-3B52-42F2-B197-28E381061DC8}" type="slidenum">
              <a:rPr lang="en-US" smtClean="0"/>
              <a:t>‹#›</a:t>
            </a:fld>
            <a:endParaRPr lang="en-US"/>
          </a:p>
        </p:txBody>
      </p:sp>
    </p:spTree>
    <p:extLst>
      <p:ext uri="{BB962C8B-B14F-4D97-AF65-F5344CB8AC3E}">
        <p14:creationId xmlns:p14="http://schemas.microsoft.com/office/powerpoint/2010/main" val="339738142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C599E84-21DA-478A-B2E0-D322934E978A}" type="datetimeFigureOut">
              <a:rPr lang="en-US" smtClean="0"/>
              <a:t>7/3/2023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888376E-3B52-42F2-B197-28E381061DC8}" type="slidenum">
              <a:rPr lang="en-US" smtClean="0"/>
              <a:t>‹#›</a:t>
            </a:fld>
            <a:endParaRPr lang="en-US"/>
          </a:p>
        </p:txBody>
      </p:sp>
    </p:spTree>
    <p:extLst>
      <p:ext uri="{BB962C8B-B14F-4D97-AF65-F5344CB8AC3E}">
        <p14:creationId xmlns:p14="http://schemas.microsoft.com/office/powerpoint/2010/main" val="252308525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6C599E84-21DA-478A-B2E0-D322934E978A}" type="datetimeFigureOut">
              <a:rPr lang="en-US" smtClean="0"/>
              <a:t>7/3/2023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888376E-3B52-42F2-B197-28E381061DC8}" type="slidenum">
              <a:rPr lang="en-US" smtClean="0"/>
              <a:t>‹#›</a:t>
            </a:fld>
            <a:endParaRPr lang="en-US"/>
          </a:p>
        </p:txBody>
      </p:sp>
    </p:spTree>
    <p:extLst>
      <p:ext uri="{BB962C8B-B14F-4D97-AF65-F5344CB8AC3E}">
        <p14:creationId xmlns:p14="http://schemas.microsoft.com/office/powerpoint/2010/main" val="368669610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6C599E84-21DA-478A-B2E0-D322934E978A}" type="datetimeFigureOut">
              <a:rPr lang="en-US" smtClean="0"/>
              <a:t>7/3/2023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888376E-3B52-42F2-B197-28E381061DC8}" type="slidenum">
              <a:rPr lang="en-US" smtClean="0"/>
              <a:t>‹#›</a:t>
            </a:fld>
            <a:endParaRPr lang="en-US"/>
          </a:p>
        </p:txBody>
      </p:sp>
    </p:spTree>
    <p:extLst>
      <p:ext uri="{BB962C8B-B14F-4D97-AF65-F5344CB8AC3E}">
        <p14:creationId xmlns:p14="http://schemas.microsoft.com/office/powerpoint/2010/main" val="5093926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6C599E84-21DA-478A-B2E0-D322934E978A}" type="datetimeFigureOut">
              <a:rPr lang="en-US" smtClean="0"/>
              <a:t>7/3/2023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1888376E-3B52-42F2-B197-28E381061DC8}" type="slidenum">
              <a:rPr lang="en-US" smtClean="0"/>
              <a:t>‹#›</a:t>
            </a:fld>
            <a:endParaRPr lang="en-US"/>
          </a:p>
        </p:txBody>
      </p:sp>
    </p:spTree>
    <p:extLst>
      <p:ext uri="{BB962C8B-B14F-4D97-AF65-F5344CB8AC3E}">
        <p14:creationId xmlns:p14="http://schemas.microsoft.com/office/powerpoint/2010/main" val="300885556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6C599E84-21DA-478A-B2E0-D322934E978A}" type="datetimeFigureOut">
              <a:rPr lang="en-US" smtClean="0"/>
              <a:t>7/3/2023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888376E-3B52-42F2-B197-28E381061DC8}" type="slidenum">
              <a:rPr lang="en-US" smtClean="0"/>
              <a:t>‹#›</a:t>
            </a:fld>
            <a:endParaRPr lang="en-US"/>
          </a:p>
        </p:txBody>
      </p:sp>
    </p:spTree>
    <p:extLst>
      <p:ext uri="{BB962C8B-B14F-4D97-AF65-F5344CB8AC3E}">
        <p14:creationId xmlns:p14="http://schemas.microsoft.com/office/powerpoint/2010/main" val="420222789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C599E84-21DA-478A-B2E0-D322934E978A}" type="datetimeFigureOut">
              <a:rPr lang="en-US" smtClean="0"/>
              <a:t>7/3/2023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1888376E-3B52-42F2-B197-28E381061DC8}" type="slidenum">
              <a:rPr lang="en-US" smtClean="0"/>
              <a:t>‹#›</a:t>
            </a:fld>
            <a:endParaRPr lang="en-US"/>
          </a:p>
        </p:txBody>
      </p:sp>
    </p:spTree>
    <p:extLst>
      <p:ext uri="{BB962C8B-B14F-4D97-AF65-F5344CB8AC3E}">
        <p14:creationId xmlns:p14="http://schemas.microsoft.com/office/powerpoint/2010/main" val="293898599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6C599E84-21DA-478A-B2E0-D322934E978A}" type="datetimeFigureOut">
              <a:rPr lang="en-US" smtClean="0"/>
              <a:t>7/3/2023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888376E-3B52-42F2-B197-28E381061DC8}" type="slidenum">
              <a:rPr lang="en-US" smtClean="0"/>
              <a:t>‹#›</a:t>
            </a:fld>
            <a:endParaRPr lang="en-US"/>
          </a:p>
        </p:txBody>
      </p:sp>
    </p:spTree>
    <p:extLst>
      <p:ext uri="{BB962C8B-B14F-4D97-AF65-F5344CB8AC3E}">
        <p14:creationId xmlns:p14="http://schemas.microsoft.com/office/powerpoint/2010/main" val="411047040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6C599E84-21DA-478A-B2E0-D322934E978A}" type="datetimeFigureOut">
              <a:rPr lang="en-US" smtClean="0"/>
              <a:t>7/3/2023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888376E-3B52-42F2-B197-28E381061DC8}" type="slidenum">
              <a:rPr lang="en-US" smtClean="0"/>
              <a:t>‹#›</a:t>
            </a:fld>
            <a:endParaRPr lang="en-US"/>
          </a:p>
        </p:txBody>
      </p:sp>
    </p:spTree>
    <p:extLst>
      <p:ext uri="{BB962C8B-B14F-4D97-AF65-F5344CB8AC3E}">
        <p14:creationId xmlns:p14="http://schemas.microsoft.com/office/powerpoint/2010/main" val="60490945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C599E84-21DA-478A-B2E0-D322934E978A}" type="datetimeFigureOut">
              <a:rPr lang="en-US" smtClean="0"/>
              <a:t>7/3/2023</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888376E-3B52-42F2-B197-28E381061DC8}" type="slidenum">
              <a:rPr lang="en-US" smtClean="0"/>
              <a:t>‹#›</a:t>
            </a:fld>
            <a:endParaRPr lang="en-US"/>
          </a:p>
        </p:txBody>
      </p:sp>
    </p:spTree>
    <p:extLst>
      <p:ext uri="{BB962C8B-B14F-4D97-AF65-F5344CB8AC3E}">
        <p14:creationId xmlns:p14="http://schemas.microsoft.com/office/powerpoint/2010/main" val="38475463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notesSlide" Target="../notesSlides/notesSlide22.xml"/><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notesSlide" Target="../notesSlides/notesSlide24.xm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image" Target="../media/image27.JPG"/><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notesSlide" Target="../notesSlides/notesSlide25.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notesSlide" Target="../notesSlides/notesSlide26.xml"/><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3" Type="http://schemas.openxmlformats.org/officeDocument/2006/relationships/notesSlide" Target="../notesSlides/notesSlide27.xml"/><Relationship Id="rId2" Type="http://schemas.openxmlformats.org/officeDocument/2006/relationships/slideLayout" Target="../slideLayouts/slideLayout7.xml"/><Relationship Id="rId1" Type="http://schemas.openxmlformats.org/officeDocument/2006/relationships/tags" Target="../tags/tag1.xml"/><Relationship Id="rId4" Type="http://schemas.openxmlformats.org/officeDocument/2006/relationships/image" Target="../media/image30.JPG"/></Relationships>
</file>

<file path=ppt/slides/_rels/slide32.xml.rels><?xml version="1.0" encoding="UTF-8" standalone="yes"?>
<Relationships xmlns="http://schemas.openxmlformats.org/package/2006/relationships"><Relationship Id="rId2" Type="http://schemas.openxmlformats.org/officeDocument/2006/relationships/image" Target="../media/image31.JP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notesSlide" Target="../notesSlides/notesSlide28.xml"/><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3" Type="http://schemas.openxmlformats.org/officeDocument/2006/relationships/image" Target="../media/image33.JPG"/><Relationship Id="rId2" Type="http://schemas.openxmlformats.org/officeDocument/2006/relationships/notesSlide" Target="../notesSlides/notesSlide29.xml"/><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3" Type="http://schemas.openxmlformats.org/officeDocument/2006/relationships/image" Target="../media/image34.JPG"/><Relationship Id="rId2" Type="http://schemas.openxmlformats.org/officeDocument/2006/relationships/notesSlide" Target="../notesSlides/notesSlide30.xml"/><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3" Type="http://schemas.openxmlformats.org/officeDocument/2006/relationships/image" Target="../media/image35.JPG"/><Relationship Id="rId2" Type="http://schemas.openxmlformats.org/officeDocument/2006/relationships/notesSlide" Target="../notesSlides/notesSlide31.xml"/><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3" Type="http://schemas.openxmlformats.org/officeDocument/2006/relationships/image" Target="../media/image34.JPG"/><Relationship Id="rId2" Type="http://schemas.openxmlformats.org/officeDocument/2006/relationships/notesSlide" Target="../notesSlides/notesSlide32.xml"/><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notesSlide" Target="../notesSlides/notesSlide33.xml"/><Relationship Id="rId1" Type="http://schemas.openxmlformats.org/officeDocument/2006/relationships/slideLayout" Target="../slideLayouts/slideLayout6.xml"/></Relationships>
</file>

<file path=ppt/slides/_rels/slide39.xml.rels><?xml version="1.0" encoding="UTF-8" standalone="yes"?>
<Relationships xmlns="http://schemas.openxmlformats.org/package/2006/relationships"><Relationship Id="rId3" Type="http://schemas.openxmlformats.org/officeDocument/2006/relationships/image" Target="../media/image37.JPG"/><Relationship Id="rId2" Type="http://schemas.openxmlformats.org/officeDocument/2006/relationships/notesSlide" Target="../notesSlides/notesSlide34.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3" Type="http://schemas.openxmlformats.org/officeDocument/2006/relationships/image" Target="../media/image38.JPG"/><Relationship Id="rId2" Type="http://schemas.openxmlformats.org/officeDocument/2006/relationships/notesSlide" Target="../notesSlides/notesSlide35.xml"/><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3" Type="http://schemas.openxmlformats.org/officeDocument/2006/relationships/image" Target="../media/image39.JPG"/><Relationship Id="rId2" Type="http://schemas.openxmlformats.org/officeDocument/2006/relationships/notesSlide" Target="../notesSlides/notesSlide36.xml"/><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3" Type="http://schemas.openxmlformats.org/officeDocument/2006/relationships/image" Target="../media/image40.JPG"/><Relationship Id="rId2" Type="http://schemas.openxmlformats.org/officeDocument/2006/relationships/notesSlide" Target="../notesSlides/notesSlide37.xml"/><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3" Type="http://schemas.openxmlformats.org/officeDocument/2006/relationships/image" Target="../media/image41.JPG"/><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42.JPG"/><Relationship Id="rId2" Type="http://schemas.openxmlformats.org/officeDocument/2006/relationships/notesSlide" Target="../notesSlides/notesSlide39.xml"/><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3" Type="http://schemas.openxmlformats.org/officeDocument/2006/relationships/image" Target="../media/image43.JPG"/><Relationship Id="rId2" Type="http://schemas.openxmlformats.org/officeDocument/2006/relationships/notesSlide" Target="../notesSlides/notesSlide40.xml"/><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2" Type="http://schemas.openxmlformats.org/officeDocument/2006/relationships/image" Target="../media/image44.JP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showMasterSp="0">
  <p:cSld>
    <p:bg>
      <p:bgPr>
        <a:blipFill>
          <a:blip r:embed="rId3"/>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49416282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showMasterSp="0">
  <p:cSld>
    <p:bg>
      <p:bgPr>
        <a:blipFill>
          <a:blip r:embed="rId3"/>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14085064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showMasterSp="0">
  <p:cSld>
    <p:bg>
      <p:bgPr>
        <a:blipFill>
          <a:blip r:embed="rId3"/>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70167765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showMasterSp="0">
  <p:cSld>
    <p:bg>
      <p:bgPr>
        <a:blipFill>
          <a:blip r:embed="rId3"/>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56027682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showMasterSp="0">
  <p:cSld>
    <p:bg>
      <p:bgPr>
        <a:blipFill>
          <a:blip r:embed="rId3"/>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69754271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showMasterSp="0">
  <p:cSld>
    <p:bg>
      <p:bgPr>
        <a:blipFill>
          <a:blip r:embed="rId3"/>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90558776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showMasterSp="0">
  <p:cSld>
    <p:bg>
      <p:bgPr>
        <a:blipFill>
          <a:blip r:embed="rId3"/>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35558806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showMasterSp="0">
  <p:cSld>
    <p:bg>
      <p:bgPr>
        <a:blipFill>
          <a:blip r:embed="rId3"/>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08220757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showMasterSp="0">
  <p:cSld>
    <p:bg>
      <p:bgPr>
        <a:blipFill>
          <a:blip r:embed="rId2"/>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01493564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showMasterSp="0">
  <p:cSld>
    <p:bg>
      <p:bgPr>
        <a:blipFill>
          <a:blip r:embed="rId3"/>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70998103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showMasterSp="0">
  <p:cSld>
    <p:bg>
      <p:bgPr>
        <a:blipFill>
          <a:blip r:embed="rId3"/>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45597005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MasterSp="0">
  <p:cSld>
    <p:bg>
      <p:bgPr>
        <a:blipFill>
          <a:blip r:embed="rId2"/>
          <a:stretch>
            <a:fillRect/>
          </a:stretch>
        </a:blipFill>
        <a:effectLst/>
      </p:bgPr>
    </p:bg>
    <p:spTree>
      <p:nvGrpSpPr>
        <p:cNvPr id="1" name=""/>
        <p:cNvGrpSpPr/>
        <p:nvPr/>
      </p:nvGrpSpPr>
      <p:grpSpPr>
        <a:xfrm>
          <a:off x="0" y="0"/>
          <a:ext cx="0" cy="0"/>
          <a:chOff x="0" y="0"/>
          <a:chExt cx="0" cy="0"/>
        </a:xfrm>
      </p:grpSpPr>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showMasterSp="0">
  <p:cSld>
    <p:bg>
      <p:bgPr>
        <a:blipFill>
          <a:blip r:embed="rId3"/>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81486315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showMasterSp="0">
  <p:cSld>
    <p:bg>
      <p:bgPr>
        <a:blipFill>
          <a:blip r:embed="rId3"/>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55784522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showMasterSp="0">
  <p:cSld>
    <p:bg>
      <p:bgPr>
        <a:blipFill>
          <a:blip r:embed="rId3"/>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11546328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showMasterSp="0">
  <p:cSld>
    <p:bg>
      <p:bgPr>
        <a:blipFill>
          <a:blip r:embed="rId3"/>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76556171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showMasterSp="0">
  <p:cSld>
    <p:bg>
      <p:bgPr>
        <a:blipFill>
          <a:blip r:embed="rId3"/>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16717055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showMasterSp="0">
  <p:cSld>
    <p:bg>
      <p:bgPr>
        <a:blipFill>
          <a:blip r:embed="rId3"/>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278382908"/>
      </p:ext>
    </p:extLst>
  </p:cSld>
  <p:clrMapOvr>
    <a:masterClrMapping/>
  </p:clrMapOvr>
  <p:transition/>
</p:sld>
</file>

<file path=ppt/slides/slide26.xml><?xml version="1.0" encoding="utf-8"?>
<p:sld xmlns:a="http://schemas.openxmlformats.org/drawingml/2006/main" xmlns:r="http://schemas.openxmlformats.org/officeDocument/2006/relationships" xmlns:p="http://schemas.openxmlformats.org/presentationml/2006/main" showMasterSp="0">
  <p:cSld>
    <p:bg>
      <p:bgPr>
        <a:blipFill>
          <a:blip r:embed="rId3"/>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17526037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showMasterSp="0">
  <p:cSld>
    <p:bg>
      <p:bgPr>
        <a:blipFill>
          <a:blip r:embed="rId3"/>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29375528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showMasterSp="0">
  <p:cSld>
    <p:bg>
      <p:bgPr>
        <a:blipFill>
          <a:blip r:embed="rId2"/>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5561149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showMasterSp="0">
  <p:cSld>
    <p:bg>
      <p:bgPr>
        <a:blipFill>
          <a:blip r:embed="rId3"/>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40022467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MasterSp="0">
  <p:cSld>
    <p:bg>
      <p:bgPr>
        <a:blipFill>
          <a:blip r:embed="rId3"/>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50049334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showMasterSp="0">
  <p:cSld>
    <p:bg>
      <p:bgPr>
        <a:blipFill>
          <a:blip r:embed="rId3"/>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24396934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showMasterSp="0">
  <p:cSld>
    <p:bg>
      <p:bgPr>
        <a:blipFill>
          <a:blip r:embed="rId4"/>
          <a:stretch>
            <a:fillRect/>
          </a:stretch>
        </a:blipFill>
        <a:effectLst/>
      </p:bgPr>
    </p:bg>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2E878B0F-500F-4F99-9808-B3271A971C27}"/>
              </a:ext>
            </a:extLst>
          </p:cNvPr>
          <p:cNvSpPr txBox="1"/>
          <p:nvPr>
            <p:custDataLst>
              <p:tags r:id="rId1"/>
            </p:custDataLst>
          </p:nvPr>
        </p:nvSpPr>
        <p:spPr>
          <a:xfrm>
            <a:off x="203200" y="797510"/>
            <a:ext cx="3796111" cy="6740307"/>
          </a:xfrm>
          <a:prstGeom prst="rect">
            <a:avLst/>
          </a:prstGeom>
          <a:noFill/>
        </p:spPr>
        <p:txBody>
          <a:bodyPr wrap="square" rtlCol="0">
            <a:spAutoFit/>
          </a:bodyPr>
          <a:lstStyle/>
          <a:p>
            <a:pPr marL="342900" indent="-342900">
              <a:buFont typeface="+mj-lt"/>
              <a:buAutoNum type="arabicPeriod"/>
            </a:pPr>
            <a:r>
              <a:rPr lang="en-US" dirty="0">
                <a:latin typeface="Abadi" panose="020B0604020104020204" pitchFamily="34" charset="0"/>
              </a:rPr>
              <a:t>One person in the group will choose a card.  They will read the statements on the card to the person on their left.  If the person can guess the Person, Place, Term or Thing with one statement, they get 10 points.</a:t>
            </a:r>
          </a:p>
          <a:p>
            <a:pPr marL="342900" indent="-342900">
              <a:buFont typeface="+mj-lt"/>
              <a:buAutoNum type="arabicPeriod"/>
            </a:pPr>
            <a:endParaRPr lang="en-US" dirty="0">
              <a:latin typeface="Abadi" panose="020B0604020104020204" pitchFamily="34" charset="0"/>
            </a:endParaRPr>
          </a:p>
          <a:p>
            <a:pPr marL="342900" indent="-342900">
              <a:buFont typeface="+mj-lt"/>
              <a:buAutoNum type="arabicPeriod"/>
            </a:pPr>
            <a:r>
              <a:rPr lang="en-US" dirty="0">
                <a:latin typeface="Abadi" panose="020B0604020104020204" pitchFamily="34" charset="0"/>
              </a:rPr>
              <a:t>If they don’t know the answer or give an incorrect answer, read the second clue.  If they get it right, they earn 5 points.</a:t>
            </a:r>
          </a:p>
          <a:p>
            <a:pPr marL="342900" indent="-342900">
              <a:buFont typeface="+mj-lt"/>
              <a:buAutoNum type="arabicPeriod"/>
            </a:pPr>
            <a:endParaRPr lang="en-US" dirty="0">
              <a:latin typeface="Abadi" panose="020B0604020104020204" pitchFamily="34" charset="0"/>
            </a:endParaRPr>
          </a:p>
          <a:p>
            <a:pPr marL="342900" indent="-342900">
              <a:buFont typeface="+mj-lt"/>
              <a:buAutoNum type="arabicPeriod"/>
            </a:pPr>
            <a:r>
              <a:rPr lang="en-US" dirty="0">
                <a:latin typeface="Abadi" panose="020B0604020104020204" pitchFamily="34" charset="0"/>
              </a:rPr>
              <a:t>If they don’t know or give an incorrect answer, read the third clue. If they get it right, they earn 3 points. </a:t>
            </a:r>
          </a:p>
          <a:p>
            <a:pPr marL="342900" indent="-342900">
              <a:buFont typeface="+mj-lt"/>
              <a:buAutoNum type="arabicPeriod"/>
            </a:pPr>
            <a:endParaRPr lang="en-US" dirty="0">
              <a:latin typeface="Abadi" panose="020B0604020104020204" pitchFamily="34" charset="0"/>
            </a:endParaRPr>
          </a:p>
          <a:p>
            <a:pPr marL="342900" indent="-342900">
              <a:buFont typeface="+mj-lt"/>
              <a:buAutoNum type="arabicPeriod"/>
            </a:pPr>
            <a:r>
              <a:rPr lang="en-US" dirty="0">
                <a:latin typeface="Abadi" panose="020B0604020104020204" pitchFamily="34" charset="0"/>
              </a:rPr>
              <a:t>Rotate the role of reader within the group for each round. </a:t>
            </a:r>
            <a:endParaRPr lang="en-US" sz="2800" dirty="0">
              <a:latin typeface="Abadi" panose="020B0604020104020204" pitchFamily="34" charset="0"/>
            </a:endParaRPr>
          </a:p>
          <a:p>
            <a:pPr marL="342900" indent="-342900">
              <a:buFont typeface="+mj-lt"/>
              <a:buAutoNum type="arabicPeriod"/>
            </a:pPr>
            <a:endParaRPr lang="en-US" dirty="0">
              <a:latin typeface="Abadi" panose="020B0604020104020204" pitchFamily="34" charset="0"/>
            </a:endParaRPr>
          </a:p>
          <a:p>
            <a:pPr marL="342900" indent="-342900">
              <a:buFont typeface="+mj-lt"/>
              <a:buAutoNum type="arabicPeriod"/>
            </a:pPr>
            <a:endParaRPr lang="en-US" dirty="0">
              <a:latin typeface="Abadi" panose="020B0604020104020204" pitchFamily="34" charset="0"/>
            </a:endParaRPr>
          </a:p>
          <a:p>
            <a:pPr marL="342900" indent="-342900">
              <a:buFont typeface="+mj-lt"/>
              <a:buAutoNum type="arabicPeriod"/>
            </a:pPr>
            <a:endParaRPr lang="en-US" dirty="0">
              <a:latin typeface="Abadi" panose="020B0604020104020204" pitchFamily="34" charset="0"/>
            </a:endParaRPr>
          </a:p>
          <a:p>
            <a:pPr marL="342900" indent="-342900">
              <a:buFont typeface="+mj-lt"/>
              <a:buAutoNum type="arabicPeriod"/>
            </a:pPr>
            <a:endParaRPr lang="en-US" dirty="0">
              <a:latin typeface="Abadi" panose="020B0604020104020204" pitchFamily="34" charset="0"/>
            </a:endParaRPr>
          </a:p>
        </p:txBody>
      </p:sp>
    </p:spTree>
    <p:extLst>
      <p:ext uri="{BB962C8B-B14F-4D97-AF65-F5344CB8AC3E}">
        <p14:creationId xmlns:p14="http://schemas.microsoft.com/office/powerpoint/2010/main" val="193815224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showMasterSp="0">
  <p:cSld>
    <p:bg>
      <p:bgPr>
        <a:blipFill>
          <a:blip r:embed="rId2"/>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99847993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showMasterSp="0">
  <p:cSld>
    <p:bg>
      <p:bgPr>
        <a:blipFill>
          <a:blip r:embed="rId3"/>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73157810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showMasterSp="0">
  <p:cSld>
    <p:bg>
      <p:bgPr>
        <a:blipFill>
          <a:blip r:embed="rId3"/>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84492347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showMasterSp="0">
  <p:cSld>
    <p:bg>
      <p:bgPr>
        <a:blipFill>
          <a:blip r:embed="rId3"/>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7708788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showMasterSp="0">
  <p:cSld>
    <p:bg>
      <p:bgPr>
        <a:blipFill>
          <a:blip r:embed="rId3"/>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303878172"/>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showMasterSp="0">
  <p:cSld>
    <p:bg>
      <p:bgPr>
        <a:blipFill>
          <a:blip r:embed="rId3"/>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836436924"/>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showMasterSp="0">
  <p:cSld>
    <p:bg>
      <p:bgPr>
        <a:blipFill>
          <a:blip r:embed="rId3"/>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647581718"/>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showMasterSp="0">
  <p:cSld>
    <p:bg>
      <p:bgPr>
        <a:blipFill>
          <a:blip r:embed="rId3"/>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18533767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showMasterSp="0">
  <p:cSld>
    <p:bg>
      <p:bgPr>
        <a:blipFill>
          <a:blip r:embed="rId3"/>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616112696"/>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showMasterSp="0">
  <p:cSld>
    <p:bg>
      <p:bgPr>
        <a:blipFill>
          <a:blip r:embed="rId3"/>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410615261"/>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showMasterSp="0">
  <p:cSld>
    <p:bg>
      <p:bgPr>
        <a:blipFill>
          <a:blip r:embed="rId3"/>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136737596"/>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showMasterSp="0">
  <p:cSld>
    <p:bg>
      <p:bgPr>
        <a:blipFill>
          <a:blip r:embed="rId3"/>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562457179"/>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showMasterSp="0">
  <p:cSld>
    <p:bg>
      <p:bgPr>
        <a:blipFill>
          <a:blip r:embed="rId3"/>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714039772"/>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showMasterSp="0">
  <p:cSld>
    <p:bg>
      <p:bgPr>
        <a:blipFill>
          <a:blip r:embed="rId3"/>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876271072"/>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showMasterSp="0">
  <p:cSld>
    <p:bg>
      <p:bgPr>
        <a:blipFill>
          <a:blip r:embed="rId3"/>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971064312"/>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showMasterSp="0">
  <p:cSld>
    <p:bg>
      <p:bgPr>
        <a:blipFill>
          <a:blip r:embed="rId2"/>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60600287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showMasterSp="0">
  <p:cSld>
    <p:bg>
      <p:bgPr>
        <a:blipFill>
          <a:blip r:embed="rId3"/>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82075534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showMasterSp="0">
  <p:cSld>
    <p:bg>
      <p:bgPr>
        <a:blipFill>
          <a:blip r:embed="rId3"/>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65404817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showMasterSp="0">
  <p:cSld>
    <p:bg>
      <p:bgPr>
        <a:blipFill>
          <a:blip r:embed="rId3"/>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01435848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showMasterSp="0">
  <p:cSld>
    <p:bg>
      <p:bgPr>
        <a:blipFill>
          <a:blip r:embed="rId2"/>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67148283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showMasterSp="0">
  <p:cSld>
    <p:bg>
      <p:bgPr>
        <a:blipFill>
          <a:blip r:embed="rId3"/>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575592517"/>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FLATTEN" val="true"/>
</p:tagLst>
</file>

<file path=ppt/tags/tag2.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3.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31643</TotalTime>
  <Words>1705</Words>
  <Application>Microsoft Office PowerPoint</Application>
  <PresentationFormat>On-screen Show (4:3)</PresentationFormat>
  <Paragraphs>151</Paragraphs>
  <Slides>46</Slides>
  <Notes>40</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46</vt:i4>
      </vt:variant>
    </vt:vector>
  </HeadingPairs>
  <TitlesOfParts>
    <vt:vector size="55" baseType="lpstr">
      <vt:lpstr>Abadi</vt:lpstr>
      <vt:lpstr>Architects Daughter</vt:lpstr>
      <vt:lpstr>Arial</vt:lpstr>
      <vt:lpstr>Calibri</vt:lpstr>
      <vt:lpstr>Calibri Light</vt:lpstr>
      <vt:lpstr>Google Sans</vt:lpstr>
      <vt:lpstr>Janda Everyday Casual</vt:lpstr>
      <vt:lpstr>Roboto</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Dawn</dc:creator>
  <cp:lastModifiedBy>Dawn Vinas</cp:lastModifiedBy>
  <cp:revision>110</cp:revision>
  <cp:lastPrinted>2021-11-09T14:59:07Z</cp:lastPrinted>
  <dcterms:created xsi:type="dcterms:W3CDTF">2020-07-10T18:28:46Z</dcterms:created>
  <dcterms:modified xsi:type="dcterms:W3CDTF">2023-07-03T21:01:57Z</dcterms:modified>
</cp:coreProperties>
</file>