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65" r:id="rId2"/>
    <p:sldId id="1233" r:id="rId3"/>
    <p:sldId id="1879" r:id="rId4"/>
    <p:sldId id="270" r:id="rId5"/>
    <p:sldId id="271" r:id="rId6"/>
    <p:sldId id="272" r:id="rId7"/>
    <p:sldId id="1414" r:id="rId8"/>
    <p:sldId id="1415" r:id="rId9"/>
    <p:sldId id="275" r:id="rId10"/>
    <p:sldId id="276" r:id="rId11"/>
    <p:sldId id="277" r:id="rId12"/>
    <p:sldId id="278" r:id="rId13"/>
    <p:sldId id="279" r:id="rId14"/>
    <p:sldId id="280" r:id="rId15"/>
    <p:sldId id="1446" r:id="rId16"/>
    <p:sldId id="282" r:id="rId17"/>
    <p:sldId id="410" r:id="rId18"/>
    <p:sldId id="1344" r:id="rId19"/>
    <p:sldId id="396" r:id="rId20"/>
    <p:sldId id="1919" r:id="rId21"/>
    <p:sldId id="1511" r:id="rId22"/>
    <p:sldId id="315" r:id="rId23"/>
    <p:sldId id="1494" r:id="rId24"/>
    <p:sldId id="1375" r:id="rId25"/>
    <p:sldId id="2108" r:id="rId26"/>
    <p:sldId id="1505" r:id="rId27"/>
    <p:sldId id="1376" r:id="rId28"/>
    <p:sldId id="2034" r:id="rId29"/>
    <p:sldId id="2110" r:id="rId30"/>
    <p:sldId id="1418" r:id="rId31"/>
    <p:sldId id="2116" r:id="rId32"/>
    <p:sldId id="2113" r:id="rId33"/>
    <p:sldId id="1417" r:id="rId34"/>
    <p:sldId id="306" r:id="rId35"/>
    <p:sldId id="316" r:id="rId36"/>
    <p:sldId id="317" r:id="rId37"/>
    <p:sldId id="2119" r:id="rId38"/>
    <p:sldId id="2117" r:id="rId39"/>
    <p:sldId id="2118" r:id="rId40"/>
    <p:sldId id="319" r:id="rId41"/>
    <p:sldId id="320" r:id="rId42"/>
    <p:sldId id="2121" r:id="rId43"/>
    <p:sldId id="2122" r:id="rId44"/>
    <p:sldId id="2120" r:id="rId45"/>
    <p:sldId id="2123" r:id="rId46"/>
    <p:sldId id="2124" r:id="rId47"/>
    <p:sldId id="2125" r:id="rId48"/>
    <p:sldId id="2126" r:id="rId49"/>
    <p:sldId id="2127" r:id="rId50"/>
    <p:sldId id="2128" r:id="rId51"/>
    <p:sldId id="2129" r:id="rId52"/>
    <p:sldId id="1473" r:id="rId53"/>
    <p:sldId id="1252" r:id="rId54"/>
    <p:sldId id="352" r:id="rId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3618" autoAdjust="0"/>
  </p:normalViewPr>
  <p:slideViewPr>
    <p:cSldViewPr snapToGrid="0">
      <p:cViewPr varScale="1">
        <p:scale>
          <a:sx n="50" d="100"/>
          <a:sy n="50" d="100"/>
        </p:scale>
        <p:origin x="169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26D0CA-93A3-4C6D-A8A6-FF77072CD2D8}" type="datetimeFigureOut">
              <a:rPr lang="en-US" smtClean="0"/>
              <a:t>7/3/2023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E6E6FE-1FB1-454D-86AB-D290F177D759}" type="slidenum">
              <a:rPr lang="en-US" smtClean="0"/>
              <a:t>‹#›</a:t>
            </a:fld>
            <a:endParaRPr lang="en-US"/>
          </a:p>
        </p:txBody>
      </p:sp>
    </p:spTree>
    <p:extLst>
      <p:ext uri="{BB962C8B-B14F-4D97-AF65-F5344CB8AC3E}">
        <p14:creationId xmlns:p14="http://schemas.microsoft.com/office/powerpoint/2010/main" val="21183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medium.com/a-teachers-hat/making-learning-meaningful-and-accessible-63e51a3052a6?source=user_profile---------9----------------"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4DE9373E-3568-8776-ED5F-A26906B8628D}"/>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CD228BCD-00CD-3C5B-1342-C363B65693FA}"/>
              </a:ext>
            </a:extLst>
          </p:cNvPr>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Introduce yourself</a:t>
            </a:r>
          </a:p>
        </p:txBody>
      </p:sp>
      <p:sp>
        <p:nvSpPr>
          <p:cNvPr id="9220" name="Slide Number Placeholder 3">
            <a:extLst>
              <a:ext uri="{FF2B5EF4-FFF2-40B4-BE49-F238E27FC236}">
                <a16:creationId xmlns:a16="http://schemas.microsoft.com/office/drawing/2014/main" id="{7BB4FB0D-AE3B-6D78-3BE4-9260BE1AB4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88" indent="-312738">
              <a:defRPr>
                <a:solidFill>
                  <a:schemeClr val="tx1"/>
                </a:solidFill>
                <a:latin typeface="Arial" panose="020B0604020202020204" pitchFamily="34" charset="0"/>
              </a:defRPr>
            </a:lvl2pPr>
            <a:lvl3pPr marL="1252538" indent="-249238">
              <a:defRPr>
                <a:solidFill>
                  <a:schemeClr val="tx1"/>
                </a:solidFill>
                <a:latin typeface="Arial" panose="020B0604020202020204" pitchFamily="34" charset="0"/>
              </a:defRPr>
            </a:lvl3pPr>
            <a:lvl4pPr marL="1755775" indent="-249238">
              <a:defRPr>
                <a:solidFill>
                  <a:schemeClr val="tx1"/>
                </a:solidFill>
                <a:latin typeface="Arial" panose="020B0604020202020204" pitchFamily="34" charset="0"/>
              </a:defRPr>
            </a:lvl4pPr>
            <a:lvl5pPr marL="2257425" indent="-249238">
              <a:defRPr>
                <a:solidFill>
                  <a:schemeClr val="tx1"/>
                </a:solidFill>
                <a:latin typeface="Arial" panose="020B0604020202020204" pitchFamily="34" charset="0"/>
              </a:defRPr>
            </a:lvl5pPr>
            <a:lvl6pPr marL="2714625" indent="-249238" eaLnBrk="0" fontAlgn="base" hangingPunct="0">
              <a:spcBef>
                <a:spcPct val="0"/>
              </a:spcBef>
              <a:spcAft>
                <a:spcPct val="0"/>
              </a:spcAft>
              <a:defRPr>
                <a:solidFill>
                  <a:schemeClr val="tx1"/>
                </a:solidFill>
                <a:latin typeface="Arial" panose="020B0604020202020204" pitchFamily="34" charset="0"/>
              </a:defRPr>
            </a:lvl6pPr>
            <a:lvl7pPr marL="3171825" indent="-249238" eaLnBrk="0" fontAlgn="base" hangingPunct="0">
              <a:spcBef>
                <a:spcPct val="0"/>
              </a:spcBef>
              <a:spcAft>
                <a:spcPct val="0"/>
              </a:spcAft>
              <a:defRPr>
                <a:solidFill>
                  <a:schemeClr val="tx1"/>
                </a:solidFill>
                <a:latin typeface="Arial" panose="020B0604020202020204" pitchFamily="34" charset="0"/>
              </a:defRPr>
            </a:lvl7pPr>
            <a:lvl8pPr marL="3629025" indent="-249238" eaLnBrk="0" fontAlgn="base" hangingPunct="0">
              <a:spcBef>
                <a:spcPct val="0"/>
              </a:spcBef>
              <a:spcAft>
                <a:spcPct val="0"/>
              </a:spcAft>
              <a:defRPr>
                <a:solidFill>
                  <a:schemeClr val="tx1"/>
                </a:solidFill>
                <a:latin typeface="Arial" panose="020B0604020202020204" pitchFamily="34" charset="0"/>
              </a:defRPr>
            </a:lvl8pPr>
            <a:lvl9pPr marL="4086225" indent="-249238" eaLnBrk="0" fontAlgn="base" hangingPunct="0">
              <a:spcBef>
                <a:spcPct val="0"/>
              </a:spcBef>
              <a:spcAft>
                <a:spcPct val="0"/>
              </a:spcAft>
              <a:defRPr>
                <a:solidFill>
                  <a:schemeClr val="tx1"/>
                </a:solidFill>
                <a:latin typeface="Arial" panose="020B0604020202020204" pitchFamily="34" charset="0"/>
              </a:defRPr>
            </a:lvl9pPr>
          </a:lstStyle>
          <a:p>
            <a:fld id="{8E330E52-C02E-4503-B5DD-4C870B933FF0}" type="slidenum">
              <a:rPr lang="en-US" altLang="en-US" smtClean="0">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5FD5414B-0DC2-96F1-16B3-25C856267E31}"/>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8650570F-05C1-A9AF-043E-D6FB4F27A29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7652" name="Slide Number Placeholder 3">
            <a:extLst>
              <a:ext uri="{FF2B5EF4-FFF2-40B4-BE49-F238E27FC236}">
                <a16:creationId xmlns:a16="http://schemas.microsoft.com/office/drawing/2014/main" id="{77B93497-48B1-FD60-3559-FD8538B527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C6FADF-D437-4B57-83C9-BDE1252D66B5}" type="slidenum">
              <a:rPr lang="en-US" altLang="en-US" smtClean="0"/>
              <a:pPr/>
              <a:t>12</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F46ACCCF-2799-40BE-4BDC-F3303EF4033A}"/>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8255AB20-DF5E-7961-7701-94180954FD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9700" name="Slide Number Placeholder 3">
            <a:extLst>
              <a:ext uri="{FF2B5EF4-FFF2-40B4-BE49-F238E27FC236}">
                <a16:creationId xmlns:a16="http://schemas.microsoft.com/office/drawing/2014/main" id="{F32BBBA5-4579-0B50-F7B3-B1683C5973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A6ABB4-1C5A-4059-9FCC-405102C6D2E8}" type="slidenum">
              <a:rPr lang="en-US" altLang="en-US" smtClean="0"/>
              <a:pPr/>
              <a:t>13</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8272A121-9974-EE43-A9BB-86155673A343}"/>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D1B25874-F3F2-602F-A742-2979639D6D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31748" name="Slide Number Placeholder 3">
            <a:extLst>
              <a:ext uri="{FF2B5EF4-FFF2-40B4-BE49-F238E27FC236}">
                <a16:creationId xmlns:a16="http://schemas.microsoft.com/office/drawing/2014/main" id="{B23AA49C-5D35-A5AF-F87A-6F84EB03B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652E64-5D90-4B6E-9A99-C2AB1513F94A}" type="slidenum">
              <a:rPr lang="en-US" altLang="en-US" smtClean="0"/>
              <a:pPr/>
              <a:t>14</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hlinkClick r:id="rId3"/>
              </a:rPr>
              <a:t>Differentiated instruction</a:t>
            </a:r>
            <a:r>
              <a:rPr lang="en-US" i="1" dirty="0"/>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dirty="0"/>
          </a:p>
        </p:txBody>
      </p:sp>
      <p:sp>
        <p:nvSpPr>
          <p:cNvPr id="4" name="Slide Number Placeholder 3"/>
          <p:cNvSpPr>
            <a:spLocks noGrp="1"/>
          </p:cNvSpPr>
          <p:nvPr>
            <p:ph type="sldNum" sz="quarter" idx="5"/>
          </p:nvPr>
        </p:nvSpPr>
        <p:spPr/>
        <p:txBody>
          <a:bodyPr/>
          <a:lstStyle/>
          <a:p>
            <a:fld id="{0E34CE70-55C6-4E46-82C9-94A40AE4AD8D}" type="slidenum">
              <a:rPr lang="en-US" smtClean="0"/>
              <a:t>15</a:t>
            </a:fld>
            <a:endParaRPr lang="en-US"/>
          </a:p>
        </p:txBody>
      </p:sp>
    </p:spTree>
    <p:extLst>
      <p:ext uri="{BB962C8B-B14F-4D97-AF65-F5344CB8AC3E}">
        <p14:creationId xmlns:p14="http://schemas.microsoft.com/office/powerpoint/2010/main" val="4294575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DE7CD720-92F2-2B86-9877-F8DD2DF85E4C}"/>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62C1B5E7-FB23-A8CF-E6CB-4A3042B67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History teachers are the guardians of democracy</a:t>
            </a:r>
          </a:p>
        </p:txBody>
      </p:sp>
      <p:sp>
        <p:nvSpPr>
          <p:cNvPr id="35844" name="Slide Number Placeholder 3">
            <a:extLst>
              <a:ext uri="{FF2B5EF4-FFF2-40B4-BE49-F238E27FC236}">
                <a16:creationId xmlns:a16="http://schemas.microsoft.com/office/drawing/2014/main" id="{5933CC0F-2B04-F789-01D8-662FA31796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B736D4-5208-49AB-BF58-2E11EDA58009}" type="slidenum">
              <a:rPr lang="en-US" altLang="en-US" smtClean="0"/>
              <a:pPr/>
              <a:t>16</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handout on supporting GT Students.  Once they have had a chance to write some ideas, hand out the envelopes with the GT sentences and add to the list. </a:t>
            </a:r>
          </a:p>
        </p:txBody>
      </p:sp>
      <p:sp>
        <p:nvSpPr>
          <p:cNvPr id="4" name="Slide Number Placeholder 3"/>
          <p:cNvSpPr>
            <a:spLocks noGrp="1"/>
          </p:cNvSpPr>
          <p:nvPr>
            <p:ph type="sldNum" sz="quarter" idx="5"/>
          </p:nvPr>
        </p:nvSpPr>
        <p:spPr/>
        <p:txBody>
          <a:bodyPr/>
          <a:lstStyle/>
          <a:p>
            <a:fld id="{0E34CE70-55C6-4E46-82C9-94A40AE4AD8D}" type="slidenum">
              <a:rPr lang="en-US" smtClean="0"/>
              <a:t>19</a:t>
            </a:fld>
            <a:endParaRPr lang="en-US"/>
          </a:p>
        </p:txBody>
      </p:sp>
    </p:spTree>
    <p:extLst>
      <p:ext uri="{BB962C8B-B14F-4D97-AF65-F5344CB8AC3E}">
        <p14:creationId xmlns:p14="http://schemas.microsoft.com/office/powerpoint/2010/main" val="3278367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with a partner Take the envelope of information about supporting GT Students</a:t>
            </a:r>
          </a:p>
          <a:p>
            <a:r>
              <a:rPr lang="en-US" dirty="0"/>
              <a:t>Lay each strip on top of your bulleted list if it is similar</a:t>
            </a:r>
          </a:p>
          <a:p>
            <a:r>
              <a:rPr lang="en-US" dirty="0"/>
              <a:t>Discuss – what was left off?</a:t>
            </a:r>
          </a:p>
          <a:p>
            <a:r>
              <a:rPr lang="en-US" dirty="0"/>
              <a:t>Create your own definition of formative assessment</a:t>
            </a:r>
          </a:p>
        </p:txBody>
      </p:sp>
      <p:sp>
        <p:nvSpPr>
          <p:cNvPr id="4" name="Slide Number Placeholder 3"/>
          <p:cNvSpPr>
            <a:spLocks noGrp="1"/>
          </p:cNvSpPr>
          <p:nvPr>
            <p:ph type="sldNum" sz="quarter" idx="5"/>
          </p:nvPr>
        </p:nvSpPr>
        <p:spPr/>
        <p:txBody>
          <a:bodyPr/>
          <a:lstStyle/>
          <a:p>
            <a:fld id="{B137BF49-495F-4079-A1C4-AF5C58F3EAAA}" type="slidenum">
              <a:rPr lang="en-US" smtClean="0"/>
              <a:t>20</a:t>
            </a:fld>
            <a:endParaRPr lang="en-US"/>
          </a:p>
        </p:txBody>
      </p:sp>
    </p:spTree>
    <p:extLst>
      <p:ext uri="{BB962C8B-B14F-4D97-AF65-F5344CB8AC3E}">
        <p14:creationId xmlns:p14="http://schemas.microsoft.com/office/powerpoint/2010/main" val="1113485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now going to explore the concept of adding depth and complexity to our assignments. </a:t>
            </a:r>
          </a:p>
        </p:txBody>
      </p:sp>
      <p:sp>
        <p:nvSpPr>
          <p:cNvPr id="4" name="Slide Number Placeholder 3"/>
          <p:cNvSpPr>
            <a:spLocks noGrp="1"/>
          </p:cNvSpPr>
          <p:nvPr>
            <p:ph type="sldNum" sz="quarter" idx="5"/>
          </p:nvPr>
        </p:nvSpPr>
        <p:spPr/>
        <p:txBody>
          <a:bodyPr/>
          <a:lstStyle/>
          <a:p>
            <a:fld id="{7BE6E6FE-1FB1-454D-86AB-D290F177D759}" type="slidenum">
              <a:rPr lang="en-US" smtClean="0"/>
              <a:t>22</a:t>
            </a:fld>
            <a:endParaRPr lang="en-US"/>
          </a:p>
        </p:txBody>
      </p:sp>
    </p:spTree>
    <p:extLst>
      <p:ext uri="{BB962C8B-B14F-4D97-AF65-F5344CB8AC3E}">
        <p14:creationId xmlns:p14="http://schemas.microsoft.com/office/powerpoint/2010/main" val="3818070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analyze the political, economic, and social impact of World War I, the Great Depression, World War II, and significant issues in the latter half of the 20th and early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latin typeface="Times New Roman" panose="02020603050405020304" pitchFamily="18" charset="0"/>
              </a:rPr>
              <a:t>(B) explain ways in which geographic factors such as the Galveston Hurricane of 1900, the Dust Bowl, limited water resources, and alternative energy sources have affected the political, economic, and social development of Texas. </a:t>
            </a:r>
            <a:endParaRPr lang="en-US" dirty="0"/>
          </a:p>
          <a:p>
            <a:r>
              <a:rPr lang="en-US" sz="1200" b="0" i="0" u="none" strike="noStrike" kern="1200" baseline="0" dirty="0">
                <a:solidFill>
                  <a:schemeClr val="tx1"/>
                </a:solidFill>
                <a:latin typeface="+mn-lt"/>
                <a:ea typeface="+mn-ea"/>
                <a:cs typeface="+mn-cs"/>
              </a:rPr>
              <a:t>1st centuries such as political and economic controversies, immigration, and migration on the history of Texas. </a:t>
            </a:r>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26</a:t>
            </a:fld>
            <a:endParaRPr lang="en-US"/>
          </a:p>
        </p:txBody>
      </p:sp>
    </p:spTree>
    <p:extLst>
      <p:ext uri="{BB962C8B-B14F-4D97-AF65-F5344CB8AC3E}">
        <p14:creationId xmlns:p14="http://schemas.microsoft.com/office/powerpoint/2010/main" val="182094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Allow them to pick a term with a partner and complete the 3, 2, 1 definition. I always bring the teachers close to word wall to get them out of their seats. </a:t>
            </a:r>
          </a:p>
        </p:txBody>
      </p:sp>
      <p:sp>
        <p:nvSpPr>
          <p:cNvPr id="4" name="Slide Number Placeholder 3"/>
          <p:cNvSpPr>
            <a:spLocks noGrp="1"/>
          </p:cNvSpPr>
          <p:nvPr>
            <p:ph type="sldNum" sz="quarter" idx="5"/>
          </p:nvPr>
        </p:nvSpPr>
        <p:spPr/>
        <p:txBody>
          <a:bodyPr/>
          <a:lstStyle/>
          <a:p>
            <a:fld id="{EB2CA709-669E-4DA9-9ABF-8EB8F8D0BB17}" type="slidenum">
              <a:rPr lang="en-US" smtClean="0"/>
              <a:t>28</a:t>
            </a:fld>
            <a:endParaRPr lang="en-US"/>
          </a:p>
        </p:txBody>
      </p:sp>
    </p:spTree>
    <p:extLst>
      <p:ext uri="{BB962C8B-B14F-4D97-AF65-F5344CB8AC3E}">
        <p14:creationId xmlns:p14="http://schemas.microsoft.com/office/powerpoint/2010/main" val="263361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6F462941-D8E4-DE48-2229-65844D69A161}"/>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16A2CE1E-A766-59D8-F6CD-85A7FB0EB9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1268" name="Slide Number Placeholder 3">
            <a:extLst>
              <a:ext uri="{FF2B5EF4-FFF2-40B4-BE49-F238E27FC236}">
                <a16:creationId xmlns:a16="http://schemas.microsoft.com/office/drawing/2014/main" id="{E26F4779-BDB9-A4DF-7669-94743DC185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093E50E-07B6-482B-A1A8-E23F12CC5497}" type="slidenum">
              <a:rPr lang="en-US" altLang="en-US" smtClean="0"/>
              <a:pPr/>
              <a:t>4</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Reflect on how the model lesson showcased each of these elements.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we are going to look at some additional ways to support these elements.</a:t>
            </a:r>
          </a:p>
          <a:p>
            <a:r>
              <a:rPr lang="en-US" dirty="0"/>
              <a:t> </a:t>
            </a:r>
          </a:p>
        </p:txBody>
      </p:sp>
      <p:sp>
        <p:nvSpPr>
          <p:cNvPr id="4" name="Slide Number Placeholder 3"/>
          <p:cNvSpPr>
            <a:spLocks noGrp="1"/>
          </p:cNvSpPr>
          <p:nvPr>
            <p:ph type="sldNum" sz="quarter" idx="5"/>
          </p:nvPr>
        </p:nvSpPr>
        <p:spPr/>
        <p:txBody>
          <a:bodyPr/>
          <a:lstStyle/>
          <a:p>
            <a:fld id="{7BE6E6FE-1FB1-454D-86AB-D290F177D759}" type="slidenum">
              <a:rPr lang="en-US" smtClean="0"/>
              <a:t>34</a:t>
            </a:fld>
            <a:endParaRPr lang="en-US"/>
          </a:p>
        </p:txBody>
      </p:sp>
    </p:spTree>
    <p:extLst>
      <p:ext uri="{BB962C8B-B14F-4D97-AF65-F5344CB8AC3E}">
        <p14:creationId xmlns:p14="http://schemas.microsoft.com/office/powerpoint/2010/main" val="19941152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ideas for greater study - </a:t>
            </a:r>
          </a:p>
        </p:txBody>
      </p:sp>
      <p:sp>
        <p:nvSpPr>
          <p:cNvPr id="4" name="Slide Number Placeholder 3"/>
          <p:cNvSpPr>
            <a:spLocks noGrp="1"/>
          </p:cNvSpPr>
          <p:nvPr>
            <p:ph type="sldNum" sz="quarter" idx="5"/>
          </p:nvPr>
        </p:nvSpPr>
        <p:spPr/>
        <p:txBody>
          <a:bodyPr/>
          <a:lstStyle/>
          <a:p>
            <a:fld id="{7BE6E6FE-1FB1-454D-86AB-D290F177D759}" type="slidenum">
              <a:rPr lang="en-US" smtClean="0"/>
              <a:t>35</a:t>
            </a:fld>
            <a:endParaRPr lang="en-US"/>
          </a:p>
        </p:txBody>
      </p:sp>
    </p:spTree>
    <p:extLst>
      <p:ext uri="{BB962C8B-B14F-4D97-AF65-F5344CB8AC3E}">
        <p14:creationId xmlns:p14="http://schemas.microsoft.com/office/powerpoint/2010/main" val="14180692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E6E6FE-1FB1-454D-86AB-D290F177D759}" type="slidenum">
              <a:rPr lang="en-US" smtClean="0"/>
              <a:t>37</a:t>
            </a:fld>
            <a:endParaRPr lang="en-US"/>
          </a:p>
        </p:txBody>
      </p:sp>
    </p:spTree>
    <p:extLst>
      <p:ext uri="{BB962C8B-B14F-4D97-AF65-F5344CB8AC3E}">
        <p14:creationId xmlns:p14="http://schemas.microsoft.com/office/powerpoint/2010/main" val="259207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DED2FFDC-88CD-4041-AF5F-A1FDCEC00D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814308" indent="-313196">
              <a:defRPr>
                <a:solidFill>
                  <a:schemeClr val="tx1"/>
                </a:solidFill>
                <a:latin typeface="Arial" panose="020B0604020202020204" pitchFamily="34" charset="0"/>
              </a:defRPr>
            </a:lvl2pPr>
            <a:lvl3pPr marL="1254432" indent="-248909">
              <a:defRPr>
                <a:solidFill>
                  <a:schemeClr val="tx1"/>
                </a:solidFill>
                <a:latin typeface="Arial" panose="020B0604020202020204" pitchFamily="34" charset="0"/>
              </a:defRPr>
            </a:lvl3pPr>
            <a:lvl4pPr marL="1757192" indent="-248909">
              <a:defRPr>
                <a:solidFill>
                  <a:schemeClr val="tx1"/>
                </a:solidFill>
                <a:latin typeface="Arial" panose="020B0604020202020204" pitchFamily="34" charset="0"/>
              </a:defRPr>
            </a:lvl4pPr>
            <a:lvl5pPr marL="2258306" indent="-248909">
              <a:defRPr>
                <a:solidFill>
                  <a:schemeClr val="tx1"/>
                </a:solidFill>
                <a:latin typeface="Arial" panose="020B0604020202020204" pitchFamily="34" charset="0"/>
              </a:defRPr>
            </a:lvl5pPr>
            <a:lvl6pPr marL="2733044" indent="-248909" eaLnBrk="0" fontAlgn="base" hangingPunct="0">
              <a:spcBef>
                <a:spcPct val="0"/>
              </a:spcBef>
              <a:spcAft>
                <a:spcPct val="0"/>
              </a:spcAft>
              <a:defRPr>
                <a:solidFill>
                  <a:schemeClr val="tx1"/>
                </a:solidFill>
                <a:latin typeface="Arial" panose="020B0604020202020204" pitchFamily="34" charset="0"/>
              </a:defRPr>
            </a:lvl6pPr>
            <a:lvl7pPr marL="3207782" indent="-248909" eaLnBrk="0" fontAlgn="base" hangingPunct="0">
              <a:spcBef>
                <a:spcPct val="0"/>
              </a:spcBef>
              <a:spcAft>
                <a:spcPct val="0"/>
              </a:spcAft>
              <a:defRPr>
                <a:solidFill>
                  <a:schemeClr val="tx1"/>
                </a:solidFill>
                <a:latin typeface="Arial" panose="020B0604020202020204" pitchFamily="34" charset="0"/>
              </a:defRPr>
            </a:lvl7pPr>
            <a:lvl8pPr marL="3682521" indent="-248909" eaLnBrk="0" fontAlgn="base" hangingPunct="0">
              <a:spcBef>
                <a:spcPct val="0"/>
              </a:spcBef>
              <a:spcAft>
                <a:spcPct val="0"/>
              </a:spcAft>
              <a:defRPr>
                <a:solidFill>
                  <a:schemeClr val="tx1"/>
                </a:solidFill>
                <a:latin typeface="Arial" panose="020B0604020202020204" pitchFamily="34" charset="0"/>
              </a:defRPr>
            </a:lvl8pPr>
            <a:lvl9pPr marL="4157260" indent="-248909" eaLnBrk="0" fontAlgn="base" hangingPunct="0">
              <a:spcBef>
                <a:spcPct val="0"/>
              </a:spcBef>
              <a:spcAft>
                <a:spcPct val="0"/>
              </a:spcAft>
              <a:defRPr>
                <a:solidFill>
                  <a:schemeClr val="tx1"/>
                </a:solidFill>
                <a:latin typeface="Arial" panose="020B0604020202020204" pitchFamily="34" charset="0"/>
              </a:defRPr>
            </a:lvl9pPr>
          </a:lstStyle>
          <a:p>
            <a:fld id="{BD342F73-E980-458C-BE85-9123DB98CE78}" type="slidenum">
              <a:rPr lang="en-US" altLang="en-US" smtClean="0">
                <a:latin typeface="Calibri" panose="020F0502020204030204" pitchFamily="34" charset="0"/>
              </a:rPr>
              <a:pPr/>
              <a:t>39</a:t>
            </a:fld>
            <a:endParaRPr lang="en-US" altLang="en-US">
              <a:latin typeface="Calibri" panose="020F0502020204030204" pitchFamily="34" charset="0"/>
            </a:endParaRPr>
          </a:p>
        </p:txBody>
      </p:sp>
      <p:sp>
        <p:nvSpPr>
          <p:cNvPr id="130051" name="Rectangle 7">
            <a:extLst>
              <a:ext uri="{FF2B5EF4-FFF2-40B4-BE49-F238E27FC236}">
                <a16:creationId xmlns:a16="http://schemas.microsoft.com/office/drawing/2014/main" id="{DCB590D6-2173-4201-A250-2DD56BFC413C}"/>
              </a:ext>
            </a:extLst>
          </p:cNvPr>
          <p:cNvSpPr txBox="1">
            <a:spLocks noGrp="1" noChangeArrowheads="1"/>
          </p:cNvSpPr>
          <p:nvPr/>
        </p:nvSpPr>
        <p:spPr bwMode="auto">
          <a:xfrm>
            <a:off x="4475550" y="9407038"/>
            <a:ext cx="3423844" cy="495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53" tIns="50228" rIns="100453" bIns="5022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C90D8A77-E876-4FA7-A0B3-02DEE9C49631}" type="slidenum">
              <a:rPr lang="en-US" altLang="en-US" sz="1200">
                <a:latin typeface="Times New Roman" panose="02020603050405020304" pitchFamily="18" charset="0"/>
                <a:ea typeface="MS PGothic" panose="020B0600070205080204" pitchFamily="34" charset="-128"/>
                <a:cs typeface="Times New Roman" panose="02020603050405020304" pitchFamily="18" charset="0"/>
              </a:rPr>
              <a:pPr algn="r" eaLnBrk="1" hangingPunct="1"/>
              <a:t>39</a:t>
            </a:fld>
            <a:endParaRPr lang="en-US" altLang="en-US" sz="1200">
              <a:latin typeface="Times New Roman" panose="02020603050405020304" pitchFamily="18" charset="0"/>
              <a:ea typeface="MS PGothic" panose="020B0600070205080204" pitchFamily="34" charset="-128"/>
              <a:cs typeface="Times New Roman" panose="02020603050405020304" pitchFamily="18" charset="0"/>
            </a:endParaRPr>
          </a:p>
        </p:txBody>
      </p:sp>
      <p:sp>
        <p:nvSpPr>
          <p:cNvPr id="130052" name="Rectangle 2">
            <a:extLst>
              <a:ext uri="{FF2B5EF4-FFF2-40B4-BE49-F238E27FC236}">
                <a16:creationId xmlns:a16="http://schemas.microsoft.com/office/drawing/2014/main" id="{DF02E641-F74E-4B97-858F-93AB8C2361DC}"/>
              </a:ext>
            </a:extLst>
          </p:cNvPr>
          <p:cNvSpPr>
            <a:spLocks noGrp="1" noRot="1" noChangeAspect="1" noChangeArrowheads="1" noTextEdit="1"/>
          </p:cNvSpPr>
          <p:nvPr>
            <p:ph type="sldImg"/>
          </p:nvPr>
        </p:nvSpPr>
        <p:spPr>
          <a:ln/>
        </p:spPr>
      </p:sp>
      <p:sp>
        <p:nvSpPr>
          <p:cNvPr id="130053" name="Rectangle 3">
            <a:extLst>
              <a:ext uri="{FF2B5EF4-FFF2-40B4-BE49-F238E27FC236}">
                <a16:creationId xmlns:a16="http://schemas.microsoft.com/office/drawing/2014/main" id="{8CF8A14E-F1AF-48DA-81AE-487D8CAE2383}"/>
              </a:ext>
            </a:extLst>
          </p:cNvPr>
          <p:cNvSpPr>
            <a:spLocks noGrp="1" noChangeArrowheads="1"/>
          </p:cNvSpPr>
          <p:nvPr>
            <p:ph type="body" idx="1"/>
          </p:nvPr>
        </p:nvSpPr>
        <p:spPr>
          <a:xfrm>
            <a:off x="789608" y="4702699"/>
            <a:ext cx="6318520" cy="445821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53" tIns="50228" rIns="100453" bIns="50228"/>
          <a:lstStyle/>
          <a:p>
            <a:pPr>
              <a:buFontTx/>
              <a:buChar char="•"/>
            </a:pPr>
            <a:r>
              <a:rPr lang="en-US" altLang="en-US"/>
              <a:t>Pair participants. </a:t>
            </a:r>
          </a:p>
          <a:p>
            <a:pPr>
              <a:buFontTx/>
              <a:buChar char="•"/>
            </a:pPr>
            <a:r>
              <a:rPr lang="en-US" altLang="en-US"/>
              <a:t>One person stands on one leg and shares everything they have learned about before reading strategies.</a:t>
            </a:r>
          </a:p>
          <a:p>
            <a:pPr>
              <a:buFontTx/>
              <a:buChar char="•"/>
            </a:pPr>
            <a:r>
              <a:rPr lang="en-US" altLang="en-US"/>
              <a:t>When that person loses her balance (or runs out of things to say), the other person stands on one leg &amp; shares what she knows. </a:t>
            </a:r>
          </a:p>
          <a:p>
            <a:pPr>
              <a:buFontTx/>
              <a:buChar char="•"/>
            </a:pPr>
            <a:r>
              <a:rPr lang="en-US" altLang="en-US"/>
              <a:t>Gets blood flowing &amp; usually keeps summaries short – people can’t maintain their balance &amp; think. Plus it is funny to watch!</a:t>
            </a:r>
          </a:p>
        </p:txBody>
      </p:sp>
      <p:sp>
        <p:nvSpPr>
          <p:cNvPr id="130054" name="TextBox 1">
            <a:extLst>
              <a:ext uri="{FF2B5EF4-FFF2-40B4-BE49-F238E27FC236}">
                <a16:creationId xmlns:a16="http://schemas.microsoft.com/office/drawing/2014/main" id="{1824C68D-54BE-4423-BA8D-25AE5936FF3D}"/>
              </a:ext>
            </a:extLst>
          </p:cNvPr>
          <p:cNvSpPr txBox="1">
            <a:spLocks noChangeArrowheads="1"/>
          </p:cNvSpPr>
          <p:nvPr>
            <p:custDataLst>
              <p:tags r:id="rId1"/>
            </p:custDataLst>
          </p:nvPr>
        </p:nvSpPr>
        <p:spPr bwMode="auto">
          <a:xfrm>
            <a:off x="0" y="0"/>
            <a:ext cx="4251606" cy="37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462" tIns="50232" rIns="100462" bIns="50232">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latin typeface="Calibri" panose="020F0502020204030204" pitchFamily="34" charset="0"/>
            </a:endParaRPr>
          </a:p>
        </p:txBody>
      </p:sp>
    </p:spTree>
    <p:extLst>
      <p:ext uri="{BB962C8B-B14F-4D97-AF65-F5344CB8AC3E}">
        <p14:creationId xmlns:p14="http://schemas.microsoft.com/office/powerpoint/2010/main" val="414453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sample we are going to do next is a scavenger hunt that relies heavily on inferencing. </a:t>
            </a:r>
          </a:p>
        </p:txBody>
      </p:sp>
      <p:sp>
        <p:nvSpPr>
          <p:cNvPr id="4" name="Slide Number Placeholder 3"/>
          <p:cNvSpPr>
            <a:spLocks noGrp="1"/>
          </p:cNvSpPr>
          <p:nvPr>
            <p:ph type="sldNum" sz="quarter" idx="5"/>
          </p:nvPr>
        </p:nvSpPr>
        <p:spPr/>
        <p:txBody>
          <a:bodyPr/>
          <a:lstStyle/>
          <a:p>
            <a:fld id="{7BE6E6FE-1FB1-454D-86AB-D290F177D759}" type="slidenum">
              <a:rPr lang="en-US" smtClean="0"/>
              <a:t>42</a:t>
            </a:fld>
            <a:endParaRPr lang="en-US"/>
          </a:p>
        </p:txBody>
      </p:sp>
    </p:spTree>
    <p:extLst>
      <p:ext uri="{BB962C8B-B14F-4D97-AF65-F5344CB8AC3E}">
        <p14:creationId xmlns:p14="http://schemas.microsoft.com/office/powerpoint/2010/main" val="40230114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D13ADE-F1C8-451D-9C97-BA9FC71A1C14}" type="slidenum">
              <a:rPr lang="en-US" smtClean="0"/>
              <a:t>43</a:t>
            </a:fld>
            <a:endParaRPr lang="en-US"/>
          </a:p>
        </p:txBody>
      </p:sp>
    </p:spTree>
    <p:extLst>
      <p:ext uri="{BB962C8B-B14F-4D97-AF65-F5344CB8AC3E}">
        <p14:creationId xmlns:p14="http://schemas.microsoft.com/office/powerpoint/2010/main" val="19798191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44</a:t>
            </a:fld>
            <a:endParaRPr lang="en-US"/>
          </a:p>
        </p:txBody>
      </p:sp>
    </p:spTree>
    <p:extLst>
      <p:ext uri="{BB962C8B-B14F-4D97-AF65-F5344CB8AC3E}">
        <p14:creationId xmlns:p14="http://schemas.microsoft.com/office/powerpoint/2010/main" val="129302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Project this image and ask the students to discuss what they see.</a:t>
            </a:r>
          </a:p>
        </p:txBody>
      </p:sp>
      <p:sp>
        <p:nvSpPr>
          <p:cNvPr id="4" name="Slide Number Placeholder 3"/>
          <p:cNvSpPr>
            <a:spLocks noGrp="1"/>
          </p:cNvSpPr>
          <p:nvPr>
            <p:ph type="sldNum" sz="quarter" idx="5"/>
          </p:nvPr>
        </p:nvSpPr>
        <p:spPr/>
        <p:txBody>
          <a:bodyPr/>
          <a:lstStyle/>
          <a:p>
            <a:fld id="{7BE6E6FE-1FB1-454D-86AB-D290F177D759}" type="slidenum">
              <a:rPr lang="en-US" smtClean="0"/>
              <a:t>45</a:t>
            </a:fld>
            <a:endParaRPr lang="en-US"/>
          </a:p>
        </p:txBody>
      </p:sp>
    </p:spTree>
    <p:extLst>
      <p:ext uri="{BB962C8B-B14F-4D97-AF65-F5344CB8AC3E}">
        <p14:creationId xmlns:p14="http://schemas.microsoft.com/office/powerpoint/2010/main" val="2010922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students time to match sentences to pictures. Debrief. </a:t>
            </a:r>
          </a:p>
        </p:txBody>
      </p:sp>
      <p:sp>
        <p:nvSpPr>
          <p:cNvPr id="4" name="Slide Number Placeholder 3"/>
          <p:cNvSpPr>
            <a:spLocks noGrp="1"/>
          </p:cNvSpPr>
          <p:nvPr>
            <p:ph type="sldNum" sz="quarter" idx="5"/>
          </p:nvPr>
        </p:nvSpPr>
        <p:spPr/>
        <p:txBody>
          <a:bodyPr/>
          <a:lstStyle/>
          <a:p>
            <a:fld id="{7BE6E6FE-1FB1-454D-86AB-D290F177D759}" type="slidenum">
              <a:rPr lang="en-US" smtClean="0"/>
              <a:t>46</a:t>
            </a:fld>
            <a:endParaRPr lang="en-US"/>
          </a:p>
        </p:txBody>
      </p:sp>
    </p:spTree>
    <p:extLst>
      <p:ext uri="{BB962C8B-B14F-4D97-AF65-F5344CB8AC3E}">
        <p14:creationId xmlns:p14="http://schemas.microsoft.com/office/powerpoint/2010/main" val="7813647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set up a code for the boom cards up to 14 days in advance of the training. </a:t>
            </a:r>
          </a:p>
        </p:txBody>
      </p:sp>
      <p:sp>
        <p:nvSpPr>
          <p:cNvPr id="4" name="Slide Number Placeholder 3"/>
          <p:cNvSpPr>
            <a:spLocks noGrp="1"/>
          </p:cNvSpPr>
          <p:nvPr>
            <p:ph type="sldNum" sz="quarter" idx="5"/>
          </p:nvPr>
        </p:nvSpPr>
        <p:spPr/>
        <p:txBody>
          <a:bodyPr/>
          <a:lstStyle/>
          <a:p>
            <a:fld id="{7BE6E6FE-1FB1-454D-86AB-D290F177D759}" type="slidenum">
              <a:rPr lang="en-US" smtClean="0"/>
              <a:t>51</a:t>
            </a:fld>
            <a:endParaRPr lang="en-US"/>
          </a:p>
        </p:txBody>
      </p:sp>
    </p:spTree>
    <p:extLst>
      <p:ext uri="{BB962C8B-B14F-4D97-AF65-F5344CB8AC3E}">
        <p14:creationId xmlns:p14="http://schemas.microsoft.com/office/powerpoint/2010/main" val="1736929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2EC2A799-18A9-BA1D-4B0D-6FA00B04315C}"/>
              </a:ext>
            </a:extLst>
          </p:cNvPr>
          <p:cNvSpPr>
            <a:spLocks noGrp="1" noRot="1" noChangeAspect="1" noChangeArrowheads="1" noTextEdit="1"/>
          </p:cNvSpPr>
          <p:nvPr>
            <p:ph type="sldImg"/>
          </p:nvPr>
        </p:nvSpPr>
        <p:spPr>
          <a:ln/>
        </p:spPr>
      </p:sp>
      <p:sp>
        <p:nvSpPr>
          <p:cNvPr id="13315" name="Notes Placeholder 2">
            <a:extLst>
              <a:ext uri="{FF2B5EF4-FFF2-40B4-BE49-F238E27FC236}">
                <a16:creationId xmlns:a16="http://schemas.microsoft.com/office/drawing/2014/main" id="{1C86EAE2-D0B5-A3D8-336F-758B37F5D9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3316" name="Slide Number Placeholder 3">
            <a:extLst>
              <a:ext uri="{FF2B5EF4-FFF2-40B4-BE49-F238E27FC236}">
                <a16:creationId xmlns:a16="http://schemas.microsoft.com/office/drawing/2014/main" id="{806A9CC2-40DF-5242-EE2C-F77951AC05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7DD0BD2-36AD-4348-BA8B-38171202DE2F}" type="slidenum">
              <a:rPr lang="en-US" altLang="en-US" smtClean="0"/>
              <a:pPr/>
              <a:t>5</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25A82776-9165-4FA1-9F12-6C7176DC094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FC197192-1CC3-4DCC-BA53-EAFF5EED404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a:extLst>
              <a:ext uri="{FF2B5EF4-FFF2-40B4-BE49-F238E27FC236}">
                <a16:creationId xmlns:a16="http://schemas.microsoft.com/office/drawing/2014/main" id="{6B0AA817-CBC4-4F66-B79C-8C408D2DC5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B4AFB3E-5E0B-4472-80CC-F1D6FBD1ABD8}" type="slidenum">
              <a:rPr lang="en-US" altLang="en-US" b="0" smtClean="0">
                <a:latin typeface="Architects Daughter" panose="02000505000000020004" pitchFamily="2" charset="0"/>
              </a:rPr>
              <a:pPr/>
              <a:t>53</a:t>
            </a:fld>
            <a:endParaRPr lang="en-US" altLang="en-US" b="0">
              <a:latin typeface="Architects Daughter" panose="02000505000000020004" pitchFamily="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9D053575-EFCB-CA78-8E74-F70B6A09CEE9}"/>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C70AD87F-0FBB-9D05-5B8C-308A2B2C10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5364" name="Slide Number Placeholder 3">
            <a:extLst>
              <a:ext uri="{FF2B5EF4-FFF2-40B4-BE49-F238E27FC236}">
                <a16:creationId xmlns:a16="http://schemas.microsoft.com/office/drawing/2014/main" id="{D27450F3-5C6A-97F9-2DD3-6C211B2006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D59815-981B-4BE0-9789-9BAD919FA7D3}" type="slidenum">
              <a:rPr lang="en-US" altLang="en-US" smtClean="0"/>
              <a:pPr/>
              <a:t>6</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CB7F6985-C10C-B435-A391-BD8331879A70}"/>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188F10EF-5624-F720-22AC-B7AE62B3D3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7412" name="Slide Number Placeholder 3">
            <a:extLst>
              <a:ext uri="{FF2B5EF4-FFF2-40B4-BE49-F238E27FC236}">
                <a16:creationId xmlns:a16="http://schemas.microsoft.com/office/drawing/2014/main" id="{03DEE32B-DB74-809E-0EA8-30A012E096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D9F6A-1D83-4623-81F2-26E4B71F4116}" type="slidenum">
              <a:rPr lang="en-US" altLang="en-US" smtClean="0"/>
              <a:pPr/>
              <a:t>7</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2CAB2BBE-72C9-72CF-DA8C-549B6CEF574F}"/>
              </a:ext>
            </a:extLst>
          </p:cNvPr>
          <p:cNvSpPr>
            <a:spLocks noGrp="1" noRot="1" noChangeAspect="1" noChangeArrowheads="1" noTextEdit="1"/>
          </p:cNvSpPr>
          <p:nvPr>
            <p:ph type="sldImg"/>
          </p:nvPr>
        </p:nvSpPr>
        <p:spPr>
          <a:ln/>
        </p:spPr>
      </p:sp>
      <p:sp>
        <p:nvSpPr>
          <p:cNvPr id="19459" name="Notes Placeholder 2">
            <a:extLst>
              <a:ext uri="{FF2B5EF4-FFF2-40B4-BE49-F238E27FC236}">
                <a16:creationId xmlns:a16="http://schemas.microsoft.com/office/drawing/2014/main" id="{08163CA9-FB73-BCD3-2141-B41DC36BA7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19460" name="Slide Number Placeholder 3">
            <a:extLst>
              <a:ext uri="{FF2B5EF4-FFF2-40B4-BE49-F238E27FC236}">
                <a16:creationId xmlns:a16="http://schemas.microsoft.com/office/drawing/2014/main" id="{9DAD7A1B-BDE5-4A2F-B009-B66B74642F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375DAB-02AE-40FA-B9B6-92F21F64007B}" type="slidenum">
              <a:rPr lang="en-US" altLang="en-US" smtClean="0"/>
              <a:pPr/>
              <a:t>8</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73AB117D-607A-3F2F-94AE-D1D7D35BC193}"/>
              </a:ext>
            </a:extLst>
          </p:cNvPr>
          <p:cNvSpPr>
            <a:spLocks noGrp="1" noRot="1" noChangeAspect="1" noChangeArrowheads="1" noTextEdit="1"/>
          </p:cNvSpPr>
          <p:nvPr>
            <p:ph type="sldImg"/>
          </p:nvPr>
        </p:nvSpPr>
        <p:spPr>
          <a:ln/>
        </p:spPr>
      </p:sp>
      <p:sp>
        <p:nvSpPr>
          <p:cNvPr id="21507" name="Notes Placeholder 2">
            <a:extLst>
              <a:ext uri="{FF2B5EF4-FFF2-40B4-BE49-F238E27FC236}">
                <a16:creationId xmlns:a16="http://schemas.microsoft.com/office/drawing/2014/main" id="{3057D5C8-C59E-F041-9D72-363339FBB7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1508" name="Slide Number Placeholder 3">
            <a:extLst>
              <a:ext uri="{FF2B5EF4-FFF2-40B4-BE49-F238E27FC236}">
                <a16:creationId xmlns:a16="http://schemas.microsoft.com/office/drawing/2014/main" id="{BA9583E1-5C8B-2DA3-545C-280F7FE911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CFA9A39-6390-4401-8054-406FF45176A9}"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1337E926-54A7-7B99-E8B7-14231C86E594}"/>
              </a:ext>
            </a:extLst>
          </p:cNvPr>
          <p:cNvSpPr>
            <a:spLocks noGrp="1" noRot="1" noChangeAspect="1" noChangeArrowheads="1" noTextEdit="1"/>
          </p:cNvSpPr>
          <p:nvPr>
            <p:ph type="sldImg"/>
          </p:nvPr>
        </p:nvSpPr>
        <p:spPr>
          <a:ln/>
        </p:spPr>
      </p:sp>
      <p:sp>
        <p:nvSpPr>
          <p:cNvPr id="23555" name="Notes Placeholder 2">
            <a:extLst>
              <a:ext uri="{FF2B5EF4-FFF2-40B4-BE49-F238E27FC236}">
                <a16:creationId xmlns:a16="http://schemas.microsoft.com/office/drawing/2014/main" id="{EFCF4621-3F1D-0AF1-A42E-91F7BD8C17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3556" name="Slide Number Placeholder 3">
            <a:extLst>
              <a:ext uri="{FF2B5EF4-FFF2-40B4-BE49-F238E27FC236}">
                <a16:creationId xmlns:a16="http://schemas.microsoft.com/office/drawing/2014/main" id="{61A36E1C-7C5F-EA1A-E633-CF2EA72C00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AD683FC-3D4A-4AA4-8D30-6EED64441545}" type="slidenum">
              <a:rPr lang="en-US" altLang="en-US" smtClean="0"/>
              <a:pPr/>
              <a:t>10</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9ED17908-51AF-61B3-610F-B2F0DCD9AAD4}"/>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888D2D81-B99B-A9D0-CBB7-42D9B8F085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a:hlinkClick r:id="rId3"/>
              </a:rPr>
              <a:t>Differentiated instruction</a:t>
            </a:r>
            <a:r>
              <a:rPr lang="en-US" altLang="en-US" i="1"/>
              <a:t> is ensuring that learning happens in an accessible way for the student. ISNs allow the students to format their thoughts however they find suitable, thus, differentiating by learning styles — someone who loves writing can love in the notebooks, another student who would rather draw is free to express his/her ideas through diagrams, charts and pictures.</a:t>
            </a:r>
            <a:endParaRPr lang="en-US" altLang="en-US"/>
          </a:p>
        </p:txBody>
      </p:sp>
      <p:sp>
        <p:nvSpPr>
          <p:cNvPr id="25604" name="Slide Number Placeholder 3">
            <a:extLst>
              <a:ext uri="{FF2B5EF4-FFF2-40B4-BE49-F238E27FC236}">
                <a16:creationId xmlns:a16="http://schemas.microsoft.com/office/drawing/2014/main" id="{CD4DEC26-2920-17B6-7825-042D4D4446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0D89FD8-0D04-43FA-AF15-9D2E02638F98}" type="slidenum">
              <a:rPr lang="en-US" altLang="en-US" smtClean="0"/>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593550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246311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3985845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67355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C6CA04-0C29-4904-B51B-51BB1E8F6E48}" type="datetimeFigureOut">
              <a:rPr lang="en-US" smtClean="0"/>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24418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540104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C6CA04-0C29-4904-B51B-51BB1E8F6E48}" type="datetimeFigureOut">
              <a:rPr lang="en-US" smtClean="0"/>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781326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C6CA04-0C29-4904-B51B-51BB1E8F6E48}" type="datetimeFigureOut">
              <a:rPr lang="en-US" smtClean="0"/>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380975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C6CA04-0C29-4904-B51B-51BB1E8F6E48}" type="datetimeFigureOut">
              <a:rPr lang="en-US" smtClean="0"/>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2010597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6964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C6CA04-0C29-4904-B51B-51BB1E8F6E48}" type="datetimeFigureOut">
              <a:rPr lang="en-US" smtClean="0"/>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8AEFD4-DF4F-4238-A703-C7C5EE29C2A2}" type="slidenum">
              <a:rPr lang="en-US" smtClean="0"/>
              <a:t>‹#›</a:t>
            </a:fld>
            <a:endParaRPr lang="en-US"/>
          </a:p>
        </p:txBody>
      </p:sp>
    </p:spTree>
    <p:extLst>
      <p:ext uri="{BB962C8B-B14F-4D97-AF65-F5344CB8AC3E}">
        <p14:creationId xmlns:p14="http://schemas.microsoft.com/office/powerpoint/2010/main" val="1576949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C6CA04-0C29-4904-B51B-51BB1E8F6E48}" type="datetimeFigureOut">
              <a:rPr lang="en-US" smtClean="0"/>
              <a:t>7/3/2023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AEFD4-DF4F-4238-A703-C7C5EE29C2A2}" type="slidenum">
              <a:rPr lang="en-US" smtClean="0"/>
              <a:t>‹#›</a:t>
            </a:fld>
            <a:endParaRPr lang="en-US"/>
          </a:p>
        </p:txBody>
      </p:sp>
    </p:spTree>
    <p:extLst>
      <p:ext uri="{BB962C8B-B14F-4D97-AF65-F5344CB8AC3E}">
        <p14:creationId xmlns:p14="http://schemas.microsoft.com/office/powerpoint/2010/main" val="186399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hyperlink" Target="https://www.facebook.com/SocialStudiesSuccess/?ref=hl" TargetMode="External"/><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hyperlink" Target="https://www.instagram.com/social_studies_success/" TargetMode="External"/><Relationship Id="rId9" Type="http://schemas.openxmlformats.org/officeDocument/2006/relationships/hyperlink" Target="http://www.socialstudiessuccess.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42CC1E5-5F2A-3044-D284-0EC11331F7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4239" y="1102156"/>
            <a:ext cx="9144000" cy="6096000"/>
          </a:xfrm>
          <a:prstGeom prst="rect">
            <a:avLst/>
          </a:prstGeom>
        </p:spPr>
      </p:pic>
      <p:sp>
        <p:nvSpPr>
          <p:cNvPr id="2" name="Title 1" hidden="1">
            <a:extLst>
              <a:ext uri="{FF2B5EF4-FFF2-40B4-BE49-F238E27FC236}">
                <a16:creationId xmlns:a16="http://schemas.microsoft.com/office/drawing/2014/main" id="{AD95E2C2-4D00-429F-A7D4-9840B11C3F0E}"/>
              </a:ext>
            </a:extLst>
          </p:cNvPr>
          <p:cNvSpPr>
            <a:spLocks noGrp="1"/>
          </p:cNvSpPr>
          <p:nvPr>
            <p:ph type="title"/>
          </p:nvPr>
        </p:nvSpPr>
        <p:spPr/>
        <p:txBody>
          <a:bodyPr/>
          <a:lstStyle/>
          <a:p>
            <a:endParaRPr lang="en-US"/>
          </a:p>
        </p:txBody>
      </p:sp>
      <p:sp>
        <p:nvSpPr>
          <p:cNvPr id="5" name="TextBox 4">
            <a:extLst>
              <a:ext uri="{FF2B5EF4-FFF2-40B4-BE49-F238E27FC236}">
                <a16:creationId xmlns:a16="http://schemas.microsoft.com/office/drawing/2014/main" id="{00AC2896-A961-4D32-84D1-AA94A98A3D9D}"/>
              </a:ext>
            </a:extLst>
          </p:cNvPr>
          <p:cNvSpPr txBox="1"/>
          <p:nvPr/>
        </p:nvSpPr>
        <p:spPr>
          <a:xfrm>
            <a:off x="89127" y="172528"/>
            <a:ext cx="5762446" cy="1938992"/>
          </a:xfrm>
          <a:prstGeom prst="rect">
            <a:avLst/>
          </a:prstGeom>
          <a:noFill/>
        </p:spPr>
        <p:txBody>
          <a:bodyPr wrap="square" rtlCol="0">
            <a:spAutoFit/>
          </a:bodyPr>
          <a:lstStyle/>
          <a:p>
            <a:r>
              <a:rPr lang="en-US" sz="6000" dirty="0">
                <a:latin typeface="Janda Everyday Casual" panose="02000503000000020004" pitchFamily="2" charset="0"/>
              </a:rPr>
              <a:t>Supporting GT Students in </a:t>
            </a:r>
          </a:p>
        </p:txBody>
      </p:sp>
      <p:sp>
        <p:nvSpPr>
          <p:cNvPr id="6" name="TextBox 5">
            <a:extLst>
              <a:ext uri="{FF2B5EF4-FFF2-40B4-BE49-F238E27FC236}">
                <a16:creationId xmlns:a16="http://schemas.microsoft.com/office/drawing/2014/main" id="{D37880EA-5AD6-4162-973D-55E747F3E5E1}"/>
              </a:ext>
            </a:extLst>
          </p:cNvPr>
          <p:cNvSpPr txBox="1"/>
          <p:nvPr/>
        </p:nvSpPr>
        <p:spPr>
          <a:xfrm rot="20737495">
            <a:off x="-613129" y="1926853"/>
            <a:ext cx="5855739" cy="2215991"/>
          </a:xfrm>
          <a:prstGeom prst="rect">
            <a:avLst/>
          </a:prstGeom>
          <a:noFill/>
        </p:spPr>
        <p:txBody>
          <a:bodyPr wrap="square" rtlCol="0">
            <a:spAutoFit/>
          </a:bodyPr>
          <a:lstStyle/>
          <a:p>
            <a:pPr algn="ctr"/>
            <a:r>
              <a:rPr lang="en-US" sz="13800" dirty="0">
                <a:solidFill>
                  <a:srgbClr val="FF0000"/>
                </a:solidFill>
                <a:latin typeface="Bloomishly" pitchFamily="50" charset="0"/>
              </a:rPr>
              <a:t>Social </a:t>
            </a:r>
          </a:p>
        </p:txBody>
      </p:sp>
      <p:sp>
        <p:nvSpPr>
          <p:cNvPr id="3" name="Rectangle 2">
            <a:extLst>
              <a:ext uri="{FF2B5EF4-FFF2-40B4-BE49-F238E27FC236}">
                <a16:creationId xmlns:a16="http://schemas.microsoft.com/office/drawing/2014/main" id="{7E0880AD-D641-4908-972C-5366537CF7F4}"/>
              </a:ext>
            </a:extLst>
          </p:cNvPr>
          <p:cNvSpPr/>
          <p:nvPr/>
        </p:nvSpPr>
        <p:spPr>
          <a:xfrm rot="20413293">
            <a:off x="1718478" y="3015486"/>
            <a:ext cx="3579826" cy="2215991"/>
          </a:xfrm>
          <a:prstGeom prst="rect">
            <a:avLst/>
          </a:prstGeom>
        </p:spPr>
        <p:txBody>
          <a:bodyPr wrap="none">
            <a:spAutoFit/>
          </a:bodyPr>
          <a:lstStyle/>
          <a:p>
            <a:pPr algn="ctr"/>
            <a:r>
              <a:rPr lang="en-US" sz="13800" dirty="0">
                <a:solidFill>
                  <a:srgbClr val="FF0000"/>
                </a:solidFill>
                <a:latin typeface="Bloomishly" pitchFamily="50" charset="0"/>
              </a:rPr>
              <a:t>Studies</a:t>
            </a:r>
          </a:p>
        </p:txBody>
      </p:sp>
      <p:sp>
        <p:nvSpPr>
          <p:cNvPr id="8" name="Rectangle 7">
            <a:extLst>
              <a:ext uri="{FF2B5EF4-FFF2-40B4-BE49-F238E27FC236}">
                <a16:creationId xmlns:a16="http://schemas.microsoft.com/office/drawing/2014/main" id="{9C2742B2-3B16-F7B0-2DF4-EC276ECA900E}"/>
              </a:ext>
            </a:extLst>
          </p:cNvPr>
          <p:cNvSpPr>
            <a:spLocks noChangeArrowheads="1"/>
          </p:cNvSpPr>
          <p:nvPr/>
        </p:nvSpPr>
        <p:spPr bwMode="auto">
          <a:xfrm>
            <a:off x="0" y="5623356"/>
            <a:ext cx="457200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000000"/>
                </a:solidFill>
                <a:latin typeface="Bloomishly Broad" pitchFamily="50" charset="0"/>
              </a:rPr>
              <a:t>Kathleen Geraghty</a:t>
            </a:r>
            <a:r>
              <a:rPr lang="en-US" altLang="en-US" sz="4400" dirty="0">
                <a:solidFill>
                  <a:srgbClr val="000000"/>
                </a:solidFill>
                <a:latin typeface="Bloomishly Broad" pitchFamily="50" charset="0"/>
              </a:rPr>
              <a:t>, </a:t>
            </a:r>
          </a:p>
          <a:p>
            <a:pPr>
              <a:spcBef>
                <a:spcPct val="0"/>
              </a:spcBef>
              <a:buFontTx/>
              <a:buNone/>
            </a:pPr>
            <a:r>
              <a:rPr lang="en-US" altLang="en-US" sz="2800" dirty="0">
                <a:solidFill>
                  <a:srgbClr val="000000"/>
                </a:solidFill>
                <a:latin typeface="Bloomishly Broad" pitchFamily="50" charset="0"/>
              </a:rPr>
              <a:t> </a:t>
            </a:r>
            <a:r>
              <a:rPr lang="en-US" altLang="en-US" sz="4000" dirty="0">
                <a:solidFill>
                  <a:srgbClr val="000000"/>
                </a:solidFill>
                <a:latin typeface="Bloomishly Broad" pitchFamily="50" charset="0"/>
              </a:rPr>
              <a:t>Social Studies Success</a:t>
            </a:r>
          </a:p>
        </p:txBody>
      </p:sp>
    </p:spTree>
    <p:extLst>
      <p:ext uri="{BB962C8B-B14F-4D97-AF65-F5344CB8AC3E}">
        <p14:creationId xmlns:p14="http://schemas.microsoft.com/office/powerpoint/2010/main" val="2817589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7">
            <a:extLst>
              <a:ext uri="{FF2B5EF4-FFF2-40B4-BE49-F238E27FC236}">
                <a16:creationId xmlns:a16="http://schemas.microsoft.com/office/drawing/2014/main" id="{7318F6C3-7490-F3D3-0394-7DB4A2F7DB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1D6C1864-3ACA-7D56-09DB-55C21C9F10C5}"/>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5A1FB6C2-AF5E-BFFB-9DBE-F1429101B365}"/>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B39E8378-68F1-12EC-1F86-03E9DD2FFF6F}"/>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14452A6B-C4C2-294E-B576-9E26AC548D38}"/>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7A1B1A34-FF93-04FB-E5D2-147A734F8786}"/>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2536" name="TextBox 2">
            <a:extLst>
              <a:ext uri="{FF2B5EF4-FFF2-40B4-BE49-F238E27FC236}">
                <a16:creationId xmlns:a16="http://schemas.microsoft.com/office/drawing/2014/main" id="{01CFD876-3BEF-C6C3-305A-3EECFE673A7D}"/>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2543AEAD-BA17-9046-D400-F2E3D8491075}"/>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CCAFB450-A14A-31E4-CD41-A1E66F630A39}"/>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8DB8563F-8E2B-2E13-2D0E-68D2C7260AA6}"/>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EA6BE9B9-8475-0237-DC5F-23498BA659EE}"/>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B31E4525-DDFC-4F51-9EB6-03024D0901AF}"/>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ED81FA75-25FA-3CE8-2BBB-7FA87B1C03DF}"/>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1964622C-2B0B-062A-F71F-5015890C42D1}"/>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9A7206DD-4BFE-F79F-63AB-45B4AB2C0591}"/>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2545" name="Rectangle 24">
            <a:extLst>
              <a:ext uri="{FF2B5EF4-FFF2-40B4-BE49-F238E27FC236}">
                <a16:creationId xmlns:a16="http://schemas.microsoft.com/office/drawing/2014/main" id="{249232D8-0EF5-39C4-D83D-6CB5B9C05A12}"/>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3A3F89FD-0D32-99A9-E97E-CD3923FE31F0}"/>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09750FE3-5732-8B84-9361-FA92895C9356}"/>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F1AF6DC0-8EE8-1F80-CB06-8DE7E21473AB}"/>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EEC9339C-1095-A44D-8DC5-AFDAAEDCE3CF}"/>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7">
            <a:extLst>
              <a:ext uri="{FF2B5EF4-FFF2-40B4-BE49-F238E27FC236}">
                <a16:creationId xmlns:a16="http://schemas.microsoft.com/office/drawing/2014/main" id="{E7680E54-3208-F1B7-1DB3-5044875FD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C991E19C-E500-173D-41BB-04516EEA3646}"/>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7728361F-CBA1-17DD-B128-23BE6D561018}"/>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B96959A0-038D-9C77-892B-70575198E8DE}"/>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5F4A4B31-7105-A531-83DD-67230479474A}"/>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D276ACDB-8B75-61A9-CBDB-B3ADE50321BA}"/>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4584" name="TextBox 2">
            <a:extLst>
              <a:ext uri="{FF2B5EF4-FFF2-40B4-BE49-F238E27FC236}">
                <a16:creationId xmlns:a16="http://schemas.microsoft.com/office/drawing/2014/main" id="{7E43F527-712A-4F04-1EDD-0555AEA87B6D}"/>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5E0DF848-0432-D898-8096-612B45247958}"/>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B6C17126-A735-F581-C48A-86403A8E999D}"/>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1CC8CDC8-31BD-1133-EB35-7B69FD59DEC5}"/>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11680611-738C-A543-903F-671636B6DBA5}"/>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9A3CBFE0-B046-7453-2E9F-E2C9DDBC022A}"/>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0F5ED5D9-052D-5175-4550-00C4CBD391FE}"/>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86B7FB70-C334-7282-7D42-D13A72B26DA0}"/>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9B58E285-5347-9F7E-A51C-ED33F56A0F43}"/>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4593" name="Rectangle 24">
            <a:extLst>
              <a:ext uri="{FF2B5EF4-FFF2-40B4-BE49-F238E27FC236}">
                <a16:creationId xmlns:a16="http://schemas.microsoft.com/office/drawing/2014/main" id="{EBEABE10-C93A-10A8-6DAF-ED62541A4A7C}"/>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943632AE-016F-5377-865F-06B66BE105D6}"/>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73315A65-DC64-1038-4DB1-B83474C3C3A7}"/>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897CE661-2D3C-BE17-4E14-8ADB5A4159FD}"/>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B9B68E9C-9FC4-20E4-96BC-9862DA0E3198}"/>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ADC40B3B-503A-23DC-EA0E-3485B22BB644}"/>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8544FE07-7BAB-DD53-E493-8C1025A28795}"/>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7">
            <a:extLst>
              <a:ext uri="{FF2B5EF4-FFF2-40B4-BE49-F238E27FC236}">
                <a16:creationId xmlns:a16="http://schemas.microsoft.com/office/drawing/2014/main" id="{B8886829-CF69-5323-CB87-0E8C59841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CB90A7D0-5CDC-8A01-E096-051BA0C02A08}"/>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D6D885A6-7E56-AB9D-E316-D7E67B39083E}"/>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8D2C3B87-901E-6622-B11C-BC47683C8138}"/>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96286900-833C-1B1C-4631-F9AE427CBD7B}"/>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8F6EC595-21B7-D391-06C4-F39701C64830}"/>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6632" name="TextBox 2">
            <a:extLst>
              <a:ext uri="{FF2B5EF4-FFF2-40B4-BE49-F238E27FC236}">
                <a16:creationId xmlns:a16="http://schemas.microsoft.com/office/drawing/2014/main" id="{C6D433B9-7BD3-914B-3AE3-D4948E5367E6}"/>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D96FF0DA-3A63-4FE5-62E8-478FD0BF90BD}"/>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B11BEEB5-5354-C742-5CCC-9A9EE41B6889}"/>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E84B702D-AFA2-67CF-7746-8D89F2C5A208}"/>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BF39F22C-D218-9FEC-8C81-0A1001E3D02C}"/>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E23A4C1E-02EC-607B-F188-03EF5F18C787}"/>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CD95486B-160A-6B64-106C-18A9B305ACD4}"/>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0894E588-BB8F-1F33-924F-F32746FC5AC7}"/>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34ED3B69-9AA5-27E6-D142-81D17E5A591D}"/>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6641" name="Rectangle 24">
            <a:extLst>
              <a:ext uri="{FF2B5EF4-FFF2-40B4-BE49-F238E27FC236}">
                <a16:creationId xmlns:a16="http://schemas.microsoft.com/office/drawing/2014/main" id="{9349108E-0350-97F0-9661-F404253D6860}"/>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2C2B45DB-4915-1C53-E127-E9F0EE683D12}"/>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B45F9968-700D-7F4A-7279-BE21191CF478}"/>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13DD42A1-2791-30B6-B121-01F1E13F5487}"/>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EBCDFF4E-0A13-CD39-6841-57E721283345}"/>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E6660222-A803-00DB-BEF5-DB8EE20A09CA}"/>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A791206D-8C7B-C27A-E53D-594C5B6D700E}"/>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64CAD989-5806-3E6F-410A-1A1D8E6C2FE7}"/>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F0242704-8366-37A2-D483-60AB181F6F20}"/>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7">
            <a:extLst>
              <a:ext uri="{FF2B5EF4-FFF2-40B4-BE49-F238E27FC236}">
                <a16:creationId xmlns:a16="http://schemas.microsoft.com/office/drawing/2014/main" id="{8847711E-A29D-C2E6-D0DF-E83C4825F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483D1141-5885-E2DF-7DCF-F02544180EF4}"/>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872A44E6-6379-398D-9201-C14B79D942D5}"/>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A36AB2DB-A570-6156-27C3-10B6C9AECBE2}"/>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5A133789-0F41-057C-7A4B-C3F90C7F89A3}"/>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CD0FFE93-F77C-4173-EE17-A16EA6753F71}"/>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8680" name="TextBox 2">
            <a:extLst>
              <a:ext uri="{FF2B5EF4-FFF2-40B4-BE49-F238E27FC236}">
                <a16:creationId xmlns:a16="http://schemas.microsoft.com/office/drawing/2014/main" id="{15E86D91-2197-492A-E15A-E862EED9786C}"/>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7F5365E7-EF3D-B44A-8897-5826563FA8B2}"/>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9F5C5B00-EA7F-2D2B-9C89-FDB4F94B5833}"/>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44483B21-6EDB-E88D-1051-58F26EAA3EF9}"/>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14A397F5-342F-CF26-19FC-A59860E84028}"/>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8587DC21-E7E8-7913-D3FC-42E47C82C32B}"/>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B26E2F73-3155-5006-30E2-D653DF1B2971}"/>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6B6E0CC3-96DD-E14D-FB55-2B72F1426E9F}"/>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938AEBB9-E201-6C14-3B94-81558388E886}"/>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8689" name="Rectangle 24">
            <a:extLst>
              <a:ext uri="{FF2B5EF4-FFF2-40B4-BE49-F238E27FC236}">
                <a16:creationId xmlns:a16="http://schemas.microsoft.com/office/drawing/2014/main" id="{F1AF6C2A-663B-620B-5ABF-4A1F8919FF58}"/>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9880C753-3D4C-64E8-D518-119CC8917D77}"/>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B0E93C68-5976-C0E3-63E2-1DB5C1D336FA}"/>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C451BAF9-2220-74A0-ADC5-45D07D2F4BA5}"/>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355DFE77-9E1D-6C29-7E4E-E406470626F2}"/>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3C1BF229-E624-22B0-BF9A-0783144650B6}"/>
              </a:ext>
            </a:extLst>
          </p:cNvPr>
          <p:cNvSpPr/>
          <p:nvPr/>
        </p:nvSpPr>
        <p:spPr>
          <a:xfrm rot="388434">
            <a:off x="6157913" y="4584700"/>
            <a:ext cx="2854325"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3" name="Rectangle 32">
            <a:extLst>
              <a:ext uri="{FF2B5EF4-FFF2-40B4-BE49-F238E27FC236}">
                <a16:creationId xmlns:a16="http://schemas.microsoft.com/office/drawing/2014/main" id="{F70998D7-DEE0-2C53-2BDC-92925B54CCE5}"/>
              </a:ext>
            </a:extLst>
          </p:cNvPr>
          <p:cNvSpPr/>
          <p:nvPr/>
        </p:nvSpPr>
        <p:spPr>
          <a:xfrm rot="381666">
            <a:off x="6181725" y="4656138"/>
            <a:ext cx="2886075"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Kids need to continuously review content. All students need to participate in classroom activities.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E91B75A5-78F3-8323-FD00-29EF62EA0D53}"/>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45002E83-0C8E-28D6-C544-C5D505BA4D1A}"/>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5E32F072-5985-3431-114C-E8A4A9395130}"/>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E84116C4-8BFB-E61E-FF0D-E0BCEDAF6799}"/>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7">
            <a:extLst>
              <a:ext uri="{FF2B5EF4-FFF2-40B4-BE49-F238E27FC236}">
                <a16:creationId xmlns:a16="http://schemas.microsoft.com/office/drawing/2014/main" id="{80E480D3-AFA6-F054-C4C3-3FEA26129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C3A3CFAA-6E73-5E43-1C1E-6C12CE4E8BDE}"/>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A7AA77FC-A7A8-4811-DB8C-76AD56043787}"/>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C4F71B45-C59C-AC48-3C07-7346868C7546}"/>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E13DE0E4-7E49-C154-5FFC-0AD956F2D631}"/>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BE42BACF-75C0-8659-79A7-F952E0B31CC6}"/>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30728" name="TextBox 2">
            <a:extLst>
              <a:ext uri="{FF2B5EF4-FFF2-40B4-BE49-F238E27FC236}">
                <a16:creationId xmlns:a16="http://schemas.microsoft.com/office/drawing/2014/main" id="{5C2909B0-50C6-8FC9-E22C-5F5ACC5B9D18}"/>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9B13F8DF-D464-1F38-2562-C12232D3B9FD}"/>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4" name="Speech Bubble: Rectangle with Corners Rounded 13">
            <a:extLst>
              <a:ext uri="{FF2B5EF4-FFF2-40B4-BE49-F238E27FC236}">
                <a16:creationId xmlns:a16="http://schemas.microsoft.com/office/drawing/2014/main" id="{5C20773D-B6ED-B42A-8719-5A77BED862A2}"/>
              </a:ext>
            </a:extLst>
          </p:cNvPr>
          <p:cNvSpPr/>
          <p:nvPr/>
        </p:nvSpPr>
        <p:spPr>
          <a:xfrm rot="20929484">
            <a:off x="6365875" y="2727325"/>
            <a:ext cx="2516188" cy="15001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7F6AF8FA-9776-0471-9336-6746566977B2}"/>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4ED26E2A-9A93-4ADB-1107-0D7FAA258F1D}"/>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2A659EA1-6AED-86CE-FE1F-773E7841C5D7}"/>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8E734158-4336-3308-204D-E369CF770950}"/>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5DBDCDBC-5F7B-C213-AD89-68FAAAA2C516}"/>
              </a:ext>
            </a:extLst>
          </p:cNvPr>
          <p:cNvSpPr/>
          <p:nvPr/>
        </p:nvSpPr>
        <p:spPr>
          <a:xfrm rot="20919442">
            <a:off x="6389688" y="2703513"/>
            <a:ext cx="2543175" cy="1547812"/>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CC1845FF-34EE-8291-515E-DAF228EC37C2}"/>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30737" name="Rectangle 24">
            <a:extLst>
              <a:ext uri="{FF2B5EF4-FFF2-40B4-BE49-F238E27FC236}">
                <a16:creationId xmlns:a16="http://schemas.microsoft.com/office/drawing/2014/main" id="{DB30B01F-A51E-0BDB-BE80-715D722817FB}"/>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28015EF2-5541-779A-951D-9C6DC7237196}"/>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1CE14677-38B6-051D-1D6B-A86C5908B95F}"/>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2BDB9224-638D-4E4C-CBF7-37B6ED7C58C3}"/>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DF8591A6-C7ED-BE13-2E02-41BB5AE7803F}"/>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EF301444-0A7A-795D-EDA3-15E9603F3EE0}"/>
              </a:ext>
            </a:extLst>
          </p:cNvPr>
          <p:cNvSpPr/>
          <p:nvPr/>
        </p:nvSpPr>
        <p:spPr>
          <a:xfrm rot="388434">
            <a:off x="6157913" y="4584700"/>
            <a:ext cx="2854325"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3" name="Rectangle 32">
            <a:extLst>
              <a:ext uri="{FF2B5EF4-FFF2-40B4-BE49-F238E27FC236}">
                <a16:creationId xmlns:a16="http://schemas.microsoft.com/office/drawing/2014/main" id="{CA7D3E3F-4E3F-8D25-091D-299B8AA7226B}"/>
              </a:ext>
            </a:extLst>
          </p:cNvPr>
          <p:cNvSpPr/>
          <p:nvPr/>
        </p:nvSpPr>
        <p:spPr>
          <a:xfrm rot="381666">
            <a:off x="6181725" y="4656138"/>
            <a:ext cx="2886075"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Kids need to continuously review content. All students need to participate in classroom activities.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pPr>
              <a:defRPr/>
            </a:pPr>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3D14D520-57E6-65E2-BB09-98AC8AE6E264}"/>
              </a:ext>
            </a:extLst>
          </p:cNvPr>
          <p:cNvSpPr/>
          <p:nvPr/>
        </p:nvSpPr>
        <p:spPr>
          <a:xfrm rot="20989304">
            <a:off x="819150" y="3714750"/>
            <a:ext cx="2713038" cy="1390650"/>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4" name="Rectangle 33">
            <a:extLst>
              <a:ext uri="{FF2B5EF4-FFF2-40B4-BE49-F238E27FC236}">
                <a16:creationId xmlns:a16="http://schemas.microsoft.com/office/drawing/2014/main" id="{5C94F872-987C-287A-3F81-A44829D01CA6}"/>
              </a:ext>
            </a:extLst>
          </p:cNvPr>
          <p:cNvSpPr/>
          <p:nvPr/>
        </p:nvSpPr>
        <p:spPr>
          <a:xfrm rot="20989304">
            <a:off x="1000125" y="3932238"/>
            <a:ext cx="2387600" cy="1338262"/>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Vocabulary instruction must be intentional and engaging.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defRPr/>
            </a:pP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2DB60C10-64DF-2FC9-98F8-8CE98FB530CE}"/>
              </a:ext>
            </a:extLst>
          </p:cNvPr>
          <p:cNvSpPr/>
          <p:nvPr/>
        </p:nvSpPr>
        <p:spPr>
          <a:xfrm rot="20929484">
            <a:off x="3670300" y="4741863"/>
            <a:ext cx="2581275" cy="10556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36" name="Rectangle 35">
            <a:extLst>
              <a:ext uri="{FF2B5EF4-FFF2-40B4-BE49-F238E27FC236}">
                <a16:creationId xmlns:a16="http://schemas.microsoft.com/office/drawing/2014/main" id="{7B80B362-BA20-3E90-C870-6AE6000F7730}"/>
              </a:ext>
            </a:extLst>
          </p:cNvPr>
          <p:cNvSpPr/>
          <p:nvPr/>
        </p:nvSpPr>
        <p:spPr>
          <a:xfrm rot="20919442">
            <a:off x="3740150" y="4776788"/>
            <a:ext cx="2541588" cy="923925"/>
          </a:xfrm>
          <a:prstGeom prst="rect">
            <a:avLst/>
          </a:prstGeom>
        </p:spPr>
        <p:txBody>
          <a:bodyPr>
            <a:spAutoFit/>
          </a:bodyPr>
          <a:lstStyle/>
          <a:p>
            <a:pPr>
              <a:defRPr/>
            </a:pPr>
            <a:r>
              <a:rPr lang="en-US" sz="1350" dirty="0">
                <a:solidFill>
                  <a:srgbClr val="000000"/>
                </a:solidFill>
                <a:latin typeface="Chief Blueprint" panose="020B0500000000000000" pitchFamily="34" charset="0"/>
              </a:rPr>
              <a:t>Writing is essential for learning, not just assessment.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
        <p:nvSpPr>
          <p:cNvPr id="38" name="Speech Bubble: Rectangle 37">
            <a:extLst>
              <a:ext uri="{FF2B5EF4-FFF2-40B4-BE49-F238E27FC236}">
                <a16:creationId xmlns:a16="http://schemas.microsoft.com/office/drawing/2014/main" id="{7D1F3946-1AF5-9DEC-06DD-566CBCE5F027}"/>
              </a:ext>
            </a:extLst>
          </p:cNvPr>
          <p:cNvSpPr/>
          <p:nvPr/>
        </p:nvSpPr>
        <p:spPr>
          <a:xfrm>
            <a:off x="3273425" y="5905500"/>
            <a:ext cx="5624513" cy="800100"/>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40" name="Rectangle 39">
            <a:extLst>
              <a:ext uri="{FF2B5EF4-FFF2-40B4-BE49-F238E27FC236}">
                <a16:creationId xmlns:a16="http://schemas.microsoft.com/office/drawing/2014/main" id="{07D8137D-BFAE-1D8F-2974-0109B8358CBA}"/>
              </a:ext>
            </a:extLst>
          </p:cNvPr>
          <p:cNvSpPr/>
          <p:nvPr/>
        </p:nvSpPr>
        <p:spPr>
          <a:xfrm>
            <a:off x="3257550" y="5889625"/>
            <a:ext cx="5640388" cy="868363"/>
          </a:xfrm>
          <a:prstGeom prst="rect">
            <a:avLst/>
          </a:prstGeom>
        </p:spPr>
        <p:txBody>
          <a:bodyPr>
            <a:spAutoFit/>
          </a:bodyPr>
          <a:lstStyle/>
          <a:p>
            <a:pPr>
              <a:defRPr/>
            </a:pPr>
            <a:r>
              <a:rPr lang="en-US" sz="1350" dirty="0">
                <a:solidFill>
                  <a:srgbClr val="000000"/>
                </a:solidFill>
                <a:latin typeface="Chief Blueprint" panose="020B0500000000000000" pitchFamily="34" charset="0"/>
              </a:rPr>
              <a:t>“Soft skills” of collaboration, communication, critical thinking, and creativity are essential to future success in the job market. </a:t>
            </a:r>
          </a:p>
          <a:p>
            <a:pPr>
              <a:defRPr/>
            </a:pPr>
            <a:endParaRPr lang="en-US" sz="100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-Muir </a:t>
            </a:r>
            <a:r>
              <a:rPr lang="en-US" sz="1350" i="1" dirty="0">
                <a:solidFill>
                  <a:srgbClr val="000000"/>
                </a:solidFill>
                <a:latin typeface="Chief Blueprint" panose="020B0500000000000000" pitchFamily="34" charset="0"/>
              </a:rPr>
              <a:t>Reasons Millennials Get Fired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4FF07C6-9003-4CA7-A05C-2F3C3F7D9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Speech Bubble: Rectangle with Corners Rounded 19">
            <a:extLst>
              <a:ext uri="{FF2B5EF4-FFF2-40B4-BE49-F238E27FC236}">
                <a16:creationId xmlns:a16="http://schemas.microsoft.com/office/drawing/2014/main" id="{7E7165BE-131D-47C5-8E8F-A07263D94FE9}"/>
              </a:ext>
            </a:extLst>
          </p:cNvPr>
          <p:cNvSpPr/>
          <p:nvPr/>
        </p:nvSpPr>
        <p:spPr>
          <a:xfrm rot="1341498">
            <a:off x="3327972" y="1231981"/>
            <a:ext cx="3420520" cy="1017424"/>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peech Bubble: Rectangle with Corners Rounded 5">
            <a:extLst>
              <a:ext uri="{FF2B5EF4-FFF2-40B4-BE49-F238E27FC236}">
                <a16:creationId xmlns:a16="http://schemas.microsoft.com/office/drawing/2014/main" id="{C76F2528-E172-4A75-8969-D3768A566B59}"/>
              </a:ext>
            </a:extLst>
          </p:cNvPr>
          <p:cNvSpPr/>
          <p:nvPr/>
        </p:nvSpPr>
        <p:spPr>
          <a:xfrm rot="20991018">
            <a:off x="377849" y="962217"/>
            <a:ext cx="2665210" cy="114762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a:extLst>
              <a:ext uri="{FF2B5EF4-FFF2-40B4-BE49-F238E27FC236}">
                <a16:creationId xmlns:a16="http://schemas.microsoft.com/office/drawing/2014/main" id="{148AB779-DE6A-40E2-8D63-1657997D1282}"/>
              </a:ext>
            </a:extLst>
          </p:cNvPr>
          <p:cNvSpPr/>
          <p:nvPr/>
        </p:nvSpPr>
        <p:spPr>
          <a:xfrm rot="20986987">
            <a:off x="402231" y="1032512"/>
            <a:ext cx="2571750" cy="1131079"/>
          </a:xfrm>
          <a:prstGeom prst="rect">
            <a:avLst/>
          </a:prstGeom>
        </p:spPr>
        <p:txBody>
          <a:bodyPr>
            <a:spAutoFit/>
          </a:bodyPr>
          <a:lstStyle/>
          <a:p>
            <a:r>
              <a:rPr lang="en-US" sz="1350" dirty="0">
                <a:solidFill>
                  <a:srgbClr val="000000"/>
                </a:solidFill>
                <a:latin typeface="Chief Blueprint" panose="020B0500000000000000" pitchFamily="34" charset="0"/>
              </a:rPr>
              <a:t>Students need to be engaged to learn.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11" name="Speech Bubble: Rectangle 10">
            <a:extLst>
              <a:ext uri="{FF2B5EF4-FFF2-40B4-BE49-F238E27FC236}">
                <a16:creationId xmlns:a16="http://schemas.microsoft.com/office/drawing/2014/main" id="{8E70C848-D57E-47C1-B4C3-BCDD0F58D9F6}"/>
              </a:ext>
            </a:extLst>
          </p:cNvPr>
          <p:cNvSpPr/>
          <p:nvPr/>
        </p:nvSpPr>
        <p:spPr>
          <a:xfrm>
            <a:off x="280271" y="105787"/>
            <a:ext cx="6868674" cy="503802"/>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BBB18444-3629-4676-AE8E-D0EEB1C6DAA0}"/>
              </a:ext>
            </a:extLst>
          </p:cNvPr>
          <p:cNvSpPr txBox="1"/>
          <p:nvPr/>
        </p:nvSpPr>
        <p:spPr>
          <a:xfrm>
            <a:off x="280272" y="140210"/>
            <a:ext cx="7045648" cy="430887"/>
          </a:xfrm>
          <a:prstGeom prst="rect">
            <a:avLst/>
          </a:prstGeom>
          <a:noFill/>
        </p:spPr>
        <p:txBody>
          <a:bodyPr wrap="square" rtlCol="0">
            <a:spAutoFit/>
          </a:bodyPr>
          <a:lstStyle/>
          <a:p>
            <a:r>
              <a:rPr lang="en-US" sz="2200" dirty="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205D3A75-E602-4A12-BDF0-2A2DFD449463}"/>
              </a:ext>
            </a:extLst>
          </p:cNvPr>
          <p:cNvSpPr/>
          <p:nvPr/>
        </p:nvSpPr>
        <p:spPr>
          <a:xfrm>
            <a:off x="2208909" y="2026378"/>
            <a:ext cx="1760113" cy="1604141"/>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peech Bubble: Rectangle with Corners Rounded 13">
            <a:extLst>
              <a:ext uri="{FF2B5EF4-FFF2-40B4-BE49-F238E27FC236}">
                <a16:creationId xmlns:a16="http://schemas.microsoft.com/office/drawing/2014/main" id="{0CF7ABF2-4152-4F56-91D8-FB510A2178F0}"/>
              </a:ext>
            </a:extLst>
          </p:cNvPr>
          <p:cNvSpPr/>
          <p:nvPr/>
        </p:nvSpPr>
        <p:spPr>
          <a:xfrm rot="20929484">
            <a:off x="6366074" y="2727615"/>
            <a:ext cx="2516433" cy="1499902"/>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Speech Bubble: Oval 15">
            <a:extLst>
              <a:ext uri="{FF2B5EF4-FFF2-40B4-BE49-F238E27FC236}">
                <a16:creationId xmlns:a16="http://schemas.microsoft.com/office/drawing/2014/main" id="{F296F916-B478-4CC6-895D-92BA739A187D}"/>
              </a:ext>
            </a:extLst>
          </p:cNvPr>
          <p:cNvSpPr/>
          <p:nvPr/>
        </p:nvSpPr>
        <p:spPr>
          <a:xfrm>
            <a:off x="6329931" y="728666"/>
            <a:ext cx="2424825" cy="169645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Rectangle 18">
            <a:extLst>
              <a:ext uri="{FF2B5EF4-FFF2-40B4-BE49-F238E27FC236}">
                <a16:creationId xmlns:a16="http://schemas.microsoft.com/office/drawing/2014/main" id="{356AA586-388A-4DE9-A2C9-9F6057D7116A}"/>
              </a:ext>
            </a:extLst>
          </p:cNvPr>
          <p:cNvSpPr/>
          <p:nvPr/>
        </p:nvSpPr>
        <p:spPr>
          <a:xfrm rot="1384697">
            <a:off x="3315277" y="1305078"/>
            <a:ext cx="3280175" cy="1131079"/>
          </a:xfrm>
          <a:prstGeom prst="rect">
            <a:avLst/>
          </a:prstGeom>
        </p:spPr>
        <p:txBody>
          <a:bodyPr wrap="square">
            <a:spAutoFit/>
          </a:bodyPr>
          <a:lstStyle/>
          <a:p>
            <a:r>
              <a:rPr lang="en-US" sz="1350" dirty="0">
                <a:solidFill>
                  <a:srgbClr val="000000"/>
                </a:solidFill>
                <a:latin typeface="Chief Blueprint" panose="020B0500000000000000" pitchFamily="34" charset="0"/>
              </a:rPr>
              <a:t>Students need to read in Social Studies – a lot! Like everyday!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78475EAC-93B4-4F45-A9CB-7B549DC4F044}"/>
              </a:ext>
            </a:extLst>
          </p:cNvPr>
          <p:cNvSpPr/>
          <p:nvPr/>
        </p:nvSpPr>
        <p:spPr>
          <a:xfrm>
            <a:off x="2218532" y="2055159"/>
            <a:ext cx="1721740" cy="1546577"/>
          </a:xfrm>
          <a:prstGeom prst="rect">
            <a:avLst/>
          </a:prstGeom>
        </p:spPr>
        <p:txBody>
          <a:bodyPr wrap="square">
            <a:spAutoFit/>
          </a:bodyPr>
          <a:lstStyle/>
          <a:p>
            <a:r>
              <a:rPr lang="en-US" sz="1350" dirty="0">
                <a:solidFill>
                  <a:srgbClr val="000000"/>
                </a:solidFill>
                <a:latin typeface="Chief Blueprint" panose="020B0500000000000000" pitchFamily="34" charset="0"/>
              </a:rPr>
              <a:t>All students can learn – we just need to support them in different ways.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2" name="Rectangle 21">
            <a:extLst>
              <a:ext uri="{FF2B5EF4-FFF2-40B4-BE49-F238E27FC236}">
                <a16:creationId xmlns:a16="http://schemas.microsoft.com/office/drawing/2014/main" id="{24DD1B5F-28BF-4E86-9B5B-D4406D4BE7CB}"/>
              </a:ext>
            </a:extLst>
          </p:cNvPr>
          <p:cNvSpPr/>
          <p:nvPr/>
        </p:nvSpPr>
        <p:spPr>
          <a:xfrm rot="20919442">
            <a:off x="6390381" y="2704278"/>
            <a:ext cx="2542356" cy="1546577"/>
          </a:xfrm>
          <a:prstGeom prst="rect">
            <a:avLst/>
          </a:prstGeom>
        </p:spPr>
        <p:txBody>
          <a:bodyPr wrap="square">
            <a:spAutoFit/>
          </a:bodyPr>
          <a:lstStyle/>
          <a:p>
            <a:r>
              <a:rPr lang="en-US" sz="1350" dirty="0">
                <a:solidFill>
                  <a:srgbClr val="000000"/>
                </a:solidFill>
                <a:latin typeface="Chief Blueprint" panose="020B0500000000000000" pitchFamily="34" charset="0"/>
              </a:rPr>
              <a:t>History should not be trivial pursuit – dig deeper and teach with essential questions and enduring understandings.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-Wiggins &amp; McTighe </a:t>
            </a:r>
            <a:r>
              <a:rPr lang="en-US" sz="1350" i="1" dirty="0">
                <a:solidFill>
                  <a:srgbClr val="000000"/>
                </a:solidFill>
                <a:latin typeface="Chief Blueprint" panose="020B0500000000000000" pitchFamily="34" charset="0"/>
              </a:rPr>
              <a:t>Essential Questions</a:t>
            </a:r>
          </a:p>
        </p:txBody>
      </p:sp>
      <p:sp>
        <p:nvSpPr>
          <p:cNvPr id="24" name="Rectangle 23">
            <a:extLst>
              <a:ext uri="{FF2B5EF4-FFF2-40B4-BE49-F238E27FC236}">
                <a16:creationId xmlns:a16="http://schemas.microsoft.com/office/drawing/2014/main" id="{6FD51082-AB1B-4E99-A870-EBE71359CA74}"/>
              </a:ext>
            </a:extLst>
          </p:cNvPr>
          <p:cNvSpPr/>
          <p:nvPr/>
        </p:nvSpPr>
        <p:spPr>
          <a:xfrm>
            <a:off x="6584499" y="768112"/>
            <a:ext cx="1963176" cy="1754326"/>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Students</a:t>
            </a:r>
          </a:p>
          <a:p>
            <a:pPr algn="ctr"/>
            <a:r>
              <a:rPr lang="en-US" sz="1350" dirty="0">
                <a:solidFill>
                  <a:srgbClr val="000000"/>
                </a:solidFill>
                <a:latin typeface="Chief Blueprint" panose="020B0500000000000000" pitchFamily="34" charset="0"/>
              </a:rPr>
              <a:t> are social – purposeful talk is crucial to learning.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endParaRPr lang="en-US" sz="1350" dirty="0">
              <a:latin typeface="Chief Blueprint" panose="020B0500000000000000" pitchFamily="34" charset="0"/>
            </a:endParaRPr>
          </a:p>
        </p:txBody>
      </p:sp>
      <p:sp>
        <p:nvSpPr>
          <p:cNvPr id="26" name="Speech Bubble: Oval 25">
            <a:extLst>
              <a:ext uri="{FF2B5EF4-FFF2-40B4-BE49-F238E27FC236}">
                <a16:creationId xmlns:a16="http://schemas.microsoft.com/office/drawing/2014/main" id="{F33C3EA3-8D6D-4C4D-BAF6-2F346B081231}"/>
              </a:ext>
            </a:extLst>
          </p:cNvPr>
          <p:cNvSpPr/>
          <p:nvPr/>
        </p:nvSpPr>
        <p:spPr>
          <a:xfrm>
            <a:off x="3596075" y="2494036"/>
            <a:ext cx="2668329" cy="2244183"/>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Rectangle 26">
            <a:extLst>
              <a:ext uri="{FF2B5EF4-FFF2-40B4-BE49-F238E27FC236}">
                <a16:creationId xmlns:a16="http://schemas.microsoft.com/office/drawing/2014/main" id="{6A5ADB07-6404-4D7E-AFF1-EBC193D9E7AE}"/>
              </a:ext>
            </a:extLst>
          </p:cNvPr>
          <p:cNvSpPr/>
          <p:nvPr/>
        </p:nvSpPr>
        <p:spPr>
          <a:xfrm>
            <a:off x="3576586" y="2602873"/>
            <a:ext cx="2707256" cy="2169825"/>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The </a:t>
            </a:r>
          </a:p>
          <a:p>
            <a:pPr algn="ctr"/>
            <a:r>
              <a:rPr lang="en-US" sz="1350" dirty="0">
                <a:solidFill>
                  <a:srgbClr val="000000"/>
                </a:solidFill>
                <a:latin typeface="Chief Blueprint" panose="020B0500000000000000" pitchFamily="34" charset="0"/>
              </a:rPr>
              <a:t>Interactive Student </a:t>
            </a:r>
          </a:p>
          <a:p>
            <a:pPr algn="ctr"/>
            <a:r>
              <a:rPr lang="en-US" sz="1350" dirty="0">
                <a:solidFill>
                  <a:srgbClr val="000000"/>
                </a:solidFill>
                <a:latin typeface="Chief Blueprint" panose="020B0500000000000000" pitchFamily="34" charset="0"/>
              </a:rPr>
              <a:t>Notebook is a powerful </a:t>
            </a:r>
          </a:p>
          <a:p>
            <a:pPr algn="ct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00182E71-F6DC-493E-9898-81D0BB195CE3}"/>
              </a:ext>
            </a:extLst>
          </p:cNvPr>
          <p:cNvSpPr/>
          <p:nvPr/>
        </p:nvSpPr>
        <p:spPr>
          <a:xfrm rot="616323">
            <a:off x="417961" y="2456308"/>
            <a:ext cx="1783800" cy="147021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9ED5BA16-62D2-47AE-A2E6-50C1DE4A8898}"/>
              </a:ext>
            </a:extLst>
          </p:cNvPr>
          <p:cNvSpPr/>
          <p:nvPr/>
        </p:nvSpPr>
        <p:spPr>
          <a:xfrm rot="609555">
            <a:off x="417486" y="2504295"/>
            <a:ext cx="1725320" cy="1546577"/>
          </a:xfrm>
          <a:prstGeom prst="rect">
            <a:avLst/>
          </a:prstGeom>
        </p:spPr>
        <p:txBody>
          <a:bodyPr wrap="square">
            <a:spAutoFit/>
          </a:bodyPr>
          <a:lstStyle/>
          <a:p>
            <a:r>
              <a:rPr lang="en-US" sz="1350" dirty="0">
                <a:solidFill>
                  <a:srgbClr val="000000"/>
                </a:solidFill>
                <a:latin typeface="Chief Blueprint" panose="020B0500000000000000" pitchFamily="34" charset="0"/>
              </a:rPr>
              <a:t>History can be fun and rigorous at the same time.</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endParaRPr lang="en-US" sz="1350" dirty="0">
              <a:solidFill>
                <a:srgbClr val="000000"/>
              </a:solidFill>
              <a:latin typeface="Chief Blueprint" panose="020B0500000000000000" pitchFamily="34" charset="0"/>
            </a:endParaRPr>
          </a:p>
        </p:txBody>
      </p:sp>
      <p:sp>
        <p:nvSpPr>
          <p:cNvPr id="32" name="Speech Bubble: Rectangle with Corners Rounded 31">
            <a:extLst>
              <a:ext uri="{FF2B5EF4-FFF2-40B4-BE49-F238E27FC236}">
                <a16:creationId xmlns:a16="http://schemas.microsoft.com/office/drawing/2014/main" id="{CB92C79C-B4B6-485A-A232-A42C5F015783}"/>
              </a:ext>
            </a:extLst>
          </p:cNvPr>
          <p:cNvSpPr/>
          <p:nvPr/>
        </p:nvSpPr>
        <p:spPr>
          <a:xfrm rot="388434">
            <a:off x="6157689" y="4584885"/>
            <a:ext cx="2855300" cy="147021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Rectangle 32">
            <a:extLst>
              <a:ext uri="{FF2B5EF4-FFF2-40B4-BE49-F238E27FC236}">
                <a16:creationId xmlns:a16="http://schemas.microsoft.com/office/drawing/2014/main" id="{B9F19553-216E-46B0-9213-79951E376A9A}"/>
              </a:ext>
            </a:extLst>
          </p:cNvPr>
          <p:cNvSpPr/>
          <p:nvPr/>
        </p:nvSpPr>
        <p:spPr>
          <a:xfrm rot="381666">
            <a:off x="6182240" y="4656459"/>
            <a:ext cx="2884965" cy="1546577"/>
          </a:xfrm>
          <a:prstGeom prst="rect">
            <a:avLst/>
          </a:prstGeom>
        </p:spPr>
        <p:txBody>
          <a:bodyPr wrap="square">
            <a:spAutoFit/>
          </a:bodyPr>
          <a:lstStyle/>
          <a:p>
            <a:r>
              <a:rPr lang="en-US" sz="1350" dirty="0">
                <a:solidFill>
                  <a:srgbClr val="000000"/>
                </a:solidFill>
                <a:latin typeface="Chief Blueprint" panose="020B0500000000000000" pitchFamily="34" charset="0"/>
              </a:rPr>
              <a:t>Kids need to continuously review content. All students need to participate in classroom activities.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Himmele’s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Total Participation Techniques</a:t>
            </a:r>
          </a:p>
          <a:p>
            <a:endParaRPr lang="en-US" sz="1350" dirty="0">
              <a:solidFill>
                <a:srgbClr val="000000"/>
              </a:solidFill>
              <a:latin typeface="Chief Blueprint" panose="020B0500000000000000" pitchFamily="34" charset="0"/>
            </a:endParaRPr>
          </a:p>
        </p:txBody>
      </p:sp>
      <p:sp>
        <p:nvSpPr>
          <p:cNvPr id="30" name="Speech Bubble: Oval 29">
            <a:extLst>
              <a:ext uri="{FF2B5EF4-FFF2-40B4-BE49-F238E27FC236}">
                <a16:creationId xmlns:a16="http://schemas.microsoft.com/office/drawing/2014/main" id="{8583CD74-5CE7-41E1-B03A-377E5F94FD14}"/>
              </a:ext>
            </a:extLst>
          </p:cNvPr>
          <p:cNvSpPr/>
          <p:nvPr/>
        </p:nvSpPr>
        <p:spPr>
          <a:xfrm rot="20989304">
            <a:off x="819722" y="3714822"/>
            <a:ext cx="2712477" cy="1389903"/>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EA01A8C0-ACC1-4285-A417-72F6B98D34DF}"/>
              </a:ext>
            </a:extLst>
          </p:cNvPr>
          <p:cNvSpPr/>
          <p:nvPr/>
        </p:nvSpPr>
        <p:spPr>
          <a:xfrm rot="20989304">
            <a:off x="1000664" y="3932196"/>
            <a:ext cx="2387521" cy="1338828"/>
          </a:xfrm>
          <a:prstGeom prst="rect">
            <a:avLst/>
          </a:prstGeom>
        </p:spPr>
        <p:txBody>
          <a:bodyPr wrap="square">
            <a:spAutoFit/>
          </a:bodyPr>
          <a:lstStyle/>
          <a:p>
            <a:pPr algn="ctr"/>
            <a:r>
              <a:rPr lang="en-US" sz="1350" dirty="0">
                <a:solidFill>
                  <a:srgbClr val="000000"/>
                </a:solidFill>
                <a:latin typeface="Chief Blueprint" panose="020B0500000000000000" pitchFamily="34" charset="0"/>
              </a:rPr>
              <a:t>Vocabulary instruction must be intentional and engaging. </a:t>
            </a:r>
          </a:p>
          <a:p>
            <a:pPr algn="ctr"/>
            <a:endParaRPr lang="en-US" sz="1350" dirty="0">
              <a:solidFill>
                <a:srgbClr val="000000"/>
              </a:solidFill>
              <a:latin typeface="Chief Blueprint" panose="020B0500000000000000" pitchFamily="34" charset="0"/>
            </a:endParaRPr>
          </a:p>
          <a:p>
            <a:pPr algn="ctr"/>
            <a:r>
              <a:rPr lang="en-US" sz="1350" dirty="0">
                <a:solidFill>
                  <a:srgbClr val="000000"/>
                </a:solidFill>
                <a:latin typeface="Chief Blueprint" panose="020B0500000000000000" pitchFamily="34" charset="0"/>
              </a:rPr>
              <a:t>-Marzano </a:t>
            </a:r>
            <a:r>
              <a:rPr lang="en-US" sz="1350" i="1" dirty="0">
                <a:solidFill>
                  <a:srgbClr val="000000"/>
                </a:solidFill>
                <a:latin typeface="Chief Blueprint" panose="020B0500000000000000" pitchFamily="34" charset="0"/>
              </a:rPr>
              <a:t>Academic Vocabulary</a:t>
            </a:r>
          </a:p>
          <a:p>
            <a:pPr algn="ctr"/>
            <a:endParaRPr lang="en-US" sz="1350" dirty="0">
              <a:latin typeface="Chief Blueprint" panose="020B0500000000000000" pitchFamily="34" charset="0"/>
            </a:endParaRPr>
          </a:p>
        </p:txBody>
      </p:sp>
      <p:sp>
        <p:nvSpPr>
          <p:cNvPr id="35" name="Speech Bubble: Rectangle with Corners Rounded 34">
            <a:extLst>
              <a:ext uri="{FF2B5EF4-FFF2-40B4-BE49-F238E27FC236}">
                <a16:creationId xmlns:a16="http://schemas.microsoft.com/office/drawing/2014/main" id="{16E29778-904C-408F-B08E-4CF4FD235AEB}"/>
              </a:ext>
            </a:extLst>
          </p:cNvPr>
          <p:cNvSpPr/>
          <p:nvPr/>
        </p:nvSpPr>
        <p:spPr>
          <a:xfrm rot="20929484">
            <a:off x="3670666" y="4741415"/>
            <a:ext cx="2580160" cy="1056686"/>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F878449F-623A-4F46-B43B-BD277A28B0F5}"/>
              </a:ext>
            </a:extLst>
          </p:cNvPr>
          <p:cNvSpPr/>
          <p:nvPr/>
        </p:nvSpPr>
        <p:spPr>
          <a:xfrm rot="20919442">
            <a:off x="3739831" y="4776703"/>
            <a:ext cx="2542356" cy="923330"/>
          </a:xfrm>
          <a:prstGeom prst="rect">
            <a:avLst/>
          </a:prstGeom>
        </p:spPr>
        <p:txBody>
          <a:bodyPr wrap="square">
            <a:spAutoFit/>
          </a:bodyPr>
          <a:lstStyle/>
          <a:p>
            <a:r>
              <a:rPr lang="en-US" sz="1350" dirty="0">
                <a:solidFill>
                  <a:srgbClr val="000000"/>
                </a:solidFill>
                <a:latin typeface="Chief Blueprint" panose="020B0500000000000000" pitchFamily="34" charset="0"/>
              </a:rPr>
              <a:t>Writing is essential for learning, not just assessment. </a:t>
            </a:r>
          </a:p>
          <a:p>
            <a:endParaRPr lang="en-US" sz="135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-Daniels’ </a:t>
            </a:r>
            <a:r>
              <a:rPr lang="en-US" sz="1350" i="1" dirty="0">
                <a:solidFill>
                  <a:srgbClr val="000000"/>
                </a:solidFill>
                <a:latin typeface="Chief Blueprint" panose="020B0500000000000000" pitchFamily="34" charset="0"/>
              </a:rPr>
              <a:t>Content Area Writing</a:t>
            </a:r>
          </a:p>
        </p:txBody>
      </p:sp>
      <p:sp>
        <p:nvSpPr>
          <p:cNvPr id="28" name="Speech Bubble: Rectangle with Corners Rounded 27">
            <a:extLst>
              <a:ext uri="{FF2B5EF4-FFF2-40B4-BE49-F238E27FC236}">
                <a16:creationId xmlns:a16="http://schemas.microsoft.com/office/drawing/2014/main" id="{33240DDA-FD81-425C-BA6D-1BE9293DB303}"/>
              </a:ext>
            </a:extLst>
          </p:cNvPr>
          <p:cNvSpPr/>
          <p:nvPr/>
        </p:nvSpPr>
        <p:spPr>
          <a:xfrm>
            <a:off x="408029" y="5152796"/>
            <a:ext cx="2755494" cy="141631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a:extLst>
              <a:ext uri="{FF2B5EF4-FFF2-40B4-BE49-F238E27FC236}">
                <a16:creationId xmlns:a16="http://schemas.microsoft.com/office/drawing/2014/main" id="{F0D48EA6-AC09-4CD3-B4E9-E04BF2210D41}"/>
              </a:ext>
            </a:extLst>
          </p:cNvPr>
          <p:cNvSpPr/>
          <p:nvPr/>
        </p:nvSpPr>
        <p:spPr>
          <a:xfrm>
            <a:off x="408028" y="5191538"/>
            <a:ext cx="2715296" cy="1384995"/>
          </a:xfrm>
          <a:prstGeom prst="rect">
            <a:avLst/>
          </a:prstGeom>
        </p:spPr>
        <p:txBody>
          <a:bodyPr wrap="square">
            <a:spAutoFit/>
          </a:bodyPr>
          <a:lstStyle/>
          <a:p>
            <a:r>
              <a:rPr lang="en-US" sz="1400" dirty="0">
                <a:solidFill>
                  <a:srgbClr val="000000"/>
                </a:solidFill>
                <a:latin typeface="Chief Blueprint" panose="020B0500000000000000" pitchFamily="34" charset="0"/>
              </a:rPr>
              <a:t>The best way to improve reading comprehension and scores, is to focus on building knowledge through Social Studies instruction. </a:t>
            </a:r>
          </a:p>
          <a:p>
            <a:r>
              <a:rPr lang="en-US" sz="1400" dirty="0">
                <a:solidFill>
                  <a:srgbClr val="000000"/>
                </a:solidFill>
                <a:latin typeface="Chief Blueprint" panose="020B0500000000000000" pitchFamily="34" charset="0"/>
              </a:rPr>
              <a:t>     -Wexler </a:t>
            </a:r>
            <a:r>
              <a:rPr lang="en-US" sz="1400" i="1" dirty="0">
                <a:solidFill>
                  <a:srgbClr val="000000"/>
                </a:solidFill>
                <a:latin typeface="Chief Blueprint" panose="020B0500000000000000" pitchFamily="34" charset="0"/>
              </a:rPr>
              <a:t>The Knowledge Gap</a:t>
            </a:r>
            <a:r>
              <a:rPr lang="en-US" sz="1400" dirty="0">
                <a:solidFill>
                  <a:srgbClr val="000000"/>
                </a:solidFill>
                <a:latin typeface="Chief Blueprint" panose="020B0500000000000000" pitchFamily="34" charset="0"/>
              </a:rPr>
              <a:t> </a:t>
            </a:r>
            <a:endParaRPr lang="en-US" sz="1400" dirty="0"/>
          </a:p>
        </p:txBody>
      </p:sp>
      <p:sp>
        <p:nvSpPr>
          <p:cNvPr id="38" name="Speech Bubble: Rectangle 37">
            <a:extLst>
              <a:ext uri="{FF2B5EF4-FFF2-40B4-BE49-F238E27FC236}">
                <a16:creationId xmlns:a16="http://schemas.microsoft.com/office/drawing/2014/main" id="{D6290594-6ADD-4279-AC69-BA53C20EAE03}"/>
              </a:ext>
            </a:extLst>
          </p:cNvPr>
          <p:cNvSpPr/>
          <p:nvPr/>
        </p:nvSpPr>
        <p:spPr>
          <a:xfrm>
            <a:off x="3274198" y="5904932"/>
            <a:ext cx="5623222" cy="800299"/>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0" name="Rectangle 39">
            <a:extLst>
              <a:ext uri="{FF2B5EF4-FFF2-40B4-BE49-F238E27FC236}">
                <a16:creationId xmlns:a16="http://schemas.microsoft.com/office/drawing/2014/main" id="{971A8C36-A30B-4C0D-B6B4-FA0527F01AB2}"/>
              </a:ext>
            </a:extLst>
          </p:cNvPr>
          <p:cNvSpPr/>
          <p:nvPr/>
        </p:nvSpPr>
        <p:spPr>
          <a:xfrm>
            <a:off x="3257602" y="5889301"/>
            <a:ext cx="5639818" cy="869469"/>
          </a:xfrm>
          <a:prstGeom prst="rect">
            <a:avLst/>
          </a:prstGeom>
        </p:spPr>
        <p:txBody>
          <a:bodyPr wrap="square">
            <a:spAutoFit/>
          </a:bodyPr>
          <a:lstStyle/>
          <a:p>
            <a:r>
              <a:rPr lang="en-US" sz="1350" dirty="0">
                <a:solidFill>
                  <a:srgbClr val="000000"/>
                </a:solidFill>
                <a:latin typeface="Chief Blueprint" panose="020B0500000000000000" pitchFamily="34" charset="0"/>
              </a:rPr>
              <a:t>“Soft skills” of collaboration, communication, critical thinking, and creativity are essential to future success in the job market. </a:t>
            </a:r>
          </a:p>
          <a:p>
            <a:endParaRPr lang="en-US" sz="1000" dirty="0">
              <a:solidFill>
                <a:srgbClr val="000000"/>
              </a:solidFill>
              <a:latin typeface="Chief Blueprint" panose="020B0500000000000000" pitchFamily="34" charset="0"/>
            </a:endParaRPr>
          </a:p>
          <a:p>
            <a:r>
              <a:rPr lang="en-US" sz="1350" dirty="0">
                <a:solidFill>
                  <a:srgbClr val="000000"/>
                </a:solidFill>
                <a:latin typeface="Chief Blueprint" panose="020B0500000000000000" pitchFamily="34" charset="0"/>
              </a:rPr>
              <a:t>-Muir </a:t>
            </a:r>
            <a:r>
              <a:rPr lang="en-US" sz="1350" i="1" dirty="0">
                <a:solidFill>
                  <a:srgbClr val="000000"/>
                </a:solidFill>
                <a:latin typeface="Chief Blueprint" panose="020B0500000000000000" pitchFamily="34" charset="0"/>
              </a:rPr>
              <a:t>Reasons Millennials Get Fired</a:t>
            </a:r>
          </a:p>
        </p:txBody>
      </p:sp>
    </p:spTree>
    <p:extLst>
      <p:ext uri="{BB962C8B-B14F-4D97-AF65-F5344CB8AC3E}">
        <p14:creationId xmlns:p14="http://schemas.microsoft.com/office/powerpoint/2010/main" val="310871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a:extLst>
              <a:ext uri="{FF2B5EF4-FFF2-40B4-BE49-F238E27FC236}">
                <a16:creationId xmlns:a16="http://schemas.microsoft.com/office/drawing/2014/main" id="{8FD6499B-AFBE-7DD4-F61F-C798B86289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4">
            <a:extLst>
              <a:ext uri="{FF2B5EF4-FFF2-40B4-BE49-F238E27FC236}">
                <a16:creationId xmlns:a16="http://schemas.microsoft.com/office/drawing/2014/main" id="{19D311FD-5E93-8EFE-F9A4-68729C97B774}"/>
              </a:ext>
            </a:extLst>
          </p:cNvPr>
          <p:cNvSpPr txBox="1">
            <a:spLocks noChangeArrowheads="1"/>
          </p:cNvSpPr>
          <p:nvPr/>
        </p:nvSpPr>
        <p:spPr bwMode="auto">
          <a:xfrm>
            <a:off x="82550" y="2744788"/>
            <a:ext cx="3789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600">
                <a:latin typeface="KG This Is Not Goodbye" panose="02000506000000020003" pitchFamily="2" charset="0"/>
              </a:rPr>
              <a:t>History Teachers </a:t>
            </a:r>
          </a:p>
          <a:p>
            <a:pPr>
              <a:spcBef>
                <a:spcPct val="0"/>
              </a:spcBef>
              <a:buFontTx/>
              <a:buNone/>
            </a:pPr>
            <a:r>
              <a:rPr lang="en-US" altLang="en-US" sz="3600">
                <a:latin typeface="KG This Is Not Goodbye" panose="02000506000000020003" pitchFamily="2" charset="0"/>
              </a:rPr>
              <a:t>are the </a:t>
            </a:r>
          </a:p>
        </p:txBody>
      </p:sp>
      <p:sp>
        <p:nvSpPr>
          <p:cNvPr id="34820" name="TextBox 5">
            <a:extLst>
              <a:ext uri="{FF2B5EF4-FFF2-40B4-BE49-F238E27FC236}">
                <a16:creationId xmlns:a16="http://schemas.microsoft.com/office/drawing/2014/main" id="{91D73791-2892-5F39-3BC7-6D26D8796E9E}"/>
              </a:ext>
            </a:extLst>
          </p:cNvPr>
          <p:cNvSpPr txBox="1">
            <a:spLocks noChangeArrowheads="1"/>
          </p:cNvSpPr>
          <p:nvPr/>
        </p:nvSpPr>
        <p:spPr bwMode="auto">
          <a:xfrm rot="-745120">
            <a:off x="1914525" y="2836863"/>
            <a:ext cx="80438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Guardians </a:t>
            </a:r>
          </a:p>
        </p:txBody>
      </p:sp>
      <p:sp>
        <p:nvSpPr>
          <p:cNvPr id="34821" name="TextBox 6">
            <a:extLst>
              <a:ext uri="{FF2B5EF4-FFF2-40B4-BE49-F238E27FC236}">
                <a16:creationId xmlns:a16="http://schemas.microsoft.com/office/drawing/2014/main" id="{9D660213-B32D-3497-7CD3-C3629B855B3C}"/>
              </a:ext>
            </a:extLst>
          </p:cNvPr>
          <p:cNvSpPr txBox="1">
            <a:spLocks noChangeArrowheads="1"/>
          </p:cNvSpPr>
          <p:nvPr/>
        </p:nvSpPr>
        <p:spPr bwMode="auto">
          <a:xfrm rot="-595925">
            <a:off x="2725738" y="5113338"/>
            <a:ext cx="914400" cy="186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500">
                <a:latin typeface="Bloomishly" pitchFamily="50" charset="0"/>
              </a:rPr>
              <a:t>of</a:t>
            </a:r>
          </a:p>
        </p:txBody>
      </p:sp>
      <p:sp>
        <p:nvSpPr>
          <p:cNvPr id="34822" name="TextBox 7">
            <a:extLst>
              <a:ext uri="{FF2B5EF4-FFF2-40B4-BE49-F238E27FC236}">
                <a16:creationId xmlns:a16="http://schemas.microsoft.com/office/drawing/2014/main" id="{E0C9A51F-AA52-FD78-7282-985EEC68DFD1}"/>
              </a:ext>
            </a:extLst>
          </p:cNvPr>
          <p:cNvSpPr txBox="1">
            <a:spLocks noChangeArrowheads="1"/>
          </p:cNvSpPr>
          <p:nvPr/>
        </p:nvSpPr>
        <p:spPr bwMode="auto">
          <a:xfrm rot="-731755">
            <a:off x="3578225" y="4183063"/>
            <a:ext cx="5551488"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Democracy!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EB605E88-30C8-006A-4537-428F37F81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a:extLst>
              <a:ext uri="{FF2B5EF4-FFF2-40B4-BE49-F238E27FC236}">
                <a16:creationId xmlns:a16="http://schemas.microsoft.com/office/drawing/2014/main" id="{58A0F201-9B41-B422-89E7-02A9B81FDF27}"/>
              </a:ext>
            </a:extLst>
          </p:cNvPr>
          <p:cNvSpPr txBox="1">
            <a:spLocks noChangeArrowheads="1"/>
          </p:cNvSpPr>
          <p:nvPr/>
        </p:nvSpPr>
        <p:spPr bwMode="auto">
          <a:xfrm>
            <a:off x="157163" y="2757488"/>
            <a:ext cx="65389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42950" indent="-742950">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AutoNum type="arabicPeriod"/>
            </a:pPr>
            <a:r>
              <a:rPr lang="en-US" altLang="en-US" sz="3600" dirty="0">
                <a:solidFill>
                  <a:schemeClr val="bg1"/>
                </a:solidFill>
                <a:latin typeface="Janda Everyday Casual" panose="02000503000000020004" pitchFamily="2" charset="0"/>
              </a:rPr>
              <a:t>Explore strategies for supporting GT students</a:t>
            </a:r>
          </a:p>
          <a:p>
            <a:pPr>
              <a:spcBef>
                <a:spcPct val="0"/>
              </a:spcBef>
              <a:buFontTx/>
              <a:buAutoNum type="arabicPeriod"/>
            </a:pPr>
            <a:endParaRPr lang="en-US" altLang="en-US" sz="3600" dirty="0">
              <a:solidFill>
                <a:schemeClr val="bg1"/>
              </a:solidFill>
              <a:latin typeface="Janda Everyday Casual" panose="02000503000000020004" pitchFamily="2" charset="0"/>
            </a:endParaRPr>
          </a:p>
          <a:p>
            <a:pPr>
              <a:spcBef>
                <a:spcPct val="0"/>
              </a:spcBef>
              <a:buFontTx/>
              <a:buAutoNum type="arabicPeriod"/>
            </a:pPr>
            <a:r>
              <a:rPr lang="en-US" altLang="en-US" sz="3600" dirty="0">
                <a:solidFill>
                  <a:schemeClr val="bg1"/>
                </a:solidFill>
                <a:latin typeface="Janda Everyday Casual" panose="02000503000000020004" pitchFamily="2" charset="0"/>
              </a:rPr>
              <a:t>Experience model lessons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02682FD3-7919-4C34-9FB1-CDD5E6689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0F08DF68-CD45-4C6C-BB8D-E490A4638296}"/>
              </a:ext>
            </a:extLst>
          </p:cNvPr>
          <p:cNvSpPr/>
          <p:nvPr/>
        </p:nvSpPr>
        <p:spPr>
          <a:xfrm>
            <a:off x="649288" y="1281113"/>
            <a:ext cx="3176587" cy="25717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388" name="Picture 2" descr="Socksmith Men's Novelty Crew Socks Hamilton-Gold">
            <a:extLst>
              <a:ext uri="{FF2B5EF4-FFF2-40B4-BE49-F238E27FC236}">
                <a16:creationId xmlns:a16="http://schemas.microsoft.com/office/drawing/2014/main" id="{CC27CFD9-E1EB-4657-851C-D9D21D005E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913" y="1154113"/>
            <a:ext cx="282575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Rounded Corners 4">
            <a:extLst>
              <a:ext uri="{FF2B5EF4-FFF2-40B4-BE49-F238E27FC236}">
                <a16:creationId xmlns:a16="http://schemas.microsoft.com/office/drawing/2014/main" id="{6EA18B28-21FD-4530-9C1A-B3095A04DC1B}"/>
              </a:ext>
            </a:extLst>
          </p:cNvPr>
          <p:cNvSpPr/>
          <p:nvPr/>
        </p:nvSpPr>
        <p:spPr>
          <a:xfrm>
            <a:off x="-1293813" y="-722313"/>
            <a:ext cx="3178176" cy="14446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B3EBAEA2-A9C1-4B14-82DA-27DDBA3AB12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7874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8C2359F8-2250-46EB-9D5E-255AC6BFA381}"/>
              </a:ext>
            </a:extLst>
          </p:cNvPr>
          <p:cNvSpPr txBox="1">
            <a:spLocks noChangeArrowheads="1"/>
          </p:cNvSpPr>
          <p:nvPr/>
        </p:nvSpPr>
        <p:spPr bwMode="auto">
          <a:xfrm>
            <a:off x="635000" y="936462"/>
            <a:ext cx="33782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dirty="0">
                <a:latin typeface="Chief Blueprint" panose="020B0500000000000000" pitchFamily="34" charset="0"/>
              </a:rPr>
              <a:t>How do you support GT students?</a:t>
            </a:r>
          </a:p>
          <a:p>
            <a:pPr algn="ctr" eaLnBrk="1" hangingPunct="1">
              <a:spcBef>
                <a:spcPct val="0"/>
              </a:spcBef>
              <a:buFontTx/>
              <a:buNone/>
            </a:pPr>
            <a:endParaRPr lang="en-US" altLang="en-US" sz="2800" dirty="0">
              <a:latin typeface="Chief Blueprint" panose="020B0500000000000000" pitchFamily="34" charset="0"/>
            </a:endParaRPr>
          </a:p>
          <a:p>
            <a:pPr algn="ctr" eaLnBrk="1" hangingPunct="1">
              <a:spcBef>
                <a:spcPct val="0"/>
              </a:spcBef>
              <a:buFontTx/>
              <a:buNone/>
            </a:pPr>
            <a:r>
              <a:rPr lang="en-US" altLang="en-US" sz="2800" dirty="0">
                <a:latin typeface="Chief Blueprint" panose="020B0500000000000000" pitchFamily="34" charset="0"/>
              </a:rPr>
              <a:t>Create a bullet list of everything you know about it. </a:t>
            </a:r>
          </a:p>
        </p:txBody>
      </p:sp>
      <p:sp>
        <p:nvSpPr>
          <p:cNvPr id="5" name="Speech Bubble: Oval 4">
            <a:extLst>
              <a:ext uri="{FF2B5EF4-FFF2-40B4-BE49-F238E27FC236}">
                <a16:creationId xmlns:a16="http://schemas.microsoft.com/office/drawing/2014/main" id="{7B3C65BF-4FF3-4A51-A43D-3D589FA1AD26}"/>
              </a:ext>
            </a:extLst>
          </p:cNvPr>
          <p:cNvSpPr/>
          <p:nvPr/>
        </p:nvSpPr>
        <p:spPr>
          <a:xfrm>
            <a:off x="228600" y="219074"/>
            <a:ext cx="4191000" cy="3736237"/>
          </a:xfrm>
          <a:prstGeom prst="wedgeEllipseCallout">
            <a:avLst>
              <a:gd name="adj1" fmla="val 67783"/>
              <a:gd name="adj2" fmla="val 22500"/>
            </a:avLst>
          </a:prstGeom>
          <a:noFill/>
          <a:ln w="2857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233622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a:extLst>
              <a:ext uri="{FF2B5EF4-FFF2-40B4-BE49-F238E27FC236}">
                <a16:creationId xmlns:a16="http://schemas.microsoft.com/office/drawing/2014/main" id="{C0D51ADA-E245-4200-999B-FE4E5A66EF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25" y="609600"/>
            <a:ext cx="9144000" cy="515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10;&#10;Description automatically generated">
            <a:extLst>
              <a:ext uri="{FF2B5EF4-FFF2-40B4-BE49-F238E27FC236}">
                <a16:creationId xmlns:a16="http://schemas.microsoft.com/office/drawing/2014/main" id="{D1BE41E6-F42B-2411-F221-C4F6D050F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92" y="1136349"/>
            <a:ext cx="3900491" cy="52006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3">
            <a:extLst>
              <a:ext uri="{FF2B5EF4-FFF2-40B4-BE49-F238E27FC236}">
                <a16:creationId xmlns:a16="http://schemas.microsoft.com/office/drawing/2014/main" id="{8793A8B3-0BF4-40EF-97A6-362595E893BA}"/>
              </a:ext>
            </a:extLst>
          </p:cNvPr>
          <p:cNvSpPr txBox="1">
            <a:spLocks noChangeArrowheads="1"/>
          </p:cNvSpPr>
          <p:nvPr/>
        </p:nvSpPr>
        <p:spPr bwMode="auto">
          <a:xfrm>
            <a:off x="1" y="74614"/>
            <a:ext cx="911701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700" dirty="0">
                <a:latin typeface="Goudy Stout" panose="0202090407030B020401" pitchFamily="18" charset="0"/>
                <a:ea typeface="ＭＳ Ｐゴシック" panose="020B0600070205080204" pitchFamily="34" charset="-128"/>
              </a:rPr>
              <a:t>Supporting GT Students</a:t>
            </a:r>
          </a:p>
        </p:txBody>
      </p:sp>
      <p:pic>
        <p:nvPicPr>
          <p:cNvPr id="8" name="Picture 4">
            <a:extLst>
              <a:ext uri="{FF2B5EF4-FFF2-40B4-BE49-F238E27FC236}">
                <a16:creationId xmlns:a16="http://schemas.microsoft.com/office/drawing/2014/main" id="{033A70D7-7E8B-44D2-B9AA-C2BE519553B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189" y="658814"/>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BA81D29-BDD7-4E54-BE08-7EEE2D68857B}"/>
              </a:ext>
            </a:extLst>
          </p:cNvPr>
          <p:cNvSpPr txBox="1"/>
          <p:nvPr/>
        </p:nvSpPr>
        <p:spPr>
          <a:xfrm>
            <a:off x="4724400" y="1346200"/>
            <a:ext cx="4076700" cy="4524315"/>
          </a:xfrm>
          <a:prstGeom prst="rect">
            <a:avLst/>
          </a:prstGeom>
          <a:noFill/>
        </p:spPr>
        <p:txBody>
          <a:bodyPr wrap="square" rtlCol="0">
            <a:spAutoFit/>
          </a:bodyPr>
          <a:lstStyle/>
          <a:p>
            <a:pPr marL="257175" indent="-257175">
              <a:buAutoNum type="arabicPeriod"/>
            </a:pPr>
            <a:r>
              <a:rPr lang="en-US" sz="2400" dirty="0">
                <a:latin typeface="Abadi" panose="020B0604020104020204" pitchFamily="34" charset="0"/>
              </a:rPr>
              <a:t>Review the strips of information on supporting GT students.</a:t>
            </a:r>
          </a:p>
          <a:p>
            <a:pPr marL="257175" indent="-257175">
              <a:buAutoNum type="arabicPeriod"/>
            </a:pPr>
            <a:endParaRPr lang="en-US" sz="2400" dirty="0">
              <a:latin typeface="Abadi" panose="020B0604020104020204" pitchFamily="34" charset="0"/>
            </a:endParaRPr>
          </a:p>
          <a:p>
            <a:pPr marL="257175" indent="-257175">
              <a:buAutoNum type="arabicPeriod"/>
            </a:pPr>
            <a:r>
              <a:rPr lang="en-US" sz="2400" dirty="0">
                <a:latin typeface="Abadi" panose="020B0604020104020204" pitchFamily="34" charset="0"/>
              </a:rPr>
              <a:t>Do you have a similar description? Lay the strip on top of your own description.</a:t>
            </a:r>
          </a:p>
          <a:p>
            <a:pPr marL="257175" indent="-257175">
              <a:buAutoNum type="arabicPeriod"/>
            </a:pPr>
            <a:endParaRPr lang="en-US" sz="2400" dirty="0">
              <a:latin typeface="Abadi" panose="020B0604020104020204" pitchFamily="34" charset="0"/>
            </a:endParaRPr>
          </a:p>
          <a:p>
            <a:pPr marL="257175" indent="-257175">
              <a:buAutoNum type="arabicPeriod"/>
            </a:pPr>
            <a:r>
              <a:rPr lang="en-US" sz="2400" dirty="0">
                <a:latin typeface="Abadi" panose="020B0604020104020204" pitchFamily="34" charset="0"/>
              </a:rPr>
              <a:t>Have you left off information? Summarize and add it to your list. </a:t>
            </a:r>
          </a:p>
        </p:txBody>
      </p:sp>
      <p:sp>
        <p:nvSpPr>
          <p:cNvPr id="11" name="TextBox 10">
            <a:extLst>
              <a:ext uri="{FF2B5EF4-FFF2-40B4-BE49-F238E27FC236}">
                <a16:creationId xmlns:a16="http://schemas.microsoft.com/office/drawing/2014/main" id="{0B681AE9-523B-47F4-974E-68CCAF600ADC}"/>
              </a:ext>
            </a:extLst>
          </p:cNvPr>
          <p:cNvSpPr txBox="1"/>
          <p:nvPr/>
        </p:nvSpPr>
        <p:spPr>
          <a:xfrm rot="733463">
            <a:off x="804566" y="2659413"/>
            <a:ext cx="2927540" cy="646331"/>
          </a:xfrm>
          <a:prstGeom prst="rect">
            <a:avLst/>
          </a:prstGeom>
          <a:solidFill>
            <a:schemeClr val="accent2">
              <a:lumMod val="40000"/>
              <a:lumOff val="60000"/>
            </a:schemeClr>
          </a:solidFill>
          <a:ln>
            <a:solidFill>
              <a:schemeClr val="tx1"/>
            </a:solidFill>
          </a:ln>
        </p:spPr>
        <p:txBody>
          <a:bodyPr wrap="square">
            <a:spAutoFit/>
          </a:bodyPr>
          <a:lstStyle/>
          <a:p>
            <a:pPr fontAlgn="base"/>
            <a:r>
              <a:rPr lang="en-US" sz="1200" dirty="0"/>
              <a:t>Have students work together, teach one another, and actively participate in their own and their classmates’ education.</a:t>
            </a:r>
            <a:endParaRPr lang="en-US" sz="1350" dirty="0"/>
          </a:p>
        </p:txBody>
      </p:sp>
    </p:spTree>
    <p:extLst>
      <p:ext uri="{BB962C8B-B14F-4D97-AF65-F5344CB8AC3E}">
        <p14:creationId xmlns:p14="http://schemas.microsoft.com/office/powerpoint/2010/main" val="224252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grpId="0" nodeType="clickEffect">
                                  <p:stCondLst>
                                    <p:cond delay="0"/>
                                  </p:stCondLst>
                                  <p:childTnLst>
                                    <p:animMotion origin="layout" path="M -0.03333 0.09462 L -0.05312 0.09462 C -0.06198 0.09462 -0.07292 0.02934 -0.07292 -0.02361 L -0.07292 -0.14167 " pathEditMode="relative" rAng="0" ptsTypes="AAAA">
                                      <p:cBhvr>
                                        <p:cTn id="6" dur="2000" fill="hold"/>
                                        <p:tgtEl>
                                          <p:spTgt spid="11"/>
                                        </p:tgtEl>
                                        <p:attrNameLst>
                                          <p:attrName>ppt_x</p:attrName>
                                          <p:attrName>ppt_y</p:attrName>
                                        </p:attrNameLst>
                                      </p:cBhvr>
                                      <p:rCtr x="-1979" y="-118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34E79-FB12-41CB-9157-6C616CEE3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95" y="-1212448"/>
            <a:ext cx="10107592" cy="10107592"/>
          </a:xfrm>
          <a:prstGeom prst="rect">
            <a:avLst/>
          </a:prstGeom>
        </p:spPr>
      </p:pic>
      <p:sp>
        <p:nvSpPr>
          <p:cNvPr id="4" name="TextBox 3">
            <a:extLst>
              <a:ext uri="{FF2B5EF4-FFF2-40B4-BE49-F238E27FC236}">
                <a16:creationId xmlns:a16="http://schemas.microsoft.com/office/drawing/2014/main" id="{05F4E33A-106E-4CB8-B4C4-A189BD12449E}"/>
              </a:ext>
            </a:extLst>
          </p:cNvPr>
          <p:cNvSpPr txBox="1">
            <a:spLocks noChangeArrowheads="1"/>
          </p:cNvSpPr>
          <p:nvPr/>
        </p:nvSpPr>
        <p:spPr bwMode="auto">
          <a:xfrm>
            <a:off x="-95693" y="85060"/>
            <a:ext cx="593989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ctr">
              <a:spcBef>
                <a:spcPct val="0"/>
              </a:spcBef>
              <a:buFontTx/>
              <a:buNone/>
            </a:pPr>
            <a:r>
              <a:rPr lang="en-US" altLang="en-US" sz="4400" b="0" dirty="0">
                <a:effectLst>
                  <a:outerShdw blurRad="38100" dist="38100" dir="2700000" algn="tl">
                    <a:srgbClr val="000000">
                      <a:alpha val="43137"/>
                    </a:srgbClr>
                  </a:outerShdw>
                </a:effectLst>
                <a:latin typeface="Throw My Hands Up in the Air" panose="02000506000000020004" pitchFamily="2" charset="0"/>
              </a:rPr>
              <a:t>How does this list validate what you already know?</a:t>
            </a:r>
          </a:p>
        </p:txBody>
      </p:sp>
    </p:spTree>
    <p:extLst>
      <p:ext uri="{BB962C8B-B14F-4D97-AF65-F5344CB8AC3E}">
        <p14:creationId xmlns:p14="http://schemas.microsoft.com/office/powerpoint/2010/main" val="31786538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19AB42-6156-4896-8570-35CE68BAC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 y="211016"/>
            <a:ext cx="2859759" cy="6858000"/>
          </a:xfrm>
          <a:prstGeom prst="rect">
            <a:avLst/>
          </a:prstGeom>
        </p:spPr>
      </p:pic>
      <p:sp>
        <p:nvSpPr>
          <p:cNvPr id="3" name="TextBox 2">
            <a:extLst>
              <a:ext uri="{FF2B5EF4-FFF2-40B4-BE49-F238E27FC236}">
                <a16:creationId xmlns:a16="http://schemas.microsoft.com/office/drawing/2014/main" id="{F38F0E66-F077-4E2A-9C7A-E112B381CEEB}"/>
              </a:ext>
            </a:extLst>
          </p:cNvPr>
          <p:cNvSpPr txBox="1"/>
          <p:nvPr/>
        </p:nvSpPr>
        <p:spPr>
          <a:xfrm rot="21405338">
            <a:off x="1907291" y="895143"/>
            <a:ext cx="1978968" cy="1200329"/>
          </a:xfrm>
          <a:prstGeom prst="rect">
            <a:avLst/>
          </a:prstGeom>
          <a:noFill/>
        </p:spPr>
        <p:txBody>
          <a:bodyPr wrap="square" rtlCol="0">
            <a:spAutoFit/>
          </a:bodyPr>
          <a:lstStyle/>
          <a:p>
            <a:r>
              <a:rPr lang="en-US" sz="3600" dirty="0">
                <a:latin typeface="Be Bright" panose="02000506000000020003" pitchFamily="50" charset="0"/>
              </a:rPr>
              <a:t>Gifted or Advanced</a:t>
            </a:r>
          </a:p>
        </p:txBody>
      </p:sp>
      <p:sp>
        <p:nvSpPr>
          <p:cNvPr id="4" name="Right Brace 3">
            <a:extLst>
              <a:ext uri="{FF2B5EF4-FFF2-40B4-BE49-F238E27FC236}">
                <a16:creationId xmlns:a16="http://schemas.microsoft.com/office/drawing/2014/main" id="{29952D28-8A3A-4B3A-AFF2-1D18B165E1D1}"/>
              </a:ext>
            </a:extLst>
          </p:cNvPr>
          <p:cNvSpPr/>
          <p:nvPr/>
        </p:nvSpPr>
        <p:spPr>
          <a:xfrm>
            <a:off x="3354858" y="737558"/>
            <a:ext cx="1397479" cy="5382883"/>
          </a:xfrm>
          <a:prstGeom prst="rightBrace">
            <a:avLst>
              <a:gd name="adj1" fmla="val 61960"/>
              <a:gd name="adj2" fmla="val 4984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5657571-1A9A-4176-ACB5-6AF62EED3926}"/>
              </a:ext>
            </a:extLst>
          </p:cNvPr>
          <p:cNvSpPr txBox="1"/>
          <p:nvPr/>
        </p:nvSpPr>
        <p:spPr>
          <a:xfrm>
            <a:off x="4933741" y="1859338"/>
            <a:ext cx="5020574" cy="3139321"/>
          </a:xfrm>
          <a:prstGeom prst="rect">
            <a:avLst/>
          </a:prstGeom>
          <a:noFill/>
        </p:spPr>
        <p:txBody>
          <a:bodyPr wrap="square" rtlCol="0">
            <a:spAutoFit/>
          </a:bodyPr>
          <a:lstStyle/>
          <a:p>
            <a:r>
              <a:rPr lang="en-US" sz="6600" dirty="0">
                <a:latin typeface="Janda Everyday Casual" panose="02000503000000020004" pitchFamily="2" charset="0"/>
              </a:rPr>
              <a:t>Depth </a:t>
            </a:r>
          </a:p>
          <a:p>
            <a:r>
              <a:rPr lang="en-US" sz="6600" dirty="0">
                <a:latin typeface="Janda Everyday Casual" panose="02000503000000020004" pitchFamily="2" charset="0"/>
              </a:rPr>
              <a:t>and Complexity</a:t>
            </a:r>
          </a:p>
        </p:txBody>
      </p:sp>
    </p:spTree>
    <p:extLst>
      <p:ext uri="{BB962C8B-B14F-4D97-AF65-F5344CB8AC3E}">
        <p14:creationId xmlns:p14="http://schemas.microsoft.com/office/powerpoint/2010/main" val="2389319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5EB13-06C7-4816-9620-8D9568A3065A}"/>
              </a:ext>
            </a:extLst>
          </p:cNvPr>
          <p:cNvSpPr txBox="1"/>
          <p:nvPr/>
        </p:nvSpPr>
        <p:spPr>
          <a:xfrm>
            <a:off x="3959051" y="70181"/>
            <a:ext cx="5339751" cy="1754326"/>
          </a:xfrm>
          <a:prstGeom prst="rect">
            <a:avLst/>
          </a:prstGeom>
          <a:noFill/>
        </p:spPr>
        <p:txBody>
          <a:bodyPr wrap="square" rtlCol="0">
            <a:spAutoFit/>
          </a:bodyPr>
          <a:lstStyle/>
          <a:p>
            <a:r>
              <a:rPr lang="en-US" sz="3600" b="1" u="sng" dirty="0">
                <a:latin typeface="Janda Everyday Casual" panose="02000503000000020004" pitchFamily="2" charset="0"/>
              </a:rPr>
              <a:t>Design lessons that encourage greater study. </a:t>
            </a:r>
          </a:p>
        </p:txBody>
      </p:sp>
      <p:sp>
        <p:nvSpPr>
          <p:cNvPr id="4" name="Rectangle 3">
            <a:extLst>
              <a:ext uri="{FF2B5EF4-FFF2-40B4-BE49-F238E27FC236}">
                <a16:creationId xmlns:a16="http://schemas.microsoft.com/office/drawing/2014/main" id="{8149616E-6D10-41AF-931C-EA1FA67839D8}"/>
              </a:ext>
            </a:extLst>
          </p:cNvPr>
          <p:cNvSpPr/>
          <p:nvPr/>
        </p:nvSpPr>
        <p:spPr>
          <a:xfrm rot="21337692">
            <a:off x="2316676" y="291756"/>
            <a:ext cx="962123" cy="923330"/>
          </a:xfrm>
          <a:prstGeom prst="rect">
            <a:avLst/>
          </a:prstGeom>
        </p:spPr>
        <p:txBody>
          <a:bodyPr wrap="none">
            <a:spAutoFit/>
          </a:bodyPr>
          <a:lstStyle/>
          <a:p>
            <a:r>
              <a:rPr lang="en-US" sz="5400" dirty="0">
                <a:solidFill>
                  <a:srgbClr val="FF0000"/>
                </a:solidFill>
                <a:latin typeface="Bloomishly" pitchFamily="50" charset="0"/>
              </a:rPr>
              <a:t>One</a:t>
            </a:r>
          </a:p>
        </p:txBody>
      </p:sp>
      <p:sp>
        <p:nvSpPr>
          <p:cNvPr id="5" name="TextBox 4">
            <a:extLst>
              <a:ext uri="{FF2B5EF4-FFF2-40B4-BE49-F238E27FC236}">
                <a16:creationId xmlns:a16="http://schemas.microsoft.com/office/drawing/2014/main" id="{3A959DA7-9E83-4C27-8D44-04CC253C83D5}"/>
              </a:ext>
            </a:extLst>
          </p:cNvPr>
          <p:cNvSpPr txBox="1"/>
          <p:nvPr/>
        </p:nvSpPr>
        <p:spPr>
          <a:xfrm>
            <a:off x="120297" y="22054"/>
            <a:ext cx="1282238" cy="2554545"/>
          </a:xfrm>
          <a:prstGeom prst="rect">
            <a:avLst/>
          </a:prstGeom>
          <a:noFill/>
        </p:spPr>
        <p:txBody>
          <a:bodyPr wrap="square" rtlCol="0">
            <a:spAutoFit/>
          </a:bodyPr>
          <a:lstStyle/>
          <a:p>
            <a:r>
              <a:rPr lang="en-US" sz="8000" dirty="0">
                <a:latin typeface="Bloomishly" pitchFamily="50" charset="0"/>
              </a:rPr>
              <a:t>GT </a:t>
            </a:r>
          </a:p>
          <a:p>
            <a:r>
              <a:rPr lang="en-US" sz="8000" dirty="0">
                <a:latin typeface="Bloomishly" pitchFamily="50" charset="0"/>
              </a:rPr>
              <a:t>Tip </a:t>
            </a:r>
          </a:p>
        </p:txBody>
      </p:sp>
      <p:pic>
        <p:nvPicPr>
          <p:cNvPr id="7" name="Picture 6">
            <a:extLst>
              <a:ext uri="{FF2B5EF4-FFF2-40B4-BE49-F238E27FC236}">
                <a16:creationId xmlns:a16="http://schemas.microsoft.com/office/drawing/2014/main" id="{46BA70E2-006E-4F9C-964E-0D3D6014A469}"/>
              </a:ext>
            </a:extLst>
          </p:cNvPr>
          <p:cNvPicPr>
            <a:picLocks noChangeAspect="1"/>
          </p:cNvPicPr>
          <p:nvPr/>
        </p:nvPicPr>
        <p:blipFill rotWithShape="1">
          <a:blip r:embed="rId2">
            <a:extLst>
              <a:ext uri="{28A0092B-C50C-407E-A947-70E740481C1C}">
                <a14:useLocalDpi xmlns:a14="http://schemas.microsoft.com/office/drawing/2010/main" val="0"/>
              </a:ext>
            </a:extLst>
          </a:blip>
          <a:srcRect b="36688"/>
          <a:stretch/>
        </p:blipFill>
        <p:spPr>
          <a:xfrm>
            <a:off x="1150560" y="0"/>
            <a:ext cx="1515572" cy="2301073"/>
          </a:xfrm>
          <a:prstGeom prst="rect">
            <a:avLst/>
          </a:prstGeom>
        </p:spPr>
      </p:pic>
      <p:pic>
        <p:nvPicPr>
          <p:cNvPr id="11" name="Picture 10">
            <a:extLst>
              <a:ext uri="{FF2B5EF4-FFF2-40B4-BE49-F238E27FC236}">
                <a16:creationId xmlns:a16="http://schemas.microsoft.com/office/drawing/2014/main" id="{4AB896E1-E7FB-4D5E-B696-69AF5E4B83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83207" flipH="1">
            <a:off x="2874363" y="602703"/>
            <a:ext cx="625177" cy="1831538"/>
          </a:xfrm>
          <a:prstGeom prst="rect">
            <a:avLst/>
          </a:prstGeom>
        </p:spPr>
      </p:pic>
      <p:sp>
        <p:nvSpPr>
          <p:cNvPr id="12" name="TextBox 11">
            <a:extLst>
              <a:ext uri="{FF2B5EF4-FFF2-40B4-BE49-F238E27FC236}">
                <a16:creationId xmlns:a16="http://schemas.microsoft.com/office/drawing/2014/main" id="{54DA5C89-1E9D-4202-9472-EF7E6E46137C}"/>
              </a:ext>
            </a:extLst>
          </p:cNvPr>
          <p:cNvSpPr txBox="1"/>
          <p:nvPr/>
        </p:nvSpPr>
        <p:spPr>
          <a:xfrm>
            <a:off x="120297" y="2758398"/>
            <a:ext cx="3876043" cy="3785652"/>
          </a:xfrm>
          <a:prstGeom prst="rect">
            <a:avLst/>
          </a:prstGeom>
          <a:noFill/>
        </p:spPr>
        <p:txBody>
          <a:bodyPr wrap="square" rtlCol="0">
            <a:spAutoFit/>
          </a:bodyPr>
          <a:lstStyle/>
          <a:p>
            <a:pPr marL="342900" indent="-342900">
              <a:buFontTx/>
              <a:buChar char="-"/>
            </a:pPr>
            <a:r>
              <a:rPr lang="en-US" sz="2400" dirty="0">
                <a:latin typeface="Janda Everyday Casual" panose="02000503000000020004" pitchFamily="2" charset="0"/>
              </a:rPr>
              <a:t>Design and offer </a:t>
            </a:r>
            <a:r>
              <a:rPr lang="en-US" sz="2400" b="1" dirty="0">
                <a:latin typeface="Janda Everyday Casual" panose="02000503000000020004" pitchFamily="2" charset="0"/>
              </a:rPr>
              <a:t>choice</a:t>
            </a:r>
            <a:r>
              <a:rPr lang="en-US" sz="2400" dirty="0">
                <a:latin typeface="Janda Everyday Casual" panose="02000503000000020004" pitchFamily="2" charset="0"/>
              </a:rPr>
              <a:t> in your lesson</a:t>
            </a:r>
            <a:r>
              <a:rPr lang="en-US" sz="2400" b="1" dirty="0">
                <a:latin typeface="Janda Everyday Casual" panose="02000503000000020004" pitchFamily="2" charset="0"/>
              </a:rPr>
              <a:t>.</a:t>
            </a:r>
          </a:p>
          <a:p>
            <a:pPr marL="342900" indent="-342900">
              <a:buFontTx/>
              <a:buChar char="-"/>
            </a:pPr>
            <a:endParaRPr lang="en-US" sz="2400" b="1" dirty="0">
              <a:latin typeface="Janda Everyday Casual" panose="02000503000000020004" pitchFamily="2" charset="0"/>
            </a:endParaRPr>
          </a:p>
          <a:p>
            <a:pPr marL="342900" indent="-342900">
              <a:buFontTx/>
              <a:buChar char="-"/>
            </a:pPr>
            <a:r>
              <a:rPr lang="en-US" sz="2400" dirty="0">
                <a:latin typeface="Janda Everyday Casual" panose="02000503000000020004" pitchFamily="2" charset="0"/>
              </a:rPr>
              <a:t>Tier up </a:t>
            </a:r>
            <a:r>
              <a:rPr lang="en-US" sz="2400" b="1" dirty="0">
                <a:latin typeface="Janda Everyday Casual" panose="02000503000000020004" pitchFamily="2" charset="0"/>
              </a:rPr>
              <a:t>literacy levels.</a:t>
            </a:r>
          </a:p>
          <a:p>
            <a:pPr marL="342900" indent="-342900">
              <a:buFontTx/>
              <a:buChar char="-"/>
            </a:pPr>
            <a:endParaRPr lang="en-US" sz="2400" b="1" dirty="0">
              <a:latin typeface="Janda Everyday Casual" panose="02000503000000020004" pitchFamily="2" charset="0"/>
            </a:endParaRPr>
          </a:p>
          <a:p>
            <a:pPr marL="342900" indent="-342900">
              <a:buFontTx/>
              <a:buChar char="-"/>
            </a:pPr>
            <a:r>
              <a:rPr lang="en-US" sz="2400" dirty="0">
                <a:latin typeface="Janda Everyday Casual" panose="02000503000000020004" pitchFamily="2" charset="0"/>
              </a:rPr>
              <a:t>Emphasize</a:t>
            </a:r>
            <a:r>
              <a:rPr lang="en-US" sz="2400" b="1" dirty="0">
                <a:latin typeface="Janda Everyday Casual" panose="02000503000000020004" pitchFamily="2" charset="0"/>
              </a:rPr>
              <a:t> primary sources.</a:t>
            </a:r>
          </a:p>
          <a:p>
            <a:pPr marL="342900" indent="-342900">
              <a:buFontTx/>
              <a:buChar char="-"/>
            </a:pPr>
            <a:endParaRPr lang="en-US" sz="2400" b="1" dirty="0">
              <a:latin typeface="Janda Everyday Casual" panose="02000503000000020004" pitchFamily="2" charset="0"/>
            </a:endParaRPr>
          </a:p>
          <a:p>
            <a:pPr marL="342900" indent="-342900">
              <a:buFontTx/>
              <a:buChar char="-"/>
            </a:pPr>
            <a:endParaRPr lang="en-US" sz="2400" dirty="0">
              <a:latin typeface="Janda Everyday Casual" panose="02000503000000020004" pitchFamily="2" charset="0"/>
            </a:endParaRPr>
          </a:p>
          <a:p>
            <a:endParaRPr lang="en-US" sz="2400" dirty="0">
              <a:latin typeface="Janda Everyday Casual" panose="02000503000000020004" pitchFamily="2" charset="0"/>
            </a:endParaRPr>
          </a:p>
        </p:txBody>
      </p:sp>
      <p:pic>
        <p:nvPicPr>
          <p:cNvPr id="13" name="Picture 12">
            <a:extLst>
              <a:ext uri="{FF2B5EF4-FFF2-40B4-BE49-F238E27FC236}">
                <a16:creationId xmlns:a16="http://schemas.microsoft.com/office/drawing/2014/main" id="{6EEA63F3-79D1-4AD8-A1D0-DF522014B5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7816" b="3830"/>
          <a:stretch/>
        </p:blipFill>
        <p:spPr>
          <a:xfrm rot="5400000">
            <a:off x="4205150" y="1826313"/>
            <a:ext cx="4545439" cy="4541827"/>
          </a:xfrm>
          <a:prstGeom prst="rect">
            <a:avLst/>
          </a:prstGeom>
          <a:ln>
            <a:noFill/>
          </a:ln>
          <a:effectLst>
            <a:softEdge rad="112500"/>
          </a:effectLst>
        </p:spPr>
      </p:pic>
    </p:spTree>
    <p:extLst>
      <p:ext uri="{BB962C8B-B14F-4D97-AF65-F5344CB8AC3E}">
        <p14:creationId xmlns:p14="http://schemas.microsoft.com/office/powerpoint/2010/main" val="241095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AA12713-5554-511D-44EE-25996E0035CB}"/>
              </a:ext>
            </a:extLst>
          </p:cNvPr>
          <p:cNvPicPr>
            <a:picLocks noChangeAspect="1"/>
          </p:cNvPicPr>
          <p:nvPr/>
        </p:nvPicPr>
        <p:blipFill>
          <a:blip r:embed="rId2"/>
          <a:stretch>
            <a:fillRect/>
          </a:stretch>
        </p:blipFill>
        <p:spPr>
          <a:xfrm>
            <a:off x="-1013412" y="-3367066"/>
            <a:ext cx="11594326" cy="10502419"/>
          </a:xfrm>
          <a:prstGeom prst="rect">
            <a:avLst/>
          </a:prstGeom>
        </p:spPr>
      </p:pic>
      <p:grpSp>
        <p:nvGrpSpPr>
          <p:cNvPr id="4" name="Group 3">
            <a:extLst>
              <a:ext uri="{FF2B5EF4-FFF2-40B4-BE49-F238E27FC236}">
                <a16:creationId xmlns:a16="http://schemas.microsoft.com/office/drawing/2014/main" id="{93CABCC3-32AF-4CD6-9E4E-0245238FFBF8}"/>
              </a:ext>
            </a:extLst>
          </p:cNvPr>
          <p:cNvGrpSpPr/>
          <p:nvPr/>
        </p:nvGrpSpPr>
        <p:grpSpPr>
          <a:xfrm rot="16200000">
            <a:off x="5883034" y="3343830"/>
            <a:ext cx="2662359" cy="261610"/>
            <a:chOff x="5971143" y="8933450"/>
            <a:chExt cx="2662359" cy="261610"/>
          </a:xfrm>
        </p:grpSpPr>
        <p:sp>
          <p:nvSpPr>
            <p:cNvPr id="5" name="TextBox 4">
              <a:extLst>
                <a:ext uri="{FF2B5EF4-FFF2-40B4-BE49-F238E27FC236}">
                  <a16:creationId xmlns:a16="http://schemas.microsoft.com/office/drawing/2014/main" id="{E7C6FF9C-F94A-4D3E-A5C6-84CC9CB429BD}"/>
                </a:ext>
              </a:extLst>
            </p:cNvPr>
            <p:cNvSpPr txBox="1"/>
            <p:nvPr/>
          </p:nvSpPr>
          <p:spPr>
            <a:xfrm>
              <a:off x="6013532" y="8933450"/>
              <a:ext cx="2619970" cy="261610"/>
            </a:xfrm>
            <a:prstGeom prst="rect">
              <a:avLst/>
            </a:prstGeom>
            <a:noFill/>
          </p:spPr>
          <p:txBody>
            <a:bodyPr wrap="square" rtlCol="0">
              <a:spAutoFit/>
            </a:bodyPr>
            <a:lstStyle/>
            <a:p>
              <a:r>
                <a:rPr lang="en-US" sz="1100" dirty="0">
                  <a:latin typeface="One Starry Night" pitchFamily="2" charset="0"/>
                </a:rPr>
                <a:t>Social Studies Success </a:t>
              </a:r>
            </a:p>
          </p:txBody>
        </p:sp>
        <p:pic>
          <p:nvPicPr>
            <p:cNvPr id="6" name="Picture 5" descr="http://www.clker.com/cliparts/2/e/0/7/12422395911228769102Copyright_thin.svg.hi.png">
              <a:extLst>
                <a:ext uri="{FF2B5EF4-FFF2-40B4-BE49-F238E27FC236}">
                  <a16:creationId xmlns:a16="http://schemas.microsoft.com/office/drawing/2014/main" id="{716FA922-5BE3-4D82-8D5B-5C671C1A8C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1143" y="9007700"/>
              <a:ext cx="84779" cy="84779"/>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6">
            <a:extLst>
              <a:ext uri="{FF2B5EF4-FFF2-40B4-BE49-F238E27FC236}">
                <a16:creationId xmlns:a16="http://schemas.microsoft.com/office/drawing/2014/main" id="{17B6ED62-95BA-4623-A5AE-FA5F5CBB81B1}"/>
              </a:ext>
            </a:extLst>
          </p:cNvPr>
          <p:cNvSpPr/>
          <p:nvPr/>
        </p:nvSpPr>
        <p:spPr>
          <a:xfrm>
            <a:off x="-487766" y="4631635"/>
            <a:ext cx="11068680" cy="20412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600BD26-49BC-4AAD-9ECB-9353EFF68C8D}"/>
              </a:ext>
            </a:extLst>
          </p:cNvPr>
          <p:cNvSpPr txBox="1"/>
          <p:nvPr/>
        </p:nvSpPr>
        <p:spPr>
          <a:xfrm>
            <a:off x="5465475" y="4743206"/>
            <a:ext cx="3795489" cy="1938992"/>
          </a:xfrm>
          <a:prstGeom prst="rect">
            <a:avLst/>
          </a:prstGeom>
          <a:noFill/>
        </p:spPr>
        <p:txBody>
          <a:bodyPr wrap="square" rtlCol="0">
            <a:spAutoFit/>
          </a:bodyPr>
          <a:lstStyle/>
          <a:p>
            <a:r>
              <a:rPr lang="en-US" sz="6000" dirty="0">
                <a:solidFill>
                  <a:schemeClr val="bg1"/>
                </a:solidFill>
                <a:latin typeface="KG Be Still &amp; Know" panose="02000503000000020004" pitchFamily="2" charset="0"/>
              </a:rPr>
              <a:t>Boston</a:t>
            </a:r>
          </a:p>
          <a:p>
            <a:r>
              <a:rPr lang="en-US" sz="6000" dirty="0">
                <a:solidFill>
                  <a:schemeClr val="bg1"/>
                </a:solidFill>
                <a:latin typeface="KG Be Still &amp; Know" panose="02000503000000020004" pitchFamily="2" charset="0"/>
              </a:rPr>
              <a:t>Massacre</a:t>
            </a:r>
          </a:p>
        </p:txBody>
      </p:sp>
      <p:sp>
        <p:nvSpPr>
          <p:cNvPr id="9" name="TextBox 8">
            <a:extLst>
              <a:ext uri="{FF2B5EF4-FFF2-40B4-BE49-F238E27FC236}">
                <a16:creationId xmlns:a16="http://schemas.microsoft.com/office/drawing/2014/main" id="{52077994-BD14-4C21-A254-0D3FDC71AA01}"/>
              </a:ext>
            </a:extLst>
          </p:cNvPr>
          <p:cNvSpPr txBox="1"/>
          <p:nvPr/>
        </p:nvSpPr>
        <p:spPr>
          <a:xfrm rot="21101675">
            <a:off x="411850" y="4402306"/>
            <a:ext cx="4221843" cy="1446550"/>
          </a:xfrm>
          <a:prstGeom prst="rect">
            <a:avLst/>
          </a:prstGeom>
          <a:noFill/>
        </p:spPr>
        <p:txBody>
          <a:bodyPr wrap="square" rtlCol="0">
            <a:spAutoFit/>
          </a:bodyPr>
          <a:lstStyle/>
          <a:p>
            <a:r>
              <a:rPr lang="en-US" sz="8800" dirty="0">
                <a:solidFill>
                  <a:schemeClr val="bg1"/>
                </a:solidFill>
                <a:latin typeface="Bloomishly" pitchFamily="50" charset="0"/>
              </a:rPr>
              <a:t>  Digging</a:t>
            </a:r>
          </a:p>
        </p:txBody>
      </p:sp>
      <p:sp>
        <p:nvSpPr>
          <p:cNvPr id="11" name="Rectangle 10">
            <a:extLst>
              <a:ext uri="{FF2B5EF4-FFF2-40B4-BE49-F238E27FC236}">
                <a16:creationId xmlns:a16="http://schemas.microsoft.com/office/drawing/2014/main" id="{911CC752-7038-4DA4-AB9F-CB3B45B5666D}"/>
              </a:ext>
            </a:extLst>
          </p:cNvPr>
          <p:cNvSpPr/>
          <p:nvPr/>
        </p:nvSpPr>
        <p:spPr>
          <a:xfrm rot="21068489">
            <a:off x="2061242" y="5117689"/>
            <a:ext cx="2581156" cy="1569660"/>
          </a:xfrm>
          <a:prstGeom prst="rect">
            <a:avLst/>
          </a:prstGeom>
        </p:spPr>
        <p:txBody>
          <a:bodyPr wrap="none">
            <a:spAutoFit/>
          </a:bodyPr>
          <a:lstStyle/>
          <a:p>
            <a:r>
              <a:rPr lang="en-US" sz="9600" dirty="0">
                <a:solidFill>
                  <a:schemeClr val="bg1"/>
                </a:solidFill>
                <a:latin typeface="Bloomishly" pitchFamily="50" charset="0"/>
              </a:rPr>
              <a:t>Deeper</a:t>
            </a:r>
            <a:endParaRPr lang="en-US" sz="9600" dirty="0"/>
          </a:p>
        </p:txBody>
      </p:sp>
    </p:spTree>
    <p:extLst>
      <p:ext uri="{BB962C8B-B14F-4D97-AF65-F5344CB8AC3E}">
        <p14:creationId xmlns:p14="http://schemas.microsoft.com/office/powerpoint/2010/main" val="2076048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98D638DC-A2A9-011C-2F85-D85D992B95D6}"/>
              </a:ext>
            </a:extLst>
          </p:cNvPr>
          <p:cNvSpPr txBox="1">
            <a:spLocks noChangeArrowheads="1"/>
          </p:cNvSpPr>
          <p:nvPr/>
        </p:nvSpPr>
        <p:spPr bwMode="auto">
          <a:xfrm>
            <a:off x="1" y="122596"/>
            <a:ext cx="914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u="sng" dirty="0">
                <a:latin typeface="Be Bright" panose="02000506000000020003" pitchFamily="50" charset="0"/>
              </a:rPr>
              <a:t>Find a Partner</a:t>
            </a:r>
          </a:p>
        </p:txBody>
      </p:sp>
      <p:pic>
        <p:nvPicPr>
          <p:cNvPr id="4" name="Picture 3">
            <a:extLst>
              <a:ext uri="{FF2B5EF4-FFF2-40B4-BE49-F238E27FC236}">
                <a16:creationId xmlns:a16="http://schemas.microsoft.com/office/drawing/2014/main" id="{D16B1784-4230-0A42-4E95-4DC4D3581DD0}"/>
              </a:ext>
            </a:extLst>
          </p:cNvPr>
          <p:cNvPicPr>
            <a:picLocks noChangeAspect="1"/>
          </p:cNvPicPr>
          <p:nvPr/>
        </p:nvPicPr>
        <p:blipFill rotWithShape="1">
          <a:blip r:embed="rId2"/>
          <a:srcRect l="44463" r="5450"/>
          <a:stretch/>
        </p:blipFill>
        <p:spPr>
          <a:xfrm>
            <a:off x="609600" y="1264134"/>
            <a:ext cx="8146473" cy="5358339"/>
          </a:xfrm>
          <a:prstGeom prst="rect">
            <a:avLst/>
          </a:prstGeom>
          <a:ln>
            <a:noFill/>
          </a:ln>
          <a:effectLst>
            <a:softEdge rad="112500"/>
          </a:effectLst>
        </p:spPr>
      </p:pic>
    </p:spTree>
    <p:extLst>
      <p:ext uri="{BB962C8B-B14F-4D97-AF65-F5344CB8AC3E}">
        <p14:creationId xmlns:p14="http://schemas.microsoft.com/office/powerpoint/2010/main" val="130378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482681" y="1228397"/>
            <a:ext cx="8429825"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latin typeface="Architects Daughter" panose="02000505000000020004" pitchFamily="2" charset="0"/>
              </a:rPr>
              <a:t>Content Objective: </a:t>
            </a:r>
            <a:r>
              <a:rPr lang="en-US" altLang="en-US" sz="2800" dirty="0">
                <a:latin typeface="Architects Daughter" panose="02000505000000020004" pitchFamily="2" charset="0"/>
              </a:rPr>
              <a:t>Students will analyze causes of the American Revolution and the roles played by significant individuals.</a:t>
            </a: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b="1" dirty="0">
                <a:latin typeface="Architects Daughter" panose="02000505000000020004" pitchFamily="2" charset="0"/>
              </a:rPr>
              <a:t>		Language Objective: </a:t>
            </a:r>
            <a:r>
              <a:rPr lang="en-US" altLang="en-US" sz="2800" dirty="0">
                <a:latin typeface="Architects Daughter" panose="02000505000000020004" pitchFamily="2" charset="0"/>
              </a:rPr>
              <a:t>Students will 				speak using and write using 			</a:t>
            </a:r>
          </a:p>
          <a:p>
            <a:pPr>
              <a:spcBef>
                <a:spcPct val="0"/>
              </a:spcBef>
              <a:buFontTx/>
              <a:buNone/>
            </a:pPr>
            <a:r>
              <a:rPr lang="en-US" altLang="en-US" sz="2800" dirty="0">
                <a:latin typeface="Architects Daughter" panose="02000505000000020004" pitchFamily="2" charset="0"/>
              </a:rPr>
              <a:t>		vocabulary terms and content</a:t>
            </a:r>
          </a:p>
          <a:p>
            <a:pPr>
              <a:spcBef>
                <a:spcPct val="0"/>
              </a:spcBef>
              <a:buFontTx/>
              <a:buNone/>
            </a:pPr>
            <a:r>
              <a:rPr lang="en-US" altLang="en-US" sz="2800" dirty="0">
                <a:latin typeface="Architects Daughter" panose="02000505000000020004" pitchFamily="2" charset="0"/>
              </a:rPr>
              <a:t>			 knowledge on the Boston</a:t>
            </a:r>
          </a:p>
          <a:p>
            <a:pPr>
              <a:spcBef>
                <a:spcPct val="0"/>
              </a:spcBef>
              <a:buFontTx/>
              <a:buNone/>
            </a:pPr>
            <a:r>
              <a:rPr lang="en-US" altLang="en-US" sz="2800" dirty="0">
                <a:latin typeface="Architects Daughter" panose="02000505000000020004" pitchFamily="2" charset="0"/>
              </a:rPr>
              <a:t>     Massacre.</a:t>
            </a:r>
          </a:p>
        </p:txBody>
      </p:sp>
      <p:sp>
        <p:nvSpPr>
          <p:cNvPr id="57347"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Objectives</a:t>
            </a:r>
          </a:p>
        </p:txBody>
      </p:sp>
      <p:pic>
        <p:nvPicPr>
          <p:cNvPr id="573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4D17EFA-8EE2-4004-98FF-A97220B9D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6" y="3243957"/>
            <a:ext cx="1963431" cy="3539430"/>
          </a:xfrm>
          <a:prstGeom prst="rect">
            <a:avLst/>
          </a:prstGeom>
        </p:spPr>
      </p:pic>
      <p:sp>
        <p:nvSpPr>
          <p:cNvPr id="5" name="TextBox 4">
            <a:extLst>
              <a:ext uri="{FF2B5EF4-FFF2-40B4-BE49-F238E27FC236}">
                <a16:creationId xmlns:a16="http://schemas.microsoft.com/office/drawing/2014/main" id="{C7B578ED-2416-7B03-5DF3-4821CC1E5514}"/>
              </a:ext>
            </a:extLst>
          </p:cNvPr>
          <p:cNvSpPr txBox="1"/>
          <p:nvPr/>
        </p:nvSpPr>
        <p:spPr>
          <a:xfrm>
            <a:off x="-4920315" y="1465048"/>
            <a:ext cx="4634630" cy="4247317"/>
          </a:xfrm>
          <a:prstGeom prst="rect">
            <a:avLst/>
          </a:prstGeom>
          <a:noFill/>
        </p:spPr>
        <p:txBody>
          <a:bodyPr wrap="square">
            <a:spAutoFit/>
          </a:bodyPr>
          <a:lstStyle/>
          <a:p>
            <a:r>
              <a:rPr lang="en-US" dirty="0"/>
              <a:t>analyze causes of the American Revolution, including the Proclamation of 1763, the</a:t>
            </a:r>
          </a:p>
          <a:p>
            <a:r>
              <a:rPr lang="en-US" dirty="0"/>
              <a:t>Intolerable Acts, the Stamp Act, mercantilism, lack of representation in Parliament, and</a:t>
            </a:r>
          </a:p>
          <a:p>
            <a:r>
              <a:rPr lang="en-US" dirty="0"/>
              <a:t>British economic policies following the French and Indian War;</a:t>
            </a:r>
          </a:p>
          <a:p>
            <a:r>
              <a:rPr lang="en-US" dirty="0"/>
              <a:t>(B) explain the roles played by significant individuals during the American Revolution,</a:t>
            </a:r>
          </a:p>
          <a:p>
            <a:r>
              <a:rPr lang="en-US" dirty="0"/>
              <a:t>including Abigail Adams, John Adams, Wentworth </a:t>
            </a:r>
            <a:r>
              <a:rPr lang="en-US" dirty="0" err="1"/>
              <a:t>Cheswell</a:t>
            </a:r>
            <a:r>
              <a:rPr lang="en-US" dirty="0"/>
              <a:t>, Samuel Adams, Mercy</a:t>
            </a:r>
          </a:p>
          <a:p>
            <a:r>
              <a:rPr lang="en-US" dirty="0"/>
              <a:t>Otis Warren, James Armistead, Benjamin Franklin, Crispus Attucks, King George III,</a:t>
            </a:r>
          </a:p>
          <a:p>
            <a:r>
              <a:rPr lang="en-US" dirty="0"/>
              <a:t>Patrick Henry, Thomas Jefferson, the Marquis de Lafayette, Thomas Paine, and George</a:t>
            </a:r>
          </a:p>
          <a:p>
            <a:r>
              <a:rPr lang="en-US" dirty="0"/>
              <a:t>Washington;</a:t>
            </a:r>
          </a:p>
        </p:txBody>
      </p:sp>
    </p:spTree>
    <p:extLst>
      <p:ext uri="{BB962C8B-B14F-4D97-AF65-F5344CB8AC3E}">
        <p14:creationId xmlns:p14="http://schemas.microsoft.com/office/powerpoint/2010/main" val="6189151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EF8AAE33-3C49-431A-8A02-46E73B918CC3}"/>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Word Wall</a:t>
            </a:r>
          </a:p>
        </p:txBody>
      </p:sp>
      <p:pic>
        <p:nvPicPr>
          <p:cNvPr id="3" name="Picture 4">
            <a:extLst>
              <a:ext uri="{FF2B5EF4-FFF2-40B4-BE49-F238E27FC236}">
                <a16:creationId xmlns:a16="http://schemas.microsoft.com/office/drawing/2014/main" id="{48840543-2252-41DA-8FA0-E86E2760BF2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Text&#10;&#10;Description automatically generated">
            <a:extLst>
              <a:ext uri="{FF2B5EF4-FFF2-40B4-BE49-F238E27FC236}">
                <a16:creationId xmlns:a16="http://schemas.microsoft.com/office/drawing/2014/main" id="{DEF88209-5E3A-EE69-68B9-880792BE3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173532" y="198437"/>
            <a:ext cx="51435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text&#10;&#10;Description automatically generated">
            <a:extLst>
              <a:ext uri="{FF2B5EF4-FFF2-40B4-BE49-F238E27FC236}">
                <a16:creationId xmlns:a16="http://schemas.microsoft.com/office/drawing/2014/main" id="{7FA9B93D-59E0-5160-DEEA-B55672C9F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290118" y="1483631"/>
            <a:ext cx="51435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Text, whiteboard&#10;&#10;Description automatically generated">
            <a:extLst>
              <a:ext uri="{FF2B5EF4-FFF2-40B4-BE49-F238E27FC236}">
                <a16:creationId xmlns:a16="http://schemas.microsoft.com/office/drawing/2014/main" id="{F86646C9-9E94-E4E4-CF4B-C71145699F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648897" y="3429000"/>
            <a:ext cx="51435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78657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ost it notes">
            <a:extLst>
              <a:ext uri="{FF2B5EF4-FFF2-40B4-BE49-F238E27FC236}">
                <a16:creationId xmlns:a16="http://schemas.microsoft.com/office/drawing/2014/main" id="{1AF539A5-A860-4517-8046-6438AFC530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312"/>
          <a:stretch/>
        </p:blipFill>
        <p:spPr bwMode="auto">
          <a:xfrm>
            <a:off x="176212" y="1050053"/>
            <a:ext cx="8791575" cy="58079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D8D54B-1A9B-4EA2-ADCE-B638B0783CDE}"/>
              </a:ext>
            </a:extLst>
          </p:cNvPr>
          <p:cNvSpPr txBox="1"/>
          <p:nvPr/>
        </p:nvSpPr>
        <p:spPr>
          <a:xfrm rot="197498">
            <a:off x="915178" y="1515566"/>
            <a:ext cx="1909681" cy="1323439"/>
          </a:xfrm>
          <a:prstGeom prst="rect">
            <a:avLst/>
          </a:prstGeom>
          <a:noFill/>
        </p:spPr>
        <p:txBody>
          <a:bodyPr wrap="square" rtlCol="0">
            <a:spAutoFit/>
          </a:bodyPr>
          <a:lstStyle/>
          <a:p>
            <a:pPr algn="r"/>
            <a:r>
              <a:rPr lang="en-US" sz="4000" dirty="0"/>
              <a:t>things you see</a:t>
            </a:r>
          </a:p>
        </p:txBody>
      </p:sp>
      <p:sp>
        <p:nvSpPr>
          <p:cNvPr id="3" name="TextBox 2">
            <a:extLst>
              <a:ext uri="{FF2B5EF4-FFF2-40B4-BE49-F238E27FC236}">
                <a16:creationId xmlns:a16="http://schemas.microsoft.com/office/drawing/2014/main" id="{DF57449E-45EC-4FA8-9E76-0F09CC4756DC}"/>
              </a:ext>
            </a:extLst>
          </p:cNvPr>
          <p:cNvSpPr txBox="1"/>
          <p:nvPr/>
        </p:nvSpPr>
        <p:spPr>
          <a:xfrm rot="306364">
            <a:off x="693336" y="994787"/>
            <a:ext cx="1838848" cy="1569660"/>
          </a:xfrm>
          <a:prstGeom prst="rect">
            <a:avLst/>
          </a:prstGeom>
          <a:noFill/>
        </p:spPr>
        <p:txBody>
          <a:bodyPr wrap="square" rtlCol="0">
            <a:spAutoFit/>
          </a:bodyPr>
          <a:lstStyle/>
          <a:p>
            <a:r>
              <a:rPr lang="en-US" sz="9600" dirty="0"/>
              <a:t>3</a:t>
            </a:r>
          </a:p>
        </p:txBody>
      </p:sp>
      <p:sp>
        <p:nvSpPr>
          <p:cNvPr id="5" name="TextBox 4">
            <a:extLst>
              <a:ext uri="{FF2B5EF4-FFF2-40B4-BE49-F238E27FC236}">
                <a16:creationId xmlns:a16="http://schemas.microsoft.com/office/drawing/2014/main" id="{1880E00E-3219-4DC7-93E7-96354948BE47}"/>
              </a:ext>
            </a:extLst>
          </p:cNvPr>
          <p:cNvSpPr txBox="1"/>
          <p:nvPr/>
        </p:nvSpPr>
        <p:spPr>
          <a:xfrm rot="197498">
            <a:off x="3910191" y="1515058"/>
            <a:ext cx="1909681" cy="1938992"/>
          </a:xfrm>
          <a:prstGeom prst="rect">
            <a:avLst/>
          </a:prstGeom>
          <a:noFill/>
        </p:spPr>
        <p:txBody>
          <a:bodyPr wrap="square" rtlCol="0">
            <a:spAutoFit/>
          </a:bodyPr>
          <a:lstStyle/>
          <a:p>
            <a:pPr algn="r"/>
            <a:r>
              <a:rPr lang="en-US" sz="4000" dirty="0"/>
              <a:t>actions or </a:t>
            </a:r>
          </a:p>
          <a:p>
            <a:pPr algn="r"/>
            <a:r>
              <a:rPr lang="en-US" sz="4000" dirty="0"/>
              <a:t>senses</a:t>
            </a:r>
          </a:p>
        </p:txBody>
      </p:sp>
      <p:sp>
        <p:nvSpPr>
          <p:cNvPr id="6" name="TextBox 5">
            <a:extLst>
              <a:ext uri="{FF2B5EF4-FFF2-40B4-BE49-F238E27FC236}">
                <a16:creationId xmlns:a16="http://schemas.microsoft.com/office/drawing/2014/main" id="{2C566B91-B248-4FC1-BB4D-CCF14CA0EF77}"/>
              </a:ext>
            </a:extLst>
          </p:cNvPr>
          <p:cNvSpPr txBox="1"/>
          <p:nvPr/>
        </p:nvSpPr>
        <p:spPr>
          <a:xfrm rot="306364">
            <a:off x="3622770" y="950094"/>
            <a:ext cx="834477" cy="1569660"/>
          </a:xfrm>
          <a:prstGeom prst="rect">
            <a:avLst/>
          </a:prstGeom>
          <a:noFill/>
        </p:spPr>
        <p:txBody>
          <a:bodyPr wrap="square" rtlCol="0">
            <a:spAutoFit/>
          </a:bodyPr>
          <a:lstStyle/>
          <a:p>
            <a:r>
              <a:rPr lang="en-US" sz="9600" dirty="0"/>
              <a:t>2</a:t>
            </a:r>
          </a:p>
        </p:txBody>
      </p:sp>
      <p:sp>
        <p:nvSpPr>
          <p:cNvPr id="7" name="TextBox 6">
            <a:extLst>
              <a:ext uri="{FF2B5EF4-FFF2-40B4-BE49-F238E27FC236}">
                <a16:creationId xmlns:a16="http://schemas.microsoft.com/office/drawing/2014/main" id="{52852D8C-BBB8-4F38-97F7-A1EED57C3029}"/>
              </a:ext>
            </a:extLst>
          </p:cNvPr>
          <p:cNvSpPr txBox="1"/>
          <p:nvPr/>
        </p:nvSpPr>
        <p:spPr>
          <a:xfrm rot="197498">
            <a:off x="6304321" y="2538796"/>
            <a:ext cx="2444937" cy="707886"/>
          </a:xfrm>
          <a:prstGeom prst="rect">
            <a:avLst/>
          </a:prstGeom>
          <a:noFill/>
        </p:spPr>
        <p:txBody>
          <a:bodyPr wrap="square" rtlCol="0">
            <a:spAutoFit/>
          </a:bodyPr>
          <a:lstStyle/>
          <a:p>
            <a:pPr algn="r"/>
            <a:r>
              <a:rPr lang="en-US" sz="4000" dirty="0"/>
              <a:t>definition</a:t>
            </a:r>
          </a:p>
        </p:txBody>
      </p:sp>
      <p:sp>
        <p:nvSpPr>
          <p:cNvPr id="8" name="TextBox 7">
            <a:extLst>
              <a:ext uri="{FF2B5EF4-FFF2-40B4-BE49-F238E27FC236}">
                <a16:creationId xmlns:a16="http://schemas.microsoft.com/office/drawing/2014/main" id="{A5439F41-AFD4-4474-B203-B2FECB0FB605}"/>
              </a:ext>
            </a:extLst>
          </p:cNvPr>
          <p:cNvSpPr txBox="1"/>
          <p:nvPr/>
        </p:nvSpPr>
        <p:spPr>
          <a:xfrm rot="306364">
            <a:off x="6607367" y="1244365"/>
            <a:ext cx="1838848" cy="1569660"/>
          </a:xfrm>
          <a:prstGeom prst="rect">
            <a:avLst/>
          </a:prstGeom>
          <a:noFill/>
        </p:spPr>
        <p:txBody>
          <a:bodyPr wrap="square" rtlCol="0">
            <a:spAutoFit/>
          </a:bodyPr>
          <a:lstStyle/>
          <a:p>
            <a:r>
              <a:rPr lang="en-US" sz="9600" dirty="0"/>
              <a:t>1</a:t>
            </a:r>
          </a:p>
        </p:txBody>
      </p:sp>
      <p:sp>
        <p:nvSpPr>
          <p:cNvPr id="11" name="TextBox 10">
            <a:extLst>
              <a:ext uri="{FF2B5EF4-FFF2-40B4-BE49-F238E27FC236}">
                <a16:creationId xmlns:a16="http://schemas.microsoft.com/office/drawing/2014/main" id="{9F5277B9-F2C8-48B6-BD32-D16B6C139391}"/>
              </a:ext>
            </a:extLst>
          </p:cNvPr>
          <p:cNvSpPr txBox="1"/>
          <p:nvPr/>
        </p:nvSpPr>
        <p:spPr>
          <a:xfrm rot="21242118">
            <a:off x="722710" y="4519005"/>
            <a:ext cx="1909681" cy="1754326"/>
          </a:xfrm>
          <a:prstGeom prst="rect">
            <a:avLst/>
          </a:prstGeom>
          <a:noFill/>
        </p:spPr>
        <p:txBody>
          <a:bodyPr wrap="square" rtlCol="0">
            <a:spAutoFit/>
          </a:bodyPr>
          <a:lstStyle/>
          <a:p>
            <a:pPr marL="571500" indent="-571500">
              <a:buFont typeface="Arial" panose="020B0604020202020204" pitchFamily="34" charset="0"/>
              <a:buChar char="•"/>
            </a:pPr>
            <a:r>
              <a:rPr lang="en-US" sz="3600" dirty="0"/>
              <a:t> </a:t>
            </a:r>
          </a:p>
          <a:p>
            <a:pPr marL="571500" indent="-571500">
              <a:buFont typeface="Arial" panose="020B0604020202020204" pitchFamily="34" charset="0"/>
              <a:buChar char="•"/>
            </a:pPr>
            <a:r>
              <a:rPr lang="en-US" sz="3600" dirty="0"/>
              <a:t> </a:t>
            </a:r>
          </a:p>
          <a:p>
            <a:pPr marL="571500" indent="-571500">
              <a:buFont typeface="Arial" panose="020B0604020202020204" pitchFamily="34" charset="0"/>
              <a:buChar char="•"/>
            </a:pPr>
            <a:r>
              <a:rPr lang="en-US" sz="3600" dirty="0"/>
              <a:t> </a:t>
            </a:r>
          </a:p>
        </p:txBody>
      </p:sp>
      <p:sp>
        <p:nvSpPr>
          <p:cNvPr id="12" name="TextBox 11">
            <a:extLst>
              <a:ext uri="{FF2B5EF4-FFF2-40B4-BE49-F238E27FC236}">
                <a16:creationId xmlns:a16="http://schemas.microsoft.com/office/drawing/2014/main" id="{0A9C3109-3859-416D-863E-3817EB5F5395}"/>
              </a:ext>
            </a:extLst>
          </p:cNvPr>
          <p:cNvSpPr txBox="1"/>
          <p:nvPr/>
        </p:nvSpPr>
        <p:spPr>
          <a:xfrm>
            <a:off x="3554576" y="4488227"/>
            <a:ext cx="2177871" cy="1477328"/>
          </a:xfrm>
          <a:prstGeom prst="rect">
            <a:avLst/>
          </a:prstGeom>
          <a:noFill/>
        </p:spPr>
        <p:txBody>
          <a:bodyPr wrap="square" rtlCol="0">
            <a:spAutoFit/>
          </a:bodyPr>
          <a:lstStyle/>
          <a:p>
            <a:pPr marL="571500" indent="-571500">
              <a:buFont typeface="Arial" panose="020B0604020202020204" pitchFamily="34" charset="0"/>
              <a:buChar char="•"/>
            </a:pPr>
            <a:r>
              <a:rPr lang="en-US" dirty="0"/>
              <a:t> </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 </a:t>
            </a:r>
          </a:p>
        </p:txBody>
      </p:sp>
      <p:sp>
        <p:nvSpPr>
          <p:cNvPr id="13" name="TextBox 12">
            <a:extLst>
              <a:ext uri="{FF2B5EF4-FFF2-40B4-BE49-F238E27FC236}">
                <a16:creationId xmlns:a16="http://schemas.microsoft.com/office/drawing/2014/main" id="{E21DF242-9E09-4810-AAD5-A55F7EED64AE}"/>
              </a:ext>
            </a:extLst>
          </p:cNvPr>
          <p:cNvSpPr txBox="1"/>
          <p:nvPr/>
        </p:nvSpPr>
        <p:spPr>
          <a:xfrm>
            <a:off x="0" y="33967"/>
            <a:ext cx="7399839" cy="707886"/>
          </a:xfrm>
          <a:prstGeom prst="rect">
            <a:avLst/>
          </a:prstGeom>
          <a:noFill/>
        </p:spPr>
        <p:txBody>
          <a:bodyPr wrap="square" rtlCol="0">
            <a:spAutoFit/>
          </a:bodyPr>
          <a:lstStyle/>
          <a:p>
            <a:r>
              <a:rPr lang="en-US" sz="4000" dirty="0">
                <a:latin typeface="Be Bright" panose="02000506000000020003" pitchFamily="50" charset="0"/>
              </a:rPr>
              <a:t>3, 2, 1  Definitions</a:t>
            </a:r>
          </a:p>
        </p:txBody>
      </p:sp>
    </p:spTree>
    <p:extLst>
      <p:ext uri="{BB962C8B-B14F-4D97-AF65-F5344CB8AC3E}">
        <p14:creationId xmlns:p14="http://schemas.microsoft.com/office/powerpoint/2010/main" val="35091735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41AFD25C-1C43-4E2B-A642-FF665F6DA905}"/>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Image analysis</a:t>
            </a:r>
          </a:p>
        </p:txBody>
      </p:sp>
      <p:pic>
        <p:nvPicPr>
          <p:cNvPr id="3" name="Picture 4">
            <a:extLst>
              <a:ext uri="{FF2B5EF4-FFF2-40B4-BE49-F238E27FC236}">
                <a16:creationId xmlns:a16="http://schemas.microsoft.com/office/drawing/2014/main" id="{E22D5C4F-7C45-4349-BD26-78D240438AF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CAB49DE-46F0-4F7B-7132-B2EA26B45F22}"/>
              </a:ext>
            </a:extLst>
          </p:cNvPr>
          <p:cNvSpPr/>
          <p:nvPr/>
        </p:nvSpPr>
        <p:spPr>
          <a:xfrm>
            <a:off x="26988" y="1196801"/>
            <a:ext cx="9117012" cy="3600986"/>
          </a:xfrm>
          <a:prstGeom prst="rect">
            <a:avLst/>
          </a:prstGeom>
        </p:spPr>
        <p:txBody>
          <a:bodyPr wrap="square">
            <a:spAutoFit/>
          </a:bodyPr>
          <a:lstStyle/>
          <a:p>
            <a:pPr>
              <a:lnSpc>
                <a:spcPct val="114000"/>
              </a:lnSpc>
            </a:pPr>
            <a:r>
              <a:rPr lang="en-US" sz="2000" b="1" dirty="0">
                <a:latin typeface="Janda Everyday Casual" panose="02000503000000020004" pitchFamily="2" charset="0"/>
                <a:ea typeface="Arial" panose="020B0604020202020204" pitchFamily="34" charset="0"/>
              </a:rPr>
              <a:t>Directions</a:t>
            </a:r>
            <a:r>
              <a:rPr lang="en-US" sz="2000" dirty="0">
                <a:latin typeface="Janda Everyday Casual" panose="02000503000000020004" pitchFamily="2" charset="0"/>
                <a:ea typeface="Arial" panose="020B0604020202020204" pitchFamily="34" charset="0"/>
              </a:rPr>
              <a:t>: Examine each of the images depicting the Boston Massacre.  Discuss the following questions with your group:</a:t>
            </a:r>
          </a:p>
          <a:p>
            <a:pPr>
              <a:lnSpc>
                <a:spcPct val="114000"/>
              </a:lnSpc>
            </a:pPr>
            <a:endParaRPr lang="en-US" sz="2000" dirty="0">
              <a:latin typeface="Janda Everyday Casual" panose="02000503000000020004" pitchFamily="2" charset="0"/>
            </a:endParaRPr>
          </a:p>
          <a:p>
            <a:pPr marL="228600" indent="-228600">
              <a:lnSpc>
                <a:spcPct val="114000"/>
              </a:lnSpc>
              <a:buAutoNum type="arabicPeriod"/>
            </a:pPr>
            <a:r>
              <a:rPr lang="en-US" sz="2000" dirty="0">
                <a:latin typeface="Janda Everyday Casual" panose="02000503000000020004" pitchFamily="2" charset="0"/>
              </a:rPr>
              <a:t>List three details you see in each image.</a:t>
            </a:r>
          </a:p>
          <a:p>
            <a:pPr marL="228600" indent="-228600">
              <a:lnSpc>
                <a:spcPct val="114000"/>
              </a:lnSpc>
              <a:buAutoNum type="arabicPeriod"/>
            </a:pPr>
            <a:endParaRPr lang="en-US" sz="2000" dirty="0">
              <a:latin typeface="Janda Everyday Casual" panose="02000503000000020004" pitchFamily="2" charset="0"/>
            </a:endParaRPr>
          </a:p>
          <a:p>
            <a:pPr marL="228600" indent="-228600">
              <a:lnSpc>
                <a:spcPct val="114000"/>
              </a:lnSpc>
              <a:buAutoNum type="arabicPeriod"/>
            </a:pPr>
            <a:r>
              <a:rPr lang="en-US" sz="2000" dirty="0">
                <a:latin typeface="Janda Everyday Casual" panose="02000503000000020004" pitchFamily="2" charset="0"/>
              </a:rPr>
              <a:t>What are three similarities you see in each image? Three differences between the images?</a:t>
            </a:r>
          </a:p>
          <a:p>
            <a:pPr marL="228600" indent="-228600">
              <a:lnSpc>
                <a:spcPct val="114000"/>
              </a:lnSpc>
              <a:buAutoNum type="arabicPeriod"/>
            </a:pPr>
            <a:endParaRPr lang="en-US" sz="2000" dirty="0">
              <a:latin typeface="Janda Everyday Casual" panose="02000503000000020004" pitchFamily="2" charset="0"/>
            </a:endParaRPr>
          </a:p>
          <a:p>
            <a:pPr marL="228600" indent="-228600">
              <a:lnSpc>
                <a:spcPct val="114000"/>
              </a:lnSpc>
              <a:buAutoNum type="arabicPeriod"/>
            </a:pPr>
            <a:r>
              <a:rPr lang="en-US" sz="2000" dirty="0">
                <a:latin typeface="Janda Everyday Casual" panose="02000503000000020004" pitchFamily="2" charset="0"/>
              </a:rPr>
              <a:t>Whose story are these images telling?</a:t>
            </a:r>
          </a:p>
          <a:p>
            <a:pPr marL="228600" indent="-228600">
              <a:lnSpc>
                <a:spcPct val="114000"/>
              </a:lnSpc>
              <a:buAutoNum type="arabicPeriod"/>
            </a:pPr>
            <a:endParaRPr lang="en-US" sz="2000" dirty="0">
              <a:latin typeface="Janda Everyday Casual" panose="02000503000000020004" pitchFamily="2" charset="0"/>
            </a:endParaRPr>
          </a:p>
        </p:txBody>
      </p:sp>
      <p:pic>
        <p:nvPicPr>
          <p:cNvPr id="7" name="Picture 6">
            <a:extLst>
              <a:ext uri="{FF2B5EF4-FFF2-40B4-BE49-F238E27FC236}">
                <a16:creationId xmlns:a16="http://schemas.microsoft.com/office/drawing/2014/main" id="{E992996C-58FA-C0AA-EEF9-CF33384BB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79160">
            <a:off x="7313385" y="4119279"/>
            <a:ext cx="1174467" cy="2642551"/>
          </a:xfrm>
          <a:prstGeom prst="rect">
            <a:avLst/>
          </a:prstGeom>
        </p:spPr>
      </p:pic>
    </p:spTree>
    <p:extLst>
      <p:ext uri="{BB962C8B-B14F-4D97-AF65-F5344CB8AC3E}">
        <p14:creationId xmlns:p14="http://schemas.microsoft.com/office/powerpoint/2010/main" val="2485733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6">
            <a:extLst>
              <a:ext uri="{FF2B5EF4-FFF2-40B4-BE49-F238E27FC236}">
                <a16:creationId xmlns:a16="http://schemas.microsoft.com/office/drawing/2014/main" id="{FD7DF025-ADD7-FD85-971F-D5DF18C1C9D4}"/>
              </a:ext>
            </a:extLst>
          </p:cNvPr>
          <p:cNvSpPr txBox="1">
            <a:spLocks noChangeArrowheads="1"/>
          </p:cNvSpPr>
          <p:nvPr/>
        </p:nvSpPr>
        <p:spPr bwMode="auto">
          <a:xfrm>
            <a:off x="7510463" y="6559550"/>
            <a:ext cx="30845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latin typeface="Simply*Glamorous" pitchFamily="2" charset="0"/>
              </a:rPr>
              <a:t>Social Studies Success</a:t>
            </a:r>
          </a:p>
        </p:txBody>
      </p:sp>
      <p:sp>
        <p:nvSpPr>
          <p:cNvPr id="8195" name="TextBox 8">
            <a:extLst>
              <a:ext uri="{FF2B5EF4-FFF2-40B4-BE49-F238E27FC236}">
                <a16:creationId xmlns:a16="http://schemas.microsoft.com/office/drawing/2014/main" id="{C10B4934-CBA8-C520-8555-5B5BA2861B01}"/>
              </a:ext>
            </a:extLst>
          </p:cNvPr>
          <p:cNvSpPr txBox="1">
            <a:spLocks noChangeArrowheads="1"/>
          </p:cNvSpPr>
          <p:nvPr/>
        </p:nvSpPr>
        <p:spPr bwMode="auto">
          <a:xfrm>
            <a:off x="285750" y="225425"/>
            <a:ext cx="890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2800">
                <a:latin typeface="Goudy Stout" panose="0202090407030B020401" pitchFamily="18" charset="0"/>
                <a:ea typeface="MS PGothic" panose="020B0600070205080204" pitchFamily="34" charset="-128"/>
              </a:rPr>
              <a:t>Who am i?</a:t>
            </a:r>
          </a:p>
        </p:txBody>
      </p:sp>
      <p:sp>
        <p:nvSpPr>
          <p:cNvPr id="11" name="Rectangle 10">
            <a:extLst>
              <a:ext uri="{FF2B5EF4-FFF2-40B4-BE49-F238E27FC236}">
                <a16:creationId xmlns:a16="http://schemas.microsoft.com/office/drawing/2014/main" id="{79743248-E641-86C4-CCD1-C549D468D07B}"/>
              </a:ext>
            </a:extLst>
          </p:cNvPr>
          <p:cNvSpPr/>
          <p:nvPr/>
        </p:nvSpPr>
        <p:spPr>
          <a:xfrm>
            <a:off x="3521075" y="695325"/>
            <a:ext cx="5562600" cy="539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197" name="Picture 2">
            <a:extLst>
              <a:ext uri="{FF2B5EF4-FFF2-40B4-BE49-F238E27FC236}">
                <a16:creationId xmlns:a16="http://schemas.microsoft.com/office/drawing/2014/main" id="{EA8E7377-95E5-53D0-F395-75F94FFD1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1617663"/>
            <a:ext cx="9144000"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3">
            <a:extLst>
              <a:ext uri="{FF2B5EF4-FFF2-40B4-BE49-F238E27FC236}">
                <a16:creationId xmlns:a16="http://schemas.microsoft.com/office/drawing/2014/main" id="{21536187-7706-C76E-5878-B0AC440E8486}"/>
              </a:ext>
            </a:extLst>
          </p:cNvPr>
          <p:cNvSpPr>
            <a:spLocks noChangeArrowheads="1"/>
          </p:cNvSpPr>
          <p:nvPr/>
        </p:nvSpPr>
        <p:spPr bwMode="auto">
          <a:xfrm>
            <a:off x="960438" y="2616200"/>
            <a:ext cx="19875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1"/>
                </a:solidFill>
                <a:latin typeface="Architects Daughter" panose="02000505000000020004" pitchFamily="2" charset="0"/>
              </a:rPr>
              <a:t>Teacher</a:t>
            </a:r>
          </a:p>
        </p:txBody>
      </p:sp>
      <p:sp>
        <p:nvSpPr>
          <p:cNvPr id="8199" name="Rectangle 4">
            <a:extLst>
              <a:ext uri="{FF2B5EF4-FFF2-40B4-BE49-F238E27FC236}">
                <a16:creationId xmlns:a16="http://schemas.microsoft.com/office/drawing/2014/main" id="{9C109C72-5D20-5B2F-F417-8D511EA82FA5}"/>
              </a:ext>
            </a:extLst>
          </p:cNvPr>
          <p:cNvSpPr>
            <a:spLocks noChangeArrowheads="1"/>
          </p:cNvSpPr>
          <p:nvPr/>
        </p:nvSpPr>
        <p:spPr bwMode="auto">
          <a:xfrm>
            <a:off x="2765425" y="4076700"/>
            <a:ext cx="154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solidFill>
                  <a:schemeClr val="bg1"/>
                </a:solidFill>
                <a:latin typeface="Architects Daughter" panose="02000505000000020004" pitchFamily="2" charset="0"/>
              </a:rPr>
              <a:t>Team Lead</a:t>
            </a:r>
          </a:p>
        </p:txBody>
      </p:sp>
      <p:sp>
        <p:nvSpPr>
          <p:cNvPr id="8200" name="Rectangle 5">
            <a:extLst>
              <a:ext uri="{FF2B5EF4-FFF2-40B4-BE49-F238E27FC236}">
                <a16:creationId xmlns:a16="http://schemas.microsoft.com/office/drawing/2014/main" id="{B541672E-C277-B88A-045E-2930813B8AFC}"/>
              </a:ext>
            </a:extLst>
          </p:cNvPr>
          <p:cNvSpPr>
            <a:spLocks noChangeArrowheads="1"/>
          </p:cNvSpPr>
          <p:nvPr/>
        </p:nvSpPr>
        <p:spPr bwMode="auto">
          <a:xfrm>
            <a:off x="5118100" y="3949700"/>
            <a:ext cx="11191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solidFill>
                  <a:schemeClr val="bg1"/>
                </a:solidFill>
                <a:latin typeface="Architects Daughter" panose="02000505000000020004" pitchFamily="2" charset="0"/>
              </a:rPr>
              <a:t>Dept </a:t>
            </a:r>
          </a:p>
          <a:p>
            <a:pPr>
              <a:spcBef>
                <a:spcPct val="0"/>
              </a:spcBef>
              <a:buFontTx/>
              <a:buNone/>
            </a:pPr>
            <a:r>
              <a:rPr lang="en-US" altLang="en-US" sz="2400">
                <a:solidFill>
                  <a:schemeClr val="bg1"/>
                </a:solidFill>
                <a:latin typeface="Architects Daughter" panose="02000505000000020004" pitchFamily="2" charset="0"/>
              </a:rPr>
              <a:t>Chair</a:t>
            </a:r>
          </a:p>
        </p:txBody>
      </p:sp>
      <p:sp>
        <p:nvSpPr>
          <p:cNvPr id="8201" name="Rectangle 6">
            <a:extLst>
              <a:ext uri="{FF2B5EF4-FFF2-40B4-BE49-F238E27FC236}">
                <a16:creationId xmlns:a16="http://schemas.microsoft.com/office/drawing/2014/main" id="{6AF5E9AB-DF9E-6B65-0F7F-F84371B06049}"/>
              </a:ext>
            </a:extLst>
          </p:cNvPr>
          <p:cNvSpPr>
            <a:spLocks noChangeArrowheads="1"/>
          </p:cNvSpPr>
          <p:nvPr/>
        </p:nvSpPr>
        <p:spPr bwMode="auto">
          <a:xfrm>
            <a:off x="3768725" y="2324100"/>
            <a:ext cx="1719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1"/>
                </a:solidFill>
                <a:latin typeface="Architects Daughter" panose="02000505000000020004" pitchFamily="2" charset="0"/>
              </a:rPr>
              <a:t>Trainer</a:t>
            </a:r>
          </a:p>
        </p:txBody>
      </p:sp>
      <p:sp>
        <p:nvSpPr>
          <p:cNvPr id="8202" name="Rectangle 7">
            <a:extLst>
              <a:ext uri="{FF2B5EF4-FFF2-40B4-BE49-F238E27FC236}">
                <a16:creationId xmlns:a16="http://schemas.microsoft.com/office/drawing/2014/main" id="{6D0A490E-C64E-C7B4-6EAF-C3B81E1FD890}"/>
              </a:ext>
            </a:extLst>
          </p:cNvPr>
          <p:cNvSpPr>
            <a:spLocks noChangeArrowheads="1"/>
          </p:cNvSpPr>
          <p:nvPr/>
        </p:nvSpPr>
        <p:spPr bwMode="auto">
          <a:xfrm rot="560493">
            <a:off x="6457950" y="2765425"/>
            <a:ext cx="12652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1"/>
                </a:solidFill>
                <a:latin typeface="Architects Daughter" panose="02000505000000020004" pitchFamily="2" charset="0"/>
              </a:rPr>
              <a:t>Mom</a:t>
            </a:r>
          </a:p>
        </p:txBody>
      </p:sp>
      <p:sp>
        <p:nvSpPr>
          <p:cNvPr id="8203" name="Rectangle 13">
            <a:extLst>
              <a:ext uri="{FF2B5EF4-FFF2-40B4-BE49-F238E27FC236}">
                <a16:creationId xmlns:a16="http://schemas.microsoft.com/office/drawing/2014/main" id="{1E6B7CA5-BEB2-349D-6429-D865084E5DBE}"/>
              </a:ext>
            </a:extLst>
          </p:cNvPr>
          <p:cNvSpPr>
            <a:spLocks noChangeArrowheads="1"/>
          </p:cNvSpPr>
          <p:nvPr/>
        </p:nvSpPr>
        <p:spPr bwMode="auto">
          <a:xfrm>
            <a:off x="411163" y="4654550"/>
            <a:ext cx="20494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1"/>
                </a:solidFill>
                <a:latin typeface="Architects Daughter" panose="02000505000000020004" pitchFamily="2" charset="0"/>
              </a:rPr>
              <a:t>Kathleen</a:t>
            </a:r>
          </a:p>
        </p:txBody>
      </p:sp>
      <p:sp>
        <p:nvSpPr>
          <p:cNvPr id="8204" name="Rectangle 14">
            <a:extLst>
              <a:ext uri="{FF2B5EF4-FFF2-40B4-BE49-F238E27FC236}">
                <a16:creationId xmlns:a16="http://schemas.microsoft.com/office/drawing/2014/main" id="{DF4DF507-7436-F755-B6DE-E6D6C44C137B}"/>
              </a:ext>
            </a:extLst>
          </p:cNvPr>
          <p:cNvSpPr>
            <a:spLocks noChangeArrowheads="1"/>
          </p:cNvSpPr>
          <p:nvPr/>
        </p:nvSpPr>
        <p:spPr bwMode="auto">
          <a:xfrm>
            <a:off x="7151688" y="4503738"/>
            <a:ext cx="13096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a:solidFill>
                  <a:schemeClr val="bg1"/>
                </a:solidFill>
                <a:latin typeface="Architects Daughter" panose="02000505000000020004" pitchFamily="2" charset="0"/>
              </a:rPr>
              <a:t>Wife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2B2421E-D9F9-42EB-9C8D-3F340EF4C2A3}"/>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Reading</a:t>
            </a:r>
          </a:p>
        </p:txBody>
      </p:sp>
      <p:pic>
        <p:nvPicPr>
          <p:cNvPr id="3" name="Picture 4">
            <a:extLst>
              <a:ext uri="{FF2B5EF4-FFF2-40B4-BE49-F238E27FC236}">
                <a16:creationId xmlns:a16="http://schemas.microsoft.com/office/drawing/2014/main" id="{1662F7E7-8218-4FCA-A92E-93FAF8F5B6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D16D4A-6C6C-454C-A55B-1F5E0D5ACD57}"/>
              </a:ext>
            </a:extLst>
          </p:cNvPr>
          <p:cNvSpPr txBox="1"/>
          <p:nvPr/>
        </p:nvSpPr>
        <p:spPr>
          <a:xfrm>
            <a:off x="120133" y="974230"/>
            <a:ext cx="4643253" cy="2554545"/>
          </a:xfrm>
          <a:prstGeom prst="rect">
            <a:avLst/>
          </a:prstGeom>
          <a:noFill/>
        </p:spPr>
        <p:txBody>
          <a:bodyPr wrap="square" rtlCol="0">
            <a:spAutoFit/>
          </a:bodyPr>
          <a:lstStyle/>
          <a:p>
            <a:r>
              <a:rPr lang="en-US" sz="3200" dirty="0">
                <a:latin typeface="Architects Daughter" panose="02000505000000020004" pitchFamily="2" charset="0"/>
              </a:rPr>
              <a:t>Take turns reading the information with your partner.</a:t>
            </a:r>
          </a:p>
          <a:p>
            <a:endParaRPr lang="en-US" sz="3200" dirty="0">
              <a:latin typeface="Architects Daughter" panose="02000505000000020004" pitchFamily="2" charset="0"/>
            </a:endParaRPr>
          </a:p>
          <a:p>
            <a:endParaRPr lang="en-US" sz="3200" dirty="0">
              <a:latin typeface="Architects Daughter" panose="02000505000000020004" pitchFamily="2" charset="0"/>
            </a:endParaRPr>
          </a:p>
        </p:txBody>
      </p:sp>
      <p:pic>
        <p:nvPicPr>
          <p:cNvPr id="6" name="Picture 5" descr="A picture containing text, footwear, clothing, person&#10;&#10;Description automatically generated">
            <a:extLst>
              <a:ext uri="{FF2B5EF4-FFF2-40B4-BE49-F238E27FC236}">
                <a16:creationId xmlns:a16="http://schemas.microsoft.com/office/drawing/2014/main" id="{DB4E752A-C696-D4B9-0E7F-476C38BC1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08074"/>
            <a:ext cx="3818335" cy="50911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24780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2B2421E-D9F9-42EB-9C8D-3F340EF4C2A3}"/>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Primary Sources</a:t>
            </a:r>
          </a:p>
        </p:txBody>
      </p:sp>
      <p:pic>
        <p:nvPicPr>
          <p:cNvPr id="3" name="Picture 4">
            <a:extLst>
              <a:ext uri="{FF2B5EF4-FFF2-40B4-BE49-F238E27FC236}">
                <a16:creationId xmlns:a16="http://schemas.microsoft.com/office/drawing/2014/main" id="{1662F7E7-8218-4FCA-A92E-93FAF8F5B6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6D16D4A-6C6C-454C-A55B-1F5E0D5ACD57}"/>
              </a:ext>
            </a:extLst>
          </p:cNvPr>
          <p:cNvSpPr txBox="1"/>
          <p:nvPr/>
        </p:nvSpPr>
        <p:spPr>
          <a:xfrm>
            <a:off x="120133" y="974230"/>
            <a:ext cx="4643253" cy="3539430"/>
          </a:xfrm>
          <a:prstGeom prst="rect">
            <a:avLst/>
          </a:prstGeom>
          <a:noFill/>
        </p:spPr>
        <p:txBody>
          <a:bodyPr wrap="square" rtlCol="0">
            <a:spAutoFit/>
          </a:bodyPr>
          <a:lstStyle/>
          <a:p>
            <a:r>
              <a:rPr lang="en-US" sz="3200" dirty="0">
                <a:latin typeface="Architects Daughter" panose="02000505000000020004" pitchFamily="2" charset="0"/>
              </a:rPr>
              <a:t>Read the primary source quotes and discuss the questions with your partner.</a:t>
            </a:r>
          </a:p>
          <a:p>
            <a:pPr marL="342900" indent="-342900">
              <a:buAutoNum type="arabicPeriod"/>
            </a:pPr>
            <a:endParaRPr lang="en-US" sz="3200" dirty="0">
              <a:latin typeface="Architects Daughter" panose="02000505000000020004" pitchFamily="2" charset="0"/>
            </a:endParaRPr>
          </a:p>
          <a:p>
            <a:endParaRPr lang="en-US" sz="3200" dirty="0">
              <a:latin typeface="Architects Daughter" panose="02000505000000020004" pitchFamily="2" charset="0"/>
            </a:endParaRPr>
          </a:p>
        </p:txBody>
      </p:sp>
      <p:pic>
        <p:nvPicPr>
          <p:cNvPr id="7" name="Picture 6" descr="A picture containing text, screenshot, font, black and white&#10;&#10;Description automatically generated">
            <a:extLst>
              <a:ext uri="{FF2B5EF4-FFF2-40B4-BE49-F238E27FC236}">
                <a16:creationId xmlns:a16="http://schemas.microsoft.com/office/drawing/2014/main" id="{28866094-F218-D73A-C056-6A09F74F11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5374" y="1062118"/>
            <a:ext cx="3800475" cy="506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7636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cartoon&#10;&#10;Description automatically generated">
            <a:extLst>
              <a:ext uri="{FF2B5EF4-FFF2-40B4-BE49-F238E27FC236}">
                <a16:creationId xmlns:a16="http://schemas.microsoft.com/office/drawing/2014/main" id="{C7DEC60B-ADE1-F863-F5BA-0A921BA7A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15" y="1127050"/>
            <a:ext cx="4043030" cy="53907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D21D8D2C-D62D-F991-9C9E-50F76A81DA0A}"/>
              </a:ext>
            </a:extLst>
          </p:cNvPr>
          <p:cNvSpPr txBox="1"/>
          <p:nvPr/>
        </p:nvSpPr>
        <p:spPr>
          <a:xfrm>
            <a:off x="4827182" y="1127050"/>
            <a:ext cx="4125432" cy="5509200"/>
          </a:xfrm>
          <a:prstGeom prst="rect">
            <a:avLst/>
          </a:prstGeom>
          <a:noFill/>
        </p:spPr>
        <p:txBody>
          <a:bodyPr wrap="square">
            <a:spAutoFit/>
          </a:bodyPr>
          <a:lstStyle/>
          <a:p>
            <a:pPr marL="342900" indent="-342900">
              <a:buAutoNum type="arabicPeriod"/>
            </a:pPr>
            <a:r>
              <a:rPr lang="en-US" sz="3200" dirty="0">
                <a:latin typeface="Architects Daughter" panose="02000505000000020004" pitchFamily="2" charset="0"/>
              </a:rPr>
              <a:t>Decide if you are going to represent a Loyalist or a Patriot.</a:t>
            </a:r>
          </a:p>
          <a:p>
            <a:pPr marL="342900" indent="-342900">
              <a:buAutoNum type="arabicPeriod"/>
            </a:pPr>
            <a:endParaRPr lang="en-US" sz="3200" dirty="0">
              <a:latin typeface="Architects Daughter" panose="02000505000000020004" pitchFamily="2" charset="0"/>
            </a:endParaRPr>
          </a:p>
          <a:p>
            <a:pPr marL="342900" indent="-342900">
              <a:buAutoNum type="arabicPeriod"/>
            </a:pPr>
            <a:r>
              <a:rPr lang="en-US" sz="3200" dirty="0">
                <a:latin typeface="Architects Daughter" panose="02000505000000020004" pitchFamily="2" charset="0"/>
              </a:rPr>
              <a:t>Complete the Opinion/Proof notes from “your” point of view. </a:t>
            </a:r>
          </a:p>
        </p:txBody>
      </p:sp>
      <p:sp>
        <p:nvSpPr>
          <p:cNvPr id="6" name="TextBox 3">
            <a:extLst>
              <a:ext uri="{FF2B5EF4-FFF2-40B4-BE49-F238E27FC236}">
                <a16:creationId xmlns:a16="http://schemas.microsoft.com/office/drawing/2014/main" id="{DA4B54C8-FFDD-BCC7-AE17-6DD3B2078A95}"/>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notes</a:t>
            </a:r>
          </a:p>
        </p:txBody>
      </p:sp>
      <p:pic>
        <p:nvPicPr>
          <p:cNvPr id="7" name="Picture 4">
            <a:extLst>
              <a:ext uri="{FF2B5EF4-FFF2-40B4-BE49-F238E27FC236}">
                <a16:creationId xmlns:a16="http://schemas.microsoft.com/office/drawing/2014/main" id="{22F72FE3-4F7B-64A5-800C-BFF657E71C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23666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22B2421E-D9F9-42EB-9C8D-3F340EF4C2A3}"/>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MS PGothic" panose="020B0600070205080204" pitchFamily="34" charset="-128"/>
              </a:rPr>
              <a:t>Puppet show</a:t>
            </a:r>
          </a:p>
        </p:txBody>
      </p:sp>
      <p:pic>
        <p:nvPicPr>
          <p:cNvPr id="3" name="Picture 4">
            <a:extLst>
              <a:ext uri="{FF2B5EF4-FFF2-40B4-BE49-F238E27FC236}">
                <a16:creationId xmlns:a16="http://schemas.microsoft.com/office/drawing/2014/main" id="{1662F7E7-8218-4FCA-A92E-93FAF8F5B6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hape, rectangle&#10;&#10;Description automatically generated">
            <a:extLst>
              <a:ext uri="{FF2B5EF4-FFF2-40B4-BE49-F238E27FC236}">
                <a16:creationId xmlns:a16="http://schemas.microsoft.com/office/drawing/2014/main" id="{B46241E3-9335-8D29-A1AB-85FB8D8DE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1393" y="1243013"/>
            <a:ext cx="3610220" cy="4813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66A85DBE-1094-253E-B4DA-FDACC62AC6B7}"/>
              </a:ext>
            </a:extLst>
          </p:cNvPr>
          <p:cNvSpPr txBox="1"/>
          <p:nvPr/>
        </p:nvSpPr>
        <p:spPr>
          <a:xfrm>
            <a:off x="182880" y="1162993"/>
            <a:ext cx="4614588" cy="4832092"/>
          </a:xfrm>
          <a:prstGeom prst="rect">
            <a:avLst/>
          </a:prstGeom>
          <a:noFill/>
        </p:spPr>
        <p:txBody>
          <a:bodyPr wrap="square" rtlCol="0">
            <a:spAutoFit/>
          </a:bodyPr>
          <a:lstStyle/>
          <a:p>
            <a:pPr marL="342900" indent="-342900">
              <a:buAutoNum type="arabicPeriod"/>
            </a:pPr>
            <a:r>
              <a:rPr lang="en-US" sz="2800" dirty="0">
                <a:latin typeface="Architects Daughter" panose="02000505000000020004" pitchFamily="2" charset="0"/>
              </a:rPr>
              <a:t>Write a </a:t>
            </a:r>
            <a:r>
              <a:rPr lang="en-US" sz="2800" b="1" dirty="0">
                <a:latin typeface="Architects Daughter" panose="02000505000000020004" pitchFamily="2" charset="0"/>
              </a:rPr>
              <a:t>dialogue </a:t>
            </a:r>
            <a:r>
              <a:rPr lang="en-US" sz="2800" dirty="0">
                <a:latin typeface="Architects Daughter" panose="02000505000000020004" pitchFamily="2" charset="0"/>
              </a:rPr>
              <a:t>discussing the Boston Massacre.</a:t>
            </a:r>
          </a:p>
          <a:p>
            <a:pPr marL="342900" indent="-342900">
              <a:buAutoNum type="arabicPeriod"/>
            </a:pPr>
            <a:endParaRPr lang="en-US" sz="2800" dirty="0">
              <a:latin typeface="Architects Daughter" panose="02000505000000020004" pitchFamily="2" charset="0"/>
            </a:endParaRPr>
          </a:p>
          <a:p>
            <a:pPr marL="342900" indent="-342900">
              <a:buAutoNum type="arabicPeriod"/>
            </a:pPr>
            <a:r>
              <a:rPr lang="en-US" sz="2800" dirty="0">
                <a:latin typeface="Architects Daughter" panose="02000505000000020004" pitchFamily="2" charset="0"/>
              </a:rPr>
              <a:t>Practice your dialogue with your puppets.</a:t>
            </a:r>
          </a:p>
          <a:p>
            <a:pPr marL="342900" indent="-342900">
              <a:buAutoNum type="arabicPeriod"/>
            </a:pPr>
            <a:endParaRPr lang="en-US" sz="2800" dirty="0">
              <a:latin typeface="Architects Daughter" panose="02000505000000020004" pitchFamily="2" charset="0"/>
            </a:endParaRPr>
          </a:p>
          <a:p>
            <a:pPr marL="342900" indent="-342900">
              <a:buAutoNum type="arabicPeriod"/>
            </a:pPr>
            <a:r>
              <a:rPr lang="en-US" sz="2800" dirty="0">
                <a:latin typeface="Architects Daughter" panose="02000505000000020004" pitchFamily="2" charset="0"/>
              </a:rPr>
              <a:t>Perform your dialogue to a small group.  </a:t>
            </a:r>
          </a:p>
        </p:txBody>
      </p:sp>
    </p:spTree>
    <p:extLst>
      <p:ext uri="{BB962C8B-B14F-4D97-AF65-F5344CB8AC3E}">
        <p14:creationId xmlns:p14="http://schemas.microsoft.com/office/powerpoint/2010/main" val="42060911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C35EB13-06C7-4816-9620-8D9568A3065A}"/>
              </a:ext>
            </a:extLst>
          </p:cNvPr>
          <p:cNvSpPr txBox="1"/>
          <p:nvPr/>
        </p:nvSpPr>
        <p:spPr>
          <a:xfrm>
            <a:off x="3959051" y="70181"/>
            <a:ext cx="5339751" cy="1754326"/>
          </a:xfrm>
          <a:prstGeom prst="rect">
            <a:avLst/>
          </a:prstGeom>
          <a:noFill/>
        </p:spPr>
        <p:txBody>
          <a:bodyPr wrap="square" rtlCol="0">
            <a:spAutoFit/>
          </a:bodyPr>
          <a:lstStyle/>
          <a:p>
            <a:r>
              <a:rPr lang="en-US" sz="3600" b="1" u="sng" dirty="0">
                <a:latin typeface="Janda Everyday Casual" panose="02000503000000020004" pitchFamily="2" charset="0"/>
              </a:rPr>
              <a:t>Design lessons that encourage greater study. </a:t>
            </a:r>
          </a:p>
        </p:txBody>
      </p:sp>
      <p:sp>
        <p:nvSpPr>
          <p:cNvPr id="4" name="Rectangle 3">
            <a:extLst>
              <a:ext uri="{FF2B5EF4-FFF2-40B4-BE49-F238E27FC236}">
                <a16:creationId xmlns:a16="http://schemas.microsoft.com/office/drawing/2014/main" id="{8149616E-6D10-41AF-931C-EA1FA67839D8}"/>
              </a:ext>
            </a:extLst>
          </p:cNvPr>
          <p:cNvSpPr/>
          <p:nvPr/>
        </p:nvSpPr>
        <p:spPr>
          <a:xfrm rot="21337692">
            <a:off x="2316676" y="291756"/>
            <a:ext cx="962123" cy="923330"/>
          </a:xfrm>
          <a:prstGeom prst="rect">
            <a:avLst/>
          </a:prstGeom>
        </p:spPr>
        <p:txBody>
          <a:bodyPr wrap="none">
            <a:spAutoFit/>
          </a:bodyPr>
          <a:lstStyle/>
          <a:p>
            <a:r>
              <a:rPr lang="en-US" sz="5400" dirty="0">
                <a:latin typeface="Bloomishly" pitchFamily="50" charset="0"/>
              </a:rPr>
              <a:t>One</a:t>
            </a:r>
          </a:p>
        </p:txBody>
      </p:sp>
      <p:sp>
        <p:nvSpPr>
          <p:cNvPr id="5" name="TextBox 4">
            <a:extLst>
              <a:ext uri="{FF2B5EF4-FFF2-40B4-BE49-F238E27FC236}">
                <a16:creationId xmlns:a16="http://schemas.microsoft.com/office/drawing/2014/main" id="{3A959DA7-9E83-4C27-8D44-04CC253C83D5}"/>
              </a:ext>
            </a:extLst>
          </p:cNvPr>
          <p:cNvSpPr txBox="1"/>
          <p:nvPr/>
        </p:nvSpPr>
        <p:spPr>
          <a:xfrm>
            <a:off x="120297" y="22054"/>
            <a:ext cx="1282238" cy="2554545"/>
          </a:xfrm>
          <a:prstGeom prst="rect">
            <a:avLst/>
          </a:prstGeom>
          <a:noFill/>
        </p:spPr>
        <p:txBody>
          <a:bodyPr wrap="square" rtlCol="0">
            <a:spAutoFit/>
          </a:bodyPr>
          <a:lstStyle/>
          <a:p>
            <a:r>
              <a:rPr lang="en-US" sz="8000" dirty="0">
                <a:latin typeface="Bloomishly" pitchFamily="50" charset="0"/>
              </a:rPr>
              <a:t>GT </a:t>
            </a:r>
          </a:p>
          <a:p>
            <a:r>
              <a:rPr lang="en-US" sz="8000" dirty="0">
                <a:latin typeface="Bloomishly" pitchFamily="50" charset="0"/>
              </a:rPr>
              <a:t>Tip </a:t>
            </a:r>
          </a:p>
        </p:txBody>
      </p:sp>
      <p:pic>
        <p:nvPicPr>
          <p:cNvPr id="7" name="Picture 6">
            <a:extLst>
              <a:ext uri="{FF2B5EF4-FFF2-40B4-BE49-F238E27FC236}">
                <a16:creationId xmlns:a16="http://schemas.microsoft.com/office/drawing/2014/main" id="{46BA70E2-006E-4F9C-964E-0D3D6014A469}"/>
              </a:ext>
            </a:extLst>
          </p:cNvPr>
          <p:cNvPicPr>
            <a:picLocks noChangeAspect="1"/>
          </p:cNvPicPr>
          <p:nvPr/>
        </p:nvPicPr>
        <p:blipFill rotWithShape="1">
          <a:blip r:embed="rId3">
            <a:extLst>
              <a:ext uri="{28A0092B-C50C-407E-A947-70E740481C1C}">
                <a14:useLocalDpi xmlns:a14="http://schemas.microsoft.com/office/drawing/2010/main" val="0"/>
              </a:ext>
            </a:extLst>
          </a:blip>
          <a:srcRect b="36688"/>
          <a:stretch/>
        </p:blipFill>
        <p:spPr>
          <a:xfrm>
            <a:off x="1150560" y="0"/>
            <a:ext cx="1515572" cy="2301073"/>
          </a:xfrm>
          <a:prstGeom prst="rect">
            <a:avLst/>
          </a:prstGeom>
        </p:spPr>
      </p:pic>
      <p:pic>
        <p:nvPicPr>
          <p:cNvPr id="11" name="Picture 10">
            <a:extLst>
              <a:ext uri="{FF2B5EF4-FFF2-40B4-BE49-F238E27FC236}">
                <a16:creationId xmlns:a16="http://schemas.microsoft.com/office/drawing/2014/main" id="{4AB896E1-E7FB-4D5E-B696-69AF5E4B83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683207" flipH="1">
            <a:off x="2874363" y="602703"/>
            <a:ext cx="625177" cy="1831538"/>
          </a:xfrm>
          <a:prstGeom prst="rect">
            <a:avLst/>
          </a:prstGeom>
        </p:spPr>
      </p:pic>
      <p:sp>
        <p:nvSpPr>
          <p:cNvPr id="12" name="TextBox 11">
            <a:extLst>
              <a:ext uri="{FF2B5EF4-FFF2-40B4-BE49-F238E27FC236}">
                <a16:creationId xmlns:a16="http://schemas.microsoft.com/office/drawing/2014/main" id="{54DA5C89-1E9D-4202-9472-EF7E6E46137C}"/>
              </a:ext>
            </a:extLst>
          </p:cNvPr>
          <p:cNvSpPr txBox="1"/>
          <p:nvPr/>
        </p:nvSpPr>
        <p:spPr>
          <a:xfrm>
            <a:off x="120297" y="2758398"/>
            <a:ext cx="3876043" cy="3785652"/>
          </a:xfrm>
          <a:prstGeom prst="rect">
            <a:avLst/>
          </a:prstGeom>
          <a:noFill/>
        </p:spPr>
        <p:txBody>
          <a:bodyPr wrap="square" rtlCol="0">
            <a:spAutoFit/>
          </a:bodyPr>
          <a:lstStyle/>
          <a:p>
            <a:pPr marL="342900" indent="-342900">
              <a:buFontTx/>
              <a:buChar char="-"/>
            </a:pPr>
            <a:r>
              <a:rPr lang="en-US" sz="2400" dirty="0">
                <a:latin typeface="Janda Everyday Casual" panose="02000503000000020004" pitchFamily="2" charset="0"/>
              </a:rPr>
              <a:t>Design and offer </a:t>
            </a:r>
            <a:r>
              <a:rPr lang="en-US" sz="2400" b="1" dirty="0">
                <a:latin typeface="Janda Everyday Casual" panose="02000503000000020004" pitchFamily="2" charset="0"/>
              </a:rPr>
              <a:t>choice</a:t>
            </a:r>
            <a:r>
              <a:rPr lang="en-US" sz="2400" dirty="0">
                <a:latin typeface="Janda Everyday Casual" panose="02000503000000020004" pitchFamily="2" charset="0"/>
              </a:rPr>
              <a:t> in your lesson</a:t>
            </a:r>
            <a:r>
              <a:rPr lang="en-US" sz="2400" b="1" dirty="0">
                <a:latin typeface="Janda Everyday Casual" panose="02000503000000020004" pitchFamily="2" charset="0"/>
              </a:rPr>
              <a:t>.</a:t>
            </a:r>
          </a:p>
          <a:p>
            <a:pPr marL="342900" indent="-342900">
              <a:buFontTx/>
              <a:buChar char="-"/>
            </a:pPr>
            <a:endParaRPr lang="en-US" sz="2400" b="1" dirty="0">
              <a:latin typeface="Janda Everyday Casual" panose="02000503000000020004" pitchFamily="2" charset="0"/>
            </a:endParaRPr>
          </a:p>
          <a:p>
            <a:pPr marL="342900" indent="-342900">
              <a:buFontTx/>
              <a:buChar char="-"/>
            </a:pPr>
            <a:r>
              <a:rPr lang="en-US" sz="2400" dirty="0">
                <a:latin typeface="Janda Everyday Casual" panose="02000503000000020004" pitchFamily="2" charset="0"/>
              </a:rPr>
              <a:t>Tier up </a:t>
            </a:r>
            <a:r>
              <a:rPr lang="en-US" sz="2400" b="1" dirty="0">
                <a:latin typeface="Janda Everyday Casual" panose="02000503000000020004" pitchFamily="2" charset="0"/>
              </a:rPr>
              <a:t>literacy levels.</a:t>
            </a:r>
          </a:p>
          <a:p>
            <a:pPr marL="342900" indent="-342900">
              <a:buFontTx/>
              <a:buChar char="-"/>
            </a:pPr>
            <a:endParaRPr lang="en-US" sz="2400" b="1" dirty="0">
              <a:latin typeface="Janda Everyday Casual" panose="02000503000000020004" pitchFamily="2" charset="0"/>
            </a:endParaRPr>
          </a:p>
          <a:p>
            <a:pPr marL="342900" indent="-342900">
              <a:buFontTx/>
              <a:buChar char="-"/>
            </a:pPr>
            <a:r>
              <a:rPr lang="en-US" sz="2400" dirty="0">
                <a:latin typeface="Janda Everyday Casual" panose="02000503000000020004" pitchFamily="2" charset="0"/>
              </a:rPr>
              <a:t>Emphasize</a:t>
            </a:r>
            <a:r>
              <a:rPr lang="en-US" sz="2400" b="1" dirty="0">
                <a:latin typeface="Janda Everyday Casual" panose="02000503000000020004" pitchFamily="2" charset="0"/>
              </a:rPr>
              <a:t> primary sources.</a:t>
            </a:r>
          </a:p>
          <a:p>
            <a:pPr marL="342900" indent="-342900">
              <a:buFontTx/>
              <a:buChar char="-"/>
            </a:pPr>
            <a:endParaRPr lang="en-US" sz="2400" b="1" dirty="0">
              <a:latin typeface="Janda Everyday Casual" panose="02000503000000020004" pitchFamily="2" charset="0"/>
            </a:endParaRPr>
          </a:p>
          <a:p>
            <a:pPr marL="342900" indent="-342900">
              <a:buFontTx/>
              <a:buChar char="-"/>
            </a:pPr>
            <a:endParaRPr lang="en-US" sz="2400" dirty="0">
              <a:latin typeface="Janda Everyday Casual" panose="02000503000000020004" pitchFamily="2" charset="0"/>
            </a:endParaRPr>
          </a:p>
          <a:p>
            <a:endParaRPr lang="en-US" sz="2400" dirty="0">
              <a:latin typeface="Janda Everyday Casual" panose="02000503000000020004" pitchFamily="2" charset="0"/>
            </a:endParaRPr>
          </a:p>
        </p:txBody>
      </p:sp>
      <p:pic>
        <p:nvPicPr>
          <p:cNvPr id="13" name="Picture 12">
            <a:extLst>
              <a:ext uri="{FF2B5EF4-FFF2-40B4-BE49-F238E27FC236}">
                <a16:creationId xmlns:a16="http://schemas.microsoft.com/office/drawing/2014/main" id="{6EEA63F3-79D1-4AD8-A1D0-DF522014B5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7816" b="3830"/>
          <a:stretch/>
        </p:blipFill>
        <p:spPr>
          <a:xfrm rot="5400000">
            <a:off x="4205150" y="1826313"/>
            <a:ext cx="4545439" cy="4541827"/>
          </a:xfrm>
          <a:prstGeom prst="rect">
            <a:avLst/>
          </a:prstGeom>
          <a:ln>
            <a:noFill/>
          </a:ln>
          <a:effectLst>
            <a:softEdge rad="112500"/>
          </a:effectLst>
        </p:spPr>
      </p:pic>
    </p:spTree>
    <p:extLst>
      <p:ext uri="{BB962C8B-B14F-4D97-AF65-F5344CB8AC3E}">
        <p14:creationId xmlns:p14="http://schemas.microsoft.com/office/powerpoint/2010/main" val="946015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6E87F9-E250-4416-8131-D74F2AB2B8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3298" y="1229135"/>
            <a:ext cx="3930789" cy="52410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2C281106-DE2E-4BA1-9944-F75F949529DD}"/>
              </a:ext>
            </a:extLst>
          </p:cNvPr>
          <p:cNvSpPr txBox="1"/>
          <p:nvPr/>
        </p:nvSpPr>
        <p:spPr>
          <a:xfrm>
            <a:off x="980655" y="542612"/>
            <a:ext cx="8500906" cy="646331"/>
          </a:xfrm>
          <a:prstGeom prst="rect">
            <a:avLst/>
          </a:prstGeom>
          <a:noFill/>
        </p:spPr>
        <p:txBody>
          <a:bodyPr wrap="square" rtlCol="0">
            <a:spAutoFit/>
          </a:bodyPr>
          <a:lstStyle/>
          <a:p>
            <a:r>
              <a:rPr lang="en-US" sz="3600" b="1" u="sng" dirty="0">
                <a:latin typeface="Janda Everyday Casual" panose="02000503000000020004" pitchFamily="2" charset="0"/>
              </a:rPr>
              <a:t>Create Choice Boards or Activities</a:t>
            </a:r>
          </a:p>
        </p:txBody>
      </p:sp>
      <p:pic>
        <p:nvPicPr>
          <p:cNvPr id="7" name="Picture 6">
            <a:extLst>
              <a:ext uri="{FF2B5EF4-FFF2-40B4-BE49-F238E27FC236}">
                <a16:creationId xmlns:a16="http://schemas.microsoft.com/office/drawing/2014/main" id="{A81701FF-695E-44F0-890C-730C919D05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65" y="0"/>
            <a:ext cx="1539179" cy="2301072"/>
          </a:xfrm>
          <a:prstGeom prst="rect">
            <a:avLst/>
          </a:prstGeom>
        </p:spPr>
      </p:pic>
    </p:spTree>
    <p:extLst>
      <p:ext uri="{BB962C8B-B14F-4D97-AF65-F5344CB8AC3E}">
        <p14:creationId xmlns:p14="http://schemas.microsoft.com/office/powerpoint/2010/main" val="887905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81106-DE2E-4BA1-9944-F75F949529DD}"/>
              </a:ext>
            </a:extLst>
          </p:cNvPr>
          <p:cNvSpPr txBox="1"/>
          <p:nvPr/>
        </p:nvSpPr>
        <p:spPr>
          <a:xfrm>
            <a:off x="980655" y="542612"/>
            <a:ext cx="8500906" cy="646331"/>
          </a:xfrm>
          <a:prstGeom prst="rect">
            <a:avLst/>
          </a:prstGeom>
          <a:noFill/>
        </p:spPr>
        <p:txBody>
          <a:bodyPr wrap="square" rtlCol="0">
            <a:spAutoFit/>
          </a:bodyPr>
          <a:lstStyle/>
          <a:p>
            <a:r>
              <a:rPr lang="en-US" sz="3600" b="1" u="sng" dirty="0">
                <a:latin typeface="Janda Everyday Casual" panose="02000503000000020004" pitchFamily="2" charset="0"/>
              </a:rPr>
              <a:t>Tier Up Literacy</a:t>
            </a:r>
          </a:p>
        </p:txBody>
      </p:sp>
      <p:pic>
        <p:nvPicPr>
          <p:cNvPr id="7" name="Picture 6">
            <a:extLst>
              <a:ext uri="{FF2B5EF4-FFF2-40B4-BE49-F238E27FC236}">
                <a16:creationId xmlns:a16="http://schemas.microsoft.com/office/drawing/2014/main" id="{A81701FF-695E-44F0-890C-730C919D05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5" y="0"/>
            <a:ext cx="1539179" cy="2301072"/>
          </a:xfrm>
          <a:prstGeom prst="rect">
            <a:avLst/>
          </a:prstGeom>
        </p:spPr>
      </p:pic>
      <p:pic>
        <p:nvPicPr>
          <p:cNvPr id="5" name="Picture 4">
            <a:extLst>
              <a:ext uri="{FF2B5EF4-FFF2-40B4-BE49-F238E27FC236}">
                <a16:creationId xmlns:a16="http://schemas.microsoft.com/office/drawing/2014/main" id="{F509E14F-7874-4183-B5B5-2CF268E0A5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15428" y="1732713"/>
            <a:ext cx="5421086" cy="4065815"/>
          </a:xfrm>
          <a:prstGeom prst="rect">
            <a:avLst/>
          </a:prstGeom>
          <a:ln>
            <a:noFill/>
          </a:ln>
          <a:effectLst>
            <a:softEdge rad="112500"/>
          </a:effectLst>
        </p:spPr>
      </p:pic>
      <p:sp>
        <p:nvSpPr>
          <p:cNvPr id="8" name="TextBox 7">
            <a:extLst>
              <a:ext uri="{FF2B5EF4-FFF2-40B4-BE49-F238E27FC236}">
                <a16:creationId xmlns:a16="http://schemas.microsoft.com/office/drawing/2014/main" id="{A6EFC982-D2B0-4B96-B7AC-D8C162A2F49F}"/>
              </a:ext>
            </a:extLst>
          </p:cNvPr>
          <p:cNvSpPr txBox="1"/>
          <p:nvPr/>
        </p:nvSpPr>
        <p:spPr>
          <a:xfrm>
            <a:off x="120297" y="2785982"/>
            <a:ext cx="445170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Janda Everyday Casual" panose="02000503000000020004" pitchFamily="2" charset="0"/>
              </a:rPr>
              <a:t>Go into greater depth in </a:t>
            </a:r>
            <a:r>
              <a:rPr lang="en-US" sz="2800" b="1" dirty="0">
                <a:latin typeface="Janda Everyday Casual" panose="02000503000000020004" pitchFamily="2" charset="0"/>
              </a:rPr>
              <a:t>reading resources.</a:t>
            </a:r>
          </a:p>
          <a:p>
            <a:pPr marL="285750" indent="-285750">
              <a:buFont typeface="Arial" panose="020B0604020202020204" pitchFamily="34" charset="0"/>
              <a:buChar char="•"/>
            </a:pPr>
            <a:endParaRPr lang="en-US" sz="2800" dirty="0">
              <a:latin typeface="Janda Everyday Casual" panose="02000503000000020004" pitchFamily="2" charset="0"/>
            </a:endParaRPr>
          </a:p>
          <a:p>
            <a:pPr marL="285750" indent="-285750">
              <a:buFont typeface="Arial" panose="020B0604020202020204" pitchFamily="34" charset="0"/>
              <a:buChar char="•"/>
            </a:pPr>
            <a:r>
              <a:rPr lang="en-US" sz="2800" dirty="0">
                <a:latin typeface="Janda Everyday Casual" panose="02000503000000020004" pitchFamily="2" charset="0"/>
              </a:rPr>
              <a:t>Offer multiple and varied types of </a:t>
            </a:r>
            <a:r>
              <a:rPr lang="en-US" sz="2800" b="1" dirty="0">
                <a:latin typeface="Janda Everyday Casual" panose="02000503000000020004" pitchFamily="2" charset="0"/>
              </a:rPr>
              <a:t>writing</a:t>
            </a:r>
            <a:r>
              <a:rPr lang="en-US" sz="2800" dirty="0">
                <a:latin typeface="Janda Everyday Casual" panose="02000503000000020004" pitchFamily="2" charset="0"/>
              </a:rPr>
              <a:t> assignments.</a:t>
            </a:r>
          </a:p>
          <a:p>
            <a:pPr marL="285750" indent="-285750">
              <a:buFont typeface="Arial" panose="020B0604020202020204" pitchFamily="34" charset="0"/>
              <a:buChar char="•"/>
            </a:pPr>
            <a:endParaRPr lang="en-US" sz="2800" dirty="0">
              <a:latin typeface="Janda Everyday Casual" panose="02000503000000020004" pitchFamily="2" charset="0"/>
            </a:endParaRPr>
          </a:p>
          <a:p>
            <a:pPr marL="285750" indent="-285750">
              <a:buFont typeface="Arial" panose="020B0604020202020204" pitchFamily="34" charset="0"/>
              <a:buChar char="•"/>
            </a:pPr>
            <a:endParaRPr lang="en-US" sz="2800" dirty="0">
              <a:latin typeface="Janda Everyday Casual" panose="02000503000000020004" pitchFamily="2" charset="0"/>
            </a:endParaRPr>
          </a:p>
        </p:txBody>
      </p:sp>
    </p:spTree>
    <p:extLst>
      <p:ext uri="{BB962C8B-B14F-4D97-AF65-F5344CB8AC3E}">
        <p14:creationId xmlns:p14="http://schemas.microsoft.com/office/powerpoint/2010/main" val="22138711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281106-DE2E-4BA1-9944-F75F949529DD}"/>
              </a:ext>
            </a:extLst>
          </p:cNvPr>
          <p:cNvSpPr txBox="1"/>
          <p:nvPr/>
        </p:nvSpPr>
        <p:spPr>
          <a:xfrm>
            <a:off x="980655" y="542612"/>
            <a:ext cx="8500906" cy="646331"/>
          </a:xfrm>
          <a:prstGeom prst="rect">
            <a:avLst/>
          </a:prstGeom>
          <a:noFill/>
        </p:spPr>
        <p:txBody>
          <a:bodyPr wrap="square" rtlCol="0">
            <a:spAutoFit/>
          </a:bodyPr>
          <a:lstStyle/>
          <a:p>
            <a:r>
              <a:rPr lang="en-US" sz="3600" b="1" u="sng" dirty="0">
                <a:latin typeface="Janda Everyday Casual" panose="02000503000000020004" pitchFamily="2" charset="0"/>
              </a:rPr>
              <a:t>Use Primary Sources</a:t>
            </a:r>
          </a:p>
        </p:txBody>
      </p:sp>
      <p:pic>
        <p:nvPicPr>
          <p:cNvPr id="7" name="Picture 6">
            <a:extLst>
              <a:ext uri="{FF2B5EF4-FFF2-40B4-BE49-F238E27FC236}">
                <a16:creationId xmlns:a16="http://schemas.microsoft.com/office/drawing/2014/main" id="{A81701FF-695E-44F0-890C-730C919D05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965" y="0"/>
            <a:ext cx="1539179" cy="2301072"/>
          </a:xfrm>
          <a:prstGeom prst="rect">
            <a:avLst/>
          </a:prstGeom>
        </p:spPr>
      </p:pic>
      <p:sp>
        <p:nvSpPr>
          <p:cNvPr id="8" name="TextBox 7">
            <a:extLst>
              <a:ext uri="{FF2B5EF4-FFF2-40B4-BE49-F238E27FC236}">
                <a16:creationId xmlns:a16="http://schemas.microsoft.com/office/drawing/2014/main" id="{A6EFC982-D2B0-4B96-B7AC-D8C162A2F49F}"/>
              </a:ext>
            </a:extLst>
          </p:cNvPr>
          <p:cNvSpPr txBox="1"/>
          <p:nvPr/>
        </p:nvSpPr>
        <p:spPr>
          <a:xfrm>
            <a:off x="120297" y="2785982"/>
            <a:ext cx="445170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Janda Everyday Casual" panose="02000503000000020004" pitchFamily="2" charset="0"/>
              </a:rPr>
              <a:t>Use images for building background knowledge.</a:t>
            </a:r>
            <a:endParaRPr lang="en-US" sz="2800" b="1" dirty="0">
              <a:latin typeface="Janda Everyday Casual" panose="02000503000000020004" pitchFamily="2" charset="0"/>
            </a:endParaRPr>
          </a:p>
          <a:p>
            <a:pPr marL="285750" indent="-285750">
              <a:buFont typeface="Arial" panose="020B0604020202020204" pitchFamily="34" charset="0"/>
              <a:buChar char="•"/>
            </a:pPr>
            <a:endParaRPr lang="en-US" sz="2800" dirty="0">
              <a:latin typeface="Janda Everyday Casual" panose="02000503000000020004" pitchFamily="2" charset="0"/>
            </a:endParaRPr>
          </a:p>
          <a:p>
            <a:pPr marL="285750" indent="-285750">
              <a:buFont typeface="Arial" panose="020B0604020202020204" pitchFamily="34" charset="0"/>
              <a:buChar char="•"/>
            </a:pPr>
            <a:r>
              <a:rPr lang="en-US" sz="2800" dirty="0">
                <a:latin typeface="Janda Everyday Casual" panose="02000503000000020004" pitchFamily="2" charset="0"/>
              </a:rPr>
              <a:t>Add primary source excerpts to daily assignments.</a:t>
            </a:r>
          </a:p>
          <a:p>
            <a:pPr marL="285750" indent="-285750">
              <a:buFont typeface="Arial" panose="020B0604020202020204" pitchFamily="34" charset="0"/>
              <a:buChar char="•"/>
            </a:pPr>
            <a:endParaRPr lang="en-US" sz="2800" dirty="0">
              <a:latin typeface="Janda Everyday Casual" panose="02000503000000020004" pitchFamily="2" charset="0"/>
            </a:endParaRPr>
          </a:p>
          <a:p>
            <a:pPr marL="285750" indent="-285750">
              <a:buFont typeface="Arial" panose="020B0604020202020204" pitchFamily="34" charset="0"/>
              <a:buChar char="•"/>
            </a:pPr>
            <a:endParaRPr lang="en-US" sz="2800" dirty="0">
              <a:latin typeface="Janda Everyday Casual" panose="02000503000000020004" pitchFamily="2" charset="0"/>
            </a:endParaRPr>
          </a:p>
        </p:txBody>
      </p:sp>
      <p:pic>
        <p:nvPicPr>
          <p:cNvPr id="3" name="Picture 2" descr="A close-up of a document&#10;&#10;Description automatically generated with low confidence">
            <a:extLst>
              <a:ext uri="{FF2B5EF4-FFF2-40B4-BE49-F238E27FC236}">
                <a16:creationId xmlns:a16="http://schemas.microsoft.com/office/drawing/2014/main" id="{EE146DC0-6768-05C4-E5D5-6C90139EEF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3216" y="1198967"/>
            <a:ext cx="3844834" cy="51264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1119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a:extLst>
              <a:ext uri="{FF2B5EF4-FFF2-40B4-BE49-F238E27FC236}">
                <a16:creationId xmlns:a16="http://schemas.microsoft.com/office/drawing/2014/main" id="{C191B77A-1C15-4D34-B07A-062FBD5F61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Box 2">
            <a:extLst>
              <a:ext uri="{FF2B5EF4-FFF2-40B4-BE49-F238E27FC236}">
                <a16:creationId xmlns:a16="http://schemas.microsoft.com/office/drawing/2014/main" id="{4EFFAC25-0AD1-4436-AE6E-1EB93EC3787D}"/>
              </a:ext>
            </a:extLst>
          </p:cNvPr>
          <p:cNvSpPr txBox="1">
            <a:spLocks noChangeArrowheads="1"/>
          </p:cNvSpPr>
          <p:nvPr/>
        </p:nvSpPr>
        <p:spPr bwMode="auto">
          <a:xfrm>
            <a:off x="2667000" y="4922838"/>
            <a:ext cx="47164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3800">
                <a:latin typeface="Bloomishly" pitchFamily="50" charset="0"/>
              </a:rPr>
              <a:t>Break!</a:t>
            </a:r>
          </a:p>
        </p:txBody>
      </p:sp>
      <p:sp>
        <p:nvSpPr>
          <p:cNvPr id="78852" name="TextBox 4">
            <a:extLst>
              <a:ext uri="{FF2B5EF4-FFF2-40B4-BE49-F238E27FC236}">
                <a16:creationId xmlns:a16="http://schemas.microsoft.com/office/drawing/2014/main" id="{73810577-8B3E-42A6-B410-DCC8F4E7F491}"/>
              </a:ext>
            </a:extLst>
          </p:cNvPr>
          <p:cNvSpPr txBox="1">
            <a:spLocks noChangeArrowheads="1"/>
          </p:cNvSpPr>
          <p:nvPr/>
        </p:nvSpPr>
        <p:spPr bwMode="auto">
          <a:xfrm>
            <a:off x="1520825" y="749300"/>
            <a:ext cx="73263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6000">
                <a:latin typeface="Janda Everyday Casual" panose="02000503000000020004" pitchFamily="2" charset="0"/>
              </a:rPr>
              <a:t>Take a 15 minute</a:t>
            </a:r>
          </a:p>
        </p:txBody>
      </p:sp>
    </p:spTree>
    <p:extLst>
      <p:ext uri="{BB962C8B-B14F-4D97-AF65-F5344CB8AC3E}">
        <p14:creationId xmlns:p14="http://schemas.microsoft.com/office/powerpoint/2010/main" val="1495702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DCBC5B0-F90B-478D-8C62-A9AE50F91CBF}"/>
              </a:ext>
            </a:extLst>
          </p:cNvPr>
          <p:cNvSpPr>
            <a:spLocks noChangeArrowheads="1"/>
          </p:cNvSpPr>
          <p:nvPr/>
        </p:nvSpPr>
        <p:spPr bwMode="auto">
          <a:xfrm>
            <a:off x="457200" y="696913"/>
            <a:ext cx="91440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342900" algn="l"/>
              </a:tabLst>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tabLst>
                <a:tab pos="342900" algn="l"/>
              </a:tabLst>
              <a:defRPr sz="1400">
                <a:solidFill>
                  <a:schemeClr val="tx1"/>
                </a:solidFill>
                <a:latin typeface="Arial" panose="020B0604020202020204" pitchFamily="34" charset="0"/>
              </a:defRPr>
            </a:lvl2pPr>
            <a:lvl3pPr marL="1143000" indent="-228600">
              <a:spcBef>
                <a:spcPct val="20000"/>
              </a:spcBef>
              <a:buChar char="•"/>
              <a:tabLst>
                <a:tab pos="342900" algn="l"/>
              </a:tabLst>
              <a:defRPr sz="2400">
                <a:solidFill>
                  <a:schemeClr val="tx1"/>
                </a:solidFill>
                <a:latin typeface="Arial" panose="020B0604020202020204" pitchFamily="34" charset="0"/>
              </a:defRPr>
            </a:lvl3pPr>
            <a:lvl4pPr marL="1600200" indent="-228600">
              <a:spcBef>
                <a:spcPct val="20000"/>
              </a:spcBef>
              <a:buChar char="–"/>
              <a:tabLst>
                <a:tab pos="342900" algn="l"/>
              </a:tabLst>
              <a:defRPr sz="2000">
                <a:solidFill>
                  <a:schemeClr val="tx1"/>
                </a:solidFill>
                <a:latin typeface="Arial" panose="020B0604020202020204" pitchFamily="34" charset="0"/>
              </a:defRPr>
            </a:lvl4pPr>
            <a:lvl5pPr marL="2057400" indent="-228600">
              <a:spcBef>
                <a:spcPct val="20000"/>
              </a:spcBef>
              <a:buChar char="»"/>
              <a:tabLst>
                <a:tab pos="3429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342900" algn="l"/>
              </a:tabLst>
              <a:defRPr sz="2000">
                <a:solidFill>
                  <a:schemeClr val="tx1"/>
                </a:solidFill>
                <a:latin typeface="Arial" panose="020B0604020202020204" pitchFamily="34" charset="0"/>
              </a:defRPr>
            </a:lvl9pPr>
          </a:lstStyle>
          <a:p>
            <a:pPr eaLnBrk="1" hangingPunct="1">
              <a:spcBef>
                <a:spcPct val="0"/>
              </a:spcBef>
              <a:buFontTx/>
              <a:buNone/>
            </a:pPr>
            <a:r>
              <a:rPr lang="en-US" altLang="en-US" sz="2800">
                <a:latin typeface="Architects Daughter" panose="02000505000000020004" pitchFamily="2" charset="0"/>
                <a:ea typeface="MS PGothic" panose="020B0600070205080204" pitchFamily="34" charset="-128"/>
                <a:cs typeface="Times New Roman" panose="02020603050405020304" pitchFamily="18" charset="0"/>
              </a:rPr>
              <a:t>Do a “one-legged interview.” </a:t>
            </a: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endParaRPr lang="en-US" altLang="en-US" sz="2800">
              <a:latin typeface="Architects Daughter" panose="02000505000000020004" pitchFamily="2" charset="0"/>
              <a:ea typeface="MS PGothic" panose="020B0600070205080204" pitchFamily="34" charset="-128"/>
              <a:cs typeface="Times New Roman" panose="02020603050405020304" pitchFamily="18" charset="0"/>
            </a:endParaRPr>
          </a:p>
          <a:p>
            <a:pPr eaLnBrk="1" hangingPunct="1">
              <a:spcBef>
                <a:spcPct val="0"/>
              </a:spcBef>
              <a:buFontTx/>
              <a:buNone/>
            </a:pPr>
            <a:r>
              <a:rPr lang="en-US" altLang="en-US" sz="2800">
                <a:latin typeface="Architects Daughter" panose="02000505000000020004" pitchFamily="2" charset="0"/>
                <a:ea typeface="MS PGothic" panose="020B0600070205080204" pitchFamily="34" charset="-128"/>
                <a:cs typeface="Times New Roman" panose="02020603050405020304" pitchFamily="18" charset="0"/>
              </a:rPr>
              <a:t>Share what you have learned so far. </a:t>
            </a:r>
          </a:p>
        </p:txBody>
      </p:sp>
      <p:pic>
        <p:nvPicPr>
          <p:cNvPr id="129027" name="Picture 4" descr="one-leg-standing-mail-mediu">
            <a:extLst>
              <a:ext uri="{FF2B5EF4-FFF2-40B4-BE49-F238E27FC236}">
                <a16:creationId xmlns:a16="http://schemas.microsoft.com/office/drawing/2014/main" id="{190A6BB1-6D11-4A7A-ABE2-A78C9E206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0" y="1676400"/>
            <a:ext cx="2795588"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7953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7">
            <a:extLst>
              <a:ext uri="{FF2B5EF4-FFF2-40B4-BE49-F238E27FC236}">
                <a16:creationId xmlns:a16="http://schemas.microsoft.com/office/drawing/2014/main" id="{35700542-649E-920E-F2CE-B1F1A68A0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peech Bubble: Rectangle with Corners Rounded 5">
            <a:extLst>
              <a:ext uri="{FF2B5EF4-FFF2-40B4-BE49-F238E27FC236}">
                <a16:creationId xmlns:a16="http://schemas.microsoft.com/office/drawing/2014/main" id="{0CA00AAF-30AE-39E4-5F99-3EC05B30C7C3}"/>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07AEAD14-AF15-144B-255B-5D638FC8E62C}"/>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6C47B72D-44EF-7E7F-C83D-E8CA3B476589}"/>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E49D42FB-3BB4-1EBC-608B-98BE183DB8AC}"/>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0247" name="TextBox 2">
            <a:extLst>
              <a:ext uri="{FF2B5EF4-FFF2-40B4-BE49-F238E27FC236}">
                <a16:creationId xmlns:a16="http://schemas.microsoft.com/office/drawing/2014/main" id="{DE9AFE3C-8D55-5897-B349-5A453E77A458}"/>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5" name="Rectangle 14">
            <a:extLst>
              <a:ext uri="{FF2B5EF4-FFF2-40B4-BE49-F238E27FC236}">
                <a16:creationId xmlns:a16="http://schemas.microsoft.com/office/drawing/2014/main" id="{7C181EC4-7F08-DCD8-DFFB-A3F98CDC0316}"/>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0249" name="Rectangle 24">
            <a:extLst>
              <a:ext uri="{FF2B5EF4-FFF2-40B4-BE49-F238E27FC236}">
                <a16:creationId xmlns:a16="http://schemas.microsoft.com/office/drawing/2014/main" id="{590163B7-18AC-992C-1D15-174110470602}"/>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FEE0657-A221-4942-932B-2FF76790FB78}"/>
              </a:ext>
            </a:extLst>
          </p:cNvPr>
          <p:cNvSpPr txBox="1"/>
          <p:nvPr/>
        </p:nvSpPr>
        <p:spPr>
          <a:xfrm>
            <a:off x="3959051" y="70181"/>
            <a:ext cx="5339751" cy="1200329"/>
          </a:xfrm>
          <a:prstGeom prst="rect">
            <a:avLst/>
          </a:prstGeom>
          <a:noFill/>
        </p:spPr>
        <p:txBody>
          <a:bodyPr wrap="square" rtlCol="0">
            <a:spAutoFit/>
          </a:bodyPr>
          <a:lstStyle/>
          <a:p>
            <a:r>
              <a:rPr lang="en-US" sz="3600" b="1" u="sng" dirty="0">
                <a:latin typeface="Janda Everyday Casual" panose="02000503000000020004" pitchFamily="2" charset="0"/>
              </a:rPr>
              <a:t>Design lessons that are complex and challenging. </a:t>
            </a:r>
          </a:p>
        </p:txBody>
      </p:sp>
      <p:sp>
        <p:nvSpPr>
          <p:cNvPr id="3" name="Rectangle 2">
            <a:extLst>
              <a:ext uri="{FF2B5EF4-FFF2-40B4-BE49-F238E27FC236}">
                <a16:creationId xmlns:a16="http://schemas.microsoft.com/office/drawing/2014/main" id="{323FC36F-48A5-445E-A61C-799C494CF222}"/>
              </a:ext>
            </a:extLst>
          </p:cNvPr>
          <p:cNvSpPr/>
          <p:nvPr/>
        </p:nvSpPr>
        <p:spPr>
          <a:xfrm rot="21337692">
            <a:off x="2336714" y="291756"/>
            <a:ext cx="922047" cy="923330"/>
          </a:xfrm>
          <a:prstGeom prst="rect">
            <a:avLst/>
          </a:prstGeom>
        </p:spPr>
        <p:txBody>
          <a:bodyPr wrap="none">
            <a:spAutoFit/>
          </a:bodyPr>
          <a:lstStyle/>
          <a:p>
            <a:r>
              <a:rPr lang="en-US" sz="5400" dirty="0">
                <a:latin typeface="Bloomishly" pitchFamily="50" charset="0"/>
              </a:rPr>
              <a:t>Two</a:t>
            </a:r>
          </a:p>
        </p:txBody>
      </p:sp>
      <p:sp>
        <p:nvSpPr>
          <p:cNvPr id="4" name="TextBox 3">
            <a:extLst>
              <a:ext uri="{FF2B5EF4-FFF2-40B4-BE49-F238E27FC236}">
                <a16:creationId xmlns:a16="http://schemas.microsoft.com/office/drawing/2014/main" id="{7D6CE695-1554-46AC-ACBC-D8F2D639EC01}"/>
              </a:ext>
            </a:extLst>
          </p:cNvPr>
          <p:cNvSpPr txBox="1"/>
          <p:nvPr/>
        </p:nvSpPr>
        <p:spPr>
          <a:xfrm>
            <a:off x="120297" y="22054"/>
            <a:ext cx="1282238" cy="2554545"/>
          </a:xfrm>
          <a:prstGeom prst="rect">
            <a:avLst/>
          </a:prstGeom>
          <a:noFill/>
        </p:spPr>
        <p:txBody>
          <a:bodyPr wrap="square" rtlCol="0">
            <a:spAutoFit/>
          </a:bodyPr>
          <a:lstStyle/>
          <a:p>
            <a:r>
              <a:rPr lang="en-US" sz="8000" dirty="0">
                <a:latin typeface="Bloomishly" pitchFamily="50" charset="0"/>
              </a:rPr>
              <a:t>GT </a:t>
            </a:r>
          </a:p>
          <a:p>
            <a:r>
              <a:rPr lang="en-US" sz="8000" dirty="0">
                <a:latin typeface="Bloomishly" pitchFamily="50" charset="0"/>
              </a:rPr>
              <a:t>Tip </a:t>
            </a:r>
          </a:p>
        </p:txBody>
      </p:sp>
      <p:pic>
        <p:nvPicPr>
          <p:cNvPr id="5" name="Picture 4">
            <a:extLst>
              <a:ext uri="{FF2B5EF4-FFF2-40B4-BE49-F238E27FC236}">
                <a16:creationId xmlns:a16="http://schemas.microsoft.com/office/drawing/2014/main" id="{9E7ED576-D68A-417F-BFCE-832AF1564DA7}"/>
              </a:ext>
            </a:extLst>
          </p:cNvPr>
          <p:cNvPicPr>
            <a:picLocks noChangeAspect="1"/>
          </p:cNvPicPr>
          <p:nvPr/>
        </p:nvPicPr>
        <p:blipFill rotWithShape="1">
          <a:blip r:embed="rId2">
            <a:extLst>
              <a:ext uri="{28A0092B-C50C-407E-A947-70E740481C1C}">
                <a14:useLocalDpi xmlns:a14="http://schemas.microsoft.com/office/drawing/2010/main" val="0"/>
              </a:ext>
            </a:extLst>
          </a:blip>
          <a:srcRect b="36688"/>
          <a:stretch/>
        </p:blipFill>
        <p:spPr>
          <a:xfrm>
            <a:off x="1150560" y="0"/>
            <a:ext cx="1515572" cy="2301073"/>
          </a:xfrm>
          <a:prstGeom prst="rect">
            <a:avLst/>
          </a:prstGeom>
        </p:spPr>
      </p:pic>
      <p:pic>
        <p:nvPicPr>
          <p:cNvPr id="6" name="Picture 5">
            <a:extLst>
              <a:ext uri="{FF2B5EF4-FFF2-40B4-BE49-F238E27FC236}">
                <a16:creationId xmlns:a16="http://schemas.microsoft.com/office/drawing/2014/main" id="{AC261194-0688-4CB8-9561-1DC70A8B8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83207" flipH="1">
            <a:off x="2874363" y="602703"/>
            <a:ext cx="625177" cy="1831538"/>
          </a:xfrm>
          <a:prstGeom prst="rect">
            <a:avLst/>
          </a:prstGeom>
        </p:spPr>
      </p:pic>
      <p:pic>
        <p:nvPicPr>
          <p:cNvPr id="8" name="Picture 7">
            <a:extLst>
              <a:ext uri="{FF2B5EF4-FFF2-40B4-BE49-F238E27FC236}">
                <a16:creationId xmlns:a16="http://schemas.microsoft.com/office/drawing/2014/main" id="{A70D78FF-E8AD-444B-8232-44490422C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350149" y="2445726"/>
            <a:ext cx="4969747" cy="3727310"/>
          </a:xfrm>
          <a:prstGeom prst="rect">
            <a:avLst/>
          </a:prstGeom>
          <a:ln>
            <a:noFill/>
          </a:ln>
          <a:effectLst>
            <a:softEdge rad="112500"/>
          </a:effectLst>
        </p:spPr>
      </p:pic>
      <p:sp>
        <p:nvSpPr>
          <p:cNvPr id="9" name="TextBox 8">
            <a:extLst>
              <a:ext uri="{FF2B5EF4-FFF2-40B4-BE49-F238E27FC236}">
                <a16:creationId xmlns:a16="http://schemas.microsoft.com/office/drawing/2014/main" id="{8AA1C398-96AC-4C2E-9056-AFF9FB536BFD}"/>
              </a:ext>
            </a:extLst>
          </p:cNvPr>
          <p:cNvSpPr txBox="1"/>
          <p:nvPr/>
        </p:nvSpPr>
        <p:spPr>
          <a:xfrm>
            <a:off x="118078" y="2862888"/>
            <a:ext cx="4702912" cy="1938992"/>
          </a:xfrm>
          <a:prstGeom prst="rect">
            <a:avLst/>
          </a:prstGeom>
          <a:noFill/>
        </p:spPr>
        <p:txBody>
          <a:bodyPr wrap="square" rtlCol="0">
            <a:spAutoFit/>
          </a:bodyPr>
          <a:lstStyle/>
          <a:p>
            <a:endParaRPr lang="en-US" sz="2400" dirty="0">
              <a:latin typeface="Janda Everyday Casual" panose="02000503000000020004" pitchFamily="2" charset="0"/>
            </a:endParaRPr>
          </a:p>
          <a:p>
            <a:pPr marL="342900" indent="-342900">
              <a:buFontTx/>
              <a:buChar char="-"/>
            </a:pPr>
            <a:r>
              <a:rPr lang="en-US" sz="2400" dirty="0">
                <a:latin typeface="Janda Everyday Casual" panose="02000503000000020004" pitchFamily="2" charset="0"/>
              </a:rPr>
              <a:t>Design </a:t>
            </a:r>
            <a:r>
              <a:rPr lang="en-US" sz="2400" b="1" dirty="0">
                <a:latin typeface="Janda Everyday Casual" panose="02000503000000020004" pitchFamily="2" charset="0"/>
              </a:rPr>
              <a:t>student challenges</a:t>
            </a:r>
            <a:r>
              <a:rPr lang="en-US" sz="2400" dirty="0">
                <a:latin typeface="Janda Everyday Casual" panose="02000503000000020004" pitchFamily="2" charset="0"/>
              </a:rPr>
              <a:t>.</a:t>
            </a:r>
          </a:p>
          <a:p>
            <a:pPr marL="342900" indent="-342900">
              <a:buFontTx/>
              <a:buChar char="-"/>
            </a:pPr>
            <a:endParaRPr lang="en-US" sz="2400" dirty="0">
              <a:latin typeface="Janda Everyday Casual" panose="02000503000000020004" pitchFamily="2" charset="0"/>
            </a:endParaRPr>
          </a:p>
          <a:p>
            <a:pPr marL="342900" indent="-342900">
              <a:buFontTx/>
              <a:buChar char="-"/>
            </a:pPr>
            <a:endParaRPr lang="en-US" sz="2400" dirty="0">
              <a:latin typeface="Janda Everyday Casual" panose="02000503000000020004" pitchFamily="2" charset="0"/>
            </a:endParaRPr>
          </a:p>
          <a:p>
            <a:endParaRPr lang="en-US" sz="2400" dirty="0">
              <a:latin typeface="Janda Everyday Casual" panose="02000503000000020004" pitchFamily="2" charset="0"/>
            </a:endParaRPr>
          </a:p>
        </p:txBody>
      </p:sp>
    </p:spTree>
    <p:extLst>
      <p:ext uri="{BB962C8B-B14F-4D97-AF65-F5344CB8AC3E}">
        <p14:creationId xmlns:p14="http://schemas.microsoft.com/office/powerpoint/2010/main" val="2565290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D289D5-DD21-4667-B9EB-D0C443BC7D2D}"/>
              </a:ext>
            </a:extLst>
          </p:cNvPr>
          <p:cNvSpPr txBox="1"/>
          <p:nvPr/>
        </p:nvSpPr>
        <p:spPr>
          <a:xfrm>
            <a:off x="980655" y="542612"/>
            <a:ext cx="8500906" cy="646331"/>
          </a:xfrm>
          <a:prstGeom prst="rect">
            <a:avLst/>
          </a:prstGeom>
          <a:noFill/>
        </p:spPr>
        <p:txBody>
          <a:bodyPr wrap="square" rtlCol="0">
            <a:spAutoFit/>
          </a:bodyPr>
          <a:lstStyle/>
          <a:p>
            <a:r>
              <a:rPr lang="en-US" sz="3600" b="1" u="sng" dirty="0">
                <a:latin typeface="Janda Everyday Casual" panose="02000503000000020004" pitchFamily="2" charset="0"/>
              </a:rPr>
              <a:t>Create Student Challenges</a:t>
            </a:r>
          </a:p>
        </p:txBody>
      </p:sp>
      <p:pic>
        <p:nvPicPr>
          <p:cNvPr id="3" name="Picture 2">
            <a:extLst>
              <a:ext uri="{FF2B5EF4-FFF2-40B4-BE49-F238E27FC236}">
                <a16:creationId xmlns:a16="http://schemas.microsoft.com/office/drawing/2014/main" id="{70874AFA-D128-4268-AE0A-BD6DADBB0F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65" y="0"/>
            <a:ext cx="1539179" cy="2301072"/>
          </a:xfrm>
          <a:prstGeom prst="rect">
            <a:avLst/>
          </a:prstGeom>
        </p:spPr>
      </p:pic>
      <p:pic>
        <p:nvPicPr>
          <p:cNvPr id="5" name="Picture 4">
            <a:extLst>
              <a:ext uri="{FF2B5EF4-FFF2-40B4-BE49-F238E27FC236}">
                <a16:creationId xmlns:a16="http://schemas.microsoft.com/office/drawing/2014/main" id="{4184C759-EA2D-4AE4-9E62-068781968706}"/>
              </a:ext>
            </a:extLst>
          </p:cNvPr>
          <p:cNvPicPr>
            <a:picLocks noChangeAspect="1"/>
          </p:cNvPicPr>
          <p:nvPr/>
        </p:nvPicPr>
        <p:blipFill rotWithShape="1">
          <a:blip r:embed="rId3">
            <a:extLst>
              <a:ext uri="{28A0092B-C50C-407E-A947-70E740481C1C}">
                <a14:useLocalDpi xmlns:a14="http://schemas.microsoft.com/office/drawing/2010/main" val="0"/>
              </a:ext>
            </a:extLst>
          </a:blip>
          <a:srcRect r="27619" b="-403"/>
          <a:stretch/>
        </p:blipFill>
        <p:spPr>
          <a:xfrm rot="5400000">
            <a:off x="3918545" y="1507567"/>
            <a:ext cx="4963886" cy="5164225"/>
          </a:xfrm>
          <a:prstGeom prst="rect">
            <a:avLst/>
          </a:prstGeom>
          <a:ln>
            <a:noFill/>
          </a:ln>
          <a:effectLst>
            <a:softEdge rad="112500"/>
          </a:effectLst>
        </p:spPr>
      </p:pic>
      <p:sp>
        <p:nvSpPr>
          <p:cNvPr id="6" name="TextBox 5">
            <a:extLst>
              <a:ext uri="{FF2B5EF4-FFF2-40B4-BE49-F238E27FC236}">
                <a16:creationId xmlns:a16="http://schemas.microsoft.com/office/drawing/2014/main" id="{EF135C74-6E07-4AC7-B485-5A3B0501492E}"/>
              </a:ext>
            </a:extLst>
          </p:cNvPr>
          <p:cNvSpPr txBox="1"/>
          <p:nvPr/>
        </p:nvSpPr>
        <p:spPr>
          <a:xfrm>
            <a:off x="118078" y="2862888"/>
            <a:ext cx="3790731" cy="3416320"/>
          </a:xfrm>
          <a:prstGeom prst="rect">
            <a:avLst/>
          </a:prstGeom>
          <a:noFill/>
        </p:spPr>
        <p:txBody>
          <a:bodyPr wrap="square" rtlCol="0">
            <a:spAutoFit/>
          </a:bodyPr>
          <a:lstStyle/>
          <a:p>
            <a:pPr marL="342900" indent="-342900">
              <a:buFont typeface="Janda Everyday Casual" panose="02000503000000020004" pitchFamily="2" charset="0"/>
              <a:buChar char="*"/>
            </a:pPr>
            <a:r>
              <a:rPr lang="en-US" sz="2400" dirty="0">
                <a:latin typeface="Janda Everyday Casual" panose="02000503000000020004" pitchFamily="2" charset="0"/>
              </a:rPr>
              <a:t>Escape the Room</a:t>
            </a:r>
          </a:p>
          <a:p>
            <a:pPr marL="342900" indent="-342900">
              <a:buFont typeface="Janda Everyday Casual" panose="02000503000000020004" pitchFamily="2" charset="0"/>
              <a:buChar char="*"/>
            </a:pPr>
            <a:endParaRPr lang="en-US" sz="2400" dirty="0">
              <a:latin typeface="Janda Everyday Casual" panose="02000503000000020004" pitchFamily="2" charset="0"/>
            </a:endParaRPr>
          </a:p>
          <a:p>
            <a:pPr marL="342900" indent="-342900">
              <a:buFont typeface="Janda Everyday Casual" panose="02000503000000020004" pitchFamily="2" charset="0"/>
              <a:buChar char="*"/>
            </a:pPr>
            <a:r>
              <a:rPr lang="en-US" sz="2400" dirty="0">
                <a:latin typeface="Janda Everyday Casual" panose="02000503000000020004" pitchFamily="2" charset="0"/>
              </a:rPr>
              <a:t>Lock Box Activities</a:t>
            </a:r>
          </a:p>
          <a:p>
            <a:pPr marL="342900" indent="-342900">
              <a:buFont typeface="Janda Everyday Casual" panose="02000503000000020004" pitchFamily="2" charset="0"/>
              <a:buChar char="*"/>
            </a:pPr>
            <a:endParaRPr lang="en-US" sz="2400" dirty="0">
              <a:latin typeface="Janda Everyday Casual" panose="02000503000000020004" pitchFamily="2" charset="0"/>
            </a:endParaRPr>
          </a:p>
          <a:p>
            <a:pPr marL="342900" indent="-342900">
              <a:buFont typeface="Janda Everyday Casual" panose="02000503000000020004" pitchFamily="2" charset="0"/>
              <a:buChar char="*"/>
            </a:pPr>
            <a:r>
              <a:rPr lang="en-US" sz="2400" dirty="0">
                <a:latin typeface="Janda Everyday Casual" panose="02000503000000020004" pitchFamily="2" charset="0"/>
              </a:rPr>
              <a:t>Puzzles</a:t>
            </a:r>
          </a:p>
          <a:p>
            <a:pPr marL="342900" indent="-342900">
              <a:buFont typeface="Janda Everyday Casual" panose="02000503000000020004" pitchFamily="2" charset="0"/>
              <a:buChar char="*"/>
            </a:pPr>
            <a:endParaRPr lang="en-US" sz="2400" dirty="0">
              <a:latin typeface="Janda Everyday Casual" panose="02000503000000020004" pitchFamily="2" charset="0"/>
            </a:endParaRPr>
          </a:p>
          <a:p>
            <a:pPr marL="342900" indent="-342900">
              <a:buFont typeface="Janda Everyday Casual" panose="02000503000000020004" pitchFamily="2" charset="0"/>
              <a:buChar char="*"/>
            </a:pPr>
            <a:r>
              <a:rPr lang="en-US" sz="2400" dirty="0">
                <a:latin typeface="Janda Everyday Casual" panose="02000503000000020004" pitchFamily="2" charset="0"/>
              </a:rPr>
              <a:t>Scavenger Hunts</a:t>
            </a:r>
          </a:p>
          <a:p>
            <a:pPr marL="342900" indent="-342900">
              <a:buFontTx/>
              <a:buChar char="-"/>
            </a:pPr>
            <a:endParaRPr lang="en-US" sz="2400" dirty="0">
              <a:latin typeface="Janda Everyday Casual" panose="02000503000000020004" pitchFamily="2" charset="0"/>
            </a:endParaRPr>
          </a:p>
          <a:p>
            <a:endParaRPr lang="en-US" sz="2400" dirty="0">
              <a:latin typeface="Janda Everyday Casual" panose="02000503000000020004" pitchFamily="2" charset="0"/>
            </a:endParaRPr>
          </a:p>
        </p:txBody>
      </p:sp>
    </p:spTree>
    <p:extLst>
      <p:ext uri="{BB962C8B-B14F-4D97-AF65-F5344CB8AC3E}">
        <p14:creationId xmlns:p14="http://schemas.microsoft.com/office/powerpoint/2010/main" val="2319500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7D88091-CF2B-B2C3-7C82-D4BE5D29BBE0}"/>
              </a:ext>
            </a:extLst>
          </p:cNvPr>
          <p:cNvSpPr txBox="1">
            <a:spLocks noChangeArrowheads="1"/>
          </p:cNvSpPr>
          <p:nvPr/>
        </p:nvSpPr>
        <p:spPr bwMode="auto">
          <a:xfrm>
            <a:off x="31464" y="140447"/>
            <a:ext cx="911253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8000" dirty="0">
                <a:latin typeface="KG This Is Not Goodbye" panose="02000506000000020003" pitchFamily="2" charset="0"/>
              </a:rPr>
              <a:t>The Explorers of Texas</a:t>
            </a:r>
          </a:p>
        </p:txBody>
      </p:sp>
      <p:pic>
        <p:nvPicPr>
          <p:cNvPr id="7" name="Picture 6">
            <a:extLst>
              <a:ext uri="{FF2B5EF4-FFF2-40B4-BE49-F238E27FC236}">
                <a16:creationId xmlns:a16="http://schemas.microsoft.com/office/drawing/2014/main" id="{F2CEFF0B-CCE2-BA6D-2052-2EADFE72B5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453" y="2200861"/>
            <a:ext cx="3585096" cy="4657138"/>
          </a:xfrm>
          <a:prstGeom prst="rect">
            <a:avLst/>
          </a:prstGeom>
        </p:spPr>
      </p:pic>
      <p:pic>
        <p:nvPicPr>
          <p:cNvPr id="8" name="Picture 7">
            <a:extLst>
              <a:ext uri="{FF2B5EF4-FFF2-40B4-BE49-F238E27FC236}">
                <a16:creationId xmlns:a16="http://schemas.microsoft.com/office/drawing/2014/main" id="{74FBA92E-D25F-2DFE-C7CD-1F3AD157C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2285999"/>
            <a:ext cx="3429000" cy="4572000"/>
          </a:xfrm>
          <a:prstGeom prst="rect">
            <a:avLst/>
          </a:prstGeom>
        </p:spPr>
      </p:pic>
      <p:pic>
        <p:nvPicPr>
          <p:cNvPr id="9" name="Picture 8">
            <a:extLst>
              <a:ext uri="{FF2B5EF4-FFF2-40B4-BE49-F238E27FC236}">
                <a16:creationId xmlns:a16="http://schemas.microsoft.com/office/drawing/2014/main" id="{B80B83C5-148D-7A3D-6E5B-77FF3069D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374" y="2694992"/>
            <a:ext cx="3122257" cy="4163008"/>
          </a:xfrm>
          <a:prstGeom prst="rect">
            <a:avLst/>
          </a:prstGeom>
        </p:spPr>
      </p:pic>
      <p:pic>
        <p:nvPicPr>
          <p:cNvPr id="10" name="Picture 9">
            <a:extLst>
              <a:ext uri="{FF2B5EF4-FFF2-40B4-BE49-F238E27FC236}">
                <a16:creationId xmlns:a16="http://schemas.microsoft.com/office/drawing/2014/main" id="{F49A2E12-60F5-B702-BF9C-BBDA931415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9345" y="1733862"/>
            <a:ext cx="3843103" cy="5124137"/>
          </a:xfrm>
          <a:prstGeom prst="rect">
            <a:avLst/>
          </a:prstGeom>
        </p:spPr>
      </p:pic>
    </p:spTree>
    <p:extLst>
      <p:ext uri="{BB962C8B-B14F-4D97-AF65-F5344CB8AC3E}">
        <p14:creationId xmlns:p14="http://schemas.microsoft.com/office/powerpoint/2010/main" val="3602143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482681" y="1228397"/>
            <a:ext cx="8429825"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latin typeface="Architects Daughter" panose="02000505000000020004" pitchFamily="2" charset="0"/>
              </a:rPr>
              <a:t>Content Objective: </a:t>
            </a:r>
            <a:r>
              <a:rPr lang="en-US" altLang="en-US" sz="2800" dirty="0">
                <a:latin typeface="Architects Daughter" panose="02000505000000020004" pitchFamily="2" charset="0"/>
              </a:rPr>
              <a:t>Students will identify important individuals, events and issues related to European exploration of Texas.</a:t>
            </a:r>
          </a:p>
          <a:p>
            <a:pPr>
              <a:spcBef>
                <a:spcPct val="0"/>
              </a:spcBef>
              <a:buFontTx/>
              <a:buNone/>
            </a:pPr>
            <a:endParaRPr lang="en-US" altLang="en-US" sz="2800" dirty="0">
              <a:latin typeface="Architects Daughter" panose="02000505000000020004" pitchFamily="2" charset="0"/>
            </a:endParaRPr>
          </a:p>
          <a:p>
            <a:pPr>
              <a:spcBef>
                <a:spcPct val="0"/>
              </a:spcBef>
              <a:buFontTx/>
              <a:buNone/>
            </a:pPr>
            <a:r>
              <a:rPr lang="en-US" altLang="en-US" sz="2800" b="1" dirty="0">
                <a:latin typeface="Architects Daughter" panose="02000505000000020004" pitchFamily="2" charset="0"/>
              </a:rPr>
              <a:t>		Language Objective: </a:t>
            </a:r>
            <a:r>
              <a:rPr lang="en-US" altLang="en-US" sz="2800" dirty="0">
                <a:latin typeface="Architects Daughter" panose="02000505000000020004" pitchFamily="2" charset="0"/>
              </a:rPr>
              <a:t>Students will 				show comprehension through</a:t>
            </a:r>
          </a:p>
          <a:p>
            <a:pPr>
              <a:spcBef>
                <a:spcPct val="0"/>
              </a:spcBef>
              <a:buFontTx/>
              <a:buNone/>
            </a:pPr>
            <a:r>
              <a:rPr lang="en-US" altLang="en-US" sz="2800" dirty="0">
                <a:latin typeface="Architects Daughter" panose="02000505000000020004" pitchFamily="2" charset="0"/>
              </a:rPr>
              <a:t>     inferential skills while reading.</a:t>
            </a:r>
          </a:p>
        </p:txBody>
      </p:sp>
      <p:sp>
        <p:nvSpPr>
          <p:cNvPr id="57347" name="TextBox 3"/>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Objectives</a:t>
            </a:r>
          </a:p>
        </p:txBody>
      </p:sp>
      <p:pic>
        <p:nvPicPr>
          <p:cNvPr id="5734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54D17EFA-8EE2-4004-98FF-A97220B9D7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396" y="3243957"/>
            <a:ext cx="1963431" cy="3539430"/>
          </a:xfrm>
          <a:prstGeom prst="rect">
            <a:avLst/>
          </a:prstGeom>
        </p:spPr>
      </p:pic>
      <p:sp>
        <p:nvSpPr>
          <p:cNvPr id="2" name="TextBox 1">
            <a:extLst>
              <a:ext uri="{FF2B5EF4-FFF2-40B4-BE49-F238E27FC236}">
                <a16:creationId xmlns:a16="http://schemas.microsoft.com/office/drawing/2014/main" id="{D4A34809-4F36-66EE-8C4F-E6C953D90A4C}"/>
              </a:ext>
            </a:extLst>
          </p:cNvPr>
          <p:cNvSpPr txBox="1"/>
          <p:nvPr/>
        </p:nvSpPr>
        <p:spPr>
          <a:xfrm>
            <a:off x="-4711700" y="1015137"/>
            <a:ext cx="4572000" cy="1754326"/>
          </a:xfrm>
          <a:prstGeom prst="rect">
            <a:avLst/>
          </a:prstGeom>
          <a:noFill/>
        </p:spPr>
        <p:txBody>
          <a:bodyPr wrap="square">
            <a:spAutoFit/>
          </a:bodyPr>
          <a:lstStyle/>
          <a:p>
            <a:r>
              <a:rPr lang="en-US" dirty="0"/>
              <a:t>(B) identify important individuals, events, and issues related to European exploration of Texas such as Alonso Álvarez de Pineda, </a:t>
            </a:r>
            <a:r>
              <a:rPr lang="en-US" dirty="0" err="1"/>
              <a:t>Álvar</a:t>
            </a:r>
            <a:r>
              <a:rPr lang="en-US" dirty="0"/>
              <a:t> </a:t>
            </a:r>
            <a:r>
              <a:rPr lang="en-US" dirty="0" err="1"/>
              <a:t>Núñez</a:t>
            </a:r>
            <a:r>
              <a:rPr lang="en-US" dirty="0"/>
              <a:t> Cabeza de Vaca, the search for gold, and the conflicting territorial claims between France and Spain;</a:t>
            </a:r>
          </a:p>
        </p:txBody>
      </p:sp>
    </p:spTree>
    <p:extLst>
      <p:ext uri="{BB962C8B-B14F-4D97-AF65-F5344CB8AC3E}">
        <p14:creationId xmlns:p14="http://schemas.microsoft.com/office/powerpoint/2010/main" val="39832168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D78A6-87B9-4BD8-B4C0-F395598FC0C7}"/>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Preview</a:t>
            </a:r>
          </a:p>
        </p:txBody>
      </p:sp>
      <p:pic>
        <p:nvPicPr>
          <p:cNvPr id="5" name="Picture 4">
            <a:extLst>
              <a:ext uri="{FF2B5EF4-FFF2-40B4-BE49-F238E27FC236}">
                <a16:creationId xmlns:a16="http://schemas.microsoft.com/office/drawing/2014/main" id="{C85FAD82-4568-22DC-FA74-1383A1F271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9A45D30-66D1-013D-201D-3E671EF232C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 t="4006" r="2124" b="9386"/>
          <a:stretch/>
        </p:blipFill>
        <p:spPr bwMode="auto">
          <a:xfrm>
            <a:off x="167085" y="950218"/>
            <a:ext cx="8654185" cy="47139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354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3D78A6-87B9-4BD8-B4C0-F395598FC0C7}"/>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Preview</a:t>
            </a:r>
          </a:p>
        </p:txBody>
      </p:sp>
      <p:pic>
        <p:nvPicPr>
          <p:cNvPr id="5" name="Picture 4">
            <a:extLst>
              <a:ext uri="{FF2B5EF4-FFF2-40B4-BE49-F238E27FC236}">
                <a16:creationId xmlns:a16="http://schemas.microsoft.com/office/drawing/2014/main" id="{C85FAD82-4568-22DC-FA74-1383A1F271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6538548-E3A0-5FEC-3820-11DE006EA8CA}"/>
              </a:ext>
            </a:extLst>
          </p:cNvPr>
          <p:cNvPicPr>
            <a:picLocks noChangeAspect="1"/>
          </p:cNvPicPr>
          <p:nvPr/>
        </p:nvPicPr>
        <p:blipFill>
          <a:blip r:embed="rId4"/>
          <a:stretch>
            <a:fillRect/>
          </a:stretch>
        </p:blipFill>
        <p:spPr>
          <a:xfrm>
            <a:off x="322729" y="914400"/>
            <a:ext cx="8426831" cy="561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05736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FB27B3-629D-AF29-7992-C6178F3B7797}"/>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Preview</a:t>
            </a:r>
          </a:p>
        </p:txBody>
      </p:sp>
      <p:pic>
        <p:nvPicPr>
          <p:cNvPr id="3" name="Picture 2">
            <a:extLst>
              <a:ext uri="{FF2B5EF4-FFF2-40B4-BE49-F238E27FC236}">
                <a16:creationId xmlns:a16="http://schemas.microsoft.com/office/drawing/2014/main" id="{329A7CEF-647F-4425-527F-82CF4E29C9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20A5DFD2-09C2-F98B-83D8-68E691D9571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97" t="4006" r="2124" b="9386"/>
          <a:stretch/>
        </p:blipFill>
        <p:spPr bwMode="auto">
          <a:xfrm>
            <a:off x="322729" y="858443"/>
            <a:ext cx="4439475" cy="2570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1C191B3B-F7C9-7F38-9E17-03F17C766ECC}"/>
              </a:ext>
            </a:extLst>
          </p:cNvPr>
          <p:cNvPicPr>
            <a:picLocks noChangeAspect="1"/>
          </p:cNvPicPr>
          <p:nvPr/>
        </p:nvPicPr>
        <p:blipFill>
          <a:blip r:embed="rId5"/>
          <a:stretch>
            <a:fillRect/>
          </a:stretch>
        </p:blipFill>
        <p:spPr>
          <a:xfrm>
            <a:off x="322729" y="3826101"/>
            <a:ext cx="4439475" cy="2957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6EB3F370-CEBD-6458-346B-A791194B8E2E}"/>
              </a:ext>
            </a:extLst>
          </p:cNvPr>
          <p:cNvSpPr txBox="1"/>
          <p:nvPr/>
        </p:nvSpPr>
        <p:spPr>
          <a:xfrm>
            <a:off x="4948749" y="1401934"/>
            <a:ext cx="4131751" cy="1200329"/>
          </a:xfrm>
          <a:prstGeom prst="rect">
            <a:avLst/>
          </a:prstGeom>
          <a:solidFill>
            <a:srgbClr val="92D050"/>
          </a:solidFill>
        </p:spPr>
        <p:txBody>
          <a:bodyPr wrap="square">
            <a:spAutoFit/>
          </a:bodyPr>
          <a:lstStyle/>
          <a:p>
            <a:r>
              <a:rPr lang="en-US" sz="2400" b="0" i="1" dirty="0">
                <a:solidFill>
                  <a:srgbClr val="000000"/>
                </a:solidFill>
                <a:effectLst/>
                <a:latin typeface="The Hand Extrablack" panose="03070A02030502020204" pitchFamily="66" charset="0"/>
              </a:rPr>
              <a:t>This painting depicted the battle between Spanish soldiers and </a:t>
            </a:r>
            <a:r>
              <a:rPr lang="en-US" sz="2400" b="0" i="1" dirty="0" err="1">
                <a:solidFill>
                  <a:srgbClr val="000000"/>
                </a:solidFill>
                <a:effectLst/>
                <a:latin typeface="The Hand Extrablack" panose="03070A02030502020204" pitchFamily="66" charset="0"/>
              </a:rPr>
              <a:t>Zuñis</a:t>
            </a:r>
            <a:r>
              <a:rPr lang="en-US" sz="2400" i="1" dirty="0">
                <a:solidFill>
                  <a:srgbClr val="000000"/>
                </a:solidFill>
                <a:latin typeface="The Hand Extrablack" panose="03070A02030502020204" pitchFamily="66" charset="0"/>
              </a:rPr>
              <a:t> during </a:t>
            </a:r>
            <a:r>
              <a:rPr lang="en-US" sz="2400" b="0" i="1" dirty="0">
                <a:solidFill>
                  <a:srgbClr val="000000"/>
                </a:solidFill>
                <a:effectLst/>
                <a:latin typeface="The Hand Extrablack" panose="03070A02030502020204" pitchFamily="66" charset="0"/>
              </a:rPr>
              <a:t>Coronado’s attack of July 6, 1540.</a:t>
            </a:r>
            <a:endParaRPr lang="en-US" sz="2400" dirty="0">
              <a:latin typeface="The Hand Extrablack" panose="03070A02030502020204" pitchFamily="66" charset="0"/>
            </a:endParaRPr>
          </a:p>
        </p:txBody>
      </p:sp>
      <p:sp>
        <p:nvSpPr>
          <p:cNvPr id="7" name="TextBox 6">
            <a:extLst>
              <a:ext uri="{FF2B5EF4-FFF2-40B4-BE49-F238E27FC236}">
                <a16:creationId xmlns:a16="http://schemas.microsoft.com/office/drawing/2014/main" id="{45979E8D-122A-B722-6E66-7A1864842FC8}"/>
              </a:ext>
            </a:extLst>
          </p:cNvPr>
          <p:cNvSpPr txBox="1"/>
          <p:nvPr/>
        </p:nvSpPr>
        <p:spPr>
          <a:xfrm>
            <a:off x="26987" y="-64887"/>
            <a:ext cx="3753971" cy="923330"/>
          </a:xfrm>
          <a:prstGeom prst="rect">
            <a:avLst/>
          </a:prstGeom>
          <a:noFill/>
        </p:spPr>
        <p:txBody>
          <a:bodyPr wrap="square" rtlCol="0">
            <a:spAutoFit/>
          </a:bodyPr>
          <a:lstStyle/>
          <a:p>
            <a:r>
              <a:rPr lang="en-US" dirty="0">
                <a:solidFill>
                  <a:srgbClr val="FF0000"/>
                </a:solidFill>
              </a:rPr>
              <a:t>Place the sentence strip next to the image you think it matches – one example has been done for you. </a:t>
            </a:r>
          </a:p>
        </p:txBody>
      </p:sp>
    </p:spTree>
    <p:extLst>
      <p:ext uri="{BB962C8B-B14F-4D97-AF65-F5344CB8AC3E}">
        <p14:creationId xmlns:p14="http://schemas.microsoft.com/office/powerpoint/2010/main" val="40983215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3E7D5-75C0-F343-C9B5-67CB88EA1521}"/>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Scavenger Hunt</a:t>
            </a:r>
          </a:p>
        </p:txBody>
      </p:sp>
      <p:pic>
        <p:nvPicPr>
          <p:cNvPr id="3" name="Picture 2">
            <a:extLst>
              <a:ext uri="{FF2B5EF4-FFF2-40B4-BE49-F238E27FC236}">
                <a16:creationId xmlns:a16="http://schemas.microsoft.com/office/drawing/2014/main" id="{E1B27522-BDE4-B8A6-662E-53F9861E9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clipart, cat, mammal, cartoon&#10;&#10;Description automatically generated">
            <a:extLst>
              <a:ext uri="{FF2B5EF4-FFF2-40B4-BE49-F238E27FC236}">
                <a16:creationId xmlns:a16="http://schemas.microsoft.com/office/drawing/2014/main" id="{023E66C0-BD59-09BE-8784-3948E478ACA5}"/>
              </a:ext>
            </a:extLst>
          </p:cNvPr>
          <p:cNvPicPr>
            <a:picLocks noChangeAspect="1"/>
          </p:cNvPicPr>
          <p:nvPr/>
        </p:nvPicPr>
        <p:blipFill rotWithShape="1">
          <a:blip r:embed="rId3">
            <a:extLst>
              <a:ext uri="{28A0092B-C50C-407E-A947-70E740481C1C}">
                <a14:useLocalDpi xmlns:a14="http://schemas.microsoft.com/office/drawing/2010/main" val="0"/>
              </a:ext>
            </a:extLst>
          </a:blip>
          <a:srcRect t="33727" b="33727"/>
          <a:stretch/>
        </p:blipFill>
        <p:spPr>
          <a:xfrm>
            <a:off x="2190750" y="1652587"/>
            <a:ext cx="5143500" cy="2232026"/>
          </a:xfrm>
          <a:prstGeom prst="rect">
            <a:avLst/>
          </a:prstGeom>
        </p:spPr>
      </p:pic>
      <p:sp>
        <p:nvSpPr>
          <p:cNvPr id="6" name="TextBox 5">
            <a:extLst>
              <a:ext uri="{FF2B5EF4-FFF2-40B4-BE49-F238E27FC236}">
                <a16:creationId xmlns:a16="http://schemas.microsoft.com/office/drawing/2014/main" id="{C62DB4B6-4D73-AE52-9B49-92471C5C1002}"/>
              </a:ext>
            </a:extLst>
          </p:cNvPr>
          <p:cNvSpPr txBox="1"/>
          <p:nvPr/>
        </p:nvSpPr>
        <p:spPr>
          <a:xfrm>
            <a:off x="609600" y="4368800"/>
            <a:ext cx="8064500" cy="1200329"/>
          </a:xfrm>
          <a:prstGeom prst="rect">
            <a:avLst/>
          </a:prstGeom>
          <a:noFill/>
        </p:spPr>
        <p:txBody>
          <a:bodyPr wrap="square" rtlCol="0">
            <a:spAutoFit/>
          </a:bodyPr>
          <a:lstStyle/>
          <a:p>
            <a:r>
              <a:rPr lang="en-US" sz="2400" b="1" dirty="0">
                <a:latin typeface="Architects Daughter" panose="02000505000000020004" pitchFamily="2" charset="0"/>
              </a:rPr>
              <a:t>Step One: </a:t>
            </a:r>
            <a:r>
              <a:rPr lang="en-US" sz="2400" dirty="0">
                <a:latin typeface="Architects Daughter" panose="02000505000000020004" pitchFamily="2" charset="0"/>
              </a:rPr>
              <a:t>Examine the clue you have been given. Look at the symbols and try to determine what they may mean.   </a:t>
            </a:r>
          </a:p>
        </p:txBody>
      </p:sp>
    </p:spTree>
    <p:extLst>
      <p:ext uri="{BB962C8B-B14F-4D97-AF65-F5344CB8AC3E}">
        <p14:creationId xmlns:p14="http://schemas.microsoft.com/office/powerpoint/2010/main" val="1072653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3E7D5-75C0-F343-C9B5-67CB88EA1521}"/>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Scavenger Hunt</a:t>
            </a:r>
          </a:p>
        </p:txBody>
      </p:sp>
      <p:pic>
        <p:nvPicPr>
          <p:cNvPr id="3" name="Picture 2">
            <a:extLst>
              <a:ext uri="{FF2B5EF4-FFF2-40B4-BE49-F238E27FC236}">
                <a16:creationId xmlns:a16="http://schemas.microsoft.com/office/drawing/2014/main" id="{E1B27522-BDE4-B8A6-662E-53F9861E9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clipart, cat, mammal, cartoon&#10;&#10;Description automatically generated">
            <a:extLst>
              <a:ext uri="{FF2B5EF4-FFF2-40B4-BE49-F238E27FC236}">
                <a16:creationId xmlns:a16="http://schemas.microsoft.com/office/drawing/2014/main" id="{023E66C0-BD59-09BE-8784-3948E478ACA5}"/>
              </a:ext>
            </a:extLst>
          </p:cNvPr>
          <p:cNvPicPr>
            <a:picLocks noChangeAspect="1"/>
          </p:cNvPicPr>
          <p:nvPr/>
        </p:nvPicPr>
        <p:blipFill rotWithShape="1">
          <a:blip r:embed="rId3">
            <a:extLst>
              <a:ext uri="{28A0092B-C50C-407E-A947-70E740481C1C}">
                <a14:useLocalDpi xmlns:a14="http://schemas.microsoft.com/office/drawing/2010/main" val="0"/>
              </a:ext>
            </a:extLst>
          </a:blip>
          <a:srcRect t="33727" b="33727"/>
          <a:stretch/>
        </p:blipFill>
        <p:spPr>
          <a:xfrm>
            <a:off x="9493250" y="1373187"/>
            <a:ext cx="5143500" cy="2232026"/>
          </a:xfrm>
          <a:prstGeom prst="rect">
            <a:avLst/>
          </a:prstGeom>
        </p:spPr>
      </p:pic>
      <p:sp>
        <p:nvSpPr>
          <p:cNvPr id="6" name="TextBox 5">
            <a:extLst>
              <a:ext uri="{FF2B5EF4-FFF2-40B4-BE49-F238E27FC236}">
                <a16:creationId xmlns:a16="http://schemas.microsoft.com/office/drawing/2014/main" id="{C62DB4B6-4D73-AE52-9B49-92471C5C1002}"/>
              </a:ext>
            </a:extLst>
          </p:cNvPr>
          <p:cNvSpPr txBox="1"/>
          <p:nvPr/>
        </p:nvSpPr>
        <p:spPr>
          <a:xfrm>
            <a:off x="4572000" y="979486"/>
            <a:ext cx="4311650" cy="1938992"/>
          </a:xfrm>
          <a:prstGeom prst="rect">
            <a:avLst/>
          </a:prstGeom>
          <a:noFill/>
        </p:spPr>
        <p:txBody>
          <a:bodyPr wrap="square" rtlCol="0">
            <a:spAutoFit/>
          </a:bodyPr>
          <a:lstStyle/>
          <a:p>
            <a:r>
              <a:rPr lang="en-US" sz="2400" b="1" dirty="0">
                <a:latin typeface="Architects Daughter" panose="02000505000000020004" pitchFamily="2" charset="0"/>
              </a:rPr>
              <a:t>Step Two: </a:t>
            </a:r>
            <a:r>
              <a:rPr lang="en-US" sz="2400" dirty="0">
                <a:latin typeface="Architects Daughter" panose="02000505000000020004" pitchFamily="2" charset="0"/>
              </a:rPr>
              <a:t>Skim the readings on the different Conquistadors of Texas – does your clue match the reading?</a:t>
            </a:r>
          </a:p>
        </p:txBody>
      </p:sp>
      <p:pic>
        <p:nvPicPr>
          <p:cNvPr id="7" name="Picture 6" descr="A close-up of a letter&#10;&#10;Description automatically generated with low confidence">
            <a:extLst>
              <a:ext uri="{FF2B5EF4-FFF2-40B4-BE49-F238E27FC236}">
                <a16:creationId xmlns:a16="http://schemas.microsoft.com/office/drawing/2014/main" id="{ABCD415D-2899-2EA8-B597-54DCFE45F7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350" y="979486"/>
            <a:ext cx="4113610" cy="5484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72464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3E7D5-75C0-F343-C9B5-67CB88EA1521}"/>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Scavenger Hunt</a:t>
            </a:r>
          </a:p>
        </p:txBody>
      </p:sp>
      <p:pic>
        <p:nvPicPr>
          <p:cNvPr id="3" name="Picture 2">
            <a:extLst>
              <a:ext uri="{FF2B5EF4-FFF2-40B4-BE49-F238E27FC236}">
                <a16:creationId xmlns:a16="http://schemas.microsoft.com/office/drawing/2014/main" id="{E1B27522-BDE4-B8A6-662E-53F9861E9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2DB4B6-4D73-AE52-9B49-92471C5C1002}"/>
              </a:ext>
            </a:extLst>
          </p:cNvPr>
          <p:cNvSpPr txBox="1"/>
          <p:nvPr/>
        </p:nvSpPr>
        <p:spPr>
          <a:xfrm>
            <a:off x="4572000" y="979486"/>
            <a:ext cx="4311650" cy="1569660"/>
          </a:xfrm>
          <a:prstGeom prst="rect">
            <a:avLst/>
          </a:prstGeom>
          <a:noFill/>
        </p:spPr>
        <p:txBody>
          <a:bodyPr wrap="square" rtlCol="0">
            <a:spAutoFit/>
          </a:bodyPr>
          <a:lstStyle/>
          <a:p>
            <a:r>
              <a:rPr lang="en-US" sz="2400" b="1" dirty="0">
                <a:latin typeface="Architects Daughter" panose="02000505000000020004" pitchFamily="2" charset="0"/>
              </a:rPr>
              <a:t>Step Three: </a:t>
            </a:r>
            <a:r>
              <a:rPr lang="en-US" sz="2400" dirty="0">
                <a:latin typeface="Architects Daughter" panose="02000505000000020004" pitchFamily="2" charset="0"/>
              </a:rPr>
              <a:t>Check with your teacher – does the clue match the reading?</a:t>
            </a:r>
          </a:p>
        </p:txBody>
      </p:sp>
      <p:pic>
        <p:nvPicPr>
          <p:cNvPr id="7" name="Picture 6" descr="A close-up of a letter&#10;&#10;Description automatically generated with low confidence">
            <a:extLst>
              <a:ext uri="{FF2B5EF4-FFF2-40B4-BE49-F238E27FC236}">
                <a16:creationId xmlns:a16="http://schemas.microsoft.com/office/drawing/2014/main" id="{ABCD415D-2899-2EA8-B597-54DCFE45F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350" y="979486"/>
            <a:ext cx="4113610" cy="5484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picture containing clipart, cat, mammal, cartoon&#10;&#10;Description automatically generated">
            <a:extLst>
              <a:ext uri="{FF2B5EF4-FFF2-40B4-BE49-F238E27FC236}">
                <a16:creationId xmlns:a16="http://schemas.microsoft.com/office/drawing/2014/main" id="{023E66C0-BD59-09BE-8784-3948E478ACA5}"/>
              </a:ext>
            </a:extLst>
          </p:cNvPr>
          <p:cNvPicPr>
            <a:picLocks noChangeAspect="1"/>
          </p:cNvPicPr>
          <p:nvPr/>
        </p:nvPicPr>
        <p:blipFill rotWithShape="1">
          <a:blip r:embed="rId4">
            <a:extLst>
              <a:ext uri="{28A0092B-C50C-407E-A947-70E740481C1C}">
                <a14:useLocalDpi xmlns:a14="http://schemas.microsoft.com/office/drawing/2010/main" val="0"/>
              </a:ext>
            </a:extLst>
          </a:blip>
          <a:srcRect t="33727" b="33727"/>
          <a:stretch/>
        </p:blipFill>
        <p:spPr>
          <a:xfrm>
            <a:off x="2198292" y="3967161"/>
            <a:ext cx="5143500" cy="2232026"/>
          </a:xfrm>
          <a:prstGeom prst="rect">
            <a:avLst/>
          </a:prstGeom>
        </p:spPr>
      </p:pic>
    </p:spTree>
    <p:extLst>
      <p:ext uri="{BB962C8B-B14F-4D97-AF65-F5344CB8AC3E}">
        <p14:creationId xmlns:p14="http://schemas.microsoft.com/office/powerpoint/2010/main" val="1330950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
            <a:extLst>
              <a:ext uri="{FF2B5EF4-FFF2-40B4-BE49-F238E27FC236}">
                <a16:creationId xmlns:a16="http://schemas.microsoft.com/office/drawing/2014/main" id="{367C7692-25DC-03B3-A77D-CCB2B56623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762CAC4B-867A-581A-200F-18AA07195BD4}"/>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197EECA5-101B-1838-455B-A2197C093E86}"/>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9A3CFD53-294B-F080-AB4C-D593EF1ACB6A}"/>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991819B5-1629-4CA5-E04C-FD61E229593C}"/>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922E596A-0580-DDF8-301F-0B5A411E8B1A}"/>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2296" name="TextBox 2">
            <a:extLst>
              <a:ext uri="{FF2B5EF4-FFF2-40B4-BE49-F238E27FC236}">
                <a16:creationId xmlns:a16="http://schemas.microsoft.com/office/drawing/2014/main" id="{4D336687-4F4B-9D50-435D-45B0EBAF3328}"/>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5" name="Rectangle 14">
            <a:extLst>
              <a:ext uri="{FF2B5EF4-FFF2-40B4-BE49-F238E27FC236}">
                <a16:creationId xmlns:a16="http://schemas.microsoft.com/office/drawing/2014/main" id="{EA1B3C36-0C05-5EBF-8AC4-74796EB9B50D}"/>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FD68F4EE-A56F-1726-E72F-6A4275FADE33}"/>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12299" name="Rectangle 24">
            <a:extLst>
              <a:ext uri="{FF2B5EF4-FFF2-40B4-BE49-F238E27FC236}">
                <a16:creationId xmlns:a16="http://schemas.microsoft.com/office/drawing/2014/main" id="{2D5336FF-C58B-C977-C9ED-9671092C6229}"/>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9A3E7D5-75C0-F343-C9B5-67CB88EA1521}"/>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Scavenger Hunt</a:t>
            </a:r>
          </a:p>
        </p:txBody>
      </p:sp>
      <p:pic>
        <p:nvPicPr>
          <p:cNvPr id="3" name="Picture 2">
            <a:extLst>
              <a:ext uri="{FF2B5EF4-FFF2-40B4-BE49-F238E27FC236}">
                <a16:creationId xmlns:a16="http://schemas.microsoft.com/office/drawing/2014/main" id="{E1B27522-BDE4-B8A6-662E-53F9861E95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62DB4B6-4D73-AE52-9B49-92471C5C1002}"/>
              </a:ext>
            </a:extLst>
          </p:cNvPr>
          <p:cNvSpPr txBox="1"/>
          <p:nvPr/>
        </p:nvSpPr>
        <p:spPr>
          <a:xfrm>
            <a:off x="114300" y="4865686"/>
            <a:ext cx="8813800" cy="1938992"/>
          </a:xfrm>
          <a:prstGeom prst="rect">
            <a:avLst/>
          </a:prstGeom>
          <a:noFill/>
        </p:spPr>
        <p:txBody>
          <a:bodyPr wrap="square" rtlCol="0">
            <a:spAutoFit/>
          </a:bodyPr>
          <a:lstStyle/>
          <a:p>
            <a:r>
              <a:rPr lang="en-US" sz="2400" b="1" dirty="0">
                <a:latin typeface="Architects Daughter" panose="02000505000000020004" pitchFamily="2" charset="0"/>
              </a:rPr>
              <a:t>Step Four: </a:t>
            </a:r>
            <a:r>
              <a:rPr lang="en-US" sz="2400" dirty="0">
                <a:latin typeface="Architects Daughter" panose="02000505000000020004" pitchFamily="2" charset="0"/>
              </a:rPr>
              <a:t>Summarize the information on your conquistador.</a:t>
            </a:r>
          </a:p>
          <a:p>
            <a:endParaRPr lang="en-US" sz="2400" dirty="0">
              <a:latin typeface="Architects Daughter" panose="02000505000000020004" pitchFamily="2" charset="0"/>
            </a:endParaRPr>
          </a:p>
          <a:p>
            <a:r>
              <a:rPr lang="en-US" sz="2400" b="1" dirty="0">
                <a:latin typeface="Architects Daughter" panose="02000505000000020004" pitchFamily="2" charset="0"/>
              </a:rPr>
              <a:t>Step Five: </a:t>
            </a:r>
            <a:r>
              <a:rPr lang="en-US" sz="2400" dirty="0">
                <a:latin typeface="Architects Daughter" panose="02000505000000020004" pitchFamily="2" charset="0"/>
              </a:rPr>
              <a:t>Check with your teacher, get a new clue and repeat the process. </a:t>
            </a:r>
          </a:p>
        </p:txBody>
      </p:sp>
      <p:pic>
        <p:nvPicPr>
          <p:cNvPr id="8" name="Picture 7" descr="A picture containing text&#10;&#10;Description automatically generated">
            <a:extLst>
              <a:ext uri="{FF2B5EF4-FFF2-40B4-BE49-F238E27FC236}">
                <a16:creationId xmlns:a16="http://schemas.microsoft.com/office/drawing/2014/main" id="{83B720FD-F0FB-D1F9-0273-BF4833B03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113352" y="333906"/>
            <a:ext cx="3611562" cy="4815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841557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339A02-ABB4-E291-2C16-991FD6B108D0}"/>
              </a:ext>
            </a:extLst>
          </p:cNvPr>
          <p:cNvSpPr txBox="1">
            <a:spLocks noChangeArrowheads="1"/>
          </p:cNvSpPr>
          <p:nvPr/>
        </p:nvSpPr>
        <p:spPr bwMode="auto">
          <a:xfrm>
            <a:off x="0" y="74613"/>
            <a:ext cx="9117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dirty="0">
                <a:latin typeface="Goudy Stout" panose="0202090407030B020401" pitchFamily="18" charset="0"/>
                <a:ea typeface="ＭＳ Ｐゴシック" panose="020B0600070205080204" pitchFamily="34" charset="-128"/>
              </a:rPr>
              <a:t>Boom cards</a:t>
            </a:r>
          </a:p>
        </p:txBody>
      </p:sp>
      <p:pic>
        <p:nvPicPr>
          <p:cNvPr id="8" name="Picture 7">
            <a:extLst>
              <a:ext uri="{FF2B5EF4-FFF2-40B4-BE49-F238E27FC236}">
                <a16:creationId xmlns:a16="http://schemas.microsoft.com/office/drawing/2014/main" id="{47186B19-3068-B6AC-E1F2-B4B39F0C8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2188" y="658813"/>
            <a:ext cx="5584825" cy="7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picture containing text, handwriting, screenshot, font&#10;&#10;Description automatically generated">
            <a:extLst>
              <a:ext uri="{FF2B5EF4-FFF2-40B4-BE49-F238E27FC236}">
                <a16:creationId xmlns:a16="http://schemas.microsoft.com/office/drawing/2014/main" id="{5ABA7868-EF04-A2E4-C5B7-61909290C0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587" y="1015137"/>
            <a:ext cx="5584826" cy="55848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52151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758031-17B1-46B6-9C8D-7B1F6BD36F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802" y="0"/>
            <a:ext cx="10287604" cy="6857999"/>
          </a:xfrm>
          <a:prstGeom prst="rect">
            <a:avLst/>
          </a:prstGeom>
        </p:spPr>
      </p:pic>
      <p:sp>
        <p:nvSpPr>
          <p:cNvPr id="155651" name="TextBox 2">
            <a:extLst>
              <a:ext uri="{FF2B5EF4-FFF2-40B4-BE49-F238E27FC236}">
                <a16:creationId xmlns:a16="http://schemas.microsoft.com/office/drawing/2014/main" id="{0EBB2C2A-0B07-47F2-B250-0F54322BDED2}"/>
              </a:ext>
            </a:extLst>
          </p:cNvPr>
          <p:cNvSpPr txBox="1">
            <a:spLocks noChangeArrowheads="1"/>
          </p:cNvSpPr>
          <p:nvPr/>
        </p:nvSpPr>
        <p:spPr bwMode="auto">
          <a:xfrm rot="19984262">
            <a:off x="5696855" y="1203348"/>
            <a:ext cx="4384696"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9000" dirty="0">
                <a:effectLst>
                  <a:outerShdw blurRad="38100" dist="38100" dir="2700000" algn="tl">
                    <a:srgbClr val="000000">
                      <a:alpha val="43137"/>
                    </a:srgbClr>
                  </a:outerShdw>
                </a:effectLst>
                <a:latin typeface="Bloomishly" pitchFamily="50" charset="0"/>
              </a:rPr>
              <a:t>Questions?</a:t>
            </a:r>
          </a:p>
        </p:txBody>
      </p:sp>
    </p:spTree>
    <p:extLst>
      <p:ext uri="{BB962C8B-B14F-4D97-AF65-F5344CB8AC3E}">
        <p14:creationId xmlns:p14="http://schemas.microsoft.com/office/powerpoint/2010/main" val="66231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EB7B6F-01EF-402C-8E7C-F1A9C6658D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34" y="-4823"/>
            <a:ext cx="10294234" cy="6862823"/>
          </a:xfrm>
          <a:prstGeom prst="rect">
            <a:avLst/>
          </a:prstGeom>
        </p:spPr>
      </p:pic>
      <p:sp>
        <p:nvSpPr>
          <p:cNvPr id="48132" name="TextBox 3">
            <a:extLst>
              <a:ext uri="{FF2B5EF4-FFF2-40B4-BE49-F238E27FC236}">
                <a16:creationId xmlns:a16="http://schemas.microsoft.com/office/drawing/2014/main" id="{8654C2D3-88AA-4BC8-AED3-264176DA7D92}"/>
              </a:ext>
            </a:extLst>
          </p:cNvPr>
          <p:cNvSpPr txBox="1">
            <a:spLocks noChangeArrowheads="1"/>
          </p:cNvSpPr>
          <p:nvPr/>
        </p:nvSpPr>
        <p:spPr bwMode="auto">
          <a:xfrm rot="21368782">
            <a:off x="912176" y="163098"/>
            <a:ext cx="4890804"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chitects Daughter" panose="02000505000000020004" pitchFamily="2" charset="0"/>
              </a:defRPr>
            </a:lvl1pPr>
            <a:lvl2pPr marL="742950" indent="-285750">
              <a:spcBef>
                <a:spcPct val="20000"/>
              </a:spcBef>
              <a:buChar char="–"/>
              <a:defRPr sz="2800">
                <a:solidFill>
                  <a:schemeClr val="tx1"/>
                </a:solidFill>
                <a:latin typeface="Architects Daughter" panose="02000505000000020004" pitchFamily="2" charset="0"/>
              </a:defRPr>
            </a:lvl2pPr>
            <a:lvl3pPr marL="1143000" indent="-228600">
              <a:spcBef>
                <a:spcPct val="20000"/>
              </a:spcBef>
              <a:buChar char="•"/>
              <a:defRPr sz="2400">
                <a:solidFill>
                  <a:schemeClr val="tx1"/>
                </a:solidFill>
                <a:latin typeface="Architects Daughter" panose="02000505000000020004" pitchFamily="2" charset="0"/>
              </a:defRPr>
            </a:lvl3pPr>
            <a:lvl4pPr marL="1600200" indent="-228600">
              <a:spcBef>
                <a:spcPct val="20000"/>
              </a:spcBef>
              <a:buChar char="–"/>
              <a:defRPr sz="2000">
                <a:solidFill>
                  <a:schemeClr val="tx1"/>
                </a:solidFill>
                <a:latin typeface="Architects Daughter" panose="02000505000000020004" pitchFamily="2" charset="0"/>
              </a:defRPr>
            </a:lvl4pPr>
            <a:lvl5pPr marL="2057400" indent="-228600">
              <a:spcBef>
                <a:spcPct val="20000"/>
              </a:spcBef>
              <a:buChar char="»"/>
              <a:defRPr sz="2000">
                <a:solidFill>
                  <a:schemeClr val="tx1"/>
                </a:solidFill>
                <a:latin typeface="Architects Daughter" panose="02000505000000020004" pitchFamily="2" charset="0"/>
              </a:defRPr>
            </a:lvl5pPr>
            <a:lvl6pPr marL="2514600" indent="-228600" eaLnBrk="0" fontAlgn="base" hangingPunct="0">
              <a:spcBef>
                <a:spcPct val="20000"/>
              </a:spcBef>
              <a:spcAft>
                <a:spcPct val="0"/>
              </a:spcAft>
              <a:buChar char="»"/>
              <a:defRPr sz="2000">
                <a:solidFill>
                  <a:schemeClr val="tx1"/>
                </a:solidFill>
                <a:latin typeface="Architects Daughter" panose="02000505000000020004" pitchFamily="2" charset="0"/>
              </a:defRPr>
            </a:lvl6pPr>
            <a:lvl7pPr marL="2971800" indent="-228600" eaLnBrk="0" fontAlgn="base" hangingPunct="0">
              <a:spcBef>
                <a:spcPct val="20000"/>
              </a:spcBef>
              <a:spcAft>
                <a:spcPct val="0"/>
              </a:spcAft>
              <a:buChar char="»"/>
              <a:defRPr sz="2000">
                <a:solidFill>
                  <a:schemeClr val="tx1"/>
                </a:solidFill>
                <a:latin typeface="Architects Daughter" panose="02000505000000020004" pitchFamily="2" charset="0"/>
              </a:defRPr>
            </a:lvl7pPr>
            <a:lvl8pPr marL="3429000" indent="-228600" eaLnBrk="0" fontAlgn="base" hangingPunct="0">
              <a:spcBef>
                <a:spcPct val="20000"/>
              </a:spcBef>
              <a:spcAft>
                <a:spcPct val="0"/>
              </a:spcAft>
              <a:buChar char="»"/>
              <a:defRPr sz="2000">
                <a:solidFill>
                  <a:schemeClr val="tx1"/>
                </a:solidFill>
                <a:latin typeface="Architects Daughter" panose="02000505000000020004" pitchFamily="2" charset="0"/>
              </a:defRPr>
            </a:lvl8pPr>
            <a:lvl9pPr marL="3886200" indent="-228600" eaLnBrk="0" fontAlgn="base" hangingPunct="0">
              <a:spcBef>
                <a:spcPct val="20000"/>
              </a:spcBef>
              <a:spcAft>
                <a:spcPct val="0"/>
              </a:spcAft>
              <a:buChar char="»"/>
              <a:defRPr sz="2000">
                <a:solidFill>
                  <a:schemeClr val="tx1"/>
                </a:solidFill>
                <a:latin typeface="Architects Daughter" panose="02000505000000020004" pitchFamily="2" charset="0"/>
              </a:defRPr>
            </a:lvl9pPr>
          </a:lstStyle>
          <a:p>
            <a:pPr algn="ctr">
              <a:spcBef>
                <a:spcPct val="0"/>
              </a:spcBef>
              <a:buFontTx/>
              <a:buNone/>
            </a:pPr>
            <a:r>
              <a:rPr lang="en-US" altLang="en-US" sz="6600" b="0" dirty="0">
                <a:effectLst>
                  <a:outerShdw blurRad="38100" dist="38100" dir="2700000" algn="tl">
                    <a:srgbClr val="000000">
                      <a:alpha val="43137"/>
                    </a:srgbClr>
                  </a:outerShdw>
                </a:effectLst>
                <a:latin typeface="Throw My Hands Up in the Air" panose="02000506000000020004" pitchFamily="2" charset="0"/>
              </a:rPr>
              <a:t>Card Chat</a:t>
            </a:r>
          </a:p>
        </p:txBody>
      </p:sp>
      <p:sp>
        <p:nvSpPr>
          <p:cNvPr id="4" name="TextBox 3">
            <a:extLst>
              <a:ext uri="{FF2B5EF4-FFF2-40B4-BE49-F238E27FC236}">
                <a16:creationId xmlns:a16="http://schemas.microsoft.com/office/drawing/2014/main" id="{2E7E3051-B363-4840-A7A0-469298934593}"/>
              </a:ext>
            </a:extLst>
          </p:cNvPr>
          <p:cNvSpPr txBox="1"/>
          <p:nvPr/>
        </p:nvSpPr>
        <p:spPr>
          <a:xfrm rot="21320860">
            <a:off x="1746608" y="1137251"/>
            <a:ext cx="2747667" cy="1938992"/>
          </a:xfrm>
          <a:prstGeom prst="rect">
            <a:avLst/>
          </a:prstGeom>
          <a:noFill/>
        </p:spPr>
        <p:txBody>
          <a:bodyPr wrap="square" rtlCol="0">
            <a:spAutoFit/>
          </a:bodyPr>
          <a:lstStyle/>
          <a:p>
            <a:r>
              <a:rPr lang="en-US" sz="2400" dirty="0">
                <a:latin typeface="DK Babysitter " panose="03050601040001020105" pitchFamily="66" charset="0"/>
              </a:rPr>
              <a:t>Write down one GT strategy you will commit </a:t>
            </a:r>
          </a:p>
          <a:p>
            <a:r>
              <a:rPr lang="en-US" sz="2400" dirty="0">
                <a:latin typeface="DK Babysitter " panose="03050601040001020105" pitchFamily="66" charset="0"/>
              </a:rPr>
              <a:t>to using.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EC25D5-1278-4D71-9341-B7E8A2BDE0FF}"/>
              </a:ext>
            </a:extLst>
          </p:cNvPr>
          <p:cNvPicPr>
            <a:picLocks noChangeAspect="1"/>
          </p:cNvPicPr>
          <p:nvPr/>
        </p:nvPicPr>
        <p:blipFill>
          <a:blip r:embed="rId2"/>
          <a:stretch>
            <a:fillRect/>
          </a:stretch>
        </p:blipFill>
        <p:spPr>
          <a:xfrm>
            <a:off x="80963" y="109538"/>
            <a:ext cx="8982075" cy="3409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4739" name="Picture 2" descr="http://1.bp.blogspot.com/-lk3Lp_pbvwk/VKQySKTnvcI/AAAAAAAAAOw/TqxUpq287FM/s1600/thankyou.png">
            <a:extLst>
              <a:ext uri="{FF2B5EF4-FFF2-40B4-BE49-F238E27FC236}">
                <a16:creationId xmlns:a16="http://schemas.microsoft.com/office/drawing/2014/main" id="{687508B2-95F3-4F86-8F39-2A50A551E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247"/>
          <a:stretch>
            <a:fillRect/>
          </a:stretch>
        </p:blipFill>
        <p:spPr bwMode="auto">
          <a:xfrm>
            <a:off x="1262063" y="625475"/>
            <a:ext cx="5788025" cy="257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0" name="TextBox 20">
            <a:extLst>
              <a:ext uri="{FF2B5EF4-FFF2-40B4-BE49-F238E27FC236}">
                <a16:creationId xmlns:a16="http://schemas.microsoft.com/office/drawing/2014/main" id="{049CB33E-3279-464B-9226-33C8F144BEBC}"/>
              </a:ext>
            </a:extLst>
          </p:cNvPr>
          <p:cNvSpPr txBox="1">
            <a:spLocks noChangeArrowheads="1"/>
          </p:cNvSpPr>
          <p:nvPr/>
        </p:nvSpPr>
        <p:spPr bwMode="auto">
          <a:xfrm>
            <a:off x="80963" y="3589338"/>
            <a:ext cx="90471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a:latin typeface="always  forever" pitchFamily="2" charset="0"/>
              </a:rPr>
              <a:t>Connect with me!</a:t>
            </a:r>
            <a:endParaRPr lang="en-US" altLang="en-US" sz="6600">
              <a:latin typeface="always  forever" pitchFamily="2" charset="0"/>
            </a:endParaRPr>
          </a:p>
        </p:txBody>
      </p:sp>
      <p:pic>
        <p:nvPicPr>
          <p:cNvPr id="244741" name="Picture 8" descr="http://www.etan.org/graphics/instagram_logo__transparent.png">
            <a:hlinkClick r:id="rId4"/>
            <a:extLst>
              <a:ext uri="{FF2B5EF4-FFF2-40B4-BE49-F238E27FC236}">
                <a16:creationId xmlns:a16="http://schemas.microsoft.com/office/drawing/2014/main" id="{BCB3A879-3F5B-450A-8957-5878DA401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75" y="5413375"/>
            <a:ext cx="1204913"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10" descr="http://www.builders-sales.com/wp-content/uploads/2013/07/transparent-facebook-logo-icon.png">
            <a:hlinkClick r:id="rId6"/>
            <a:extLst>
              <a:ext uri="{FF2B5EF4-FFF2-40B4-BE49-F238E27FC236}">
                <a16:creationId xmlns:a16="http://schemas.microsoft.com/office/drawing/2014/main" id="{F4302426-71AE-463F-A8DE-3FD908935AA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500" y="5497513"/>
            <a:ext cx="99695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3" name="Picture 1">
            <a:extLst>
              <a:ext uri="{FF2B5EF4-FFF2-40B4-BE49-F238E27FC236}">
                <a16:creationId xmlns:a16="http://schemas.microsoft.com/office/drawing/2014/main" id="{D4F921D8-199D-4D80-BFF9-718F3308A1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84750" y="5392738"/>
            <a:ext cx="11652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4" name="TextBox 2">
            <a:extLst>
              <a:ext uri="{FF2B5EF4-FFF2-40B4-BE49-F238E27FC236}">
                <a16:creationId xmlns:a16="http://schemas.microsoft.com/office/drawing/2014/main" id="{0745FD32-5E71-4F34-91E5-2513F55333A4}"/>
              </a:ext>
            </a:extLst>
          </p:cNvPr>
          <p:cNvSpPr txBox="1">
            <a:spLocks noChangeArrowheads="1"/>
          </p:cNvSpPr>
          <p:nvPr/>
        </p:nvSpPr>
        <p:spPr bwMode="auto">
          <a:xfrm>
            <a:off x="859482" y="4511675"/>
            <a:ext cx="10631488"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dirty="0">
                <a:hlinkClick r:id="rId9"/>
              </a:rPr>
              <a:t>www.SocialStudiesSuccess.com</a:t>
            </a:r>
            <a:endParaRPr lang="en-US" altLang="en-US" sz="4000" dirty="0"/>
          </a:p>
          <a:p>
            <a:pPr>
              <a:spcBef>
                <a:spcPct val="0"/>
              </a:spcBef>
              <a:buFontTx/>
              <a:buNone/>
            </a:pPr>
            <a:endParaRPr lang="en-US" altLang="en-US" sz="1800" dirty="0"/>
          </a:p>
        </p:txBody>
      </p:sp>
      <p:pic>
        <p:nvPicPr>
          <p:cNvPr id="244745" name="Picture 2" descr="Image result for pinterest symbol png">
            <a:extLst>
              <a:ext uri="{FF2B5EF4-FFF2-40B4-BE49-F238E27FC236}">
                <a16:creationId xmlns:a16="http://schemas.microsoft.com/office/drawing/2014/main" id="{C1A8D701-F72E-437D-8C29-40DD614235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74963" y="5456238"/>
            <a:ext cx="10223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600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7">
            <a:extLst>
              <a:ext uri="{FF2B5EF4-FFF2-40B4-BE49-F238E27FC236}">
                <a16:creationId xmlns:a16="http://schemas.microsoft.com/office/drawing/2014/main" id="{209AF459-1B4E-153E-ACA8-C3B8D9B8C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8CFAEA99-9A1C-043F-0C15-DF1F75FF1505}"/>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A821E836-7B97-F6E9-8686-2D99DA6E2A54}"/>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258D6FE4-4B0B-3A19-AF48-C23EC8EFFD08}"/>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4C7B166F-5892-8DAF-9B42-1D33F986D95E}"/>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8600D136-9D1A-77FB-640E-0D73A5B33499}"/>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4344" name="TextBox 2">
            <a:extLst>
              <a:ext uri="{FF2B5EF4-FFF2-40B4-BE49-F238E27FC236}">
                <a16:creationId xmlns:a16="http://schemas.microsoft.com/office/drawing/2014/main" id="{B44DBE44-289E-885E-E596-0E234F6E2952}"/>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6" name="Speech Bubble: Oval 15">
            <a:extLst>
              <a:ext uri="{FF2B5EF4-FFF2-40B4-BE49-F238E27FC236}">
                <a16:creationId xmlns:a16="http://schemas.microsoft.com/office/drawing/2014/main" id="{CFEE6C80-7CA4-FA2B-F7E8-F840F51975D6}"/>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E716DFC8-B2FB-7D0B-8701-1CA4302C8EF4}"/>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0A93EA80-0BFF-F4C6-6149-1FB410239BA6}"/>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4" name="Rectangle 23">
            <a:extLst>
              <a:ext uri="{FF2B5EF4-FFF2-40B4-BE49-F238E27FC236}">
                <a16:creationId xmlns:a16="http://schemas.microsoft.com/office/drawing/2014/main" id="{F244E525-E3DA-D562-19E4-BAC1B8BE552A}"/>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14349" name="Rectangle 24">
            <a:extLst>
              <a:ext uri="{FF2B5EF4-FFF2-40B4-BE49-F238E27FC236}">
                <a16:creationId xmlns:a16="http://schemas.microsoft.com/office/drawing/2014/main" id="{FB858323-81EB-9670-CA91-E3FB4A93A60D}"/>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7">
            <a:extLst>
              <a:ext uri="{FF2B5EF4-FFF2-40B4-BE49-F238E27FC236}">
                <a16:creationId xmlns:a16="http://schemas.microsoft.com/office/drawing/2014/main" id="{687DCA28-CD7D-61FE-66B5-87CC1CD81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F1402D7C-453A-CED5-6A4E-C6E0F5BC91F6}"/>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1B376504-6288-90B3-C082-1111D0BD8162}"/>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76625C27-2DBC-0AF4-9C31-F4A2478882E1}"/>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FA5D2327-FBBF-1DD7-5C6E-CE0CFEF6A4C7}"/>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F4CD1DA2-A232-77DC-2609-F66D97AC182C}"/>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6392" name="TextBox 2">
            <a:extLst>
              <a:ext uri="{FF2B5EF4-FFF2-40B4-BE49-F238E27FC236}">
                <a16:creationId xmlns:a16="http://schemas.microsoft.com/office/drawing/2014/main" id="{8DA357F9-6A76-DEC5-5590-1DBDA722637C}"/>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6" name="Speech Bubble: Oval 15">
            <a:extLst>
              <a:ext uri="{FF2B5EF4-FFF2-40B4-BE49-F238E27FC236}">
                <a16:creationId xmlns:a16="http://schemas.microsoft.com/office/drawing/2014/main" id="{1F5CBF9C-6CAB-A0EC-2B94-9BFE2725ABAA}"/>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2ABA52FE-04EA-DDEB-D4E7-45910872812B}"/>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7CC026BC-6D21-8B5D-DD88-8A7A7F53DECF}"/>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4" name="Rectangle 23">
            <a:extLst>
              <a:ext uri="{FF2B5EF4-FFF2-40B4-BE49-F238E27FC236}">
                <a16:creationId xmlns:a16="http://schemas.microsoft.com/office/drawing/2014/main" id="{1C2A8B60-6F74-A441-5677-6F294E88B3CC}"/>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16397" name="Rectangle 24">
            <a:extLst>
              <a:ext uri="{FF2B5EF4-FFF2-40B4-BE49-F238E27FC236}">
                <a16:creationId xmlns:a16="http://schemas.microsoft.com/office/drawing/2014/main" id="{8A1558C3-1DEE-4BED-0DBF-46F21F08A844}"/>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31" name="Speech Bubble: Rectangle with Corners Rounded 30">
            <a:extLst>
              <a:ext uri="{FF2B5EF4-FFF2-40B4-BE49-F238E27FC236}">
                <a16:creationId xmlns:a16="http://schemas.microsoft.com/office/drawing/2014/main" id="{F65E4626-DA52-B0DB-718E-EB910AE93DF6}"/>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BC643AD7-8F89-B29D-E83D-F17D0FCD3EFC}"/>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7">
            <a:extLst>
              <a:ext uri="{FF2B5EF4-FFF2-40B4-BE49-F238E27FC236}">
                <a16:creationId xmlns:a16="http://schemas.microsoft.com/office/drawing/2014/main" id="{6352FBF0-54C5-AD12-5868-2E91E30A7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EB9F84F9-639D-82E0-3733-2385C76F9552}"/>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44F3F91F-F519-D253-8466-1A6606467340}"/>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2AC17202-10CA-E244-DF7F-7E73C579B721}"/>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BE558572-FC70-5BB1-835E-BCB7B3B6501F}"/>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7DE89695-5650-5417-E30F-21D43CF5993A}"/>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18440" name="TextBox 2">
            <a:extLst>
              <a:ext uri="{FF2B5EF4-FFF2-40B4-BE49-F238E27FC236}">
                <a16:creationId xmlns:a16="http://schemas.microsoft.com/office/drawing/2014/main" id="{61A5B8CC-FA22-3E68-FD2A-273CA7E6B982}"/>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201911BE-D44A-89E0-E8DC-C1933F4188E9}"/>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CB35D44B-36AB-1FD4-1904-BF97007BECEB}"/>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FA1C4E28-9E7A-8224-0838-989F30516387}"/>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6AF70A1B-2DC4-8E9C-720C-73C2F1047B22}"/>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3B0EB3B5-A722-5BC7-0C34-5E0BEBC55A8E}"/>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4" name="Rectangle 23">
            <a:extLst>
              <a:ext uri="{FF2B5EF4-FFF2-40B4-BE49-F238E27FC236}">
                <a16:creationId xmlns:a16="http://schemas.microsoft.com/office/drawing/2014/main" id="{910E5B5B-E201-65E0-5174-7B111557DDBC}"/>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18447" name="Rectangle 24">
            <a:extLst>
              <a:ext uri="{FF2B5EF4-FFF2-40B4-BE49-F238E27FC236}">
                <a16:creationId xmlns:a16="http://schemas.microsoft.com/office/drawing/2014/main" id="{F1D79987-8654-C047-F2B4-AA5E79023914}"/>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31" name="Speech Bubble: Rectangle with Corners Rounded 30">
            <a:extLst>
              <a:ext uri="{FF2B5EF4-FFF2-40B4-BE49-F238E27FC236}">
                <a16:creationId xmlns:a16="http://schemas.microsoft.com/office/drawing/2014/main" id="{A224F284-7A25-CAF9-4DC6-3687C2F1EAC2}"/>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E6B0B631-EFC9-661D-E044-E23C6F610985}"/>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7">
            <a:extLst>
              <a:ext uri="{FF2B5EF4-FFF2-40B4-BE49-F238E27FC236}">
                <a16:creationId xmlns:a16="http://schemas.microsoft.com/office/drawing/2014/main" id="{CD408C4D-1842-9197-25E8-FF4591382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Speech Bubble: Rectangle with Corners Rounded 19">
            <a:extLst>
              <a:ext uri="{FF2B5EF4-FFF2-40B4-BE49-F238E27FC236}">
                <a16:creationId xmlns:a16="http://schemas.microsoft.com/office/drawing/2014/main" id="{98EB9F3C-27DE-60F5-9E9E-A1F3DF738ADB}"/>
              </a:ext>
            </a:extLst>
          </p:cNvPr>
          <p:cNvSpPr/>
          <p:nvPr/>
        </p:nvSpPr>
        <p:spPr>
          <a:xfrm rot="1341498">
            <a:off x="3327400" y="1231900"/>
            <a:ext cx="3421063" cy="1017588"/>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6" name="Speech Bubble: Rectangle with Corners Rounded 5">
            <a:extLst>
              <a:ext uri="{FF2B5EF4-FFF2-40B4-BE49-F238E27FC236}">
                <a16:creationId xmlns:a16="http://schemas.microsoft.com/office/drawing/2014/main" id="{729EED76-78A6-D2B5-95F5-9594C0BAC7C1}"/>
              </a:ext>
            </a:extLst>
          </p:cNvPr>
          <p:cNvSpPr/>
          <p:nvPr/>
        </p:nvSpPr>
        <p:spPr>
          <a:xfrm rot="20991018">
            <a:off x="377825" y="962025"/>
            <a:ext cx="2665413" cy="1147763"/>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 name="Rectangle 1">
            <a:extLst>
              <a:ext uri="{FF2B5EF4-FFF2-40B4-BE49-F238E27FC236}">
                <a16:creationId xmlns:a16="http://schemas.microsoft.com/office/drawing/2014/main" id="{28C3D828-1B9E-CEB1-1286-6D74624AF480}"/>
              </a:ext>
            </a:extLst>
          </p:cNvPr>
          <p:cNvSpPr/>
          <p:nvPr/>
        </p:nvSpPr>
        <p:spPr>
          <a:xfrm rot="20986987">
            <a:off x="401638" y="1031875"/>
            <a:ext cx="2571750"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be engaged to learn.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Schlechty’s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Design Qualities of Engagement</a:t>
            </a:r>
          </a:p>
        </p:txBody>
      </p:sp>
      <p:sp>
        <p:nvSpPr>
          <p:cNvPr id="9" name="Rectangle 8">
            <a:extLst>
              <a:ext uri="{FF2B5EF4-FFF2-40B4-BE49-F238E27FC236}">
                <a16:creationId xmlns:a16="http://schemas.microsoft.com/office/drawing/2014/main" id="{213987EA-A2CA-607B-7855-59622071A1E4}"/>
              </a:ext>
            </a:extLst>
          </p:cNvPr>
          <p:cNvSpPr/>
          <p:nvPr/>
        </p:nvSpPr>
        <p:spPr>
          <a:xfrm>
            <a:off x="-3070225" y="4811713"/>
            <a:ext cx="2571750" cy="714375"/>
          </a:xfrm>
          <a:prstGeom prst="rect">
            <a:avLst/>
          </a:prstGeom>
        </p:spPr>
        <p:txBody>
          <a:bodyPr>
            <a:spAutoFit/>
          </a:bodyPr>
          <a:lstStyle/>
          <a:p>
            <a:pPr>
              <a:defRPr/>
            </a:pPr>
            <a:r>
              <a:rPr lang="en-US" sz="1350" dirty="0">
                <a:latin typeface="Verdana" panose="020B0604030504040204" pitchFamily="34" charset="0"/>
              </a:rPr>
              <a:t>Awesome and engaging resource! My students loved it!</a:t>
            </a:r>
            <a:endParaRPr lang="en-US" sz="1350" dirty="0"/>
          </a:p>
        </p:txBody>
      </p:sp>
      <p:sp>
        <p:nvSpPr>
          <p:cNvPr id="11" name="Speech Bubble: Rectangle 10">
            <a:extLst>
              <a:ext uri="{FF2B5EF4-FFF2-40B4-BE49-F238E27FC236}">
                <a16:creationId xmlns:a16="http://schemas.microsoft.com/office/drawing/2014/main" id="{CFE76FF2-D4B8-2070-2503-E4BBCB3F8C03}"/>
              </a:ext>
            </a:extLst>
          </p:cNvPr>
          <p:cNvSpPr/>
          <p:nvPr/>
        </p:nvSpPr>
        <p:spPr>
          <a:xfrm>
            <a:off x="280988" y="106363"/>
            <a:ext cx="6867525" cy="503237"/>
          </a:xfrm>
          <a:prstGeom prst="wedgeRectCallout">
            <a:avLst>
              <a:gd name="adj1" fmla="val -21519"/>
              <a:gd name="adj2" fmla="val 1160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20488" name="TextBox 2">
            <a:extLst>
              <a:ext uri="{FF2B5EF4-FFF2-40B4-BE49-F238E27FC236}">
                <a16:creationId xmlns:a16="http://schemas.microsoft.com/office/drawing/2014/main" id="{73B7AD98-958E-6FAD-6CCB-EBCCABAAB4D2}"/>
              </a:ext>
            </a:extLst>
          </p:cNvPr>
          <p:cNvSpPr txBox="1">
            <a:spLocks noChangeArrowheads="1"/>
          </p:cNvSpPr>
          <p:nvPr/>
        </p:nvSpPr>
        <p:spPr bwMode="auto">
          <a:xfrm>
            <a:off x="280988" y="139700"/>
            <a:ext cx="7045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200">
                <a:latin typeface="Chief Blueprint" panose="020B0500000000000000" pitchFamily="34" charset="0"/>
              </a:rPr>
              <a:t>What do I believe about Social Studies instruction?</a:t>
            </a:r>
          </a:p>
        </p:txBody>
      </p:sp>
      <p:sp>
        <p:nvSpPr>
          <p:cNvPr id="12" name="Speech Bubble: Rectangle 11">
            <a:extLst>
              <a:ext uri="{FF2B5EF4-FFF2-40B4-BE49-F238E27FC236}">
                <a16:creationId xmlns:a16="http://schemas.microsoft.com/office/drawing/2014/main" id="{5E6D7150-8454-1ECD-B4D0-49BDDAFA08D4}"/>
              </a:ext>
            </a:extLst>
          </p:cNvPr>
          <p:cNvSpPr/>
          <p:nvPr/>
        </p:nvSpPr>
        <p:spPr>
          <a:xfrm>
            <a:off x="2208213" y="2025650"/>
            <a:ext cx="1760537" cy="160496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6" name="Speech Bubble: Oval 15">
            <a:extLst>
              <a:ext uri="{FF2B5EF4-FFF2-40B4-BE49-F238E27FC236}">
                <a16:creationId xmlns:a16="http://schemas.microsoft.com/office/drawing/2014/main" id="{36CFE590-8F1F-9EF4-3538-E5E68CBAA7BE}"/>
              </a:ext>
            </a:extLst>
          </p:cNvPr>
          <p:cNvSpPr/>
          <p:nvPr/>
        </p:nvSpPr>
        <p:spPr>
          <a:xfrm>
            <a:off x="6329363" y="728663"/>
            <a:ext cx="2425700" cy="1697037"/>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5" name="Rectangle 14">
            <a:extLst>
              <a:ext uri="{FF2B5EF4-FFF2-40B4-BE49-F238E27FC236}">
                <a16:creationId xmlns:a16="http://schemas.microsoft.com/office/drawing/2014/main" id="{D359E5D0-4DF9-B4BA-A2CC-98FE2FF657BF}"/>
              </a:ext>
            </a:extLst>
          </p:cNvPr>
          <p:cNvSpPr/>
          <p:nvPr/>
        </p:nvSpPr>
        <p:spPr>
          <a:xfrm rot="20491748">
            <a:off x="-3409950" y="2312988"/>
            <a:ext cx="2571750" cy="1338262"/>
          </a:xfrm>
          <a:prstGeom prst="rect">
            <a:avLst/>
          </a:prstGeom>
        </p:spPr>
        <p:txBody>
          <a:bodyPr>
            <a:spAutoFit/>
          </a:bodyPr>
          <a:lstStyle/>
          <a:p>
            <a:pPr algn="ctr">
              <a:defRPr/>
            </a:pPr>
            <a:r>
              <a:rPr lang="en-US" sz="1350" dirty="0">
                <a:latin typeface="Covered By Your Grace" pitchFamily="2" charset="0"/>
              </a:rPr>
              <a:t>The students were able to understand the lessons and the text and pictures for the ELL modified lessons worked great! Thanks for making this! Made my life easier.     – Mary </a:t>
            </a:r>
          </a:p>
        </p:txBody>
      </p:sp>
      <p:sp>
        <p:nvSpPr>
          <p:cNvPr id="19" name="Rectangle 18">
            <a:extLst>
              <a:ext uri="{FF2B5EF4-FFF2-40B4-BE49-F238E27FC236}">
                <a16:creationId xmlns:a16="http://schemas.microsoft.com/office/drawing/2014/main" id="{F68C85E0-1E6E-F983-D81A-029BDAFB801D}"/>
              </a:ext>
            </a:extLst>
          </p:cNvPr>
          <p:cNvSpPr/>
          <p:nvPr/>
        </p:nvSpPr>
        <p:spPr>
          <a:xfrm rot="1384697">
            <a:off x="3314700" y="1304925"/>
            <a:ext cx="3281363" cy="1131888"/>
          </a:xfrm>
          <a:prstGeom prst="rect">
            <a:avLst/>
          </a:prstGeom>
        </p:spPr>
        <p:txBody>
          <a:bodyPr>
            <a:spAutoFit/>
          </a:bodyPr>
          <a:lstStyle/>
          <a:p>
            <a:pPr>
              <a:defRPr/>
            </a:pPr>
            <a:r>
              <a:rPr lang="en-US" sz="1350" dirty="0">
                <a:solidFill>
                  <a:srgbClr val="000000"/>
                </a:solidFill>
                <a:latin typeface="Chief Blueprint" panose="020B0500000000000000" pitchFamily="34" charset="0"/>
              </a:rPr>
              <a:t>Students need to read in Social Studies – a lot! Like everyday!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-Kinsella’s </a:t>
            </a:r>
            <a:r>
              <a:rPr lang="en-US" sz="1350" i="1" dirty="0">
                <a:solidFill>
                  <a:srgbClr val="000000"/>
                </a:solidFill>
                <a:latin typeface="Chief Blueprint" panose="020B0500000000000000" pitchFamily="34" charset="0"/>
              </a:rPr>
              <a:t>Considerate Text</a:t>
            </a:r>
          </a:p>
          <a:p>
            <a:pPr>
              <a:defRPr/>
            </a:pPr>
            <a:endParaRPr lang="en-US" sz="1350" dirty="0">
              <a:latin typeface="Chief Blueprint" panose="020B0500000000000000" pitchFamily="34" charset="0"/>
            </a:endParaRPr>
          </a:p>
        </p:txBody>
      </p:sp>
      <p:sp>
        <p:nvSpPr>
          <p:cNvPr id="21" name="Rectangle 20">
            <a:extLst>
              <a:ext uri="{FF2B5EF4-FFF2-40B4-BE49-F238E27FC236}">
                <a16:creationId xmlns:a16="http://schemas.microsoft.com/office/drawing/2014/main" id="{843D3F95-233A-76A3-3E8F-C5AECC749A9E}"/>
              </a:ext>
            </a:extLst>
          </p:cNvPr>
          <p:cNvSpPr/>
          <p:nvPr/>
        </p:nvSpPr>
        <p:spPr>
          <a:xfrm>
            <a:off x="2219325" y="2055813"/>
            <a:ext cx="1720850"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All students can learn – we just need to support them in different ways.  </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-Seidlitz’s </a:t>
            </a:r>
            <a:r>
              <a:rPr lang="en-US" sz="1350" i="1" dirty="0">
                <a:solidFill>
                  <a:srgbClr val="000000"/>
                </a:solidFill>
                <a:latin typeface="Chief Blueprint" panose="020B0500000000000000" pitchFamily="34" charset="0"/>
              </a:rPr>
              <a:t>Seven Steps</a:t>
            </a:r>
          </a:p>
        </p:txBody>
      </p:sp>
      <p:sp>
        <p:nvSpPr>
          <p:cNvPr id="24" name="Rectangle 23">
            <a:extLst>
              <a:ext uri="{FF2B5EF4-FFF2-40B4-BE49-F238E27FC236}">
                <a16:creationId xmlns:a16="http://schemas.microsoft.com/office/drawing/2014/main" id="{46BBAFBC-C631-1C97-4E66-6ADBDF725BEA}"/>
              </a:ext>
            </a:extLst>
          </p:cNvPr>
          <p:cNvSpPr/>
          <p:nvPr/>
        </p:nvSpPr>
        <p:spPr>
          <a:xfrm>
            <a:off x="6584950" y="768350"/>
            <a:ext cx="1962150" cy="1754188"/>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Students</a:t>
            </a:r>
          </a:p>
          <a:p>
            <a:pPr algn="ctr">
              <a:defRPr/>
            </a:pPr>
            <a:r>
              <a:rPr lang="en-US" sz="1350" dirty="0">
                <a:solidFill>
                  <a:srgbClr val="000000"/>
                </a:solidFill>
                <a:latin typeface="Chief Blueprint" panose="020B0500000000000000" pitchFamily="34" charset="0"/>
              </a:rPr>
              <a:t> are social – purposeful talk is crucial to learning.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-Walsh </a:t>
            </a:r>
            <a:r>
              <a:rPr lang="en-US" sz="1350" i="1" dirty="0">
                <a:solidFill>
                  <a:srgbClr val="000000"/>
                </a:solidFill>
                <a:latin typeface="Chief Blueprint" panose="020B0500000000000000" pitchFamily="34" charset="0"/>
              </a:rPr>
              <a:t>Quality Questioning</a:t>
            </a:r>
          </a:p>
          <a:p>
            <a:pPr algn="ctr">
              <a:defRPr/>
            </a:pPr>
            <a:endParaRPr lang="en-US" sz="1350" dirty="0">
              <a:latin typeface="Chief Blueprint" panose="020B0500000000000000" pitchFamily="34" charset="0"/>
            </a:endParaRPr>
          </a:p>
        </p:txBody>
      </p:sp>
      <p:sp>
        <p:nvSpPr>
          <p:cNvPr id="20495" name="Rectangle 24">
            <a:extLst>
              <a:ext uri="{FF2B5EF4-FFF2-40B4-BE49-F238E27FC236}">
                <a16:creationId xmlns:a16="http://schemas.microsoft.com/office/drawing/2014/main" id="{F17A21EA-0AC2-4F97-0298-E61A48EF3B5F}"/>
              </a:ext>
            </a:extLst>
          </p:cNvPr>
          <p:cNvSpPr>
            <a:spLocks noChangeArrowheads="1"/>
          </p:cNvSpPr>
          <p:nvPr/>
        </p:nvSpPr>
        <p:spPr bwMode="auto">
          <a:xfrm>
            <a:off x="9393238" y="4244975"/>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Font typeface="Times" panose="02020603050405020304" pitchFamily="18" charset="0"/>
              <a:buChar char="•"/>
              <a:defRPr sz="14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393939"/>
                </a:solidFill>
                <a:latin typeface="Open Sans" panose="020B0606030504020204" pitchFamily="34" charset="0"/>
              </a:rPr>
              <a:t>Content-Area Conversations</a:t>
            </a:r>
          </a:p>
          <a:p>
            <a:pPr>
              <a:spcBef>
                <a:spcPct val="0"/>
              </a:spcBef>
              <a:buFontTx/>
              <a:buNone/>
            </a:pPr>
            <a:r>
              <a:rPr lang="en-US" altLang="en-US" sz="1800" i="1">
                <a:solidFill>
                  <a:srgbClr val="000000"/>
                </a:solidFill>
                <a:latin typeface="Open Sans" panose="020B0606030504020204" pitchFamily="34" charset="0"/>
              </a:rPr>
              <a:t>by Douglas Fisher, Nancy Frey and Carol Rothenberg</a:t>
            </a:r>
          </a:p>
        </p:txBody>
      </p:sp>
      <p:sp>
        <p:nvSpPr>
          <p:cNvPr id="26" name="Speech Bubble: Oval 25">
            <a:extLst>
              <a:ext uri="{FF2B5EF4-FFF2-40B4-BE49-F238E27FC236}">
                <a16:creationId xmlns:a16="http://schemas.microsoft.com/office/drawing/2014/main" id="{E737072E-4965-D245-FF93-987EF641F73C}"/>
              </a:ext>
            </a:extLst>
          </p:cNvPr>
          <p:cNvSpPr/>
          <p:nvPr/>
        </p:nvSpPr>
        <p:spPr>
          <a:xfrm>
            <a:off x="3595688" y="2493963"/>
            <a:ext cx="2668587" cy="2244725"/>
          </a:xfrm>
          <a:prstGeom prst="wedgeEllipseCallout">
            <a:avLst>
              <a:gd name="adj1" fmla="val 4750"/>
              <a:gd name="adj2" fmla="val 6692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7" name="Rectangle 26">
            <a:extLst>
              <a:ext uri="{FF2B5EF4-FFF2-40B4-BE49-F238E27FC236}">
                <a16:creationId xmlns:a16="http://schemas.microsoft.com/office/drawing/2014/main" id="{F72A891F-F041-1ED5-1A14-77C5882AD704}"/>
              </a:ext>
            </a:extLst>
          </p:cNvPr>
          <p:cNvSpPr/>
          <p:nvPr/>
        </p:nvSpPr>
        <p:spPr>
          <a:xfrm>
            <a:off x="3576638" y="2603500"/>
            <a:ext cx="2706687" cy="2168525"/>
          </a:xfrm>
          <a:prstGeom prst="rect">
            <a:avLst/>
          </a:prstGeom>
        </p:spPr>
        <p:txBody>
          <a:bodyPr>
            <a:spAutoFit/>
          </a:bodyPr>
          <a:lstStyle/>
          <a:p>
            <a:pPr algn="ctr">
              <a:defRPr/>
            </a:pPr>
            <a:r>
              <a:rPr lang="en-US" sz="1350" dirty="0">
                <a:solidFill>
                  <a:srgbClr val="000000"/>
                </a:solidFill>
                <a:latin typeface="Chief Blueprint" panose="020B0500000000000000" pitchFamily="34" charset="0"/>
              </a:rPr>
              <a:t>The </a:t>
            </a:r>
          </a:p>
          <a:p>
            <a:pPr algn="ctr">
              <a:defRPr/>
            </a:pPr>
            <a:r>
              <a:rPr lang="en-US" sz="1350" dirty="0">
                <a:solidFill>
                  <a:srgbClr val="000000"/>
                </a:solidFill>
                <a:latin typeface="Chief Blueprint" panose="020B0500000000000000" pitchFamily="34" charset="0"/>
              </a:rPr>
              <a:t>Interactive Student </a:t>
            </a:r>
          </a:p>
          <a:p>
            <a:pPr algn="ctr">
              <a:defRPr/>
            </a:pPr>
            <a:r>
              <a:rPr lang="en-US" sz="1350" dirty="0">
                <a:solidFill>
                  <a:srgbClr val="000000"/>
                </a:solidFill>
                <a:latin typeface="Chief Blueprint" panose="020B0500000000000000" pitchFamily="34" charset="0"/>
              </a:rPr>
              <a:t>Notebook is a powerful </a:t>
            </a:r>
          </a:p>
          <a:p>
            <a:pPr algn="ctr">
              <a:defRPr/>
            </a:pPr>
            <a:r>
              <a:rPr lang="en-US" sz="1350" dirty="0">
                <a:solidFill>
                  <a:srgbClr val="000000"/>
                </a:solidFill>
                <a:latin typeface="Chief Blueprint" panose="020B0500000000000000" pitchFamily="34" charset="0"/>
              </a:rPr>
              <a:t>teaching tool that allows you to differentiate instruction for students in a variety of ways. </a:t>
            </a:r>
          </a:p>
          <a:p>
            <a:pPr algn="ctr">
              <a:defRPr/>
            </a:pPr>
            <a:endParaRPr lang="en-US" sz="1350" dirty="0">
              <a:solidFill>
                <a:srgbClr val="000000"/>
              </a:solidFill>
              <a:latin typeface="Chief Blueprint" panose="020B0500000000000000" pitchFamily="34" charset="0"/>
            </a:endParaRPr>
          </a:p>
          <a:p>
            <a:pPr algn="ctr">
              <a:defRPr/>
            </a:pPr>
            <a:r>
              <a:rPr lang="en-US" sz="1350" dirty="0">
                <a:solidFill>
                  <a:srgbClr val="000000"/>
                </a:solidFill>
                <a:latin typeface="Chief Blueprint" panose="020B0500000000000000" pitchFamily="34" charset="0"/>
              </a:rPr>
              <a:t>-</a:t>
            </a:r>
            <a:r>
              <a:rPr lang="en-US" sz="1350" dirty="0" err="1">
                <a:solidFill>
                  <a:srgbClr val="000000"/>
                </a:solidFill>
                <a:latin typeface="Chief Blueprint" panose="020B0500000000000000" pitchFamily="34" charset="0"/>
              </a:rPr>
              <a:t>Wist’s</a:t>
            </a:r>
            <a:r>
              <a:rPr lang="en-US" sz="1350" dirty="0">
                <a:solidFill>
                  <a:srgbClr val="000000"/>
                </a:solidFill>
                <a:latin typeface="Chief Blueprint" panose="020B0500000000000000" pitchFamily="34" charset="0"/>
              </a:rPr>
              <a:t> </a:t>
            </a:r>
            <a:r>
              <a:rPr lang="en-US" sz="1350" i="1" dirty="0">
                <a:solidFill>
                  <a:srgbClr val="000000"/>
                </a:solidFill>
                <a:latin typeface="Chief Blueprint" panose="020B0500000000000000" pitchFamily="34" charset="0"/>
              </a:rPr>
              <a:t>Research on the Interactive Student </a:t>
            </a:r>
          </a:p>
          <a:p>
            <a:pPr algn="ctr">
              <a:defRPr/>
            </a:pPr>
            <a:r>
              <a:rPr lang="en-US" sz="1350" i="1" dirty="0">
                <a:solidFill>
                  <a:srgbClr val="000000"/>
                </a:solidFill>
                <a:latin typeface="Chief Blueprint" panose="020B0500000000000000" pitchFamily="34" charset="0"/>
              </a:rPr>
              <a:t>Notebook</a:t>
            </a:r>
          </a:p>
        </p:txBody>
      </p:sp>
      <p:sp>
        <p:nvSpPr>
          <p:cNvPr id="31" name="Speech Bubble: Rectangle with Corners Rounded 30">
            <a:extLst>
              <a:ext uri="{FF2B5EF4-FFF2-40B4-BE49-F238E27FC236}">
                <a16:creationId xmlns:a16="http://schemas.microsoft.com/office/drawing/2014/main" id="{DA498A8C-0E48-F3F4-072A-FA28822B921E}"/>
              </a:ext>
            </a:extLst>
          </p:cNvPr>
          <p:cNvSpPr/>
          <p:nvPr/>
        </p:nvSpPr>
        <p:spPr>
          <a:xfrm rot="616323">
            <a:off x="417513" y="2455863"/>
            <a:ext cx="1784350" cy="1470025"/>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29" name="Rectangle 28">
            <a:extLst>
              <a:ext uri="{FF2B5EF4-FFF2-40B4-BE49-F238E27FC236}">
                <a16:creationId xmlns:a16="http://schemas.microsoft.com/office/drawing/2014/main" id="{7DE46DBA-74C9-9BA2-3921-320139E6B564}"/>
              </a:ext>
            </a:extLst>
          </p:cNvPr>
          <p:cNvSpPr/>
          <p:nvPr/>
        </p:nvSpPr>
        <p:spPr>
          <a:xfrm rot="609555">
            <a:off x="417513" y="2505075"/>
            <a:ext cx="1725612" cy="1546225"/>
          </a:xfrm>
          <a:prstGeom prst="rect">
            <a:avLst/>
          </a:prstGeom>
        </p:spPr>
        <p:txBody>
          <a:bodyPr>
            <a:spAutoFit/>
          </a:bodyPr>
          <a:lstStyle/>
          <a:p>
            <a:pPr>
              <a:defRPr/>
            </a:pPr>
            <a:r>
              <a:rPr lang="en-US" sz="1350" dirty="0">
                <a:solidFill>
                  <a:srgbClr val="000000"/>
                </a:solidFill>
                <a:latin typeface="Chief Blueprint" panose="020B0500000000000000" pitchFamily="34" charset="0"/>
              </a:rPr>
              <a:t>History can be fun and rigorous at the same time.</a:t>
            </a:r>
          </a:p>
          <a:p>
            <a:pPr>
              <a:defRPr/>
            </a:pPr>
            <a:endParaRPr lang="en-US" sz="1350" dirty="0">
              <a:solidFill>
                <a:srgbClr val="000000"/>
              </a:solidFill>
              <a:latin typeface="Chief Blueprint" panose="020B0500000000000000" pitchFamily="34" charset="0"/>
            </a:endParaRPr>
          </a:p>
          <a:p>
            <a:pPr>
              <a:defRPr/>
            </a:pPr>
            <a:r>
              <a:rPr lang="en-US" sz="1350" dirty="0">
                <a:solidFill>
                  <a:srgbClr val="000000"/>
                </a:solidFill>
                <a:latin typeface="Chief Blueprint" panose="020B0500000000000000" pitchFamily="34" charset="0"/>
              </a:rPr>
              <a:t>-Bower’s </a:t>
            </a:r>
            <a:r>
              <a:rPr lang="en-US" sz="1350" i="1" dirty="0">
                <a:solidFill>
                  <a:srgbClr val="000000"/>
                </a:solidFill>
                <a:latin typeface="Chief Blueprint" panose="020B0500000000000000" pitchFamily="34" charset="0"/>
              </a:rPr>
              <a:t>Bring Learning Alive!</a:t>
            </a:r>
          </a:p>
          <a:p>
            <a:pPr>
              <a:defRPr/>
            </a:pPr>
            <a:endParaRPr lang="en-US" sz="1350" dirty="0">
              <a:solidFill>
                <a:srgbClr val="000000"/>
              </a:solidFill>
              <a:latin typeface="Chief Blueprint" panose="020B0500000000000000" pitchFamily="34"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443</TotalTime>
  <Words>4269</Words>
  <Application>Microsoft Office PowerPoint</Application>
  <PresentationFormat>On-screen Show (4:3)</PresentationFormat>
  <Paragraphs>582</Paragraphs>
  <Slides>54</Slides>
  <Notes>30</Notes>
  <HiddenSlides>0</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54</vt:i4>
      </vt:variant>
    </vt:vector>
  </HeadingPairs>
  <TitlesOfParts>
    <vt:vector size="78" baseType="lpstr">
      <vt:lpstr>Abadi</vt:lpstr>
      <vt:lpstr>always  forever</vt:lpstr>
      <vt:lpstr>Architects Daughter</vt:lpstr>
      <vt:lpstr>Arial</vt:lpstr>
      <vt:lpstr>Be Bright</vt:lpstr>
      <vt:lpstr>Bloomishly</vt:lpstr>
      <vt:lpstr>Bloomishly Broad</vt:lpstr>
      <vt:lpstr>Calibri</vt:lpstr>
      <vt:lpstr>Calibri Light</vt:lpstr>
      <vt:lpstr>Chief Blueprint</vt:lpstr>
      <vt:lpstr>Covered By Your Grace</vt:lpstr>
      <vt:lpstr>DK Babysitter </vt:lpstr>
      <vt:lpstr>Goudy Stout</vt:lpstr>
      <vt:lpstr>Janda Everyday Casual</vt:lpstr>
      <vt:lpstr>KG Be Still &amp; Know</vt:lpstr>
      <vt:lpstr>KG This Is Not Goodbye</vt:lpstr>
      <vt:lpstr>One Starry Night</vt:lpstr>
      <vt:lpstr>Open Sans</vt:lpstr>
      <vt:lpstr>Simply*Glamorous</vt:lpstr>
      <vt:lpstr>The Hand Extrablack</vt:lpstr>
      <vt:lpstr>Throw My Hands Up in the Air</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Vinas</dc:creator>
  <cp:lastModifiedBy>Dawn Vinas</cp:lastModifiedBy>
  <cp:revision>11</cp:revision>
  <dcterms:created xsi:type="dcterms:W3CDTF">2022-07-12T14:20:26Z</dcterms:created>
  <dcterms:modified xsi:type="dcterms:W3CDTF">2023-07-03T19:00:28Z</dcterms:modified>
</cp:coreProperties>
</file>