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xml" ContentType="application/vnd.openxmlformats-officedocument.presentationml.tags+xml"/>
  <Override PartName="/ppt/notesSlides/notesSlide40.xml" ContentType="application/vnd.openxmlformats-officedocument.presentationml.notesSlide+xml"/>
  <Override PartName="/ppt/tags/tag7.xml" ContentType="application/vnd.openxmlformats-officedocument.presentationml.tags+xml"/>
  <Override PartName="/ppt/notesSlides/notesSlide41.xml" ContentType="application/vnd.openxmlformats-officedocument.presentationml.notesSlide+xml"/>
  <Override PartName="/ppt/tags/tag8.xml" ContentType="application/vnd.openxmlformats-officedocument.presentationml.tags+xml"/>
  <Override PartName="/ppt/notesSlides/notesSlide42.xml" ContentType="application/vnd.openxmlformats-officedocument.presentationml.notesSlide+xml"/>
  <Override PartName="/ppt/tags/tag9.xml" ContentType="application/vnd.openxmlformats-officedocument.presentationml.tags+xml"/>
  <Override PartName="/ppt/notesSlides/notesSlide43.xml" ContentType="application/vnd.openxmlformats-officedocument.presentationml.notesSlide+xml"/>
  <Override PartName="/ppt/tags/tag1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2.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13.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14.xml" ContentType="application/vnd.openxmlformats-officedocument.presentationml.tags+xml"/>
  <Override PartName="/ppt/notesSlides/notesSlide75.xml" ContentType="application/vnd.openxmlformats-officedocument.presentationml.notesSlide+xml"/>
  <Override PartName="/ppt/tags/tag15.xml" ContentType="application/vnd.openxmlformats-officedocument.presentationml.tags+xml"/>
  <Override PartName="/ppt/notesSlides/notesSlide76.xml" ContentType="application/vnd.openxmlformats-officedocument.presentationml.notesSlide+xml"/>
  <Override PartName="/ppt/tags/tag16.xml" ContentType="application/vnd.openxmlformats-officedocument.presentationml.tags+xml"/>
  <Override PartName="/ppt/notesSlides/notesSlide77.xml" ContentType="application/vnd.openxmlformats-officedocument.presentationml.notesSlide+xml"/>
  <Override PartName="/ppt/tags/tag17.xml" ContentType="application/vnd.openxmlformats-officedocument.presentationml.tags+xml"/>
  <Override PartName="/ppt/notesSlides/notesSlide78.xml" ContentType="application/vnd.openxmlformats-officedocument.presentationml.notesSlide+xml"/>
  <Override PartName="/ppt/tags/tag18.xml" ContentType="application/vnd.openxmlformats-officedocument.presentationml.tags+xml"/>
  <Override PartName="/ppt/notesSlides/notesSlide79.xml" ContentType="application/vnd.openxmlformats-officedocument.presentationml.notesSlide+xml"/>
  <Override PartName="/ppt/tags/tag19.xml" ContentType="application/vnd.openxmlformats-officedocument.presentationml.tags+xml"/>
  <Override PartName="/ppt/notesSlides/notesSlide80.xml" ContentType="application/vnd.openxmlformats-officedocument.presentationml.notesSlide+xml"/>
  <Override PartName="/ppt/tags/tag20.xml" ContentType="application/vnd.openxmlformats-officedocument.presentationml.tags+xml"/>
  <Override PartName="/ppt/notesSlides/notesSlide81.xml" ContentType="application/vnd.openxmlformats-officedocument.presentationml.notesSlide+xml"/>
  <Override PartName="/ppt/tags/tag21.xml" ContentType="application/vnd.openxmlformats-officedocument.presentationml.tags+xml"/>
  <Override PartName="/ppt/notesSlides/notesSlide82.xml" ContentType="application/vnd.openxmlformats-officedocument.presentationml.notesSlide+xml"/>
  <Override PartName="/ppt/tags/tag22.xml" ContentType="application/vnd.openxmlformats-officedocument.presentationml.tags+xml"/>
  <Override PartName="/ppt/notesSlides/notesSlide83.xml" ContentType="application/vnd.openxmlformats-officedocument.presentationml.notesSlide+xml"/>
  <Override PartName="/ppt/tags/tag23.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24.xml" ContentType="application/vnd.openxmlformats-officedocument.presentationml.tags+xml"/>
  <Override PartName="/ppt/notesSlides/notesSlide87.xml" ContentType="application/vnd.openxmlformats-officedocument.presentationml.notesSlide+xml"/>
  <Override PartName="/ppt/tags/tag25.xml" ContentType="application/vnd.openxmlformats-officedocument.presentationml.tags+xml"/>
  <Override PartName="/ppt/notesSlides/notesSlide88.xml" ContentType="application/vnd.openxmlformats-officedocument.presentationml.notesSlide+xml"/>
  <Override PartName="/ppt/tags/tag26.xml" ContentType="application/vnd.openxmlformats-officedocument.presentationml.tags+xml"/>
  <Override PartName="/ppt/notesSlides/notesSlide89.xml" ContentType="application/vnd.openxmlformats-officedocument.presentationml.notesSlide+xml"/>
  <Override PartName="/ppt/tags/tag27.xml" ContentType="application/vnd.openxmlformats-officedocument.presentationml.tags+xml"/>
  <Override PartName="/ppt/notesSlides/notesSlide90.xml" ContentType="application/vnd.openxmlformats-officedocument.presentationml.notesSlide+xml"/>
  <Override PartName="/ppt/tags/tag28.xml" ContentType="application/vnd.openxmlformats-officedocument.presentationml.tags+xml"/>
  <Override PartName="/ppt/notesSlides/notesSlide91.xml" ContentType="application/vnd.openxmlformats-officedocument.presentationml.notesSlide+xml"/>
  <Override PartName="/ppt/tags/tag29.xml" ContentType="application/vnd.openxmlformats-officedocument.presentationml.tags+xml"/>
  <Override PartName="/ppt/notesSlides/notesSlide92.xml" ContentType="application/vnd.openxmlformats-officedocument.presentationml.notesSlide+xml"/>
  <Override PartName="/ppt/tags/tag30.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31.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32.xml" ContentType="application/vnd.openxmlformats-officedocument.presentationml.tags+xml"/>
  <Override PartName="/ppt/notesSlides/notesSlide101.xml" ContentType="application/vnd.openxmlformats-officedocument.presentationml.notesSlide+xml"/>
  <Override PartName="/ppt/tags/tag33.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57" r:id="rId2"/>
    <p:sldId id="360" r:id="rId3"/>
    <p:sldId id="1237" r:id="rId4"/>
    <p:sldId id="1657" r:id="rId5"/>
    <p:sldId id="336" r:id="rId6"/>
    <p:sldId id="270" r:id="rId7"/>
    <p:sldId id="271" r:id="rId8"/>
    <p:sldId id="272" r:id="rId9"/>
    <p:sldId id="1414" r:id="rId10"/>
    <p:sldId id="1415" r:id="rId11"/>
    <p:sldId id="275" r:id="rId12"/>
    <p:sldId id="276" r:id="rId13"/>
    <p:sldId id="277" r:id="rId14"/>
    <p:sldId id="278" r:id="rId15"/>
    <p:sldId id="279" r:id="rId16"/>
    <p:sldId id="280" r:id="rId17"/>
    <p:sldId id="1446" r:id="rId18"/>
    <p:sldId id="282" r:id="rId19"/>
    <p:sldId id="363" r:id="rId20"/>
    <p:sldId id="380" r:id="rId21"/>
    <p:sldId id="1659" r:id="rId22"/>
    <p:sldId id="411" r:id="rId23"/>
    <p:sldId id="260" r:id="rId24"/>
    <p:sldId id="2097" r:id="rId25"/>
    <p:sldId id="261" r:id="rId26"/>
    <p:sldId id="2071" r:id="rId27"/>
    <p:sldId id="354" r:id="rId28"/>
    <p:sldId id="366" r:id="rId29"/>
    <p:sldId id="2074" r:id="rId30"/>
    <p:sldId id="265" r:id="rId31"/>
    <p:sldId id="2075" r:id="rId32"/>
    <p:sldId id="355" r:id="rId33"/>
    <p:sldId id="2098" r:id="rId34"/>
    <p:sldId id="2096" r:id="rId35"/>
    <p:sldId id="970" r:id="rId36"/>
    <p:sldId id="1410" r:id="rId37"/>
    <p:sldId id="1411" r:id="rId38"/>
    <p:sldId id="1421" r:id="rId39"/>
    <p:sldId id="1211" r:id="rId40"/>
    <p:sldId id="2083" r:id="rId41"/>
    <p:sldId id="1212" r:id="rId42"/>
    <p:sldId id="963" r:id="rId43"/>
    <p:sldId id="1213" r:id="rId44"/>
    <p:sldId id="1214" r:id="rId45"/>
    <p:sldId id="1215" r:id="rId46"/>
    <p:sldId id="1216" r:id="rId47"/>
    <p:sldId id="1217" r:id="rId48"/>
    <p:sldId id="2084" r:id="rId49"/>
    <p:sldId id="1933" r:id="rId50"/>
    <p:sldId id="2033" r:id="rId51"/>
    <p:sldId id="1254" r:id="rId52"/>
    <p:sldId id="2086" r:id="rId53"/>
    <p:sldId id="2092" r:id="rId54"/>
    <p:sldId id="2060" r:id="rId55"/>
    <p:sldId id="2076" r:id="rId56"/>
    <p:sldId id="1971" r:id="rId57"/>
    <p:sldId id="2093" r:id="rId58"/>
    <p:sldId id="2061" r:id="rId59"/>
    <p:sldId id="2062" r:id="rId60"/>
    <p:sldId id="2063" r:id="rId61"/>
    <p:sldId id="2064" r:id="rId62"/>
    <p:sldId id="2065" r:id="rId63"/>
    <p:sldId id="2066" r:id="rId64"/>
    <p:sldId id="2067" r:id="rId65"/>
    <p:sldId id="2087" r:id="rId66"/>
    <p:sldId id="2068" r:id="rId67"/>
    <p:sldId id="2069" r:id="rId68"/>
    <p:sldId id="2088" r:id="rId69"/>
    <p:sldId id="2089" r:id="rId70"/>
    <p:sldId id="2072" r:id="rId71"/>
    <p:sldId id="2073" r:id="rId72"/>
    <p:sldId id="2090" r:id="rId73"/>
    <p:sldId id="2091" r:id="rId74"/>
    <p:sldId id="2094" r:id="rId75"/>
    <p:sldId id="2059" r:id="rId76"/>
    <p:sldId id="2070" r:id="rId77"/>
    <p:sldId id="1256" r:id="rId78"/>
    <p:sldId id="2099" r:id="rId79"/>
    <p:sldId id="356" r:id="rId80"/>
    <p:sldId id="421" r:id="rId81"/>
    <p:sldId id="399" r:id="rId82"/>
    <p:sldId id="357" r:id="rId83"/>
    <p:sldId id="423" r:id="rId84"/>
    <p:sldId id="400" r:id="rId85"/>
    <p:sldId id="424" r:id="rId86"/>
    <p:sldId id="358" r:id="rId87"/>
    <p:sldId id="425" r:id="rId88"/>
    <p:sldId id="401" r:id="rId89"/>
    <p:sldId id="1941" r:id="rId90"/>
    <p:sldId id="2095" r:id="rId91"/>
    <p:sldId id="1412" r:id="rId92"/>
    <p:sldId id="973" r:id="rId93"/>
    <p:sldId id="974" r:id="rId94"/>
    <p:sldId id="980" r:id="rId95"/>
    <p:sldId id="981" r:id="rId96"/>
    <p:sldId id="982" r:id="rId97"/>
    <p:sldId id="983" r:id="rId98"/>
    <p:sldId id="984" r:id="rId99"/>
    <p:sldId id="1805" r:id="rId100"/>
    <p:sldId id="1899" r:id="rId101"/>
    <p:sldId id="306" r:id="rId102"/>
    <p:sldId id="1900" r:id="rId103"/>
    <p:sldId id="1901" r:id="rId104"/>
    <p:sldId id="1902" r:id="rId105"/>
    <p:sldId id="1906" r:id="rId106"/>
    <p:sldId id="1907" r:id="rId107"/>
    <p:sldId id="1908" r:id="rId108"/>
    <p:sldId id="323" r:id="rId109"/>
    <p:sldId id="324" r:id="rId110"/>
    <p:sldId id="1569" r:id="rId111"/>
    <p:sldId id="1939" r:id="rId1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17" autoAdjust="0"/>
  </p:normalViewPr>
  <p:slideViewPr>
    <p:cSldViewPr snapToGrid="0">
      <p:cViewPr varScale="1">
        <p:scale>
          <a:sx n="47" d="100"/>
          <a:sy n="47" d="100"/>
        </p:scale>
        <p:origin x="17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B208-747E-4A5A-B05C-392F913E9168}" type="datetimeFigureOut">
              <a:rPr lang="en-US" smtClean="0"/>
              <a:t>7/21/2023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FED98-B859-40E5-AD27-BEF9A53B2399}" type="slidenum">
              <a:rPr lang="en-US" smtClean="0"/>
              <a:t>‹#›</a:t>
            </a:fld>
            <a:endParaRPr lang="en-US"/>
          </a:p>
        </p:txBody>
      </p:sp>
    </p:spTree>
    <p:extLst>
      <p:ext uri="{BB962C8B-B14F-4D97-AF65-F5344CB8AC3E}">
        <p14:creationId xmlns:p14="http://schemas.microsoft.com/office/powerpoint/2010/main" val="270487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slide" Target="../slides/slide10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01.xml.rels><?xml version="1.0" encoding="UTF-8" standalone="yes"?>
<Relationships xmlns="http://schemas.openxmlformats.org/package/2006/relationships"><Relationship Id="rId3" Type="http://schemas.openxmlformats.org/officeDocument/2006/relationships/slide" Target="../slides/slide109.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dium.com/a-teachers-hat/making-learning-meaningful-and-accessible-63e51a3052a6?source=user_profile---------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87.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88.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95.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96.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slide" Target="../slides/slide10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teachers into Break Out Rooms – you need at leas 3-4 teachers in each group. Tell each group their number – they will need it later on the </a:t>
            </a:r>
            <a:r>
              <a:rPr lang="en-US" dirty="0" err="1"/>
              <a:t>Jamboard</a:t>
            </a:r>
            <a:r>
              <a:rPr lang="en-US" dirty="0"/>
              <a:t>. </a:t>
            </a:r>
          </a:p>
          <a:p>
            <a:endParaRPr lang="en-US" dirty="0"/>
          </a:p>
          <a:p>
            <a:r>
              <a:rPr lang="en-US" dirty="0"/>
              <a:t>Open up all of the documents and the </a:t>
            </a:r>
            <a:r>
              <a:rPr lang="en-US" dirty="0" err="1"/>
              <a:t>Jamboard</a:t>
            </a:r>
            <a:r>
              <a:rPr lang="en-US" dirty="0"/>
              <a:t>.</a:t>
            </a:r>
          </a:p>
          <a:p>
            <a:endParaRPr lang="en-US" dirty="0"/>
          </a:p>
          <a:p>
            <a:r>
              <a:rPr lang="en-US" dirty="0"/>
              <a:t>If you have any notebooks you can show, make sure to have them next to you. </a:t>
            </a:r>
          </a:p>
        </p:txBody>
      </p:sp>
      <p:sp>
        <p:nvSpPr>
          <p:cNvPr id="4" name="Slide Number Placeholder 3"/>
          <p:cNvSpPr>
            <a:spLocks noGrp="1"/>
          </p:cNvSpPr>
          <p:nvPr>
            <p:ph type="sldNum" sz="quarter" idx="10"/>
          </p:nvPr>
        </p:nvSpPr>
        <p:spPr/>
        <p:txBody>
          <a:bodyPr/>
          <a:lstStyle/>
          <a:p>
            <a:fld id="{0E34CE70-55C6-4E46-82C9-94A40AE4AD8D}" type="slidenum">
              <a:rPr lang="en-US" smtClean="0"/>
              <a:t>1</a:t>
            </a:fld>
            <a:endParaRPr lang="en-US"/>
          </a:p>
        </p:txBody>
      </p:sp>
    </p:spTree>
    <p:extLst>
      <p:ext uri="{BB962C8B-B14F-4D97-AF65-F5344CB8AC3E}">
        <p14:creationId xmlns:p14="http://schemas.microsoft.com/office/powerpoint/2010/main" val="74699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DE357E6-DBDB-852A-1517-DEFFF802B18A}"/>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AE3CDDC-4DBE-085C-C097-E98FBC0A4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a:extLst>
              <a:ext uri="{FF2B5EF4-FFF2-40B4-BE49-F238E27FC236}">
                <a16:creationId xmlns:a16="http://schemas.microsoft.com/office/drawing/2014/main" id="{8A1E364A-CBA5-A894-0E4C-E3A2C7BE2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35A3EB-E673-4D29-BAB1-DE4A11CE02B7}" type="slidenum">
              <a:rPr lang="en-US" altLang="en-US" smtClean="0"/>
              <a:pPr/>
              <a:t>10</a:t>
            </a:fld>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157" indent="-300060" eaLnBrk="0" hangingPunct="0">
              <a:defRPr>
                <a:solidFill>
                  <a:schemeClr val="tx1"/>
                </a:solidFill>
                <a:latin typeface="Arial" panose="020B0604020202020204" pitchFamily="34" charset="0"/>
              </a:defRPr>
            </a:lvl2pPr>
            <a:lvl3pPr marL="1200241" indent="-240048" eaLnBrk="0" hangingPunct="0">
              <a:defRPr>
                <a:solidFill>
                  <a:schemeClr val="tx1"/>
                </a:solidFill>
                <a:latin typeface="Arial" panose="020B0604020202020204" pitchFamily="34" charset="0"/>
              </a:defRPr>
            </a:lvl3pPr>
            <a:lvl4pPr marL="1680337" indent="-240048" eaLnBrk="0" hangingPunct="0">
              <a:defRPr>
                <a:solidFill>
                  <a:schemeClr val="tx1"/>
                </a:solidFill>
                <a:latin typeface="Arial" panose="020B0604020202020204" pitchFamily="34" charset="0"/>
              </a:defRPr>
            </a:lvl4pPr>
            <a:lvl5pPr marL="2160434" indent="-240048" eaLnBrk="0" hangingPunct="0">
              <a:defRPr>
                <a:solidFill>
                  <a:schemeClr val="tx1"/>
                </a:solidFill>
                <a:latin typeface="Arial" panose="020B0604020202020204" pitchFamily="34" charset="0"/>
              </a:defRPr>
            </a:lvl5pPr>
            <a:lvl6pPr marL="2640529" indent="-240048" eaLnBrk="0" fontAlgn="base" hangingPunct="0">
              <a:spcBef>
                <a:spcPct val="0"/>
              </a:spcBef>
              <a:spcAft>
                <a:spcPct val="0"/>
              </a:spcAft>
              <a:defRPr>
                <a:solidFill>
                  <a:schemeClr val="tx1"/>
                </a:solidFill>
                <a:latin typeface="Arial" panose="020B0604020202020204" pitchFamily="34" charset="0"/>
              </a:defRPr>
            </a:lvl6pPr>
            <a:lvl7pPr marL="3120626" indent="-240048" eaLnBrk="0" fontAlgn="base" hangingPunct="0">
              <a:spcBef>
                <a:spcPct val="0"/>
              </a:spcBef>
              <a:spcAft>
                <a:spcPct val="0"/>
              </a:spcAft>
              <a:defRPr>
                <a:solidFill>
                  <a:schemeClr val="tx1"/>
                </a:solidFill>
                <a:latin typeface="Arial" panose="020B0604020202020204" pitchFamily="34" charset="0"/>
              </a:defRPr>
            </a:lvl7pPr>
            <a:lvl8pPr marL="3600723" indent="-240048" eaLnBrk="0" fontAlgn="base" hangingPunct="0">
              <a:spcBef>
                <a:spcPct val="0"/>
              </a:spcBef>
              <a:spcAft>
                <a:spcPct val="0"/>
              </a:spcAft>
              <a:defRPr>
                <a:solidFill>
                  <a:schemeClr val="tx1"/>
                </a:solidFill>
                <a:latin typeface="Arial" panose="020B0604020202020204" pitchFamily="34" charset="0"/>
              </a:defRPr>
            </a:lvl8pPr>
            <a:lvl9pPr marL="4080819" indent="-24004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F63AE2-BBBC-46EA-A013-EDA6AEDFFCF8}" type="slidenum">
              <a:rPr lang="en-US" altLang="en-US"/>
              <a:pPr eaLnBrk="1" hangingPunct="1"/>
              <a:t>108</a:t>
            </a:fld>
            <a:endParaRPr lang="en-US" altLang="en-US"/>
          </a:p>
        </p:txBody>
      </p:sp>
      <p:sp>
        <p:nvSpPr>
          <p:cNvPr id="173059" name="Rectangle 2"/>
          <p:cNvSpPr>
            <a:spLocks noGrp="1" noRot="1" noChangeAspect="1" noChangeArrowheads="1" noTextEdit="1"/>
          </p:cNvSpPr>
          <p:nvPr>
            <p:ph type="sldImg"/>
            <p:custDataLst>
              <p:tags r:id="rId1"/>
            </p:custDataLst>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Discuss by bullet points</a:t>
            </a:r>
          </a:p>
          <a:p>
            <a:pPr eaLnBrk="1" hangingPunct="1">
              <a:buFontTx/>
              <a:buChar char="•"/>
            </a:pPr>
            <a:r>
              <a:rPr lang="en-US" altLang="en-US">
                <a:latin typeface="Arial" panose="020B0604020202020204" pitchFamily="34" charset="0"/>
              </a:rPr>
              <a:t>Notes with highlighting key terms are easier to use to study for tests</a:t>
            </a:r>
          </a:p>
          <a:p>
            <a:pPr eaLnBrk="1" hangingPunct="1">
              <a:buFontTx/>
              <a:buChar char="•"/>
            </a:pPr>
            <a:r>
              <a:rPr lang="en-US" altLang="en-US">
                <a:latin typeface="Arial" panose="020B0604020202020204" pitchFamily="34" charset="0"/>
              </a:rPr>
              <a:t>Model when give notes use different color pens on overhead or in powerpoint.</a:t>
            </a:r>
          </a:p>
          <a:p>
            <a:pPr eaLnBrk="1" hangingPunct="1">
              <a:buFontTx/>
              <a:buChar char="•"/>
            </a:pPr>
            <a:r>
              <a:rPr lang="en-US" altLang="en-US">
                <a:latin typeface="Arial" panose="020B0604020202020204" pitchFamily="34" charset="0"/>
              </a:rPr>
              <a:t>Put color as part of the grade – stress color for organizing not for “prettiness”</a:t>
            </a:r>
          </a:p>
        </p:txBody>
      </p:sp>
    </p:spTree>
    <p:extLst>
      <p:ext uri="{BB962C8B-B14F-4D97-AF65-F5344CB8AC3E}">
        <p14:creationId xmlns:p14="http://schemas.microsoft.com/office/powerpoint/2010/main" val="1659249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157" indent="-300060" eaLnBrk="0" hangingPunct="0">
              <a:defRPr>
                <a:solidFill>
                  <a:schemeClr val="tx1"/>
                </a:solidFill>
                <a:latin typeface="Arial" panose="020B0604020202020204" pitchFamily="34" charset="0"/>
              </a:defRPr>
            </a:lvl2pPr>
            <a:lvl3pPr marL="1200241" indent="-240048" eaLnBrk="0" hangingPunct="0">
              <a:defRPr>
                <a:solidFill>
                  <a:schemeClr val="tx1"/>
                </a:solidFill>
                <a:latin typeface="Arial" panose="020B0604020202020204" pitchFamily="34" charset="0"/>
              </a:defRPr>
            </a:lvl3pPr>
            <a:lvl4pPr marL="1680337" indent="-240048" eaLnBrk="0" hangingPunct="0">
              <a:defRPr>
                <a:solidFill>
                  <a:schemeClr val="tx1"/>
                </a:solidFill>
                <a:latin typeface="Arial" panose="020B0604020202020204" pitchFamily="34" charset="0"/>
              </a:defRPr>
            </a:lvl4pPr>
            <a:lvl5pPr marL="2160434" indent="-240048" eaLnBrk="0" hangingPunct="0">
              <a:defRPr>
                <a:solidFill>
                  <a:schemeClr val="tx1"/>
                </a:solidFill>
                <a:latin typeface="Arial" panose="020B0604020202020204" pitchFamily="34" charset="0"/>
              </a:defRPr>
            </a:lvl5pPr>
            <a:lvl6pPr marL="2640529" indent="-240048" eaLnBrk="0" fontAlgn="base" hangingPunct="0">
              <a:spcBef>
                <a:spcPct val="0"/>
              </a:spcBef>
              <a:spcAft>
                <a:spcPct val="0"/>
              </a:spcAft>
              <a:defRPr>
                <a:solidFill>
                  <a:schemeClr val="tx1"/>
                </a:solidFill>
                <a:latin typeface="Arial" panose="020B0604020202020204" pitchFamily="34" charset="0"/>
              </a:defRPr>
            </a:lvl6pPr>
            <a:lvl7pPr marL="3120626" indent="-240048" eaLnBrk="0" fontAlgn="base" hangingPunct="0">
              <a:spcBef>
                <a:spcPct val="0"/>
              </a:spcBef>
              <a:spcAft>
                <a:spcPct val="0"/>
              </a:spcAft>
              <a:defRPr>
                <a:solidFill>
                  <a:schemeClr val="tx1"/>
                </a:solidFill>
                <a:latin typeface="Arial" panose="020B0604020202020204" pitchFamily="34" charset="0"/>
              </a:defRPr>
            </a:lvl7pPr>
            <a:lvl8pPr marL="3600723" indent="-240048" eaLnBrk="0" fontAlgn="base" hangingPunct="0">
              <a:spcBef>
                <a:spcPct val="0"/>
              </a:spcBef>
              <a:spcAft>
                <a:spcPct val="0"/>
              </a:spcAft>
              <a:defRPr>
                <a:solidFill>
                  <a:schemeClr val="tx1"/>
                </a:solidFill>
                <a:latin typeface="Arial" panose="020B0604020202020204" pitchFamily="34" charset="0"/>
              </a:defRPr>
            </a:lvl8pPr>
            <a:lvl9pPr marL="4080819" indent="-24004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5D96ED-7B04-4B3C-A74F-DD2956E8F9E8}" type="slidenum">
              <a:rPr lang="en-US" altLang="en-US"/>
              <a:pPr eaLnBrk="1" hangingPunct="1"/>
              <a:t>109</a:t>
            </a:fld>
            <a:endParaRPr lang="en-US" altLang="en-US"/>
          </a:p>
        </p:txBody>
      </p:sp>
      <p:sp>
        <p:nvSpPr>
          <p:cNvPr id="174083" name="Rectangle 2"/>
          <p:cNvSpPr>
            <a:spLocks noGrp="1" noRot="1" noChangeAspect="1" noChangeArrowheads="1" noTextEdit="1"/>
          </p:cNvSpPr>
          <p:nvPr>
            <p:ph type="sldImg"/>
            <p:custDataLst>
              <p:tags r:id="rId1"/>
            </p:custDataLst>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Discuss point</a:t>
            </a:r>
          </a:p>
          <a:p>
            <a:pPr eaLnBrk="1" hangingPunct="1">
              <a:buFontTx/>
              <a:buChar char="•"/>
            </a:pPr>
            <a:r>
              <a:rPr lang="en-US" altLang="en-US" dirty="0">
                <a:latin typeface="Arial" panose="020B0604020202020204" pitchFamily="34" charset="0"/>
              </a:rPr>
              <a:t>Can help them study; is a portfolio of evidence of learning</a:t>
            </a:r>
          </a:p>
          <a:p>
            <a:pPr eaLnBrk="1" hangingPunct="1">
              <a:buFontTx/>
              <a:buChar char="•"/>
            </a:pPr>
            <a:r>
              <a:rPr lang="en-US" altLang="en-US" dirty="0">
                <a:latin typeface="Arial" panose="020B0604020202020204" pitchFamily="34" charset="0"/>
              </a:rPr>
              <a:t>Help with test at state level;  give story of student who kept and used their notebook</a:t>
            </a:r>
          </a:p>
        </p:txBody>
      </p:sp>
    </p:spTree>
    <p:extLst>
      <p:ext uri="{BB962C8B-B14F-4D97-AF65-F5344CB8AC3E}">
        <p14:creationId xmlns:p14="http://schemas.microsoft.com/office/powerpoint/2010/main" val="33934325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A52A9-B7B4-462F-AB5A-B0529042ED7D}" type="slidenum">
              <a:rPr lang="en-US" smtClean="0"/>
              <a:t>110</a:t>
            </a:fld>
            <a:endParaRPr lang="en-US"/>
          </a:p>
        </p:txBody>
      </p:sp>
    </p:spTree>
    <p:extLst>
      <p:ext uri="{BB962C8B-B14F-4D97-AF65-F5344CB8AC3E}">
        <p14:creationId xmlns:p14="http://schemas.microsoft.com/office/powerpoint/2010/main" val="3015856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my blog on social studies success if they want to learn more. </a:t>
            </a:r>
          </a:p>
        </p:txBody>
      </p:sp>
      <p:sp>
        <p:nvSpPr>
          <p:cNvPr id="4" name="Slide Number Placeholder 3"/>
          <p:cNvSpPr>
            <a:spLocks noGrp="1"/>
          </p:cNvSpPr>
          <p:nvPr>
            <p:ph type="sldNum" sz="quarter" idx="5"/>
          </p:nvPr>
        </p:nvSpPr>
        <p:spPr/>
        <p:txBody>
          <a:bodyPr/>
          <a:lstStyle/>
          <a:p>
            <a:fld id="{0E34CE70-55C6-4E46-82C9-94A40AE4AD8D}" type="slidenum">
              <a:rPr lang="en-US" smtClean="0"/>
              <a:t>111</a:t>
            </a:fld>
            <a:endParaRPr lang="en-US"/>
          </a:p>
        </p:txBody>
      </p:sp>
    </p:spTree>
    <p:extLst>
      <p:ext uri="{BB962C8B-B14F-4D97-AF65-F5344CB8AC3E}">
        <p14:creationId xmlns:p14="http://schemas.microsoft.com/office/powerpoint/2010/main" val="253314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8B20EDD-AC26-C3FF-5A98-8159E441309B}"/>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FAD884CF-8474-7B55-EBAA-D165E87AC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hlinkClick r:id="rId3"/>
              </a:rPr>
              <a:t>Differentiated instruction</a:t>
            </a:r>
            <a:r>
              <a:rPr lang="en-US" altLang="en-US" i="1"/>
              <a:t> is ensuring that learning happens in an accessible way for the student. ISNs allow the students to format their thoughts however they find suitable, thus, differentiating by learning styles — someone who loves writing can love in the notebooks, another student who would rather draw is free to express his/her ideas through diagrams, charts and pictures.</a:t>
            </a:r>
            <a:endParaRPr lang="en-US" altLang="en-US"/>
          </a:p>
        </p:txBody>
      </p:sp>
      <p:sp>
        <p:nvSpPr>
          <p:cNvPr id="25604" name="Slide Number Placeholder 3">
            <a:extLst>
              <a:ext uri="{FF2B5EF4-FFF2-40B4-BE49-F238E27FC236}">
                <a16:creationId xmlns:a16="http://schemas.microsoft.com/office/drawing/2014/main" id="{C2A154CF-3A05-C84D-2C78-C3B731B50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DA6E38-54E8-41D2-A357-5F67459BB7D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BD2C5C-0DA1-432A-15C2-6A72375B6BCA}"/>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D0EFF889-15C8-EB57-B298-F68F02BDD5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652" name="Slide Number Placeholder 3">
            <a:extLst>
              <a:ext uri="{FF2B5EF4-FFF2-40B4-BE49-F238E27FC236}">
                <a16:creationId xmlns:a16="http://schemas.microsoft.com/office/drawing/2014/main" id="{12551532-8778-5D88-DF40-930EE01AE2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8486DE-3D60-40A5-A12E-4101C167D61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51ABDE7-DF74-16EA-44B5-8C0D97C861AD}"/>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B940459-7498-B052-AFE9-08EEDD19F4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a:extLst>
              <a:ext uri="{FF2B5EF4-FFF2-40B4-BE49-F238E27FC236}">
                <a16:creationId xmlns:a16="http://schemas.microsoft.com/office/drawing/2014/main" id="{9D0981A4-D566-9955-E56E-85244B3B00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C40B32-DA2D-45AB-B044-063E700D85D9}"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5C61E68-2B90-C659-19C9-D06661F4F44F}"/>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F1D54878-222E-9016-A446-C4FF8FB758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1748" name="Slide Number Placeholder 3">
            <a:extLst>
              <a:ext uri="{FF2B5EF4-FFF2-40B4-BE49-F238E27FC236}">
                <a16:creationId xmlns:a16="http://schemas.microsoft.com/office/drawing/2014/main" id="{CF2B55A5-F100-C825-11DD-70C9788CF4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533EFD-1ECD-46E3-BF85-607A4DF6D29F}"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DE9FC7A-8465-A3DF-363F-2174DBCE7883}"/>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744012E-6D37-A63C-35DA-40E2F0814A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a:extLst>
              <a:ext uri="{FF2B5EF4-FFF2-40B4-BE49-F238E27FC236}">
                <a16:creationId xmlns:a16="http://schemas.microsoft.com/office/drawing/2014/main" id="{34DD3A81-972A-62DF-8DC4-3A5C5BE483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ACCFAF-230B-492B-B5D5-F9C06B75095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20C5AE7-19F0-E8BA-C0D0-0B76D72EF48D}"/>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434EFDA2-48DB-8246-67F4-A54AA9FA65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Slide Number Placeholder 3">
            <a:extLst>
              <a:ext uri="{FF2B5EF4-FFF2-40B4-BE49-F238E27FC236}">
                <a16:creationId xmlns:a16="http://schemas.microsoft.com/office/drawing/2014/main" id="{F3EDB09A-AD98-81A7-87E4-1CFE560050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DAFB9D-5EBD-410E-84DF-FBFA226E6C2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4CE70-55C6-4E46-82C9-94A40AE4AD8D}" type="slidenum">
              <a:rPr lang="en-US" smtClean="0"/>
              <a:t>17</a:t>
            </a:fld>
            <a:endParaRPr lang="en-US"/>
          </a:p>
        </p:txBody>
      </p:sp>
    </p:spTree>
    <p:extLst>
      <p:ext uri="{BB962C8B-B14F-4D97-AF65-F5344CB8AC3E}">
        <p14:creationId xmlns:p14="http://schemas.microsoft.com/office/powerpoint/2010/main" val="429457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77B901-94C5-DB25-05D1-70B48829CDE6}"/>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B4E865DF-26C8-24E4-E6B7-87D9B8B86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a:extLst>
              <a:ext uri="{FF2B5EF4-FFF2-40B4-BE49-F238E27FC236}">
                <a16:creationId xmlns:a16="http://schemas.microsoft.com/office/drawing/2014/main" id="{767B59DD-B2E8-90DD-AE82-C9BA4373BF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AC2557-A3B8-402D-A4F0-2BE4F69D547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EA75D93-4A5B-494C-871B-6CCDA12E54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2E1F2A1-ED37-435D-BA84-3DD55868EB30}"/>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Type response in chat box.</a:t>
            </a:r>
          </a:p>
        </p:txBody>
      </p:sp>
      <p:sp>
        <p:nvSpPr>
          <p:cNvPr id="12292" name="Slide Number Placeholder 3">
            <a:extLst>
              <a:ext uri="{FF2B5EF4-FFF2-40B4-BE49-F238E27FC236}">
                <a16:creationId xmlns:a16="http://schemas.microsoft.com/office/drawing/2014/main" id="{2093DA99-2BBD-4125-8D86-6F73038D14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4225" indent="-300038">
              <a:defRPr>
                <a:solidFill>
                  <a:schemeClr val="tx1"/>
                </a:solidFill>
                <a:latin typeface="Arial" panose="020B0604020202020204" pitchFamily="34" charset="0"/>
              </a:defRPr>
            </a:lvl2pPr>
            <a:lvl3pPr marL="1206500" indent="-238125">
              <a:defRPr>
                <a:solidFill>
                  <a:schemeClr val="tx1"/>
                </a:solidFill>
                <a:latin typeface="Arial" panose="020B0604020202020204" pitchFamily="34" charset="0"/>
              </a:defRPr>
            </a:lvl3pPr>
            <a:lvl4pPr marL="1690688" indent="-238125">
              <a:defRPr>
                <a:solidFill>
                  <a:schemeClr val="tx1"/>
                </a:solidFill>
                <a:latin typeface="Arial" panose="020B0604020202020204" pitchFamily="34" charset="0"/>
              </a:defRPr>
            </a:lvl4pPr>
            <a:lvl5pPr marL="2174875" indent="-238125">
              <a:defRPr>
                <a:solidFill>
                  <a:schemeClr val="tx1"/>
                </a:solidFill>
                <a:latin typeface="Arial" panose="020B0604020202020204" pitchFamily="34" charset="0"/>
              </a:defRPr>
            </a:lvl5pPr>
            <a:lvl6pPr marL="2632075" indent="-238125" eaLnBrk="0" fontAlgn="base" hangingPunct="0">
              <a:spcBef>
                <a:spcPct val="0"/>
              </a:spcBef>
              <a:spcAft>
                <a:spcPct val="0"/>
              </a:spcAft>
              <a:defRPr>
                <a:solidFill>
                  <a:schemeClr val="tx1"/>
                </a:solidFill>
                <a:latin typeface="Arial" panose="020B0604020202020204" pitchFamily="34" charset="0"/>
              </a:defRPr>
            </a:lvl6pPr>
            <a:lvl7pPr marL="3089275" indent="-238125" eaLnBrk="0" fontAlgn="base" hangingPunct="0">
              <a:spcBef>
                <a:spcPct val="0"/>
              </a:spcBef>
              <a:spcAft>
                <a:spcPct val="0"/>
              </a:spcAft>
              <a:defRPr>
                <a:solidFill>
                  <a:schemeClr val="tx1"/>
                </a:solidFill>
                <a:latin typeface="Arial" panose="020B0604020202020204" pitchFamily="34" charset="0"/>
              </a:defRPr>
            </a:lvl7pPr>
            <a:lvl8pPr marL="3546475" indent="-238125" eaLnBrk="0" fontAlgn="base" hangingPunct="0">
              <a:spcBef>
                <a:spcPct val="0"/>
              </a:spcBef>
              <a:spcAft>
                <a:spcPct val="0"/>
              </a:spcAft>
              <a:defRPr>
                <a:solidFill>
                  <a:schemeClr val="tx1"/>
                </a:solidFill>
                <a:latin typeface="Arial" panose="020B0604020202020204" pitchFamily="34" charset="0"/>
              </a:defRPr>
            </a:lvl8pPr>
            <a:lvl9pPr marL="4003675" indent="-238125" eaLnBrk="0" fontAlgn="base" hangingPunct="0">
              <a:spcBef>
                <a:spcPct val="0"/>
              </a:spcBef>
              <a:spcAft>
                <a:spcPct val="0"/>
              </a:spcAft>
              <a:defRPr>
                <a:solidFill>
                  <a:schemeClr val="tx1"/>
                </a:solidFill>
                <a:latin typeface="Arial" panose="020B0604020202020204" pitchFamily="34" charset="0"/>
              </a:defRPr>
            </a:lvl9pPr>
          </a:lstStyle>
          <a:p>
            <a:fld id="{C4E8B1B9-BDDD-41CA-A71E-D5725F71B7BC}" type="slidenum">
              <a:rPr lang="en-US" altLang="en-US" smtClean="0">
                <a:latin typeface="Architects Daughter" panose="02000505000000020004" pitchFamily="2" charset="0"/>
                <a:ea typeface="ＭＳ Ｐゴシック" panose="020B0600070205080204" pitchFamily="34" charset="-128"/>
              </a:rPr>
              <a:pPr/>
              <a:t>20</a:t>
            </a:fld>
            <a:endParaRPr lang="en-US" altLang="en-US">
              <a:latin typeface="Architects Daughter" panose="02000505000000020004" pitchFamily="2" charset="0"/>
              <a:ea typeface="ＭＳ Ｐゴシック" panose="020B0600070205080204" pitchFamily="34" charset="-128"/>
            </a:endParaRPr>
          </a:p>
        </p:txBody>
      </p:sp>
    </p:spTree>
    <p:extLst>
      <p:ext uri="{BB962C8B-B14F-4D97-AF65-F5344CB8AC3E}">
        <p14:creationId xmlns:p14="http://schemas.microsoft.com/office/powerpoint/2010/main" val="43466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one fun fact about yourself in the comments section – an example, I am a twin.</a:t>
            </a:r>
          </a:p>
          <a:p>
            <a:endParaRPr lang="en-US" dirty="0"/>
          </a:p>
          <a:p>
            <a:r>
              <a:rPr lang="en-US" dirty="0"/>
              <a:t>This is a time killer until everyone joins. </a:t>
            </a:r>
          </a:p>
        </p:txBody>
      </p:sp>
      <p:sp>
        <p:nvSpPr>
          <p:cNvPr id="4" name="Slide Number Placeholder 3"/>
          <p:cNvSpPr>
            <a:spLocks noGrp="1"/>
          </p:cNvSpPr>
          <p:nvPr>
            <p:ph type="sldNum" sz="quarter" idx="5"/>
          </p:nvPr>
        </p:nvSpPr>
        <p:spPr/>
        <p:txBody>
          <a:bodyPr/>
          <a:lstStyle/>
          <a:p>
            <a:fld id="{E1EB7A4C-5100-4CE0-9D6A-5D8BE3F51EA3}" type="slidenum">
              <a:rPr lang="en-US" smtClean="0"/>
              <a:t>2</a:t>
            </a:fld>
            <a:endParaRPr lang="en-US"/>
          </a:p>
        </p:txBody>
      </p:sp>
    </p:spTree>
    <p:extLst>
      <p:ext uri="{BB962C8B-B14F-4D97-AF65-F5344CB8AC3E}">
        <p14:creationId xmlns:p14="http://schemas.microsoft.com/office/powerpoint/2010/main" val="227421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model a lesson for you that uses the interactive student notebook. </a:t>
            </a:r>
          </a:p>
        </p:txBody>
      </p:sp>
      <p:sp>
        <p:nvSpPr>
          <p:cNvPr id="4" name="Slide Number Placeholder 3"/>
          <p:cNvSpPr>
            <a:spLocks noGrp="1"/>
          </p:cNvSpPr>
          <p:nvPr>
            <p:ph type="sldNum" sz="quarter" idx="5"/>
          </p:nvPr>
        </p:nvSpPr>
        <p:spPr/>
        <p:txBody>
          <a:bodyPr/>
          <a:lstStyle/>
          <a:p>
            <a:fld id="{F7EFED98-B859-40E5-AD27-BEF9A53B2399}" type="slidenum">
              <a:rPr lang="en-US" smtClean="0"/>
              <a:t>23</a:t>
            </a:fld>
            <a:endParaRPr lang="en-US"/>
          </a:p>
        </p:txBody>
      </p:sp>
    </p:spTree>
    <p:extLst>
      <p:ext uri="{BB962C8B-B14F-4D97-AF65-F5344CB8AC3E}">
        <p14:creationId xmlns:p14="http://schemas.microsoft.com/office/powerpoint/2010/main" val="238956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to look for these different parts during the lesson.</a:t>
            </a:r>
          </a:p>
        </p:txBody>
      </p:sp>
      <p:sp>
        <p:nvSpPr>
          <p:cNvPr id="4" name="Slide Number Placeholder 3"/>
          <p:cNvSpPr>
            <a:spLocks noGrp="1"/>
          </p:cNvSpPr>
          <p:nvPr>
            <p:ph type="sldNum" sz="quarter" idx="5"/>
          </p:nvPr>
        </p:nvSpPr>
        <p:spPr/>
        <p:txBody>
          <a:bodyPr/>
          <a:lstStyle/>
          <a:p>
            <a:fld id="{F7EFED98-B859-40E5-AD27-BEF9A53B2399}" type="slidenum">
              <a:rPr lang="en-US" smtClean="0"/>
              <a:t>24</a:t>
            </a:fld>
            <a:endParaRPr lang="en-US"/>
          </a:p>
        </p:txBody>
      </p:sp>
    </p:spTree>
    <p:extLst>
      <p:ext uri="{BB962C8B-B14F-4D97-AF65-F5344CB8AC3E}">
        <p14:creationId xmlns:p14="http://schemas.microsoft.com/office/powerpoint/2010/main" val="259938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use critical-thinking skills and a variety of primary and secondary source material to explain and apply different methods that historians use to understand and interpret the past, including multiple points of view and historical context. </a:t>
            </a:r>
          </a:p>
        </p:txBody>
      </p:sp>
      <p:sp>
        <p:nvSpPr>
          <p:cNvPr id="4" name="Slide Number Placeholder 3"/>
          <p:cNvSpPr>
            <a:spLocks noGrp="1"/>
          </p:cNvSpPr>
          <p:nvPr>
            <p:ph type="sldNum" sz="quarter" idx="10"/>
          </p:nvPr>
        </p:nvSpPr>
        <p:spPr/>
        <p:txBody>
          <a:bodyPr/>
          <a:lstStyle/>
          <a:p>
            <a:fld id="{C9D13ADE-F1C8-451D-9C97-BA9FC71A1C14}" type="slidenum">
              <a:rPr lang="en-US" smtClean="0"/>
              <a:t>25</a:t>
            </a:fld>
            <a:endParaRPr lang="en-US"/>
          </a:p>
        </p:txBody>
      </p:sp>
    </p:spTree>
    <p:extLst>
      <p:ext uri="{BB962C8B-B14F-4D97-AF65-F5344CB8AC3E}">
        <p14:creationId xmlns:p14="http://schemas.microsoft.com/office/powerpoint/2010/main" val="539397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create a poll in Zoom with these questions. </a:t>
            </a:r>
          </a:p>
          <a:p>
            <a:endParaRPr lang="en-US" dirty="0"/>
          </a:p>
          <a:p>
            <a:r>
              <a:rPr lang="en-US" dirty="0"/>
              <a:t>Response on poll in question</a:t>
            </a:r>
          </a:p>
        </p:txBody>
      </p:sp>
      <p:sp>
        <p:nvSpPr>
          <p:cNvPr id="4" name="Slide Number Placeholder 3"/>
          <p:cNvSpPr>
            <a:spLocks noGrp="1"/>
          </p:cNvSpPr>
          <p:nvPr>
            <p:ph type="sldNum" sz="quarter" idx="10"/>
          </p:nvPr>
        </p:nvSpPr>
        <p:spPr/>
        <p:txBody>
          <a:bodyPr/>
          <a:lstStyle/>
          <a:p>
            <a:fld id="{BD7151E9-E434-4549-BB4C-83AF1CFEA73F}" type="slidenum">
              <a:rPr lang="en-US" smtClean="0"/>
              <a:t>26</a:t>
            </a:fld>
            <a:endParaRPr lang="en-US"/>
          </a:p>
        </p:txBody>
      </p:sp>
    </p:spTree>
    <p:extLst>
      <p:ext uri="{BB962C8B-B14F-4D97-AF65-F5344CB8AC3E}">
        <p14:creationId xmlns:p14="http://schemas.microsoft.com/office/powerpoint/2010/main" val="1725704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breakout session to read and discuss</a:t>
            </a:r>
          </a:p>
        </p:txBody>
      </p:sp>
      <p:sp>
        <p:nvSpPr>
          <p:cNvPr id="4" name="Slide Number Placeholder 3"/>
          <p:cNvSpPr>
            <a:spLocks noGrp="1"/>
          </p:cNvSpPr>
          <p:nvPr>
            <p:ph type="sldNum" sz="quarter" idx="5"/>
          </p:nvPr>
        </p:nvSpPr>
        <p:spPr/>
        <p:txBody>
          <a:bodyPr/>
          <a:lstStyle/>
          <a:p>
            <a:fld id="{E1EB7A4C-5100-4CE0-9D6A-5D8BE3F51EA3}" type="slidenum">
              <a:rPr lang="en-US" smtClean="0"/>
              <a:t>27</a:t>
            </a:fld>
            <a:endParaRPr lang="en-US"/>
          </a:p>
        </p:txBody>
      </p:sp>
    </p:spTree>
    <p:extLst>
      <p:ext uri="{BB962C8B-B14F-4D97-AF65-F5344CB8AC3E}">
        <p14:creationId xmlns:p14="http://schemas.microsoft.com/office/powerpoint/2010/main" val="1220534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just a moment you will need to click on the link opening up this activity.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need to send the link during the presentation – here it is https://docs.google.com/presentation/d/1Cn8kHb69W6bOLuwA8LviLYGUXen2nw7R2JeFNJDaFIY/copy</a:t>
            </a:r>
          </a:p>
          <a:p>
            <a:endParaRPr lang="en-US" dirty="0"/>
          </a:p>
          <a:p>
            <a:endParaRPr lang="en-US" dirty="0"/>
          </a:p>
          <a:p>
            <a:r>
              <a:rPr lang="en-US" dirty="0"/>
              <a:t>Complete the preview activity on Why Study History.</a:t>
            </a:r>
          </a:p>
          <a:p>
            <a:r>
              <a:rPr lang="en-US" dirty="0"/>
              <a:t>Then…</a:t>
            </a:r>
          </a:p>
        </p:txBody>
      </p:sp>
      <p:sp>
        <p:nvSpPr>
          <p:cNvPr id="4" name="Slide Number Placeholder 3"/>
          <p:cNvSpPr>
            <a:spLocks noGrp="1"/>
          </p:cNvSpPr>
          <p:nvPr>
            <p:ph type="sldNum" sz="quarter" idx="5"/>
          </p:nvPr>
        </p:nvSpPr>
        <p:spPr/>
        <p:txBody>
          <a:bodyPr/>
          <a:lstStyle/>
          <a:p>
            <a:fld id="{F7EFED98-B859-40E5-AD27-BEF9A53B2399}" type="slidenum">
              <a:rPr lang="en-US" smtClean="0"/>
              <a:t>28</a:t>
            </a:fld>
            <a:endParaRPr lang="en-US"/>
          </a:p>
        </p:txBody>
      </p:sp>
    </p:spTree>
    <p:extLst>
      <p:ext uri="{BB962C8B-B14F-4D97-AF65-F5344CB8AC3E}">
        <p14:creationId xmlns:p14="http://schemas.microsoft.com/office/powerpoint/2010/main" val="358404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page on Why Study History and choose the one most important sentence.</a:t>
            </a:r>
          </a:p>
        </p:txBody>
      </p:sp>
      <p:sp>
        <p:nvSpPr>
          <p:cNvPr id="4" name="Slide Number Placeholder 3"/>
          <p:cNvSpPr>
            <a:spLocks noGrp="1"/>
          </p:cNvSpPr>
          <p:nvPr>
            <p:ph type="sldNum" sz="quarter" idx="5"/>
          </p:nvPr>
        </p:nvSpPr>
        <p:spPr/>
        <p:txBody>
          <a:bodyPr/>
          <a:lstStyle/>
          <a:p>
            <a:fld id="{F7EFED98-B859-40E5-AD27-BEF9A53B2399}" type="slidenum">
              <a:rPr lang="en-US" smtClean="0"/>
              <a:t>29</a:t>
            </a:fld>
            <a:endParaRPr lang="en-US"/>
          </a:p>
        </p:txBody>
      </p:sp>
    </p:spTree>
    <p:extLst>
      <p:ext uri="{BB962C8B-B14F-4D97-AF65-F5344CB8AC3E}">
        <p14:creationId xmlns:p14="http://schemas.microsoft.com/office/powerpoint/2010/main" val="202805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read the second page and complete the Opinion / Proof</a:t>
            </a:r>
          </a:p>
        </p:txBody>
      </p:sp>
      <p:sp>
        <p:nvSpPr>
          <p:cNvPr id="4" name="Slide Number Placeholder 3"/>
          <p:cNvSpPr>
            <a:spLocks noGrp="1"/>
          </p:cNvSpPr>
          <p:nvPr>
            <p:ph type="sldNum" sz="quarter" idx="5"/>
          </p:nvPr>
        </p:nvSpPr>
        <p:spPr/>
        <p:txBody>
          <a:bodyPr/>
          <a:lstStyle/>
          <a:p>
            <a:fld id="{F7EFED98-B859-40E5-AD27-BEF9A53B2399}" type="slidenum">
              <a:rPr lang="en-US" smtClean="0"/>
              <a:t>30</a:t>
            </a:fld>
            <a:endParaRPr lang="en-US"/>
          </a:p>
        </p:txBody>
      </p:sp>
    </p:spTree>
    <p:extLst>
      <p:ext uri="{BB962C8B-B14F-4D97-AF65-F5344CB8AC3E}">
        <p14:creationId xmlns:p14="http://schemas.microsoft.com/office/powerpoint/2010/main" val="615957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complete your spectrum. </a:t>
            </a:r>
          </a:p>
        </p:txBody>
      </p:sp>
      <p:sp>
        <p:nvSpPr>
          <p:cNvPr id="4" name="Slide Number Placeholder 3"/>
          <p:cNvSpPr>
            <a:spLocks noGrp="1"/>
          </p:cNvSpPr>
          <p:nvPr>
            <p:ph type="sldNum" sz="quarter" idx="5"/>
          </p:nvPr>
        </p:nvSpPr>
        <p:spPr/>
        <p:txBody>
          <a:bodyPr/>
          <a:lstStyle/>
          <a:p>
            <a:fld id="{F7EFED98-B859-40E5-AD27-BEF9A53B2399}" type="slidenum">
              <a:rPr lang="en-US" smtClean="0"/>
              <a:t>31</a:t>
            </a:fld>
            <a:endParaRPr lang="en-US"/>
          </a:p>
        </p:txBody>
      </p:sp>
    </p:spTree>
    <p:extLst>
      <p:ext uri="{BB962C8B-B14F-4D97-AF65-F5344CB8AC3E}">
        <p14:creationId xmlns:p14="http://schemas.microsoft.com/office/powerpoint/2010/main" val="1949522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they see in the model lesson?</a:t>
            </a:r>
          </a:p>
        </p:txBody>
      </p:sp>
      <p:sp>
        <p:nvSpPr>
          <p:cNvPr id="4" name="Slide Number Placeholder 3"/>
          <p:cNvSpPr>
            <a:spLocks noGrp="1"/>
          </p:cNvSpPr>
          <p:nvPr>
            <p:ph type="sldNum" sz="quarter" idx="5"/>
          </p:nvPr>
        </p:nvSpPr>
        <p:spPr/>
        <p:txBody>
          <a:bodyPr/>
          <a:lstStyle/>
          <a:p>
            <a:fld id="{F7EFED98-B859-40E5-AD27-BEF9A53B2399}" type="slidenum">
              <a:rPr lang="en-US" smtClean="0"/>
              <a:t>33</a:t>
            </a:fld>
            <a:endParaRPr lang="en-US"/>
          </a:p>
        </p:txBody>
      </p:sp>
    </p:spTree>
    <p:extLst>
      <p:ext uri="{BB962C8B-B14F-4D97-AF65-F5344CB8AC3E}">
        <p14:creationId xmlns:p14="http://schemas.microsoft.com/office/powerpoint/2010/main" val="193703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EFED98-B859-40E5-AD27-BEF9A53B2399}" type="slidenum">
              <a:rPr lang="en-US" smtClean="0"/>
              <a:t>3</a:t>
            </a:fld>
            <a:endParaRPr lang="en-US"/>
          </a:p>
        </p:txBody>
      </p:sp>
    </p:spTree>
    <p:extLst>
      <p:ext uri="{BB962C8B-B14F-4D97-AF65-F5344CB8AC3E}">
        <p14:creationId xmlns:p14="http://schemas.microsoft.com/office/powerpoint/2010/main" val="3965671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slide – move where you need it</a:t>
            </a:r>
          </a:p>
        </p:txBody>
      </p:sp>
      <p:sp>
        <p:nvSpPr>
          <p:cNvPr id="4" name="Slide Number Placeholder 3"/>
          <p:cNvSpPr>
            <a:spLocks noGrp="1"/>
          </p:cNvSpPr>
          <p:nvPr>
            <p:ph type="sldNum" sz="quarter" idx="5"/>
          </p:nvPr>
        </p:nvSpPr>
        <p:spPr/>
        <p:txBody>
          <a:bodyPr/>
          <a:lstStyle/>
          <a:p>
            <a:fld id="{F7EFED98-B859-40E5-AD27-BEF9A53B2399}" type="slidenum">
              <a:rPr lang="en-US" smtClean="0"/>
              <a:t>34</a:t>
            </a:fld>
            <a:endParaRPr lang="en-US"/>
          </a:p>
        </p:txBody>
      </p:sp>
    </p:spTree>
    <p:extLst>
      <p:ext uri="{BB962C8B-B14F-4D97-AF65-F5344CB8AC3E}">
        <p14:creationId xmlns:p14="http://schemas.microsoft.com/office/powerpoint/2010/main" val="2525867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6F72BF5-DFE6-4499-8D6C-94C97DF76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24E85F-FC53-445D-A7BB-AEF7FF137877}" type="slidenum">
              <a:rPr lang="en-US" altLang="en-US" smtClean="0"/>
              <a:pPr>
                <a:spcBef>
                  <a:spcPct val="0"/>
                </a:spcBef>
              </a:pPr>
              <a:t>35</a:t>
            </a:fld>
            <a:endParaRPr lang="en-US" altLang="en-US"/>
          </a:p>
        </p:txBody>
      </p:sp>
      <p:sp>
        <p:nvSpPr>
          <p:cNvPr id="7171" name="Rectangle 2">
            <a:extLst>
              <a:ext uri="{FF2B5EF4-FFF2-40B4-BE49-F238E27FC236}">
                <a16:creationId xmlns:a16="http://schemas.microsoft.com/office/drawing/2014/main" id="{C6798DB0-6D48-45CB-B2DC-2799F0A5156F}"/>
              </a:ext>
            </a:extLst>
          </p:cNvPr>
          <p:cNvSpPr>
            <a:spLocks noGrp="1" noRot="1" noChangeAspect="1" noChangeArrowheads="1" noTextEdit="1"/>
          </p:cNvSpPr>
          <p:nvPr>
            <p:ph type="sldImg"/>
            <p:custDataLst>
              <p:tags r:id="rId1"/>
            </p:custDataLst>
          </p:nvPr>
        </p:nvSpPr>
        <p:spPr>
          <a:ln/>
        </p:spPr>
      </p:sp>
      <p:sp>
        <p:nvSpPr>
          <p:cNvPr id="7172" name="Rectangle 3">
            <a:extLst>
              <a:ext uri="{FF2B5EF4-FFF2-40B4-BE49-F238E27FC236}">
                <a16:creationId xmlns:a16="http://schemas.microsoft.com/office/drawing/2014/main" id="{F9A2A137-A0A7-43FB-BF61-2EC1EFA6046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 are now going to look at the interactive student notebook, using the Why Study History lesson as our reference model. </a:t>
            </a:r>
          </a:p>
        </p:txBody>
      </p:sp>
    </p:spTree>
    <p:extLst>
      <p:ext uri="{BB962C8B-B14F-4D97-AF65-F5344CB8AC3E}">
        <p14:creationId xmlns:p14="http://schemas.microsoft.com/office/powerpoint/2010/main" val="1869672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look at what makes an ISN – Structure</a:t>
            </a:r>
          </a:p>
          <a:p>
            <a:r>
              <a:rPr lang="en-US" dirty="0"/>
              <a:t>and how we can personalize it in our classroom - Style</a:t>
            </a:r>
          </a:p>
        </p:txBody>
      </p:sp>
      <p:sp>
        <p:nvSpPr>
          <p:cNvPr id="4" name="Slide Number Placeholder 3"/>
          <p:cNvSpPr>
            <a:spLocks noGrp="1"/>
          </p:cNvSpPr>
          <p:nvPr>
            <p:ph type="sldNum" sz="quarter" idx="5"/>
          </p:nvPr>
        </p:nvSpPr>
        <p:spPr/>
        <p:txBody>
          <a:bodyPr/>
          <a:lstStyle/>
          <a:p>
            <a:fld id="{F7EFED98-B859-40E5-AD27-BEF9A53B2399}" type="slidenum">
              <a:rPr lang="en-US" smtClean="0"/>
              <a:t>36</a:t>
            </a:fld>
            <a:endParaRPr lang="en-US"/>
          </a:p>
        </p:txBody>
      </p:sp>
    </p:spTree>
    <p:extLst>
      <p:ext uri="{BB962C8B-B14F-4D97-AF65-F5344CB8AC3E}">
        <p14:creationId xmlns:p14="http://schemas.microsoft.com/office/powerpoint/2010/main" val="1170972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EFED98-B859-40E5-AD27-BEF9A53B2399}" type="slidenum">
              <a:rPr lang="en-US" smtClean="0"/>
              <a:t>37</a:t>
            </a:fld>
            <a:endParaRPr lang="en-US"/>
          </a:p>
        </p:txBody>
      </p:sp>
    </p:spTree>
    <p:extLst>
      <p:ext uri="{BB962C8B-B14F-4D97-AF65-F5344CB8AC3E}">
        <p14:creationId xmlns:p14="http://schemas.microsoft.com/office/powerpoint/2010/main" val="2591380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analogy we use for the ISN.</a:t>
            </a:r>
          </a:p>
        </p:txBody>
      </p:sp>
      <p:sp>
        <p:nvSpPr>
          <p:cNvPr id="4" name="Slide Number Placeholder 3"/>
          <p:cNvSpPr>
            <a:spLocks noGrp="1"/>
          </p:cNvSpPr>
          <p:nvPr>
            <p:ph type="sldNum" sz="quarter" idx="5"/>
          </p:nvPr>
        </p:nvSpPr>
        <p:spPr/>
        <p:txBody>
          <a:bodyPr/>
          <a:lstStyle/>
          <a:p>
            <a:fld id="{F7EFED98-B859-40E5-AD27-BEF9A53B2399}" type="slidenum">
              <a:rPr lang="en-US" smtClean="0"/>
              <a:t>38</a:t>
            </a:fld>
            <a:endParaRPr lang="en-US"/>
          </a:p>
        </p:txBody>
      </p:sp>
    </p:spTree>
    <p:extLst>
      <p:ext uri="{BB962C8B-B14F-4D97-AF65-F5344CB8AC3E}">
        <p14:creationId xmlns:p14="http://schemas.microsoft.com/office/powerpoint/2010/main" val="2773492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807A9347-601A-477D-AE44-22A9EF6D33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chitects Daughter" panose="02000505000000020004" pitchFamily="2" charset="0"/>
              </a:defRPr>
            </a:lvl1pPr>
            <a:lvl2pPr marL="755650" indent="-290513">
              <a:spcBef>
                <a:spcPct val="30000"/>
              </a:spcBef>
              <a:defRPr sz="1200">
                <a:solidFill>
                  <a:schemeClr val="tx1"/>
                </a:solidFill>
                <a:latin typeface="Architects Daughter" panose="02000505000000020004" pitchFamily="2" charset="0"/>
              </a:defRPr>
            </a:lvl2pPr>
            <a:lvl3pPr marL="1163638" indent="-231775">
              <a:spcBef>
                <a:spcPct val="30000"/>
              </a:spcBef>
              <a:defRPr sz="1200">
                <a:solidFill>
                  <a:schemeClr val="tx1"/>
                </a:solidFill>
                <a:latin typeface="Architects Daughter" panose="02000505000000020004" pitchFamily="2" charset="0"/>
              </a:defRPr>
            </a:lvl3pPr>
            <a:lvl4pPr marL="1630363" indent="-231775">
              <a:spcBef>
                <a:spcPct val="30000"/>
              </a:spcBef>
              <a:defRPr sz="1200">
                <a:solidFill>
                  <a:schemeClr val="tx1"/>
                </a:solidFill>
                <a:latin typeface="Architects Daughter" panose="02000505000000020004" pitchFamily="2" charset="0"/>
              </a:defRPr>
            </a:lvl4pPr>
            <a:lvl5pPr marL="2095500" indent="-231775">
              <a:spcBef>
                <a:spcPct val="30000"/>
              </a:spcBef>
              <a:defRPr sz="1200">
                <a:solidFill>
                  <a:schemeClr val="tx1"/>
                </a:solidFill>
                <a:latin typeface="Architects Daughter" panose="02000505000000020004" pitchFamily="2" charset="0"/>
              </a:defRPr>
            </a:lvl5pPr>
            <a:lvl6pPr marL="2552700" indent="-231775" eaLnBrk="0" fontAlgn="base" hangingPunct="0">
              <a:spcBef>
                <a:spcPct val="30000"/>
              </a:spcBef>
              <a:spcAft>
                <a:spcPct val="0"/>
              </a:spcAft>
              <a:defRPr sz="1200">
                <a:solidFill>
                  <a:schemeClr val="tx1"/>
                </a:solidFill>
                <a:latin typeface="Architects Daughter" panose="02000505000000020004" pitchFamily="2" charset="0"/>
              </a:defRPr>
            </a:lvl6pPr>
            <a:lvl7pPr marL="3009900" indent="-231775" eaLnBrk="0" fontAlgn="base" hangingPunct="0">
              <a:spcBef>
                <a:spcPct val="30000"/>
              </a:spcBef>
              <a:spcAft>
                <a:spcPct val="0"/>
              </a:spcAft>
              <a:defRPr sz="1200">
                <a:solidFill>
                  <a:schemeClr val="tx1"/>
                </a:solidFill>
                <a:latin typeface="Architects Daughter" panose="02000505000000020004" pitchFamily="2" charset="0"/>
              </a:defRPr>
            </a:lvl7pPr>
            <a:lvl8pPr marL="3467100" indent="-231775" eaLnBrk="0" fontAlgn="base" hangingPunct="0">
              <a:spcBef>
                <a:spcPct val="30000"/>
              </a:spcBef>
              <a:spcAft>
                <a:spcPct val="0"/>
              </a:spcAft>
              <a:defRPr sz="1200">
                <a:solidFill>
                  <a:schemeClr val="tx1"/>
                </a:solidFill>
                <a:latin typeface="Architects Daughter" panose="02000505000000020004" pitchFamily="2" charset="0"/>
              </a:defRPr>
            </a:lvl8pPr>
            <a:lvl9pPr marL="3924300" indent="-231775" eaLnBrk="0" fontAlgn="base" hangingPunct="0">
              <a:spcBef>
                <a:spcPct val="30000"/>
              </a:spcBef>
              <a:spcAft>
                <a:spcPct val="0"/>
              </a:spcAft>
              <a:defRPr sz="1200">
                <a:solidFill>
                  <a:schemeClr val="tx1"/>
                </a:solidFill>
                <a:latin typeface="Architects Daughter" panose="02000505000000020004" pitchFamily="2" charset="0"/>
              </a:defRPr>
            </a:lvl9pPr>
          </a:lstStyle>
          <a:p>
            <a:pPr>
              <a:spcBef>
                <a:spcPct val="0"/>
              </a:spcBef>
            </a:pPr>
            <a:fld id="{9E158F0C-359B-4093-B5F0-4786A1BDC3DE}" type="slidenum">
              <a:rPr lang="en-US" altLang="en-US" smtClean="0"/>
              <a:pPr>
                <a:spcBef>
                  <a:spcPct val="0"/>
                </a:spcBef>
              </a:pPr>
              <a:t>39</a:t>
            </a:fld>
            <a:endParaRPr lang="en-US" altLang="en-US"/>
          </a:p>
        </p:txBody>
      </p:sp>
      <p:sp>
        <p:nvSpPr>
          <p:cNvPr id="108547" name="Rectangle 2">
            <a:extLst>
              <a:ext uri="{FF2B5EF4-FFF2-40B4-BE49-F238E27FC236}">
                <a16:creationId xmlns:a16="http://schemas.microsoft.com/office/drawing/2014/main" id="{9AE72E6B-5E36-45B6-90B4-A069DB2CFB54}"/>
              </a:ext>
            </a:extLst>
          </p:cNvPr>
          <p:cNvSpPr>
            <a:spLocks noGrp="1" noRot="1" noChangeAspect="1" noChangeArrowheads="1" noTextEdit="1"/>
          </p:cNvSpPr>
          <p:nvPr>
            <p:ph type="sldImg"/>
            <p:custDataLst>
              <p:tags r:id="rId1"/>
            </p:custDataLst>
          </p:nvPr>
        </p:nvSpPr>
        <p:spPr>
          <a:ln/>
        </p:spPr>
      </p:sp>
      <p:sp>
        <p:nvSpPr>
          <p:cNvPr id="108548" name="Rectangle 3">
            <a:extLst>
              <a:ext uri="{FF2B5EF4-FFF2-40B4-BE49-F238E27FC236}">
                <a16:creationId xmlns:a16="http://schemas.microsoft.com/office/drawing/2014/main" id="{AD1EBAF8-1595-4C67-A5E4-F597BADFC8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model lesson, this was our preview. </a:t>
            </a:r>
          </a:p>
        </p:txBody>
      </p:sp>
      <p:sp>
        <p:nvSpPr>
          <p:cNvPr id="4" name="Slide Number Placeholder 3"/>
          <p:cNvSpPr>
            <a:spLocks noGrp="1"/>
          </p:cNvSpPr>
          <p:nvPr>
            <p:ph type="sldNum" sz="quarter" idx="10"/>
          </p:nvPr>
        </p:nvSpPr>
        <p:spPr/>
        <p:txBody>
          <a:bodyPr/>
          <a:lstStyle/>
          <a:p>
            <a:fld id="{BD7151E9-E434-4549-BB4C-83AF1CFEA73F}" type="slidenum">
              <a:rPr lang="en-US" smtClean="0"/>
              <a:t>40</a:t>
            </a:fld>
            <a:endParaRPr lang="en-US"/>
          </a:p>
        </p:txBody>
      </p:sp>
    </p:spTree>
    <p:extLst>
      <p:ext uri="{BB962C8B-B14F-4D97-AF65-F5344CB8AC3E}">
        <p14:creationId xmlns:p14="http://schemas.microsoft.com/office/powerpoint/2010/main" val="1534136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410B409-7008-4284-B367-5D94D40625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chitects Daughter" panose="02000505000000020004" pitchFamily="2" charset="0"/>
              </a:defRPr>
            </a:lvl1pPr>
            <a:lvl2pPr marL="755650" indent="-290513">
              <a:spcBef>
                <a:spcPct val="30000"/>
              </a:spcBef>
              <a:defRPr sz="1200">
                <a:solidFill>
                  <a:schemeClr val="tx1"/>
                </a:solidFill>
                <a:latin typeface="Architects Daughter" panose="02000505000000020004" pitchFamily="2" charset="0"/>
              </a:defRPr>
            </a:lvl2pPr>
            <a:lvl3pPr marL="1163638" indent="-231775">
              <a:spcBef>
                <a:spcPct val="30000"/>
              </a:spcBef>
              <a:defRPr sz="1200">
                <a:solidFill>
                  <a:schemeClr val="tx1"/>
                </a:solidFill>
                <a:latin typeface="Architects Daughter" panose="02000505000000020004" pitchFamily="2" charset="0"/>
              </a:defRPr>
            </a:lvl3pPr>
            <a:lvl4pPr marL="1630363" indent="-231775">
              <a:spcBef>
                <a:spcPct val="30000"/>
              </a:spcBef>
              <a:defRPr sz="1200">
                <a:solidFill>
                  <a:schemeClr val="tx1"/>
                </a:solidFill>
                <a:latin typeface="Architects Daughter" panose="02000505000000020004" pitchFamily="2" charset="0"/>
              </a:defRPr>
            </a:lvl4pPr>
            <a:lvl5pPr marL="2095500" indent="-231775">
              <a:spcBef>
                <a:spcPct val="30000"/>
              </a:spcBef>
              <a:defRPr sz="1200">
                <a:solidFill>
                  <a:schemeClr val="tx1"/>
                </a:solidFill>
                <a:latin typeface="Architects Daughter" panose="02000505000000020004" pitchFamily="2" charset="0"/>
              </a:defRPr>
            </a:lvl5pPr>
            <a:lvl6pPr marL="2552700" indent="-231775" eaLnBrk="0" fontAlgn="base" hangingPunct="0">
              <a:spcBef>
                <a:spcPct val="30000"/>
              </a:spcBef>
              <a:spcAft>
                <a:spcPct val="0"/>
              </a:spcAft>
              <a:defRPr sz="1200">
                <a:solidFill>
                  <a:schemeClr val="tx1"/>
                </a:solidFill>
                <a:latin typeface="Architects Daughter" panose="02000505000000020004" pitchFamily="2" charset="0"/>
              </a:defRPr>
            </a:lvl6pPr>
            <a:lvl7pPr marL="3009900" indent="-231775" eaLnBrk="0" fontAlgn="base" hangingPunct="0">
              <a:spcBef>
                <a:spcPct val="30000"/>
              </a:spcBef>
              <a:spcAft>
                <a:spcPct val="0"/>
              </a:spcAft>
              <a:defRPr sz="1200">
                <a:solidFill>
                  <a:schemeClr val="tx1"/>
                </a:solidFill>
                <a:latin typeface="Architects Daughter" panose="02000505000000020004" pitchFamily="2" charset="0"/>
              </a:defRPr>
            </a:lvl7pPr>
            <a:lvl8pPr marL="3467100" indent="-231775" eaLnBrk="0" fontAlgn="base" hangingPunct="0">
              <a:spcBef>
                <a:spcPct val="30000"/>
              </a:spcBef>
              <a:spcAft>
                <a:spcPct val="0"/>
              </a:spcAft>
              <a:defRPr sz="1200">
                <a:solidFill>
                  <a:schemeClr val="tx1"/>
                </a:solidFill>
                <a:latin typeface="Architects Daughter" panose="02000505000000020004" pitchFamily="2" charset="0"/>
              </a:defRPr>
            </a:lvl8pPr>
            <a:lvl9pPr marL="3924300" indent="-231775" eaLnBrk="0" fontAlgn="base" hangingPunct="0">
              <a:spcBef>
                <a:spcPct val="30000"/>
              </a:spcBef>
              <a:spcAft>
                <a:spcPct val="0"/>
              </a:spcAft>
              <a:defRPr sz="1200">
                <a:solidFill>
                  <a:schemeClr val="tx1"/>
                </a:solidFill>
                <a:latin typeface="Architects Daughter" panose="02000505000000020004" pitchFamily="2" charset="0"/>
              </a:defRPr>
            </a:lvl9pPr>
          </a:lstStyle>
          <a:p>
            <a:pPr>
              <a:spcBef>
                <a:spcPct val="0"/>
              </a:spcBef>
            </a:pPr>
            <a:fld id="{C36F4F24-FCF5-4B7E-B3C4-32FCD4EA6338}" type="slidenum">
              <a:rPr lang="en-US" altLang="en-US" smtClean="0"/>
              <a:pPr>
                <a:spcBef>
                  <a:spcPct val="0"/>
                </a:spcBef>
              </a:pPr>
              <a:t>41</a:t>
            </a:fld>
            <a:endParaRPr lang="en-US" altLang="en-US"/>
          </a:p>
        </p:txBody>
      </p:sp>
      <p:sp>
        <p:nvSpPr>
          <p:cNvPr id="110595" name="Rectangle 2">
            <a:extLst>
              <a:ext uri="{FF2B5EF4-FFF2-40B4-BE49-F238E27FC236}">
                <a16:creationId xmlns:a16="http://schemas.microsoft.com/office/drawing/2014/main" id="{720A4365-AD7B-497B-A33C-F38D2567576A}"/>
              </a:ext>
            </a:extLst>
          </p:cNvPr>
          <p:cNvSpPr>
            <a:spLocks noGrp="1" noRot="1" noChangeAspect="1" noChangeArrowheads="1" noTextEdit="1"/>
          </p:cNvSpPr>
          <p:nvPr>
            <p:ph type="sldImg"/>
            <p:custDataLst>
              <p:tags r:id="rId1"/>
            </p:custDataLst>
          </p:nvPr>
        </p:nvSpPr>
        <p:spPr>
          <a:ln/>
        </p:spPr>
      </p:sp>
      <p:sp>
        <p:nvSpPr>
          <p:cNvPr id="110596" name="Rectangle 3">
            <a:extLst>
              <a:ext uri="{FF2B5EF4-FFF2-40B4-BE49-F238E27FC236}">
                <a16:creationId xmlns:a16="http://schemas.microsoft.com/office/drawing/2014/main" id="{4F3AE732-91DC-4D44-B012-097641E755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for the 7 Principles of Government</a:t>
            </a:r>
          </a:p>
        </p:txBody>
      </p:sp>
      <p:sp>
        <p:nvSpPr>
          <p:cNvPr id="4" name="Slide Number Placeholder 3"/>
          <p:cNvSpPr>
            <a:spLocks noGrp="1"/>
          </p:cNvSpPr>
          <p:nvPr>
            <p:ph type="sldNum" sz="quarter" idx="5"/>
          </p:nvPr>
        </p:nvSpPr>
        <p:spPr/>
        <p:txBody>
          <a:bodyPr/>
          <a:lstStyle/>
          <a:p>
            <a:fld id="{F7EFED98-B859-40E5-AD27-BEF9A53B2399}" type="slidenum">
              <a:rPr lang="en-US" smtClean="0"/>
              <a:t>42</a:t>
            </a:fld>
            <a:endParaRPr lang="en-US"/>
          </a:p>
        </p:txBody>
      </p:sp>
    </p:spTree>
    <p:extLst>
      <p:ext uri="{BB962C8B-B14F-4D97-AF65-F5344CB8AC3E}">
        <p14:creationId xmlns:p14="http://schemas.microsoft.com/office/powerpoint/2010/main" val="2026975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BDB0B09-9F48-4EC6-82D6-FD6A658809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chitects Daughter" panose="02000505000000020004" pitchFamily="2" charset="0"/>
              </a:defRPr>
            </a:lvl1pPr>
            <a:lvl2pPr marL="755650" indent="-290513">
              <a:spcBef>
                <a:spcPct val="30000"/>
              </a:spcBef>
              <a:defRPr sz="1200">
                <a:solidFill>
                  <a:schemeClr val="tx1"/>
                </a:solidFill>
                <a:latin typeface="Architects Daughter" panose="02000505000000020004" pitchFamily="2" charset="0"/>
              </a:defRPr>
            </a:lvl2pPr>
            <a:lvl3pPr marL="1163638" indent="-231775">
              <a:spcBef>
                <a:spcPct val="30000"/>
              </a:spcBef>
              <a:defRPr sz="1200">
                <a:solidFill>
                  <a:schemeClr val="tx1"/>
                </a:solidFill>
                <a:latin typeface="Architects Daughter" panose="02000505000000020004" pitchFamily="2" charset="0"/>
              </a:defRPr>
            </a:lvl3pPr>
            <a:lvl4pPr marL="1630363" indent="-231775">
              <a:spcBef>
                <a:spcPct val="30000"/>
              </a:spcBef>
              <a:defRPr sz="1200">
                <a:solidFill>
                  <a:schemeClr val="tx1"/>
                </a:solidFill>
                <a:latin typeface="Architects Daughter" panose="02000505000000020004" pitchFamily="2" charset="0"/>
              </a:defRPr>
            </a:lvl4pPr>
            <a:lvl5pPr marL="2095500" indent="-231775">
              <a:spcBef>
                <a:spcPct val="30000"/>
              </a:spcBef>
              <a:defRPr sz="1200">
                <a:solidFill>
                  <a:schemeClr val="tx1"/>
                </a:solidFill>
                <a:latin typeface="Architects Daughter" panose="02000505000000020004" pitchFamily="2" charset="0"/>
              </a:defRPr>
            </a:lvl5pPr>
            <a:lvl6pPr marL="2552700" indent="-231775" eaLnBrk="0" fontAlgn="base" hangingPunct="0">
              <a:spcBef>
                <a:spcPct val="30000"/>
              </a:spcBef>
              <a:spcAft>
                <a:spcPct val="0"/>
              </a:spcAft>
              <a:defRPr sz="1200">
                <a:solidFill>
                  <a:schemeClr val="tx1"/>
                </a:solidFill>
                <a:latin typeface="Architects Daughter" panose="02000505000000020004" pitchFamily="2" charset="0"/>
              </a:defRPr>
            </a:lvl6pPr>
            <a:lvl7pPr marL="3009900" indent="-231775" eaLnBrk="0" fontAlgn="base" hangingPunct="0">
              <a:spcBef>
                <a:spcPct val="30000"/>
              </a:spcBef>
              <a:spcAft>
                <a:spcPct val="0"/>
              </a:spcAft>
              <a:defRPr sz="1200">
                <a:solidFill>
                  <a:schemeClr val="tx1"/>
                </a:solidFill>
                <a:latin typeface="Architects Daughter" panose="02000505000000020004" pitchFamily="2" charset="0"/>
              </a:defRPr>
            </a:lvl7pPr>
            <a:lvl8pPr marL="3467100" indent="-231775" eaLnBrk="0" fontAlgn="base" hangingPunct="0">
              <a:spcBef>
                <a:spcPct val="30000"/>
              </a:spcBef>
              <a:spcAft>
                <a:spcPct val="0"/>
              </a:spcAft>
              <a:defRPr sz="1200">
                <a:solidFill>
                  <a:schemeClr val="tx1"/>
                </a:solidFill>
                <a:latin typeface="Architects Daughter" panose="02000505000000020004" pitchFamily="2" charset="0"/>
              </a:defRPr>
            </a:lvl8pPr>
            <a:lvl9pPr marL="3924300" indent="-231775" eaLnBrk="0" fontAlgn="base" hangingPunct="0">
              <a:spcBef>
                <a:spcPct val="30000"/>
              </a:spcBef>
              <a:spcAft>
                <a:spcPct val="0"/>
              </a:spcAft>
              <a:defRPr sz="1200">
                <a:solidFill>
                  <a:schemeClr val="tx1"/>
                </a:solidFill>
                <a:latin typeface="Architects Daughter" panose="02000505000000020004" pitchFamily="2" charset="0"/>
              </a:defRPr>
            </a:lvl9pPr>
          </a:lstStyle>
          <a:p>
            <a:pPr>
              <a:spcBef>
                <a:spcPct val="0"/>
              </a:spcBef>
            </a:pPr>
            <a:fld id="{9EFDDCD5-6AC8-40A4-99C0-6313A78627BF}" type="slidenum">
              <a:rPr lang="en-US" altLang="en-US" smtClean="0"/>
              <a:pPr>
                <a:spcBef>
                  <a:spcPct val="0"/>
                </a:spcBef>
              </a:pPr>
              <a:t>43</a:t>
            </a:fld>
            <a:endParaRPr lang="en-US" altLang="en-US"/>
          </a:p>
        </p:txBody>
      </p:sp>
      <p:sp>
        <p:nvSpPr>
          <p:cNvPr id="113667" name="Rectangle 2">
            <a:extLst>
              <a:ext uri="{FF2B5EF4-FFF2-40B4-BE49-F238E27FC236}">
                <a16:creationId xmlns:a16="http://schemas.microsoft.com/office/drawing/2014/main" id="{04349A87-B69C-4A4B-A72E-5DA0D9305BFA}"/>
              </a:ext>
            </a:extLst>
          </p:cNvPr>
          <p:cNvSpPr>
            <a:spLocks noGrp="1" noRot="1" noChangeAspect="1" noChangeArrowheads="1" noTextEdit="1"/>
          </p:cNvSpPr>
          <p:nvPr>
            <p:ph type="sldImg"/>
            <p:custDataLst>
              <p:tags r:id="rId1"/>
            </p:custDataLst>
          </p:nvPr>
        </p:nvSpPr>
        <p:spPr>
          <a:ln/>
        </p:spPr>
      </p:sp>
      <p:sp>
        <p:nvSpPr>
          <p:cNvPr id="113668" name="Rectangle 3">
            <a:extLst>
              <a:ext uri="{FF2B5EF4-FFF2-40B4-BE49-F238E27FC236}">
                <a16:creationId xmlns:a16="http://schemas.microsoft.com/office/drawing/2014/main" id="{2E208D99-9327-4FD6-939F-7E84D5D521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EA87F61-D8ED-4888-B25E-02D664108775}"/>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CF66A472-8EAA-4EC9-8CC5-25FA1C747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Have teachers download the manuals to save time later in the session</a:t>
            </a:r>
          </a:p>
        </p:txBody>
      </p:sp>
      <p:sp>
        <p:nvSpPr>
          <p:cNvPr id="11268" name="Slide Number Placeholder 3">
            <a:extLst>
              <a:ext uri="{FF2B5EF4-FFF2-40B4-BE49-F238E27FC236}">
                <a16:creationId xmlns:a16="http://schemas.microsoft.com/office/drawing/2014/main" id="{8AC4B9BA-A7BF-4C9B-A0D6-179AF7E501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05" indent="-302040">
              <a:defRPr>
                <a:solidFill>
                  <a:schemeClr val="tx1"/>
                </a:solidFill>
                <a:latin typeface="Arial" panose="020B0604020202020204" pitchFamily="34" charset="0"/>
              </a:defRPr>
            </a:lvl2pPr>
            <a:lvl3pPr marL="1208161" indent="-241632">
              <a:defRPr>
                <a:solidFill>
                  <a:schemeClr val="tx1"/>
                </a:solidFill>
                <a:latin typeface="Arial" panose="020B0604020202020204" pitchFamily="34" charset="0"/>
              </a:defRPr>
            </a:lvl3pPr>
            <a:lvl4pPr marL="1691426" indent="-241632">
              <a:defRPr>
                <a:solidFill>
                  <a:schemeClr val="tx1"/>
                </a:solidFill>
                <a:latin typeface="Arial" panose="020B0604020202020204" pitchFamily="34" charset="0"/>
              </a:defRPr>
            </a:lvl4pPr>
            <a:lvl5pPr marL="2174690" indent="-241632">
              <a:defRPr>
                <a:solidFill>
                  <a:schemeClr val="tx1"/>
                </a:solidFill>
                <a:latin typeface="Arial" panose="020B0604020202020204" pitchFamily="34" charset="0"/>
              </a:defRPr>
            </a:lvl5pPr>
            <a:lvl6pPr marL="2657954" indent="-241632" eaLnBrk="0" fontAlgn="base" hangingPunct="0">
              <a:spcBef>
                <a:spcPct val="0"/>
              </a:spcBef>
              <a:spcAft>
                <a:spcPct val="0"/>
              </a:spcAft>
              <a:defRPr>
                <a:solidFill>
                  <a:schemeClr val="tx1"/>
                </a:solidFill>
                <a:latin typeface="Arial" panose="020B0604020202020204" pitchFamily="34" charset="0"/>
              </a:defRPr>
            </a:lvl6pPr>
            <a:lvl7pPr marL="3141218" indent="-241632" eaLnBrk="0" fontAlgn="base" hangingPunct="0">
              <a:spcBef>
                <a:spcPct val="0"/>
              </a:spcBef>
              <a:spcAft>
                <a:spcPct val="0"/>
              </a:spcAft>
              <a:defRPr>
                <a:solidFill>
                  <a:schemeClr val="tx1"/>
                </a:solidFill>
                <a:latin typeface="Arial" panose="020B0604020202020204" pitchFamily="34" charset="0"/>
              </a:defRPr>
            </a:lvl7pPr>
            <a:lvl8pPr marL="3624483" indent="-241632" eaLnBrk="0" fontAlgn="base" hangingPunct="0">
              <a:spcBef>
                <a:spcPct val="0"/>
              </a:spcBef>
              <a:spcAft>
                <a:spcPct val="0"/>
              </a:spcAft>
              <a:defRPr>
                <a:solidFill>
                  <a:schemeClr val="tx1"/>
                </a:solidFill>
                <a:latin typeface="Arial" panose="020B0604020202020204" pitchFamily="34" charset="0"/>
              </a:defRPr>
            </a:lvl8pPr>
            <a:lvl9pPr marL="4107747" indent="-241632" eaLnBrk="0" fontAlgn="base" hangingPunct="0">
              <a:spcBef>
                <a:spcPct val="0"/>
              </a:spcBef>
              <a:spcAft>
                <a:spcPct val="0"/>
              </a:spcAft>
              <a:defRPr>
                <a:solidFill>
                  <a:schemeClr val="tx1"/>
                </a:solidFill>
                <a:latin typeface="Arial" panose="020B0604020202020204" pitchFamily="34" charset="0"/>
              </a:defRPr>
            </a:lvl9pPr>
          </a:lstStyle>
          <a:p>
            <a:fld id="{4B596366-5DD6-440C-A054-BF5331C1FE70}" type="slidenum">
              <a:rPr lang="en-US"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1828BCAD-D3A8-4785-81F2-83EC91E166F6}"/>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47D81230-8EBC-437B-8EDF-482206F70A7A}"/>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Example for Texas History</a:t>
            </a:r>
          </a:p>
        </p:txBody>
      </p:sp>
      <p:sp>
        <p:nvSpPr>
          <p:cNvPr id="115716" name="Slide Number Placeholder 3">
            <a:extLst>
              <a:ext uri="{FF2B5EF4-FFF2-40B4-BE49-F238E27FC236}">
                <a16:creationId xmlns:a16="http://schemas.microsoft.com/office/drawing/2014/main" id="{F796AFCF-EF5E-4184-8411-F0CD7AD858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5650" indent="-290513">
              <a:defRPr b="1">
                <a:solidFill>
                  <a:schemeClr val="tx1"/>
                </a:solidFill>
                <a:latin typeface="Arial" panose="020B0604020202020204" pitchFamily="34" charset="0"/>
              </a:defRPr>
            </a:lvl2pPr>
            <a:lvl3pPr marL="1163638" indent="-231775">
              <a:defRPr b="1">
                <a:solidFill>
                  <a:schemeClr val="tx1"/>
                </a:solidFill>
                <a:latin typeface="Arial" panose="020B0604020202020204" pitchFamily="34" charset="0"/>
              </a:defRPr>
            </a:lvl3pPr>
            <a:lvl4pPr marL="1630363" indent="-231775">
              <a:defRPr b="1">
                <a:solidFill>
                  <a:schemeClr val="tx1"/>
                </a:solidFill>
                <a:latin typeface="Arial" panose="020B0604020202020204" pitchFamily="34" charset="0"/>
              </a:defRPr>
            </a:lvl4pPr>
            <a:lvl5pPr marL="2095500" indent="-231775">
              <a:defRPr b="1">
                <a:solidFill>
                  <a:schemeClr val="tx1"/>
                </a:solidFill>
                <a:latin typeface="Arial" panose="020B0604020202020204" pitchFamily="34" charset="0"/>
              </a:defRPr>
            </a:lvl5pPr>
            <a:lvl6pPr marL="2552700" indent="-231775" eaLnBrk="0" fontAlgn="base" hangingPunct="0">
              <a:spcBef>
                <a:spcPct val="0"/>
              </a:spcBef>
              <a:spcAft>
                <a:spcPct val="0"/>
              </a:spcAft>
              <a:defRPr b="1">
                <a:solidFill>
                  <a:schemeClr val="tx1"/>
                </a:solidFill>
                <a:latin typeface="Arial" panose="020B0604020202020204" pitchFamily="34" charset="0"/>
              </a:defRPr>
            </a:lvl6pPr>
            <a:lvl7pPr marL="3009900" indent="-231775" eaLnBrk="0" fontAlgn="base" hangingPunct="0">
              <a:spcBef>
                <a:spcPct val="0"/>
              </a:spcBef>
              <a:spcAft>
                <a:spcPct val="0"/>
              </a:spcAft>
              <a:defRPr b="1">
                <a:solidFill>
                  <a:schemeClr val="tx1"/>
                </a:solidFill>
                <a:latin typeface="Arial" panose="020B0604020202020204" pitchFamily="34" charset="0"/>
              </a:defRPr>
            </a:lvl7pPr>
            <a:lvl8pPr marL="3467100" indent="-231775" eaLnBrk="0" fontAlgn="base" hangingPunct="0">
              <a:spcBef>
                <a:spcPct val="0"/>
              </a:spcBef>
              <a:spcAft>
                <a:spcPct val="0"/>
              </a:spcAft>
              <a:defRPr b="1">
                <a:solidFill>
                  <a:schemeClr val="tx1"/>
                </a:solidFill>
                <a:latin typeface="Arial" panose="020B0604020202020204" pitchFamily="34" charset="0"/>
              </a:defRPr>
            </a:lvl8pPr>
            <a:lvl9pPr marL="3924300" indent="-231775" eaLnBrk="0" fontAlgn="base" hangingPunct="0">
              <a:spcBef>
                <a:spcPct val="0"/>
              </a:spcBef>
              <a:spcAft>
                <a:spcPct val="0"/>
              </a:spcAft>
              <a:defRPr b="1">
                <a:solidFill>
                  <a:schemeClr val="tx1"/>
                </a:solidFill>
                <a:latin typeface="Arial" panose="020B0604020202020204" pitchFamily="34" charset="0"/>
              </a:defRPr>
            </a:lvl9pPr>
          </a:lstStyle>
          <a:p>
            <a:fld id="{9D59442B-A65B-49C0-BC00-06CDA2EB8A0A}" type="slidenum">
              <a:rPr lang="en-US" altLang="en-US" b="0" smtClean="0"/>
              <a:pPr/>
              <a:t>44</a:t>
            </a:fld>
            <a:endParaRPr lang="en-US" altLang="en-US" b="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D124AD0D-3564-4C55-9A90-638E1EB9B617}"/>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8DFD5B92-8A71-4244-A1DF-F4B13F3CA138}"/>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Example for World History</a:t>
            </a:r>
          </a:p>
        </p:txBody>
      </p:sp>
      <p:sp>
        <p:nvSpPr>
          <p:cNvPr id="117764" name="Slide Number Placeholder 3">
            <a:extLst>
              <a:ext uri="{FF2B5EF4-FFF2-40B4-BE49-F238E27FC236}">
                <a16:creationId xmlns:a16="http://schemas.microsoft.com/office/drawing/2014/main" id="{56C1E14D-1533-4D7C-AEC3-622A334D97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5650" indent="-290513">
              <a:defRPr b="1">
                <a:solidFill>
                  <a:schemeClr val="tx1"/>
                </a:solidFill>
                <a:latin typeface="Arial" panose="020B0604020202020204" pitchFamily="34" charset="0"/>
              </a:defRPr>
            </a:lvl2pPr>
            <a:lvl3pPr marL="1163638" indent="-231775">
              <a:defRPr b="1">
                <a:solidFill>
                  <a:schemeClr val="tx1"/>
                </a:solidFill>
                <a:latin typeface="Arial" panose="020B0604020202020204" pitchFamily="34" charset="0"/>
              </a:defRPr>
            </a:lvl3pPr>
            <a:lvl4pPr marL="1630363" indent="-231775">
              <a:defRPr b="1">
                <a:solidFill>
                  <a:schemeClr val="tx1"/>
                </a:solidFill>
                <a:latin typeface="Arial" panose="020B0604020202020204" pitchFamily="34" charset="0"/>
              </a:defRPr>
            </a:lvl4pPr>
            <a:lvl5pPr marL="2095500" indent="-231775">
              <a:defRPr b="1">
                <a:solidFill>
                  <a:schemeClr val="tx1"/>
                </a:solidFill>
                <a:latin typeface="Arial" panose="020B0604020202020204" pitchFamily="34" charset="0"/>
              </a:defRPr>
            </a:lvl5pPr>
            <a:lvl6pPr marL="2552700" indent="-231775" eaLnBrk="0" fontAlgn="base" hangingPunct="0">
              <a:spcBef>
                <a:spcPct val="0"/>
              </a:spcBef>
              <a:spcAft>
                <a:spcPct val="0"/>
              </a:spcAft>
              <a:defRPr b="1">
                <a:solidFill>
                  <a:schemeClr val="tx1"/>
                </a:solidFill>
                <a:latin typeface="Arial" panose="020B0604020202020204" pitchFamily="34" charset="0"/>
              </a:defRPr>
            </a:lvl6pPr>
            <a:lvl7pPr marL="3009900" indent="-231775" eaLnBrk="0" fontAlgn="base" hangingPunct="0">
              <a:spcBef>
                <a:spcPct val="0"/>
              </a:spcBef>
              <a:spcAft>
                <a:spcPct val="0"/>
              </a:spcAft>
              <a:defRPr b="1">
                <a:solidFill>
                  <a:schemeClr val="tx1"/>
                </a:solidFill>
                <a:latin typeface="Arial" panose="020B0604020202020204" pitchFamily="34" charset="0"/>
              </a:defRPr>
            </a:lvl7pPr>
            <a:lvl8pPr marL="3467100" indent="-231775" eaLnBrk="0" fontAlgn="base" hangingPunct="0">
              <a:spcBef>
                <a:spcPct val="0"/>
              </a:spcBef>
              <a:spcAft>
                <a:spcPct val="0"/>
              </a:spcAft>
              <a:defRPr b="1">
                <a:solidFill>
                  <a:schemeClr val="tx1"/>
                </a:solidFill>
                <a:latin typeface="Arial" panose="020B0604020202020204" pitchFamily="34" charset="0"/>
              </a:defRPr>
            </a:lvl8pPr>
            <a:lvl9pPr marL="3924300" indent="-231775" eaLnBrk="0" fontAlgn="base" hangingPunct="0">
              <a:spcBef>
                <a:spcPct val="0"/>
              </a:spcBef>
              <a:spcAft>
                <a:spcPct val="0"/>
              </a:spcAft>
              <a:defRPr b="1">
                <a:solidFill>
                  <a:schemeClr val="tx1"/>
                </a:solidFill>
                <a:latin typeface="Arial" panose="020B0604020202020204" pitchFamily="34" charset="0"/>
              </a:defRPr>
            </a:lvl9pPr>
          </a:lstStyle>
          <a:p>
            <a:fld id="{2B220509-CC41-4EDF-B18D-400A7A5654F9}" type="slidenum">
              <a:rPr lang="en-US" altLang="en-US" b="0" smtClean="0"/>
              <a:pPr/>
              <a:t>45</a:t>
            </a:fld>
            <a:endParaRPr lang="en-US" altLang="en-US" b="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59505AD6-4A62-4239-B67B-4173D5235C8B}"/>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96E9BCEB-5521-44FB-B3FE-A13019D9C58B}"/>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Example for Geography</a:t>
            </a:r>
          </a:p>
        </p:txBody>
      </p:sp>
      <p:sp>
        <p:nvSpPr>
          <p:cNvPr id="119812" name="Slide Number Placeholder 3">
            <a:extLst>
              <a:ext uri="{FF2B5EF4-FFF2-40B4-BE49-F238E27FC236}">
                <a16:creationId xmlns:a16="http://schemas.microsoft.com/office/drawing/2014/main" id="{D91C422D-3324-496D-BF8B-B43B37F2B8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5650" indent="-290513">
              <a:defRPr b="1">
                <a:solidFill>
                  <a:schemeClr val="tx1"/>
                </a:solidFill>
                <a:latin typeface="Arial" panose="020B0604020202020204" pitchFamily="34" charset="0"/>
              </a:defRPr>
            </a:lvl2pPr>
            <a:lvl3pPr marL="1163638" indent="-231775">
              <a:defRPr b="1">
                <a:solidFill>
                  <a:schemeClr val="tx1"/>
                </a:solidFill>
                <a:latin typeface="Arial" panose="020B0604020202020204" pitchFamily="34" charset="0"/>
              </a:defRPr>
            </a:lvl3pPr>
            <a:lvl4pPr marL="1630363" indent="-231775">
              <a:defRPr b="1">
                <a:solidFill>
                  <a:schemeClr val="tx1"/>
                </a:solidFill>
                <a:latin typeface="Arial" panose="020B0604020202020204" pitchFamily="34" charset="0"/>
              </a:defRPr>
            </a:lvl4pPr>
            <a:lvl5pPr marL="2095500" indent="-231775">
              <a:defRPr b="1">
                <a:solidFill>
                  <a:schemeClr val="tx1"/>
                </a:solidFill>
                <a:latin typeface="Arial" panose="020B0604020202020204" pitchFamily="34" charset="0"/>
              </a:defRPr>
            </a:lvl5pPr>
            <a:lvl6pPr marL="2552700" indent="-231775" eaLnBrk="0" fontAlgn="base" hangingPunct="0">
              <a:spcBef>
                <a:spcPct val="0"/>
              </a:spcBef>
              <a:spcAft>
                <a:spcPct val="0"/>
              </a:spcAft>
              <a:defRPr b="1">
                <a:solidFill>
                  <a:schemeClr val="tx1"/>
                </a:solidFill>
                <a:latin typeface="Arial" panose="020B0604020202020204" pitchFamily="34" charset="0"/>
              </a:defRPr>
            </a:lvl6pPr>
            <a:lvl7pPr marL="3009900" indent="-231775" eaLnBrk="0" fontAlgn="base" hangingPunct="0">
              <a:spcBef>
                <a:spcPct val="0"/>
              </a:spcBef>
              <a:spcAft>
                <a:spcPct val="0"/>
              </a:spcAft>
              <a:defRPr b="1">
                <a:solidFill>
                  <a:schemeClr val="tx1"/>
                </a:solidFill>
                <a:latin typeface="Arial" panose="020B0604020202020204" pitchFamily="34" charset="0"/>
              </a:defRPr>
            </a:lvl7pPr>
            <a:lvl8pPr marL="3467100" indent="-231775" eaLnBrk="0" fontAlgn="base" hangingPunct="0">
              <a:spcBef>
                <a:spcPct val="0"/>
              </a:spcBef>
              <a:spcAft>
                <a:spcPct val="0"/>
              </a:spcAft>
              <a:defRPr b="1">
                <a:solidFill>
                  <a:schemeClr val="tx1"/>
                </a:solidFill>
                <a:latin typeface="Arial" panose="020B0604020202020204" pitchFamily="34" charset="0"/>
              </a:defRPr>
            </a:lvl8pPr>
            <a:lvl9pPr marL="3924300" indent="-231775" eaLnBrk="0" fontAlgn="base" hangingPunct="0">
              <a:spcBef>
                <a:spcPct val="0"/>
              </a:spcBef>
              <a:spcAft>
                <a:spcPct val="0"/>
              </a:spcAft>
              <a:defRPr b="1">
                <a:solidFill>
                  <a:schemeClr val="tx1"/>
                </a:solidFill>
                <a:latin typeface="Arial" panose="020B0604020202020204" pitchFamily="34" charset="0"/>
              </a:defRPr>
            </a:lvl9pPr>
          </a:lstStyle>
          <a:p>
            <a:fld id="{4760FFF7-370B-4B63-8DE2-365FFCD0895F}" type="slidenum">
              <a:rPr lang="en-US" altLang="en-US" b="0" smtClean="0"/>
              <a:pPr/>
              <a:t>46</a:t>
            </a:fld>
            <a:endParaRPr lang="en-US" altLang="en-US" b="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1F82CBFD-5D7F-4326-AEFE-818036067497}"/>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id="{A250D2BD-EDA6-4BE9-BF69-F4D9EEF757A2}"/>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Geography</a:t>
            </a:r>
          </a:p>
        </p:txBody>
      </p:sp>
      <p:sp>
        <p:nvSpPr>
          <p:cNvPr id="121860" name="Slide Number Placeholder 3">
            <a:extLst>
              <a:ext uri="{FF2B5EF4-FFF2-40B4-BE49-F238E27FC236}">
                <a16:creationId xmlns:a16="http://schemas.microsoft.com/office/drawing/2014/main" id="{6DE777D1-FEB1-44C0-86D7-249D0EBB10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chitects Daughter" panose="02000505000000020004" pitchFamily="2" charset="0"/>
              </a:defRPr>
            </a:lvl1pPr>
            <a:lvl2pPr marL="755650" indent="-290513">
              <a:spcBef>
                <a:spcPct val="30000"/>
              </a:spcBef>
              <a:defRPr sz="1200">
                <a:solidFill>
                  <a:schemeClr val="tx1"/>
                </a:solidFill>
                <a:latin typeface="Architects Daughter" panose="02000505000000020004" pitchFamily="2" charset="0"/>
              </a:defRPr>
            </a:lvl2pPr>
            <a:lvl3pPr marL="1163638" indent="-231775">
              <a:spcBef>
                <a:spcPct val="30000"/>
              </a:spcBef>
              <a:defRPr sz="1200">
                <a:solidFill>
                  <a:schemeClr val="tx1"/>
                </a:solidFill>
                <a:latin typeface="Architects Daughter" panose="02000505000000020004" pitchFamily="2" charset="0"/>
              </a:defRPr>
            </a:lvl3pPr>
            <a:lvl4pPr marL="1630363" indent="-231775">
              <a:spcBef>
                <a:spcPct val="30000"/>
              </a:spcBef>
              <a:defRPr sz="1200">
                <a:solidFill>
                  <a:schemeClr val="tx1"/>
                </a:solidFill>
                <a:latin typeface="Architects Daughter" panose="02000505000000020004" pitchFamily="2" charset="0"/>
              </a:defRPr>
            </a:lvl4pPr>
            <a:lvl5pPr marL="2095500" indent="-231775">
              <a:spcBef>
                <a:spcPct val="30000"/>
              </a:spcBef>
              <a:defRPr sz="1200">
                <a:solidFill>
                  <a:schemeClr val="tx1"/>
                </a:solidFill>
                <a:latin typeface="Architects Daughter" panose="02000505000000020004" pitchFamily="2" charset="0"/>
              </a:defRPr>
            </a:lvl5pPr>
            <a:lvl6pPr marL="2552700" indent="-231775" eaLnBrk="0" fontAlgn="base" hangingPunct="0">
              <a:spcBef>
                <a:spcPct val="30000"/>
              </a:spcBef>
              <a:spcAft>
                <a:spcPct val="0"/>
              </a:spcAft>
              <a:defRPr sz="1200">
                <a:solidFill>
                  <a:schemeClr val="tx1"/>
                </a:solidFill>
                <a:latin typeface="Architects Daughter" panose="02000505000000020004" pitchFamily="2" charset="0"/>
              </a:defRPr>
            </a:lvl6pPr>
            <a:lvl7pPr marL="3009900" indent="-231775" eaLnBrk="0" fontAlgn="base" hangingPunct="0">
              <a:spcBef>
                <a:spcPct val="30000"/>
              </a:spcBef>
              <a:spcAft>
                <a:spcPct val="0"/>
              </a:spcAft>
              <a:defRPr sz="1200">
                <a:solidFill>
                  <a:schemeClr val="tx1"/>
                </a:solidFill>
                <a:latin typeface="Architects Daughter" panose="02000505000000020004" pitchFamily="2" charset="0"/>
              </a:defRPr>
            </a:lvl7pPr>
            <a:lvl8pPr marL="3467100" indent="-231775" eaLnBrk="0" fontAlgn="base" hangingPunct="0">
              <a:spcBef>
                <a:spcPct val="30000"/>
              </a:spcBef>
              <a:spcAft>
                <a:spcPct val="0"/>
              </a:spcAft>
              <a:defRPr sz="1200">
                <a:solidFill>
                  <a:schemeClr val="tx1"/>
                </a:solidFill>
                <a:latin typeface="Architects Daughter" panose="02000505000000020004" pitchFamily="2" charset="0"/>
              </a:defRPr>
            </a:lvl8pPr>
            <a:lvl9pPr marL="3924300" indent="-231775" eaLnBrk="0" fontAlgn="base" hangingPunct="0">
              <a:spcBef>
                <a:spcPct val="30000"/>
              </a:spcBef>
              <a:spcAft>
                <a:spcPct val="0"/>
              </a:spcAft>
              <a:defRPr sz="1200">
                <a:solidFill>
                  <a:schemeClr val="tx1"/>
                </a:solidFill>
                <a:latin typeface="Architects Daughter" panose="02000505000000020004" pitchFamily="2" charset="0"/>
              </a:defRPr>
            </a:lvl9pPr>
          </a:lstStyle>
          <a:p>
            <a:pPr>
              <a:spcBef>
                <a:spcPct val="0"/>
              </a:spcBef>
            </a:pPr>
            <a:fld id="{A946D9AB-BED4-41D9-B29C-8E59998AA2BC}" type="slidenum">
              <a:rPr lang="en-US" altLang="en-US" smtClean="0">
                <a:latin typeface="Arial" panose="020B0604020202020204" pitchFamily="34" charset="0"/>
              </a:rPr>
              <a:pPr>
                <a:spcBef>
                  <a:spcPct val="0"/>
                </a:spcBef>
              </a:pPr>
              <a:t>47</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breakout session to read and discuss</a:t>
            </a:r>
          </a:p>
        </p:txBody>
      </p:sp>
      <p:sp>
        <p:nvSpPr>
          <p:cNvPr id="4" name="Slide Number Placeholder 3"/>
          <p:cNvSpPr>
            <a:spLocks noGrp="1"/>
          </p:cNvSpPr>
          <p:nvPr>
            <p:ph type="sldNum" sz="quarter" idx="5"/>
          </p:nvPr>
        </p:nvSpPr>
        <p:spPr/>
        <p:txBody>
          <a:bodyPr/>
          <a:lstStyle/>
          <a:p>
            <a:fld id="{E1EB7A4C-5100-4CE0-9D6A-5D8BE3F51EA3}" type="slidenum">
              <a:rPr lang="en-US" smtClean="0"/>
              <a:t>48</a:t>
            </a:fld>
            <a:endParaRPr lang="en-US"/>
          </a:p>
        </p:txBody>
      </p:sp>
    </p:spTree>
    <p:extLst>
      <p:ext uri="{BB962C8B-B14F-4D97-AF65-F5344CB8AC3E}">
        <p14:creationId xmlns:p14="http://schemas.microsoft.com/office/powerpoint/2010/main" val="2072980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teachers into a small group. Refer to the Social Studies Strategy manual and conduct this activity. They can be found by looking at the table of contents.</a:t>
            </a:r>
          </a:p>
        </p:txBody>
      </p:sp>
      <p:sp>
        <p:nvSpPr>
          <p:cNvPr id="4" name="Slide Number Placeholder 3"/>
          <p:cNvSpPr>
            <a:spLocks noGrp="1"/>
          </p:cNvSpPr>
          <p:nvPr>
            <p:ph type="sldNum" sz="quarter" idx="5"/>
          </p:nvPr>
        </p:nvSpPr>
        <p:spPr/>
        <p:txBody>
          <a:bodyPr/>
          <a:lstStyle/>
          <a:p>
            <a:fld id="{474090D7-EA30-45C9-860E-96BC584F5939}" type="slidenum">
              <a:rPr lang="en-US" smtClean="0"/>
              <a:t>49</a:t>
            </a:fld>
            <a:endParaRPr lang="en-US"/>
          </a:p>
        </p:txBody>
      </p:sp>
    </p:spTree>
    <p:extLst>
      <p:ext uri="{BB962C8B-B14F-4D97-AF65-F5344CB8AC3E}">
        <p14:creationId xmlns:p14="http://schemas.microsoft.com/office/powerpoint/2010/main" val="111161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 in chat box.</a:t>
            </a:r>
          </a:p>
        </p:txBody>
      </p:sp>
      <p:sp>
        <p:nvSpPr>
          <p:cNvPr id="4" name="Slide Number Placeholder 3"/>
          <p:cNvSpPr>
            <a:spLocks noGrp="1"/>
          </p:cNvSpPr>
          <p:nvPr>
            <p:ph type="sldNum" sz="quarter" idx="5"/>
          </p:nvPr>
        </p:nvSpPr>
        <p:spPr/>
        <p:txBody>
          <a:bodyPr/>
          <a:lstStyle/>
          <a:p>
            <a:fld id="{474090D7-EA30-45C9-860E-96BC584F5939}" type="slidenum">
              <a:rPr lang="en-US" smtClean="0"/>
              <a:t>50</a:t>
            </a:fld>
            <a:endParaRPr lang="en-US"/>
          </a:p>
        </p:txBody>
      </p:sp>
    </p:spTree>
    <p:extLst>
      <p:ext uri="{BB962C8B-B14F-4D97-AF65-F5344CB8AC3E}">
        <p14:creationId xmlns:p14="http://schemas.microsoft.com/office/powerpoint/2010/main" val="2078629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303EBB5-E8B7-48A2-87DF-9E5A43CAC8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chitects Daughter" panose="02000505000000020004" pitchFamily="2" charset="0"/>
              </a:defRPr>
            </a:lvl1pPr>
            <a:lvl2pPr marL="755650" indent="-290513">
              <a:spcBef>
                <a:spcPct val="30000"/>
              </a:spcBef>
              <a:defRPr sz="1200">
                <a:solidFill>
                  <a:schemeClr val="tx1"/>
                </a:solidFill>
                <a:latin typeface="Architects Daughter" panose="02000505000000020004" pitchFamily="2" charset="0"/>
              </a:defRPr>
            </a:lvl2pPr>
            <a:lvl3pPr marL="1163638" indent="-231775">
              <a:spcBef>
                <a:spcPct val="30000"/>
              </a:spcBef>
              <a:defRPr sz="1200">
                <a:solidFill>
                  <a:schemeClr val="tx1"/>
                </a:solidFill>
                <a:latin typeface="Architects Daughter" panose="02000505000000020004" pitchFamily="2" charset="0"/>
              </a:defRPr>
            </a:lvl3pPr>
            <a:lvl4pPr marL="1630363" indent="-231775">
              <a:spcBef>
                <a:spcPct val="30000"/>
              </a:spcBef>
              <a:defRPr sz="1200">
                <a:solidFill>
                  <a:schemeClr val="tx1"/>
                </a:solidFill>
                <a:latin typeface="Architects Daughter" panose="02000505000000020004" pitchFamily="2" charset="0"/>
              </a:defRPr>
            </a:lvl4pPr>
            <a:lvl5pPr marL="2095500" indent="-231775">
              <a:spcBef>
                <a:spcPct val="30000"/>
              </a:spcBef>
              <a:defRPr sz="1200">
                <a:solidFill>
                  <a:schemeClr val="tx1"/>
                </a:solidFill>
                <a:latin typeface="Architects Daughter" panose="02000505000000020004" pitchFamily="2" charset="0"/>
              </a:defRPr>
            </a:lvl5pPr>
            <a:lvl6pPr marL="2552700" indent="-231775" eaLnBrk="0" fontAlgn="base" hangingPunct="0">
              <a:spcBef>
                <a:spcPct val="30000"/>
              </a:spcBef>
              <a:spcAft>
                <a:spcPct val="0"/>
              </a:spcAft>
              <a:defRPr sz="1200">
                <a:solidFill>
                  <a:schemeClr val="tx1"/>
                </a:solidFill>
                <a:latin typeface="Architects Daughter" panose="02000505000000020004" pitchFamily="2" charset="0"/>
              </a:defRPr>
            </a:lvl6pPr>
            <a:lvl7pPr marL="3009900" indent="-231775" eaLnBrk="0" fontAlgn="base" hangingPunct="0">
              <a:spcBef>
                <a:spcPct val="30000"/>
              </a:spcBef>
              <a:spcAft>
                <a:spcPct val="0"/>
              </a:spcAft>
              <a:defRPr sz="1200">
                <a:solidFill>
                  <a:schemeClr val="tx1"/>
                </a:solidFill>
                <a:latin typeface="Architects Daughter" panose="02000505000000020004" pitchFamily="2" charset="0"/>
              </a:defRPr>
            </a:lvl7pPr>
            <a:lvl8pPr marL="3467100" indent="-231775" eaLnBrk="0" fontAlgn="base" hangingPunct="0">
              <a:spcBef>
                <a:spcPct val="30000"/>
              </a:spcBef>
              <a:spcAft>
                <a:spcPct val="0"/>
              </a:spcAft>
              <a:defRPr sz="1200">
                <a:solidFill>
                  <a:schemeClr val="tx1"/>
                </a:solidFill>
                <a:latin typeface="Architects Daughter" panose="02000505000000020004" pitchFamily="2" charset="0"/>
              </a:defRPr>
            </a:lvl8pPr>
            <a:lvl9pPr marL="3924300" indent="-231775" eaLnBrk="0" fontAlgn="base" hangingPunct="0">
              <a:spcBef>
                <a:spcPct val="30000"/>
              </a:spcBef>
              <a:spcAft>
                <a:spcPct val="0"/>
              </a:spcAft>
              <a:defRPr sz="1200">
                <a:solidFill>
                  <a:schemeClr val="tx1"/>
                </a:solidFill>
                <a:latin typeface="Architects Daughter" panose="02000505000000020004" pitchFamily="2" charset="0"/>
              </a:defRPr>
            </a:lvl9pPr>
          </a:lstStyle>
          <a:p>
            <a:pPr>
              <a:spcBef>
                <a:spcPct val="0"/>
              </a:spcBef>
            </a:pPr>
            <a:fld id="{FFCA0BC3-362B-4A29-8987-F63803265327}" type="slidenum">
              <a:rPr lang="en-US" altLang="en-US" smtClean="0"/>
              <a:pPr>
                <a:spcBef>
                  <a:spcPct val="0"/>
                </a:spcBef>
              </a:pPr>
              <a:t>51</a:t>
            </a:fld>
            <a:endParaRPr lang="en-US" altLang="en-US"/>
          </a:p>
        </p:txBody>
      </p:sp>
      <p:sp>
        <p:nvSpPr>
          <p:cNvPr id="125955" name="Rectangle 2">
            <a:extLst>
              <a:ext uri="{FF2B5EF4-FFF2-40B4-BE49-F238E27FC236}">
                <a16:creationId xmlns:a16="http://schemas.microsoft.com/office/drawing/2014/main" id="{3A6B3E4D-1153-47D3-A615-D2CB425674B2}"/>
              </a:ext>
            </a:extLst>
          </p:cNvPr>
          <p:cNvSpPr>
            <a:spLocks noGrp="1" noRot="1" noChangeAspect="1" noChangeArrowheads="1" noTextEdit="1"/>
          </p:cNvSpPr>
          <p:nvPr>
            <p:ph type="sldImg"/>
            <p:custDataLst>
              <p:tags r:id="rId1"/>
            </p:custDataLst>
          </p:nvPr>
        </p:nvSpPr>
        <p:spPr>
          <a:ln/>
        </p:spPr>
      </p:sp>
      <p:sp>
        <p:nvSpPr>
          <p:cNvPr id="125956" name="Rectangle 3">
            <a:extLst>
              <a:ext uri="{FF2B5EF4-FFF2-40B4-BE49-F238E27FC236}">
                <a16:creationId xmlns:a16="http://schemas.microsoft.com/office/drawing/2014/main" id="{DA83BF74-9474-496A-BC8A-3CAE04A83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reference, this is what we used in our model in our Interactive Student Notebook. </a:t>
            </a:r>
          </a:p>
        </p:txBody>
      </p:sp>
      <p:sp>
        <p:nvSpPr>
          <p:cNvPr id="4" name="Slide Number Placeholder 3"/>
          <p:cNvSpPr>
            <a:spLocks noGrp="1"/>
          </p:cNvSpPr>
          <p:nvPr>
            <p:ph type="sldNum" sz="quarter" idx="5"/>
          </p:nvPr>
        </p:nvSpPr>
        <p:spPr/>
        <p:txBody>
          <a:bodyPr/>
          <a:lstStyle/>
          <a:p>
            <a:fld id="{F7EFED98-B859-40E5-AD27-BEF9A53B2399}" type="slidenum">
              <a:rPr lang="en-US" smtClean="0"/>
              <a:t>52</a:t>
            </a:fld>
            <a:endParaRPr lang="en-US"/>
          </a:p>
        </p:txBody>
      </p:sp>
    </p:spTree>
    <p:extLst>
      <p:ext uri="{BB962C8B-B14F-4D97-AF65-F5344CB8AC3E}">
        <p14:creationId xmlns:p14="http://schemas.microsoft.com/office/powerpoint/2010/main" val="2642391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as we look at the note making portion of the Interactive Student Notebook, we are going to look at Active Notes -  Notes that are designed to reinforce Social Studies Skills. </a:t>
            </a:r>
          </a:p>
        </p:txBody>
      </p:sp>
      <p:sp>
        <p:nvSpPr>
          <p:cNvPr id="4" name="Slide Number Placeholder 3"/>
          <p:cNvSpPr>
            <a:spLocks noGrp="1"/>
          </p:cNvSpPr>
          <p:nvPr>
            <p:ph type="sldNum" sz="quarter" idx="5"/>
          </p:nvPr>
        </p:nvSpPr>
        <p:spPr/>
        <p:txBody>
          <a:bodyPr/>
          <a:lstStyle/>
          <a:p>
            <a:fld id="{635A52A9-B7B4-462F-AB5A-B0529042ED7D}" type="slidenum">
              <a:rPr lang="en-US" smtClean="0"/>
              <a:t>53</a:t>
            </a:fld>
            <a:endParaRPr lang="en-US"/>
          </a:p>
        </p:txBody>
      </p:sp>
    </p:spTree>
    <p:extLst>
      <p:ext uri="{BB962C8B-B14F-4D97-AF65-F5344CB8AC3E}">
        <p14:creationId xmlns:p14="http://schemas.microsoft.com/office/powerpoint/2010/main" val="23939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Introduce yourself</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15304" indent="-312945">
              <a:defRPr>
                <a:solidFill>
                  <a:schemeClr val="tx1"/>
                </a:solidFill>
                <a:latin typeface="Arial" panose="020B0604020202020204" pitchFamily="34" charset="0"/>
              </a:defRPr>
            </a:lvl2pPr>
            <a:lvl3pPr marL="1253428" indent="-250357">
              <a:defRPr>
                <a:solidFill>
                  <a:schemeClr val="tx1"/>
                </a:solidFill>
                <a:latin typeface="Arial" panose="020B0604020202020204" pitchFamily="34" charset="0"/>
              </a:defRPr>
            </a:lvl3pPr>
            <a:lvl4pPr marL="1755786" indent="-250357">
              <a:defRPr>
                <a:solidFill>
                  <a:schemeClr val="tx1"/>
                </a:solidFill>
                <a:latin typeface="Arial" panose="020B0604020202020204" pitchFamily="34" charset="0"/>
              </a:defRPr>
            </a:lvl4pPr>
            <a:lvl5pPr marL="2258147" indent="-250357">
              <a:defRPr>
                <a:solidFill>
                  <a:schemeClr val="tx1"/>
                </a:solidFill>
                <a:latin typeface="Arial" panose="020B0604020202020204" pitchFamily="34" charset="0"/>
              </a:defRPr>
            </a:lvl5pPr>
            <a:lvl6pPr marL="2732505" indent="-250357" eaLnBrk="0" fontAlgn="base" hangingPunct="0">
              <a:spcBef>
                <a:spcPct val="0"/>
              </a:spcBef>
              <a:spcAft>
                <a:spcPct val="0"/>
              </a:spcAft>
              <a:defRPr>
                <a:solidFill>
                  <a:schemeClr val="tx1"/>
                </a:solidFill>
                <a:latin typeface="Arial" panose="020B0604020202020204" pitchFamily="34" charset="0"/>
              </a:defRPr>
            </a:lvl6pPr>
            <a:lvl7pPr marL="3206863" indent="-250357" eaLnBrk="0" fontAlgn="base" hangingPunct="0">
              <a:spcBef>
                <a:spcPct val="0"/>
              </a:spcBef>
              <a:spcAft>
                <a:spcPct val="0"/>
              </a:spcAft>
              <a:defRPr>
                <a:solidFill>
                  <a:schemeClr val="tx1"/>
                </a:solidFill>
                <a:latin typeface="Arial" panose="020B0604020202020204" pitchFamily="34" charset="0"/>
              </a:defRPr>
            </a:lvl7pPr>
            <a:lvl8pPr marL="3681223" indent="-250357" eaLnBrk="0" fontAlgn="base" hangingPunct="0">
              <a:spcBef>
                <a:spcPct val="0"/>
              </a:spcBef>
              <a:spcAft>
                <a:spcPct val="0"/>
              </a:spcAft>
              <a:defRPr>
                <a:solidFill>
                  <a:schemeClr val="tx1"/>
                </a:solidFill>
                <a:latin typeface="Arial" panose="020B0604020202020204" pitchFamily="34" charset="0"/>
              </a:defRPr>
            </a:lvl8pPr>
            <a:lvl9pPr marL="4155582" indent="-250357" eaLnBrk="0" fontAlgn="base" hangingPunct="0">
              <a:spcBef>
                <a:spcPct val="0"/>
              </a:spcBef>
              <a:spcAft>
                <a:spcPct val="0"/>
              </a:spcAft>
              <a:defRPr>
                <a:solidFill>
                  <a:schemeClr val="tx1"/>
                </a:solidFill>
                <a:latin typeface="Arial" panose="020B0604020202020204" pitchFamily="34" charset="0"/>
              </a:defRPr>
            </a:lvl9pPr>
          </a:lstStyle>
          <a:p>
            <a:fld id="{800C877C-5733-45C9-9B56-D0F4968C073F}"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571058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Processing Standards. </a:t>
            </a:r>
          </a:p>
        </p:txBody>
      </p:sp>
      <p:sp>
        <p:nvSpPr>
          <p:cNvPr id="4" name="Slide Number Placeholder 3"/>
          <p:cNvSpPr>
            <a:spLocks noGrp="1"/>
          </p:cNvSpPr>
          <p:nvPr>
            <p:ph type="sldNum" sz="quarter" idx="5"/>
          </p:nvPr>
        </p:nvSpPr>
        <p:spPr/>
        <p:txBody>
          <a:bodyPr/>
          <a:lstStyle/>
          <a:p>
            <a:fld id="{85D441D9-B16F-4624-AA80-338EF336A042}" type="slidenum">
              <a:rPr lang="en-US" smtClean="0"/>
              <a:t>54</a:t>
            </a:fld>
            <a:endParaRPr lang="en-US"/>
          </a:p>
        </p:txBody>
      </p:sp>
    </p:spTree>
    <p:extLst>
      <p:ext uri="{BB962C8B-B14F-4D97-AF65-F5344CB8AC3E}">
        <p14:creationId xmlns:p14="http://schemas.microsoft.com/office/powerpoint/2010/main" val="2612229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to teachers and remind them that this is more than 60% of what is tested on STAAR</a:t>
            </a:r>
          </a:p>
        </p:txBody>
      </p:sp>
      <p:sp>
        <p:nvSpPr>
          <p:cNvPr id="4" name="Slide Number Placeholder 3"/>
          <p:cNvSpPr>
            <a:spLocks noGrp="1"/>
          </p:cNvSpPr>
          <p:nvPr>
            <p:ph type="sldNum" sz="quarter" idx="5"/>
          </p:nvPr>
        </p:nvSpPr>
        <p:spPr/>
        <p:txBody>
          <a:bodyPr/>
          <a:lstStyle/>
          <a:p>
            <a:fld id="{85D441D9-B16F-4624-AA80-338EF336A042}" type="slidenum">
              <a:rPr lang="en-US" smtClean="0"/>
              <a:t>55</a:t>
            </a:fld>
            <a:endParaRPr lang="en-US"/>
          </a:p>
        </p:txBody>
      </p:sp>
    </p:spTree>
    <p:extLst>
      <p:ext uri="{BB962C8B-B14F-4D97-AF65-F5344CB8AC3E}">
        <p14:creationId xmlns:p14="http://schemas.microsoft.com/office/powerpoint/2010/main" val="2120045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are going to look at the Social Studies Skills and see how they provide the framework for our notes in the Interactive Student Notebook. Take them to the </a:t>
            </a:r>
            <a:r>
              <a:rPr lang="en-US" dirty="0" err="1"/>
              <a:t>Jamboard</a:t>
            </a:r>
            <a:r>
              <a:rPr lang="en-US" dirty="0"/>
              <a:t> and let them work in their breakout room to sort the “cards” into skills, when they are done, share how the skills are connected with the next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slide is for you to model how to move the images and add a sticky note onto the </a:t>
            </a:r>
            <a:r>
              <a:rPr lang="en-US" dirty="0" err="1"/>
              <a:t>Jamboard</a:t>
            </a:r>
            <a:r>
              <a:rPr lang="en-US" dirty="0"/>
              <a:t>.  </a:t>
            </a:r>
          </a:p>
          <a:p>
            <a:endParaRPr lang="en-US" dirty="0"/>
          </a:p>
        </p:txBody>
      </p:sp>
      <p:sp>
        <p:nvSpPr>
          <p:cNvPr id="4" name="Slide Number Placeholder 3"/>
          <p:cNvSpPr>
            <a:spLocks noGrp="1"/>
          </p:cNvSpPr>
          <p:nvPr>
            <p:ph type="sldNum" sz="quarter" idx="5"/>
          </p:nvPr>
        </p:nvSpPr>
        <p:spPr/>
        <p:txBody>
          <a:bodyPr/>
          <a:lstStyle/>
          <a:p>
            <a:fld id="{85D441D9-B16F-4624-AA80-338EF336A042}" type="slidenum">
              <a:rPr lang="en-US" smtClean="0"/>
              <a:t>56</a:t>
            </a:fld>
            <a:endParaRPr lang="en-US"/>
          </a:p>
        </p:txBody>
      </p:sp>
    </p:spTree>
    <p:extLst>
      <p:ext uri="{BB962C8B-B14F-4D97-AF65-F5344CB8AC3E}">
        <p14:creationId xmlns:p14="http://schemas.microsoft.com/office/powerpoint/2010/main" val="2866961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breakout session to complete </a:t>
            </a:r>
            <a:r>
              <a:rPr lang="en-US" dirty="0" err="1"/>
              <a:t>Jamboard</a:t>
            </a:r>
            <a:r>
              <a:rPr lang="en-US" dirty="0"/>
              <a:t> activity – the link is on the website and also here:</a:t>
            </a:r>
          </a:p>
          <a:p>
            <a:endParaRPr lang="en-US" dirty="0"/>
          </a:p>
          <a:p>
            <a:r>
              <a:rPr lang="en-US" dirty="0"/>
              <a:t>https://jamboard.google.com/d/1rWg2UUJ_9v3mE2Y9vKD5vdHCRnhcZnJUi79dfFl2bTw/viewer</a:t>
            </a:r>
          </a:p>
          <a:p>
            <a:endParaRPr lang="en-US" dirty="0"/>
          </a:p>
          <a:p>
            <a:r>
              <a:rPr lang="en-US" dirty="0"/>
              <a:t>Give them 5-7 minutes to complete this activity. </a:t>
            </a:r>
          </a:p>
        </p:txBody>
      </p:sp>
      <p:sp>
        <p:nvSpPr>
          <p:cNvPr id="4" name="Slide Number Placeholder 3"/>
          <p:cNvSpPr>
            <a:spLocks noGrp="1"/>
          </p:cNvSpPr>
          <p:nvPr>
            <p:ph type="sldNum" sz="quarter" idx="5"/>
          </p:nvPr>
        </p:nvSpPr>
        <p:spPr/>
        <p:txBody>
          <a:bodyPr/>
          <a:lstStyle/>
          <a:p>
            <a:fld id="{E1EB7A4C-5100-4CE0-9D6A-5D8BE3F51EA3}" type="slidenum">
              <a:rPr lang="en-US" smtClean="0"/>
              <a:t>57</a:t>
            </a:fld>
            <a:endParaRPr lang="en-US"/>
          </a:p>
        </p:txBody>
      </p:sp>
    </p:spTree>
    <p:extLst>
      <p:ext uri="{BB962C8B-B14F-4D97-AF65-F5344CB8AC3E}">
        <p14:creationId xmlns:p14="http://schemas.microsoft.com/office/powerpoint/2010/main" val="1521908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Social Studies Skills.</a:t>
            </a:r>
          </a:p>
          <a:p>
            <a:endParaRPr lang="en-US" dirty="0"/>
          </a:p>
          <a:p>
            <a:r>
              <a:rPr lang="en-US" dirty="0"/>
              <a:t>The first set of skills naturally fit with Social Studies – sequencing skills</a:t>
            </a:r>
          </a:p>
        </p:txBody>
      </p:sp>
      <p:sp>
        <p:nvSpPr>
          <p:cNvPr id="4" name="Slide Number Placeholder 3"/>
          <p:cNvSpPr>
            <a:spLocks noGrp="1"/>
          </p:cNvSpPr>
          <p:nvPr>
            <p:ph type="sldNum" sz="quarter" idx="5"/>
          </p:nvPr>
        </p:nvSpPr>
        <p:spPr/>
        <p:txBody>
          <a:bodyPr/>
          <a:lstStyle/>
          <a:p>
            <a:fld id="{F0FFDF5F-1B5E-4B09-B7F9-418E9680B1DF}" type="slidenum">
              <a:rPr lang="en-US" smtClean="0"/>
              <a:t>58</a:t>
            </a:fld>
            <a:endParaRPr lang="en-US"/>
          </a:p>
        </p:txBody>
      </p:sp>
    </p:spTree>
    <p:extLst>
      <p:ext uri="{BB962C8B-B14F-4D97-AF65-F5344CB8AC3E}">
        <p14:creationId xmlns:p14="http://schemas.microsoft.com/office/powerpoint/2010/main" val="4256494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3E62F959-6346-4B6F-8AC9-64791AC70D9D}" type="slidenum">
              <a:rPr lang="en-US" smtClean="0"/>
              <a:t>59</a:t>
            </a:fld>
            <a:endParaRPr lang="en-US"/>
          </a:p>
        </p:txBody>
      </p:sp>
    </p:spTree>
    <p:extLst>
      <p:ext uri="{BB962C8B-B14F-4D97-AF65-F5344CB8AC3E}">
        <p14:creationId xmlns:p14="http://schemas.microsoft.com/office/powerpoint/2010/main" val="39344445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3E62F959-6346-4B6F-8AC9-64791AC70D9D}" type="slidenum">
              <a:rPr lang="en-US" smtClean="0"/>
              <a:t>60</a:t>
            </a:fld>
            <a:endParaRPr lang="en-US"/>
          </a:p>
        </p:txBody>
      </p:sp>
    </p:spTree>
    <p:extLst>
      <p:ext uri="{BB962C8B-B14F-4D97-AF65-F5344CB8AC3E}">
        <p14:creationId xmlns:p14="http://schemas.microsoft.com/office/powerpoint/2010/main" val="3878723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standard inferred by the STAAR test – it includes historical influences on the Constitution.</a:t>
            </a:r>
          </a:p>
        </p:txBody>
      </p:sp>
      <p:sp>
        <p:nvSpPr>
          <p:cNvPr id="4" name="Slide Number Placeholder 3"/>
          <p:cNvSpPr>
            <a:spLocks noGrp="1"/>
          </p:cNvSpPr>
          <p:nvPr>
            <p:ph type="sldNum" sz="quarter" idx="5"/>
          </p:nvPr>
        </p:nvSpPr>
        <p:spPr/>
        <p:txBody>
          <a:bodyPr/>
          <a:lstStyle/>
          <a:p>
            <a:fld id="{F0FFDF5F-1B5E-4B09-B7F9-418E9680B1DF}" type="slidenum">
              <a:rPr lang="en-US" smtClean="0"/>
              <a:t>61</a:t>
            </a:fld>
            <a:endParaRPr lang="en-US"/>
          </a:p>
        </p:txBody>
      </p:sp>
    </p:spTree>
    <p:extLst>
      <p:ext uri="{BB962C8B-B14F-4D97-AF65-F5344CB8AC3E}">
        <p14:creationId xmlns:p14="http://schemas.microsoft.com/office/powerpoint/2010/main" val="3782568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set of skills has to do with categorization. </a:t>
            </a:r>
          </a:p>
        </p:txBody>
      </p:sp>
      <p:sp>
        <p:nvSpPr>
          <p:cNvPr id="4" name="Slide Number Placeholder 3"/>
          <p:cNvSpPr>
            <a:spLocks noGrp="1"/>
          </p:cNvSpPr>
          <p:nvPr>
            <p:ph type="sldNum" sz="quarter" idx="5"/>
          </p:nvPr>
        </p:nvSpPr>
        <p:spPr/>
        <p:txBody>
          <a:bodyPr/>
          <a:lstStyle/>
          <a:p>
            <a:fld id="{F0FFDF5F-1B5E-4B09-B7F9-418E9680B1DF}" type="slidenum">
              <a:rPr lang="en-US" smtClean="0"/>
              <a:t>62</a:t>
            </a:fld>
            <a:endParaRPr lang="en-US"/>
          </a:p>
        </p:txBody>
      </p:sp>
    </p:spTree>
    <p:extLst>
      <p:ext uri="{BB962C8B-B14F-4D97-AF65-F5344CB8AC3E}">
        <p14:creationId xmlns:p14="http://schemas.microsoft.com/office/powerpoint/2010/main" val="28004383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Categorization helps our students organize information</a:t>
            </a:r>
          </a:p>
        </p:txBody>
      </p:sp>
      <p:sp>
        <p:nvSpPr>
          <p:cNvPr id="4" name="Slide Number Placeholder 3"/>
          <p:cNvSpPr>
            <a:spLocks noGrp="1"/>
          </p:cNvSpPr>
          <p:nvPr>
            <p:ph type="sldNum" sz="quarter" idx="10"/>
          </p:nvPr>
        </p:nvSpPr>
        <p:spPr/>
        <p:txBody>
          <a:bodyPr/>
          <a:lstStyle/>
          <a:p>
            <a:fld id="{3E62F959-6346-4B6F-8AC9-64791AC70D9D}" type="slidenum">
              <a:rPr lang="en-US" smtClean="0"/>
              <a:t>63</a:t>
            </a:fld>
            <a:endParaRPr lang="en-US"/>
          </a:p>
        </p:txBody>
      </p:sp>
    </p:spTree>
    <p:extLst>
      <p:ext uri="{BB962C8B-B14F-4D97-AF65-F5344CB8AC3E}">
        <p14:creationId xmlns:p14="http://schemas.microsoft.com/office/powerpoint/2010/main" val="237366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6A2AF2-E8D5-7F8B-4F9E-29D3D571156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66C824C-DFED-9E82-5B4B-2C9E485B9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a:extLst>
              <a:ext uri="{FF2B5EF4-FFF2-40B4-BE49-F238E27FC236}">
                <a16:creationId xmlns:a16="http://schemas.microsoft.com/office/drawing/2014/main" id="{23D0DDD9-2F30-0005-82B8-323CB51289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AA561E-E53F-4330-A310-1A206E34D2AA}" type="slidenum">
              <a:rPr lang="en-US" altLang="en-US" smtClean="0"/>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and contrasting of categories</a:t>
            </a:r>
          </a:p>
        </p:txBody>
      </p:sp>
      <p:sp>
        <p:nvSpPr>
          <p:cNvPr id="4" name="Slide Number Placeholder 3"/>
          <p:cNvSpPr>
            <a:spLocks noGrp="1"/>
          </p:cNvSpPr>
          <p:nvPr>
            <p:ph type="sldNum" sz="quarter" idx="10"/>
          </p:nvPr>
        </p:nvSpPr>
        <p:spPr/>
        <p:txBody>
          <a:bodyPr/>
          <a:lstStyle/>
          <a:p>
            <a:fld id="{3E62F959-6346-4B6F-8AC9-64791AC70D9D}" type="slidenum">
              <a:rPr lang="en-US" smtClean="0"/>
              <a:t>64</a:t>
            </a:fld>
            <a:endParaRPr lang="en-US"/>
          </a:p>
        </p:txBody>
      </p:sp>
    </p:spTree>
    <p:extLst>
      <p:ext uri="{BB962C8B-B14F-4D97-AF65-F5344CB8AC3E}">
        <p14:creationId xmlns:p14="http://schemas.microsoft.com/office/powerpoint/2010/main" val="26538173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Debrief – have them type in chat box</a:t>
            </a:r>
          </a:p>
        </p:txBody>
      </p:sp>
      <p:sp>
        <p:nvSpPr>
          <p:cNvPr id="4" name="Slide Number Placeholder 3"/>
          <p:cNvSpPr>
            <a:spLocks noGrp="1"/>
          </p:cNvSpPr>
          <p:nvPr>
            <p:ph type="sldNum" sz="quarter" idx="5"/>
          </p:nvPr>
        </p:nvSpPr>
        <p:spPr/>
        <p:txBody>
          <a:bodyPr/>
          <a:lstStyle/>
          <a:p>
            <a:fld id="{635A52A9-B7B4-462F-AB5A-B0529042ED7D}" type="slidenum">
              <a:rPr lang="en-US" smtClean="0"/>
              <a:t>65</a:t>
            </a:fld>
            <a:endParaRPr lang="en-US"/>
          </a:p>
        </p:txBody>
      </p:sp>
    </p:spTree>
    <p:extLst>
      <p:ext uri="{BB962C8B-B14F-4D97-AF65-F5344CB8AC3E}">
        <p14:creationId xmlns:p14="http://schemas.microsoft.com/office/powerpoint/2010/main" val="3015856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set of skills are usually associated with reading historical text. </a:t>
            </a:r>
          </a:p>
        </p:txBody>
      </p:sp>
      <p:sp>
        <p:nvSpPr>
          <p:cNvPr id="4" name="Slide Number Placeholder 3"/>
          <p:cNvSpPr>
            <a:spLocks noGrp="1"/>
          </p:cNvSpPr>
          <p:nvPr>
            <p:ph type="sldNum" sz="quarter" idx="5"/>
          </p:nvPr>
        </p:nvSpPr>
        <p:spPr/>
        <p:txBody>
          <a:bodyPr/>
          <a:lstStyle/>
          <a:p>
            <a:fld id="{F0FFDF5F-1B5E-4B09-B7F9-418E9680B1DF}" type="slidenum">
              <a:rPr lang="en-US" smtClean="0"/>
              <a:t>66</a:t>
            </a:fld>
            <a:endParaRPr lang="en-US"/>
          </a:p>
        </p:txBody>
      </p:sp>
    </p:spTree>
    <p:extLst>
      <p:ext uri="{BB962C8B-B14F-4D97-AF65-F5344CB8AC3E}">
        <p14:creationId xmlns:p14="http://schemas.microsoft.com/office/powerpoint/2010/main" val="14911735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F959-6346-4B6F-8AC9-64791AC70D9D}" type="slidenum">
              <a:rPr lang="en-US" smtClean="0"/>
              <a:t>67</a:t>
            </a:fld>
            <a:endParaRPr lang="en-US"/>
          </a:p>
        </p:txBody>
      </p:sp>
    </p:spTree>
    <p:extLst>
      <p:ext uri="{BB962C8B-B14F-4D97-AF65-F5344CB8AC3E}">
        <p14:creationId xmlns:p14="http://schemas.microsoft.com/office/powerpoint/2010/main" val="1628117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F959-6346-4B6F-8AC9-64791AC70D9D}" type="slidenum">
              <a:rPr lang="en-US" smtClean="0"/>
              <a:t>68</a:t>
            </a:fld>
            <a:endParaRPr lang="en-US"/>
          </a:p>
        </p:txBody>
      </p:sp>
    </p:spTree>
    <p:extLst>
      <p:ext uri="{BB962C8B-B14F-4D97-AF65-F5344CB8AC3E}">
        <p14:creationId xmlns:p14="http://schemas.microsoft.com/office/powerpoint/2010/main" val="3025268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Use of evidence skills are the most difficult for students. They require students to draw inferences from history by: • identifying relationships among the parts • detecting inconsistencies • weighing conflicting facts and statements </a:t>
            </a:r>
          </a:p>
          <a:p>
            <a:r>
              <a:rPr lang="en-US" dirty="0">
                <a:solidFill>
                  <a:srgbClr val="FF0000"/>
                </a:solidFill>
              </a:rPr>
              <a:t>generalize from data by: • applying previously learned concepts and generalizations to the data or situation • checking reasoning against basic principles of logic and looking for inconsistencies, limitations of data, and irrelevancies • creating a broad statement which encompasses findings </a:t>
            </a:r>
          </a:p>
        </p:txBody>
      </p:sp>
      <p:sp>
        <p:nvSpPr>
          <p:cNvPr id="4" name="Slide Number Placeholder 3"/>
          <p:cNvSpPr>
            <a:spLocks noGrp="1"/>
          </p:cNvSpPr>
          <p:nvPr>
            <p:ph type="sldNum" sz="quarter" idx="5"/>
          </p:nvPr>
        </p:nvSpPr>
        <p:spPr/>
        <p:txBody>
          <a:bodyPr/>
          <a:lstStyle/>
          <a:p>
            <a:fld id="{F0FFDF5F-1B5E-4B09-B7F9-418E9680B1DF}" type="slidenum">
              <a:rPr lang="en-US" smtClean="0"/>
              <a:t>69</a:t>
            </a:fld>
            <a:endParaRPr lang="en-US"/>
          </a:p>
        </p:txBody>
      </p:sp>
    </p:spTree>
    <p:extLst>
      <p:ext uri="{BB962C8B-B14F-4D97-AF65-F5344CB8AC3E}">
        <p14:creationId xmlns:p14="http://schemas.microsoft.com/office/powerpoint/2010/main" val="12590652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F959-6346-4B6F-8AC9-64791AC70D9D}" type="slidenum">
              <a:rPr lang="en-US" smtClean="0"/>
              <a:t>70</a:t>
            </a:fld>
            <a:endParaRPr lang="en-US"/>
          </a:p>
        </p:txBody>
      </p:sp>
    </p:spTree>
    <p:extLst>
      <p:ext uri="{BB962C8B-B14F-4D97-AF65-F5344CB8AC3E}">
        <p14:creationId xmlns:p14="http://schemas.microsoft.com/office/powerpoint/2010/main" val="42415240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F959-6346-4B6F-8AC9-64791AC70D9D}" type="slidenum">
              <a:rPr lang="en-US" smtClean="0"/>
              <a:t>71</a:t>
            </a:fld>
            <a:endParaRPr lang="en-US"/>
          </a:p>
        </p:txBody>
      </p:sp>
    </p:spTree>
    <p:extLst>
      <p:ext uri="{BB962C8B-B14F-4D97-AF65-F5344CB8AC3E}">
        <p14:creationId xmlns:p14="http://schemas.microsoft.com/office/powerpoint/2010/main" val="10795159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EE435F6-448A-4DF2-9D09-915EE49611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chitects Daughter" panose="02000505000000020004" pitchFamily="2" charset="0"/>
              </a:defRPr>
            </a:lvl1pPr>
            <a:lvl2pPr marL="770845" indent="-296478">
              <a:spcBef>
                <a:spcPct val="30000"/>
              </a:spcBef>
              <a:defRPr sz="1200">
                <a:solidFill>
                  <a:schemeClr val="tx1"/>
                </a:solidFill>
                <a:latin typeface="Architects Daughter" panose="02000505000000020004" pitchFamily="2" charset="0"/>
              </a:defRPr>
            </a:lvl2pPr>
            <a:lvl3pPr marL="1185915" indent="-237183">
              <a:spcBef>
                <a:spcPct val="30000"/>
              </a:spcBef>
              <a:defRPr sz="1200">
                <a:solidFill>
                  <a:schemeClr val="tx1"/>
                </a:solidFill>
                <a:latin typeface="Architects Daughter" panose="02000505000000020004" pitchFamily="2" charset="0"/>
              </a:defRPr>
            </a:lvl3pPr>
            <a:lvl4pPr marL="1660281" indent="-237183">
              <a:spcBef>
                <a:spcPct val="30000"/>
              </a:spcBef>
              <a:defRPr sz="1200">
                <a:solidFill>
                  <a:schemeClr val="tx1"/>
                </a:solidFill>
                <a:latin typeface="Architects Daughter" panose="02000505000000020004" pitchFamily="2" charset="0"/>
              </a:defRPr>
            </a:lvl4pPr>
            <a:lvl5pPr marL="2134647" indent="-237183">
              <a:spcBef>
                <a:spcPct val="30000"/>
              </a:spcBef>
              <a:defRPr sz="1200">
                <a:solidFill>
                  <a:schemeClr val="tx1"/>
                </a:solidFill>
                <a:latin typeface="Architects Daughter" panose="02000505000000020004" pitchFamily="2" charset="0"/>
              </a:defRPr>
            </a:lvl5pPr>
            <a:lvl6pPr marL="2609012" indent="-237183" eaLnBrk="0" fontAlgn="base" hangingPunct="0">
              <a:spcBef>
                <a:spcPct val="30000"/>
              </a:spcBef>
              <a:spcAft>
                <a:spcPct val="0"/>
              </a:spcAft>
              <a:defRPr sz="1200">
                <a:solidFill>
                  <a:schemeClr val="tx1"/>
                </a:solidFill>
                <a:latin typeface="Architects Daughter" panose="02000505000000020004" pitchFamily="2" charset="0"/>
              </a:defRPr>
            </a:lvl6pPr>
            <a:lvl7pPr marL="3083378" indent="-237183" eaLnBrk="0" fontAlgn="base" hangingPunct="0">
              <a:spcBef>
                <a:spcPct val="30000"/>
              </a:spcBef>
              <a:spcAft>
                <a:spcPct val="0"/>
              </a:spcAft>
              <a:defRPr sz="1200">
                <a:solidFill>
                  <a:schemeClr val="tx1"/>
                </a:solidFill>
                <a:latin typeface="Architects Daughter" panose="02000505000000020004" pitchFamily="2" charset="0"/>
              </a:defRPr>
            </a:lvl7pPr>
            <a:lvl8pPr marL="3557745" indent="-237183" eaLnBrk="0" fontAlgn="base" hangingPunct="0">
              <a:spcBef>
                <a:spcPct val="30000"/>
              </a:spcBef>
              <a:spcAft>
                <a:spcPct val="0"/>
              </a:spcAft>
              <a:defRPr sz="1200">
                <a:solidFill>
                  <a:schemeClr val="tx1"/>
                </a:solidFill>
                <a:latin typeface="Architects Daughter" panose="02000505000000020004" pitchFamily="2" charset="0"/>
              </a:defRPr>
            </a:lvl8pPr>
            <a:lvl9pPr marL="4032111" indent="-237183" eaLnBrk="0" fontAlgn="base" hangingPunct="0">
              <a:spcBef>
                <a:spcPct val="30000"/>
              </a:spcBef>
              <a:spcAft>
                <a:spcPct val="0"/>
              </a:spcAft>
              <a:defRPr sz="1200">
                <a:solidFill>
                  <a:schemeClr val="tx1"/>
                </a:solidFill>
                <a:latin typeface="Architects Daughter" panose="02000505000000020004" pitchFamily="2" charset="0"/>
              </a:defRPr>
            </a:lvl9pPr>
          </a:lstStyle>
          <a:p>
            <a:pPr>
              <a:spcBef>
                <a:spcPct val="0"/>
              </a:spcBef>
            </a:pPr>
            <a:fld id="{E7076718-BA5D-4244-A029-64C54404847C}" type="slidenum">
              <a:rPr lang="en-US" altLang="en-US" smtClean="0"/>
              <a:pPr>
                <a:spcBef>
                  <a:spcPct val="0"/>
                </a:spcBef>
              </a:pPr>
              <a:t>73</a:t>
            </a:fld>
            <a:endParaRPr lang="en-US" altLang="en-US"/>
          </a:p>
        </p:txBody>
      </p:sp>
      <p:sp>
        <p:nvSpPr>
          <p:cNvPr id="134147" name="Rectangle 1">
            <a:extLst>
              <a:ext uri="{FF2B5EF4-FFF2-40B4-BE49-F238E27FC236}">
                <a16:creationId xmlns:a16="http://schemas.microsoft.com/office/drawing/2014/main" id="{5ACDCA6C-5896-4335-BF13-408008DA8EA2}"/>
              </a:ext>
            </a:extLst>
          </p:cNvPr>
          <p:cNvSpPr>
            <a:spLocks noGrp="1" noRot="1" noChangeAspect="1" noChangeArrowheads="1" noTextEdit="1"/>
          </p:cNvSpPr>
          <p:nvPr>
            <p:ph type="sldImg"/>
          </p:nvPr>
        </p:nvSpPr>
        <p:spPr>
          <a:solidFill>
            <a:srgbClr val="FFFFFF"/>
          </a:solidFill>
          <a:ln/>
        </p:spPr>
      </p:sp>
      <p:sp>
        <p:nvSpPr>
          <p:cNvPr id="134148" name="Text Box 2">
            <a:extLst>
              <a:ext uri="{FF2B5EF4-FFF2-40B4-BE49-F238E27FC236}">
                <a16:creationId xmlns:a16="http://schemas.microsoft.com/office/drawing/2014/main" id="{1093B67F-A6AA-4E08-98E2-F372525BBB41}"/>
              </a:ext>
            </a:extLst>
          </p:cNvPr>
          <p:cNvSpPr>
            <a:spLocks noGrp="1" noChangeArrowheads="1"/>
          </p:cNvSpPr>
          <p:nvPr>
            <p:ph type="body" idx="1"/>
          </p:nvPr>
        </p:nvSpPr>
        <p:spPr>
          <a:xfrm>
            <a:off x="715970" y="4532233"/>
            <a:ext cx="5727756" cy="42911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701"/>
              </a:spcBef>
              <a:tabLst>
                <a:tab pos="0" algn="l"/>
                <a:tab pos="948732" algn="l"/>
                <a:tab pos="1897464" algn="l"/>
                <a:tab pos="2846196" algn="l"/>
                <a:tab pos="3794927" algn="l"/>
                <a:tab pos="4743659" algn="l"/>
                <a:tab pos="5692392" algn="l"/>
                <a:tab pos="6641123" algn="l"/>
                <a:tab pos="7589855" algn="l"/>
                <a:tab pos="8538587" algn="l"/>
                <a:tab pos="9487319" algn="l"/>
                <a:tab pos="10436051" algn="l"/>
              </a:tabLst>
            </a:pPr>
            <a:r>
              <a:rPr lang="en-US" altLang="en-US" sz="1800" dirty="0">
                <a:latin typeface="Papyrus" panose="03070502060502030205" pitchFamily="66" charset="0"/>
                <a:ea typeface="Arial Unicode MS" panose="020B0604020202020204" pitchFamily="34" charset="-128"/>
                <a:cs typeface="Arial Unicode MS" panose="020B0604020202020204" pitchFamily="34" charset="-128"/>
              </a:rPr>
              <a:t>Type in chat box. </a:t>
            </a:r>
          </a:p>
        </p:txBody>
      </p:sp>
      <p:sp>
        <p:nvSpPr>
          <p:cNvPr id="134149" name="Text Box 3">
            <a:extLst>
              <a:ext uri="{FF2B5EF4-FFF2-40B4-BE49-F238E27FC236}">
                <a16:creationId xmlns:a16="http://schemas.microsoft.com/office/drawing/2014/main" id="{C4FCF0C0-AF85-4186-BA23-E3017801B434}"/>
              </a:ext>
            </a:extLst>
          </p:cNvPr>
          <p:cNvSpPr txBox="1">
            <a:spLocks noChangeArrowheads="1"/>
          </p:cNvSpPr>
          <p:nvPr/>
        </p:nvSpPr>
        <p:spPr bwMode="auto">
          <a:xfrm>
            <a:off x="4055504" y="9059546"/>
            <a:ext cx="3102535" cy="4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379" tIns="48557" rIns="93379" bIns="48557"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chitects Daughter" panose="02000505000000020004" pitchFamily="2" charset="0"/>
              </a:defRPr>
            </a:lvl9pPr>
          </a:lstStyle>
          <a:p>
            <a:pPr algn="r" eaLnBrk="1" hangingPunct="1">
              <a:spcBef>
                <a:spcPct val="0"/>
              </a:spcBef>
            </a:pPr>
            <a:fld id="{0A73609D-6360-4AA8-B0FB-3B6C2CB5C5A2}" type="slidenum">
              <a:rPr lang="en-US" altLang="en-US">
                <a:solidFill>
                  <a:srgbClr val="000000"/>
                </a:solidFill>
              </a:rPr>
              <a:pPr algn="r" eaLnBrk="1" hangingPunct="1">
                <a:spcBef>
                  <a:spcPct val="0"/>
                </a:spcBef>
              </a:pPr>
              <a:t>73</a:t>
            </a:fld>
            <a:endParaRPr lang="en-US" altLang="en-US">
              <a:solidFill>
                <a:srgbClr val="000000"/>
              </a:solidFill>
            </a:endParaRPr>
          </a:p>
        </p:txBody>
      </p:sp>
      <p:sp>
        <p:nvSpPr>
          <p:cNvPr id="134150" name="TextBox 1">
            <a:extLst>
              <a:ext uri="{FF2B5EF4-FFF2-40B4-BE49-F238E27FC236}">
                <a16:creationId xmlns:a16="http://schemas.microsoft.com/office/drawing/2014/main" id="{67970C47-23FC-479A-8446-C3B1BDE565A7}"/>
              </a:ext>
            </a:extLst>
          </p:cNvPr>
          <p:cNvSpPr txBox="1">
            <a:spLocks noChangeArrowheads="1"/>
          </p:cNvSpPr>
          <p:nvPr>
            <p:custDataLst>
              <p:tags r:id="rId1"/>
            </p:custDataLst>
          </p:nvPr>
        </p:nvSpPr>
        <p:spPr bwMode="auto">
          <a:xfrm>
            <a:off x="1" y="1"/>
            <a:ext cx="3977609" cy="38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73" tIns="47437" rIns="94873" bIns="47437">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latin typeface="Architects Daughter" panose="02000505000000020004" pitchFamily="2" charset="0"/>
            </a:endParaRPr>
          </a:p>
        </p:txBody>
      </p:sp>
    </p:spTree>
    <p:extLst>
      <p:ext uri="{BB962C8B-B14F-4D97-AF65-F5344CB8AC3E}">
        <p14:creationId xmlns:p14="http://schemas.microsoft.com/office/powerpoint/2010/main" val="18517953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B7A4C-5100-4CE0-9D6A-5D8BE3F51EA3}" type="slidenum">
              <a:rPr lang="en-US" smtClean="0"/>
              <a:t>74</a:t>
            </a:fld>
            <a:endParaRPr lang="en-US"/>
          </a:p>
        </p:txBody>
      </p:sp>
    </p:spTree>
    <p:extLst>
      <p:ext uri="{BB962C8B-B14F-4D97-AF65-F5344CB8AC3E}">
        <p14:creationId xmlns:p14="http://schemas.microsoft.com/office/powerpoint/2010/main" val="327651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A8C3577-8544-9F62-1D75-1F3FA1B3330A}"/>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2185ECB1-22B2-1148-9939-072CB1433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12" name="Slide Number Placeholder 3">
            <a:extLst>
              <a:ext uri="{FF2B5EF4-FFF2-40B4-BE49-F238E27FC236}">
                <a16:creationId xmlns:a16="http://schemas.microsoft.com/office/drawing/2014/main" id="{56DFAAC5-CE8E-5F87-855C-B45A019CEF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D54D8F-8352-4B26-BE69-2460598236FC}" type="slidenum">
              <a:rPr lang="en-US" altLang="en-US" smtClean="0"/>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them in a breakout group to do this. </a:t>
            </a:r>
          </a:p>
          <a:p>
            <a:endParaRPr lang="en-US" dirty="0"/>
          </a:p>
          <a:p>
            <a:r>
              <a:rPr lang="en-US" dirty="0"/>
              <a:t>Free Enterprise Handout is on the website. </a:t>
            </a:r>
          </a:p>
        </p:txBody>
      </p:sp>
      <p:sp>
        <p:nvSpPr>
          <p:cNvPr id="4" name="Slide Number Placeholder 3"/>
          <p:cNvSpPr>
            <a:spLocks noGrp="1"/>
          </p:cNvSpPr>
          <p:nvPr>
            <p:ph type="sldNum" sz="quarter" idx="5"/>
          </p:nvPr>
        </p:nvSpPr>
        <p:spPr/>
        <p:txBody>
          <a:bodyPr/>
          <a:lstStyle/>
          <a:p>
            <a:fld id="{85D441D9-B16F-4624-AA80-338EF336A042}" type="slidenum">
              <a:rPr lang="en-US" smtClean="0"/>
              <a:t>75</a:t>
            </a:fld>
            <a:endParaRPr lang="en-US"/>
          </a:p>
        </p:txBody>
      </p:sp>
    </p:spTree>
    <p:extLst>
      <p:ext uri="{BB962C8B-B14F-4D97-AF65-F5344CB8AC3E}">
        <p14:creationId xmlns:p14="http://schemas.microsoft.com/office/powerpoint/2010/main" val="9020406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chat box.</a:t>
            </a:r>
          </a:p>
          <a:p>
            <a:endParaRPr lang="en-US" dirty="0"/>
          </a:p>
        </p:txBody>
      </p:sp>
      <p:sp>
        <p:nvSpPr>
          <p:cNvPr id="4" name="Slide Number Placeholder 3"/>
          <p:cNvSpPr>
            <a:spLocks noGrp="1"/>
          </p:cNvSpPr>
          <p:nvPr>
            <p:ph type="sldNum" sz="quarter" idx="5"/>
          </p:nvPr>
        </p:nvSpPr>
        <p:spPr/>
        <p:txBody>
          <a:bodyPr/>
          <a:lstStyle/>
          <a:p>
            <a:fld id="{F7EFED98-B859-40E5-AD27-BEF9A53B2399}" type="slidenum">
              <a:rPr lang="en-US" smtClean="0"/>
              <a:t>76</a:t>
            </a:fld>
            <a:endParaRPr lang="en-US"/>
          </a:p>
        </p:txBody>
      </p:sp>
    </p:spTree>
    <p:extLst>
      <p:ext uri="{BB962C8B-B14F-4D97-AF65-F5344CB8AC3E}">
        <p14:creationId xmlns:p14="http://schemas.microsoft.com/office/powerpoint/2010/main" val="4261696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248C32F2-D0F2-4E48-9140-CD73D7C24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chitects Daughter" panose="02000505000000020004" pitchFamily="2" charset="0"/>
              </a:defRPr>
            </a:lvl1pPr>
            <a:lvl2pPr marL="755650" indent="-290513">
              <a:spcBef>
                <a:spcPct val="30000"/>
              </a:spcBef>
              <a:defRPr sz="1200">
                <a:solidFill>
                  <a:schemeClr val="tx1"/>
                </a:solidFill>
                <a:latin typeface="Architects Daughter" panose="02000505000000020004" pitchFamily="2" charset="0"/>
              </a:defRPr>
            </a:lvl2pPr>
            <a:lvl3pPr marL="1163638" indent="-231775">
              <a:spcBef>
                <a:spcPct val="30000"/>
              </a:spcBef>
              <a:defRPr sz="1200">
                <a:solidFill>
                  <a:schemeClr val="tx1"/>
                </a:solidFill>
                <a:latin typeface="Architects Daughter" panose="02000505000000020004" pitchFamily="2" charset="0"/>
              </a:defRPr>
            </a:lvl3pPr>
            <a:lvl4pPr marL="1630363" indent="-231775">
              <a:spcBef>
                <a:spcPct val="30000"/>
              </a:spcBef>
              <a:defRPr sz="1200">
                <a:solidFill>
                  <a:schemeClr val="tx1"/>
                </a:solidFill>
                <a:latin typeface="Architects Daughter" panose="02000505000000020004" pitchFamily="2" charset="0"/>
              </a:defRPr>
            </a:lvl4pPr>
            <a:lvl5pPr marL="2095500" indent="-231775">
              <a:spcBef>
                <a:spcPct val="30000"/>
              </a:spcBef>
              <a:defRPr sz="1200">
                <a:solidFill>
                  <a:schemeClr val="tx1"/>
                </a:solidFill>
                <a:latin typeface="Architects Daughter" panose="02000505000000020004" pitchFamily="2" charset="0"/>
              </a:defRPr>
            </a:lvl5pPr>
            <a:lvl6pPr marL="2552700" indent="-231775" eaLnBrk="0" fontAlgn="base" hangingPunct="0">
              <a:spcBef>
                <a:spcPct val="30000"/>
              </a:spcBef>
              <a:spcAft>
                <a:spcPct val="0"/>
              </a:spcAft>
              <a:defRPr sz="1200">
                <a:solidFill>
                  <a:schemeClr val="tx1"/>
                </a:solidFill>
                <a:latin typeface="Architects Daughter" panose="02000505000000020004" pitchFamily="2" charset="0"/>
              </a:defRPr>
            </a:lvl6pPr>
            <a:lvl7pPr marL="3009900" indent="-231775" eaLnBrk="0" fontAlgn="base" hangingPunct="0">
              <a:spcBef>
                <a:spcPct val="30000"/>
              </a:spcBef>
              <a:spcAft>
                <a:spcPct val="0"/>
              </a:spcAft>
              <a:defRPr sz="1200">
                <a:solidFill>
                  <a:schemeClr val="tx1"/>
                </a:solidFill>
                <a:latin typeface="Architects Daughter" panose="02000505000000020004" pitchFamily="2" charset="0"/>
              </a:defRPr>
            </a:lvl7pPr>
            <a:lvl8pPr marL="3467100" indent="-231775" eaLnBrk="0" fontAlgn="base" hangingPunct="0">
              <a:spcBef>
                <a:spcPct val="30000"/>
              </a:spcBef>
              <a:spcAft>
                <a:spcPct val="0"/>
              </a:spcAft>
              <a:defRPr sz="1200">
                <a:solidFill>
                  <a:schemeClr val="tx1"/>
                </a:solidFill>
                <a:latin typeface="Architects Daughter" panose="02000505000000020004" pitchFamily="2" charset="0"/>
              </a:defRPr>
            </a:lvl8pPr>
            <a:lvl9pPr marL="3924300" indent="-231775" eaLnBrk="0" fontAlgn="base" hangingPunct="0">
              <a:spcBef>
                <a:spcPct val="30000"/>
              </a:spcBef>
              <a:spcAft>
                <a:spcPct val="0"/>
              </a:spcAft>
              <a:defRPr sz="1200">
                <a:solidFill>
                  <a:schemeClr val="tx1"/>
                </a:solidFill>
                <a:latin typeface="Architects Daughter" panose="02000505000000020004" pitchFamily="2" charset="0"/>
              </a:defRPr>
            </a:lvl9pPr>
          </a:lstStyle>
          <a:p>
            <a:pPr>
              <a:spcBef>
                <a:spcPct val="0"/>
              </a:spcBef>
            </a:pPr>
            <a:fld id="{2A779200-1ACD-4006-9B39-AB2FE58EF9FE}" type="slidenum">
              <a:rPr lang="en-US" altLang="en-US" smtClean="0"/>
              <a:pPr>
                <a:spcBef>
                  <a:spcPct val="0"/>
                </a:spcBef>
              </a:pPr>
              <a:t>77</a:t>
            </a:fld>
            <a:endParaRPr lang="en-US" altLang="en-US"/>
          </a:p>
        </p:txBody>
      </p:sp>
      <p:sp>
        <p:nvSpPr>
          <p:cNvPr id="139267" name="Rectangle 2">
            <a:extLst>
              <a:ext uri="{FF2B5EF4-FFF2-40B4-BE49-F238E27FC236}">
                <a16:creationId xmlns:a16="http://schemas.microsoft.com/office/drawing/2014/main" id="{7FE0CB11-A687-4803-9715-D5ABDF5790A3}"/>
              </a:ext>
            </a:extLst>
          </p:cNvPr>
          <p:cNvSpPr>
            <a:spLocks noGrp="1" noRot="1" noChangeAspect="1" noChangeArrowheads="1" noTextEdit="1"/>
          </p:cNvSpPr>
          <p:nvPr>
            <p:ph type="sldImg"/>
            <p:custDataLst>
              <p:tags r:id="rId1"/>
            </p:custDataLst>
          </p:nvPr>
        </p:nvSpPr>
        <p:spPr>
          <a:ln/>
        </p:spPr>
      </p:sp>
      <p:sp>
        <p:nvSpPr>
          <p:cNvPr id="139268" name="Rectangle 3">
            <a:extLst>
              <a:ext uri="{FF2B5EF4-FFF2-40B4-BE49-F238E27FC236}">
                <a16:creationId xmlns:a16="http://schemas.microsoft.com/office/drawing/2014/main" id="{E4EDA7B2-C110-42E9-A217-32FB4EA168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our sinker in the model lesson. </a:t>
            </a:r>
          </a:p>
        </p:txBody>
      </p:sp>
      <p:sp>
        <p:nvSpPr>
          <p:cNvPr id="4" name="Slide Number Placeholder 3"/>
          <p:cNvSpPr>
            <a:spLocks noGrp="1"/>
          </p:cNvSpPr>
          <p:nvPr>
            <p:ph type="sldNum" sz="quarter" idx="5"/>
          </p:nvPr>
        </p:nvSpPr>
        <p:spPr/>
        <p:txBody>
          <a:bodyPr/>
          <a:lstStyle/>
          <a:p>
            <a:fld id="{F7EFED98-B859-40E5-AD27-BEF9A53B2399}" type="slidenum">
              <a:rPr lang="en-US" smtClean="0"/>
              <a:t>78</a:t>
            </a:fld>
            <a:endParaRPr lang="en-US"/>
          </a:p>
        </p:txBody>
      </p:sp>
    </p:spTree>
    <p:extLst>
      <p:ext uri="{BB962C8B-B14F-4D97-AF65-F5344CB8AC3E}">
        <p14:creationId xmlns:p14="http://schemas.microsoft.com/office/powerpoint/2010/main" val="34058013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4C38D1DF-EC6B-4937-B754-66778A2D19D6}"/>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086C0C3D-3FC5-42A7-BC76-29D7A49F71FD}"/>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Character collages allow students to process information about historical figures by adding images and quotes. </a:t>
            </a:r>
          </a:p>
        </p:txBody>
      </p:sp>
      <p:sp>
        <p:nvSpPr>
          <p:cNvPr id="126980" name="Slide Number Placeholder 3">
            <a:extLst>
              <a:ext uri="{FF2B5EF4-FFF2-40B4-BE49-F238E27FC236}">
                <a16:creationId xmlns:a16="http://schemas.microsoft.com/office/drawing/2014/main" id="{B691D040-CEEE-4E73-BB40-95C37AAB0E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77A3F912-0F0C-4E91-B854-27094D93AC00}" type="slidenum">
              <a:rPr lang="en-US" altLang="en-US" b="0"/>
              <a:pPr/>
              <a:t>79</a:t>
            </a:fld>
            <a:endParaRPr lang="en-US" altLang="en-US" b="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4C38D1DF-EC6B-4937-B754-66778A2D19D6}"/>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086C0C3D-3FC5-42A7-BC76-29D7A49F71FD}"/>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Sensory figures process by inferencing senses. </a:t>
            </a:r>
          </a:p>
        </p:txBody>
      </p:sp>
      <p:sp>
        <p:nvSpPr>
          <p:cNvPr id="126980" name="Slide Number Placeholder 3">
            <a:extLst>
              <a:ext uri="{FF2B5EF4-FFF2-40B4-BE49-F238E27FC236}">
                <a16:creationId xmlns:a16="http://schemas.microsoft.com/office/drawing/2014/main" id="{B691D040-CEEE-4E73-BB40-95C37AAB0E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77A3F912-0F0C-4E91-B854-27094D93AC00}" type="slidenum">
              <a:rPr lang="en-US" altLang="en-US" b="0"/>
              <a:pPr/>
              <a:t>80</a:t>
            </a:fld>
            <a:endParaRPr lang="en-US" altLang="en-US" b="0"/>
          </a:p>
        </p:txBody>
      </p:sp>
    </p:spTree>
    <p:extLst>
      <p:ext uri="{BB962C8B-B14F-4D97-AF65-F5344CB8AC3E}">
        <p14:creationId xmlns:p14="http://schemas.microsoft.com/office/powerpoint/2010/main" val="31732541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4C38D1DF-EC6B-4937-B754-66778A2D19D6}"/>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086C0C3D-3FC5-42A7-BC76-29D7A49F71FD}"/>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Flow charts show the movement of an idea. </a:t>
            </a:r>
          </a:p>
        </p:txBody>
      </p:sp>
      <p:sp>
        <p:nvSpPr>
          <p:cNvPr id="126980" name="Slide Number Placeholder 3">
            <a:extLst>
              <a:ext uri="{FF2B5EF4-FFF2-40B4-BE49-F238E27FC236}">
                <a16:creationId xmlns:a16="http://schemas.microsoft.com/office/drawing/2014/main" id="{B691D040-CEEE-4E73-BB40-95C37AAB0E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77A3F912-0F0C-4E91-B854-27094D93AC00}" type="slidenum">
              <a:rPr lang="en-US" altLang="en-US" b="0"/>
              <a:pPr/>
              <a:t>81</a:t>
            </a:fld>
            <a:endParaRPr lang="en-US" altLang="en-US" b="0"/>
          </a:p>
        </p:txBody>
      </p:sp>
    </p:spTree>
    <p:extLst>
      <p:ext uri="{BB962C8B-B14F-4D97-AF65-F5344CB8AC3E}">
        <p14:creationId xmlns:p14="http://schemas.microsoft.com/office/powerpoint/2010/main" val="21982303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96184529-B071-4B8C-8B81-98C67E11BF7B}"/>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9DCD4744-533C-46F1-A898-5E93A13FF8BC}"/>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Point of view stories are great for inferencing as well. </a:t>
            </a:r>
          </a:p>
        </p:txBody>
      </p:sp>
      <p:sp>
        <p:nvSpPr>
          <p:cNvPr id="129028" name="Slide Number Placeholder 3">
            <a:extLst>
              <a:ext uri="{FF2B5EF4-FFF2-40B4-BE49-F238E27FC236}">
                <a16:creationId xmlns:a16="http://schemas.microsoft.com/office/drawing/2014/main" id="{3E6AA323-CD15-4F5D-B267-2284520FBD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9526228B-9035-4FE5-8C16-7F97C88B79C8}" type="slidenum">
              <a:rPr lang="en-US" altLang="en-US" b="0"/>
              <a:pPr/>
              <a:t>82</a:t>
            </a:fld>
            <a:endParaRPr lang="en-US" altLang="en-US" b="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96184529-B071-4B8C-8B81-98C67E11BF7B}"/>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9DCD4744-533C-46F1-A898-5E93A13FF8BC}"/>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Students bring to life images by adding text. </a:t>
            </a:r>
          </a:p>
        </p:txBody>
      </p:sp>
      <p:sp>
        <p:nvSpPr>
          <p:cNvPr id="129028" name="Slide Number Placeholder 3">
            <a:extLst>
              <a:ext uri="{FF2B5EF4-FFF2-40B4-BE49-F238E27FC236}">
                <a16:creationId xmlns:a16="http://schemas.microsoft.com/office/drawing/2014/main" id="{3E6AA323-CD15-4F5D-B267-2284520FBD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9526228B-9035-4FE5-8C16-7F97C88B79C8}" type="slidenum">
              <a:rPr lang="en-US" altLang="en-US" b="0"/>
              <a:pPr/>
              <a:t>83</a:t>
            </a:fld>
            <a:endParaRPr lang="en-US" altLang="en-US" b="0"/>
          </a:p>
        </p:txBody>
      </p:sp>
    </p:spTree>
    <p:extLst>
      <p:ext uri="{BB962C8B-B14F-4D97-AF65-F5344CB8AC3E}">
        <p14:creationId xmlns:p14="http://schemas.microsoft.com/office/powerpoint/2010/main" val="1811745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96184529-B071-4B8C-8B81-98C67E11BF7B}"/>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9DCD4744-533C-46F1-A898-5E93A13FF8BC}"/>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mosaic is great for showing the parts of a topic. </a:t>
            </a:r>
          </a:p>
        </p:txBody>
      </p:sp>
      <p:sp>
        <p:nvSpPr>
          <p:cNvPr id="129028" name="Slide Number Placeholder 3">
            <a:extLst>
              <a:ext uri="{FF2B5EF4-FFF2-40B4-BE49-F238E27FC236}">
                <a16:creationId xmlns:a16="http://schemas.microsoft.com/office/drawing/2014/main" id="{3E6AA323-CD15-4F5D-B267-2284520FBD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9526228B-9035-4FE5-8C16-7F97C88B79C8}" type="slidenum">
              <a:rPr lang="en-US" altLang="en-US" b="0"/>
              <a:pPr/>
              <a:t>84</a:t>
            </a:fld>
            <a:endParaRPr lang="en-US" altLang="en-US" b="0"/>
          </a:p>
        </p:txBody>
      </p:sp>
    </p:spTree>
    <p:extLst>
      <p:ext uri="{BB962C8B-B14F-4D97-AF65-F5344CB8AC3E}">
        <p14:creationId xmlns:p14="http://schemas.microsoft.com/office/powerpoint/2010/main" val="206547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CCA4320-2A2F-69AD-65B5-D125405DBCD0}"/>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606EFB0C-BF98-4A32-FEB0-ACE6D1579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9460" name="Slide Number Placeholder 3">
            <a:extLst>
              <a:ext uri="{FF2B5EF4-FFF2-40B4-BE49-F238E27FC236}">
                <a16:creationId xmlns:a16="http://schemas.microsoft.com/office/drawing/2014/main" id="{AFABEB04-22DD-AE14-AB74-C40C448128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B03E50-8845-44FA-91E7-CCEAB24A7FC5}" type="slidenum">
              <a:rPr lang="en-US" altLang="en-US" smtClean="0"/>
              <a:pPr/>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96184529-B071-4B8C-8B81-98C67E11BF7B}"/>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9DCD4744-533C-46F1-A898-5E93A13FF8BC}"/>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Challenge students to create summaries for the topic with Alpha Boxes. </a:t>
            </a:r>
          </a:p>
        </p:txBody>
      </p:sp>
      <p:sp>
        <p:nvSpPr>
          <p:cNvPr id="129028" name="Slide Number Placeholder 3">
            <a:extLst>
              <a:ext uri="{FF2B5EF4-FFF2-40B4-BE49-F238E27FC236}">
                <a16:creationId xmlns:a16="http://schemas.microsoft.com/office/drawing/2014/main" id="{3E6AA323-CD15-4F5D-B267-2284520FBD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9526228B-9035-4FE5-8C16-7F97C88B79C8}" type="slidenum">
              <a:rPr lang="en-US" altLang="en-US" b="0"/>
              <a:pPr/>
              <a:t>85</a:t>
            </a:fld>
            <a:endParaRPr lang="en-US" altLang="en-US" b="0"/>
          </a:p>
        </p:txBody>
      </p:sp>
    </p:spTree>
    <p:extLst>
      <p:ext uri="{BB962C8B-B14F-4D97-AF65-F5344CB8AC3E}">
        <p14:creationId xmlns:p14="http://schemas.microsoft.com/office/powerpoint/2010/main" val="33680930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1443F925-4321-43FC-8F72-9EC966334C46}"/>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9CEBECA6-AA58-469F-AC75-B6CBC0115470}"/>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Explain an acrostic poem.</a:t>
            </a:r>
          </a:p>
        </p:txBody>
      </p:sp>
      <p:sp>
        <p:nvSpPr>
          <p:cNvPr id="131076" name="Slide Number Placeholder 3">
            <a:extLst>
              <a:ext uri="{FF2B5EF4-FFF2-40B4-BE49-F238E27FC236}">
                <a16:creationId xmlns:a16="http://schemas.microsoft.com/office/drawing/2014/main" id="{E2EE3981-6EE4-4DD3-8036-84DA76D4E7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EA69E306-68D1-4E2D-BD22-BB1982760388}" type="slidenum">
              <a:rPr lang="en-US" altLang="en-US" b="0"/>
              <a:pPr/>
              <a:t>86</a:t>
            </a:fld>
            <a:endParaRPr lang="en-US" altLang="en-US" b="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1443F925-4321-43FC-8F72-9EC966334C46}"/>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9CEBECA6-AA58-469F-AC75-B6CBC0115470}"/>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Students write or draw what they would see beyond the picture frame. </a:t>
            </a:r>
          </a:p>
        </p:txBody>
      </p:sp>
      <p:sp>
        <p:nvSpPr>
          <p:cNvPr id="131076" name="Slide Number Placeholder 3">
            <a:extLst>
              <a:ext uri="{FF2B5EF4-FFF2-40B4-BE49-F238E27FC236}">
                <a16:creationId xmlns:a16="http://schemas.microsoft.com/office/drawing/2014/main" id="{E2EE3981-6EE4-4DD3-8036-84DA76D4E7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EA69E306-68D1-4E2D-BD22-BB1982760388}" type="slidenum">
              <a:rPr lang="en-US" altLang="en-US" b="0"/>
              <a:pPr/>
              <a:t>87</a:t>
            </a:fld>
            <a:endParaRPr lang="en-US" altLang="en-US" b="0"/>
          </a:p>
        </p:txBody>
      </p:sp>
    </p:spTree>
    <p:extLst>
      <p:ext uri="{BB962C8B-B14F-4D97-AF65-F5344CB8AC3E}">
        <p14:creationId xmlns:p14="http://schemas.microsoft.com/office/powerpoint/2010/main" val="11915895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1443F925-4321-43FC-8F72-9EC966334C46}"/>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9CEBECA6-AA58-469F-AC75-B6CBC0115470}"/>
              </a:ext>
            </a:extLst>
          </p:cNvPr>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Students rank the importance of certain events. </a:t>
            </a:r>
          </a:p>
        </p:txBody>
      </p:sp>
      <p:sp>
        <p:nvSpPr>
          <p:cNvPr id="131076" name="Slide Number Placeholder 3">
            <a:extLst>
              <a:ext uri="{FF2B5EF4-FFF2-40B4-BE49-F238E27FC236}">
                <a16:creationId xmlns:a16="http://schemas.microsoft.com/office/drawing/2014/main" id="{E2EE3981-6EE4-4DD3-8036-84DA76D4E7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69335" indent="-295775">
              <a:defRPr b="1">
                <a:solidFill>
                  <a:schemeClr val="tx1"/>
                </a:solidFill>
                <a:latin typeface="Arial" panose="020B0604020202020204" pitchFamily="34" charset="0"/>
              </a:defRPr>
            </a:lvl2pPr>
            <a:lvl3pPr marL="1184712" indent="-235972">
              <a:defRPr b="1">
                <a:solidFill>
                  <a:schemeClr val="tx1"/>
                </a:solidFill>
                <a:latin typeface="Arial" panose="020B0604020202020204" pitchFamily="34" charset="0"/>
              </a:defRPr>
            </a:lvl3pPr>
            <a:lvl4pPr marL="1659890" indent="-235972">
              <a:defRPr b="1">
                <a:solidFill>
                  <a:schemeClr val="tx1"/>
                </a:solidFill>
                <a:latin typeface="Arial" panose="020B0604020202020204" pitchFamily="34" charset="0"/>
              </a:defRPr>
            </a:lvl4pPr>
            <a:lvl5pPr marL="2133451" indent="-235972">
              <a:defRPr b="1">
                <a:solidFill>
                  <a:schemeClr val="tx1"/>
                </a:solidFill>
                <a:latin typeface="Arial" panose="020B0604020202020204" pitchFamily="34" charset="0"/>
              </a:defRPr>
            </a:lvl5pPr>
            <a:lvl6pPr marL="2598931" indent="-235972" eaLnBrk="0" fontAlgn="base" hangingPunct="0">
              <a:spcBef>
                <a:spcPct val="0"/>
              </a:spcBef>
              <a:spcAft>
                <a:spcPct val="0"/>
              </a:spcAft>
              <a:defRPr b="1">
                <a:solidFill>
                  <a:schemeClr val="tx1"/>
                </a:solidFill>
                <a:latin typeface="Arial" panose="020B0604020202020204" pitchFamily="34" charset="0"/>
              </a:defRPr>
            </a:lvl6pPr>
            <a:lvl7pPr marL="3064411" indent="-235972" eaLnBrk="0" fontAlgn="base" hangingPunct="0">
              <a:spcBef>
                <a:spcPct val="0"/>
              </a:spcBef>
              <a:spcAft>
                <a:spcPct val="0"/>
              </a:spcAft>
              <a:defRPr b="1">
                <a:solidFill>
                  <a:schemeClr val="tx1"/>
                </a:solidFill>
                <a:latin typeface="Arial" panose="020B0604020202020204" pitchFamily="34" charset="0"/>
              </a:defRPr>
            </a:lvl7pPr>
            <a:lvl8pPr marL="3529892" indent="-235972" eaLnBrk="0" fontAlgn="base" hangingPunct="0">
              <a:spcBef>
                <a:spcPct val="0"/>
              </a:spcBef>
              <a:spcAft>
                <a:spcPct val="0"/>
              </a:spcAft>
              <a:defRPr b="1">
                <a:solidFill>
                  <a:schemeClr val="tx1"/>
                </a:solidFill>
                <a:latin typeface="Arial" panose="020B0604020202020204" pitchFamily="34" charset="0"/>
              </a:defRPr>
            </a:lvl8pPr>
            <a:lvl9pPr marL="3995373" indent="-235972" eaLnBrk="0" fontAlgn="base" hangingPunct="0">
              <a:spcBef>
                <a:spcPct val="0"/>
              </a:spcBef>
              <a:spcAft>
                <a:spcPct val="0"/>
              </a:spcAft>
              <a:defRPr b="1">
                <a:solidFill>
                  <a:schemeClr val="tx1"/>
                </a:solidFill>
                <a:latin typeface="Arial" panose="020B0604020202020204" pitchFamily="34" charset="0"/>
              </a:defRPr>
            </a:lvl9pPr>
          </a:lstStyle>
          <a:p>
            <a:fld id="{EA69E306-68D1-4E2D-BD22-BB1982760388}" type="slidenum">
              <a:rPr lang="en-US" altLang="en-US" b="0"/>
              <a:pPr/>
              <a:t>88</a:t>
            </a:fld>
            <a:endParaRPr lang="en-US" altLang="en-US" b="0"/>
          </a:p>
        </p:txBody>
      </p:sp>
    </p:spTree>
    <p:extLst>
      <p:ext uri="{BB962C8B-B14F-4D97-AF65-F5344CB8AC3E}">
        <p14:creationId xmlns:p14="http://schemas.microsoft.com/office/powerpoint/2010/main" val="3060082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found in the table of contents.</a:t>
            </a:r>
          </a:p>
        </p:txBody>
      </p:sp>
      <p:sp>
        <p:nvSpPr>
          <p:cNvPr id="4" name="Slide Number Placeholder 3"/>
          <p:cNvSpPr>
            <a:spLocks noGrp="1"/>
          </p:cNvSpPr>
          <p:nvPr>
            <p:ph type="sldNum" sz="quarter" idx="5"/>
          </p:nvPr>
        </p:nvSpPr>
        <p:spPr/>
        <p:txBody>
          <a:bodyPr/>
          <a:lstStyle/>
          <a:p>
            <a:fld id="{474090D7-EA30-45C9-860E-96BC584F5939}" type="slidenum">
              <a:rPr lang="en-US" smtClean="0"/>
              <a:t>89</a:t>
            </a:fld>
            <a:endParaRPr lang="en-US"/>
          </a:p>
        </p:txBody>
      </p:sp>
    </p:spTree>
    <p:extLst>
      <p:ext uri="{BB962C8B-B14F-4D97-AF65-F5344CB8AC3E}">
        <p14:creationId xmlns:p14="http://schemas.microsoft.com/office/powerpoint/2010/main" val="2660930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personal choice in the classroom (share all your tips in this section).</a:t>
            </a:r>
          </a:p>
        </p:txBody>
      </p:sp>
      <p:sp>
        <p:nvSpPr>
          <p:cNvPr id="4" name="Slide Number Placeholder 3"/>
          <p:cNvSpPr>
            <a:spLocks noGrp="1"/>
          </p:cNvSpPr>
          <p:nvPr>
            <p:ph type="sldNum" sz="quarter" idx="5"/>
          </p:nvPr>
        </p:nvSpPr>
        <p:spPr/>
        <p:txBody>
          <a:bodyPr/>
          <a:lstStyle/>
          <a:p>
            <a:fld id="{F7EFED98-B859-40E5-AD27-BEF9A53B2399}" type="slidenum">
              <a:rPr lang="en-US" smtClean="0"/>
              <a:t>91</a:t>
            </a:fld>
            <a:endParaRPr lang="en-US"/>
          </a:p>
        </p:txBody>
      </p:sp>
    </p:spTree>
    <p:extLst>
      <p:ext uri="{BB962C8B-B14F-4D97-AF65-F5344CB8AC3E}">
        <p14:creationId xmlns:p14="http://schemas.microsoft.com/office/powerpoint/2010/main" val="28175197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74C9EA4-AC0F-424B-8298-AD37E5205B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796D27-D1F3-469A-9E4A-9E1103182D38}" type="slidenum">
              <a:rPr lang="en-US" altLang="en-US" smtClean="0"/>
              <a:pPr>
                <a:spcBef>
                  <a:spcPct val="0"/>
                </a:spcBef>
              </a:pPr>
              <a:t>92</a:t>
            </a:fld>
            <a:endParaRPr lang="en-US" altLang="en-US"/>
          </a:p>
        </p:txBody>
      </p:sp>
      <p:sp>
        <p:nvSpPr>
          <p:cNvPr id="54275" name="Rectangle 2">
            <a:extLst>
              <a:ext uri="{FF2B5EF4-FFF2-40B4-BE49-F238E27FC236}">
                <a16:creationId xmlns:a16="http://schemas.microsoft.com/office/drawing/2014/main" id="{9F5E4ECD-8705-4C47-955B-76272A2EC78B}"/>
              </a:ext>
            </a:extLst>
          </p:cNvPr>
          <p:cNvSpPr>
            <a:spLocks noGrp="1" noRot="1" noChangeAspect="1" noChangeArrowheads="1" noTextEdit="1"/>
          </p:cNvSpPr>
          <p:nvPr>
            <p:ph type="sldImg"/>
            <p:custDataLst>
              <p:tags r:id="rId1"/>
            </p:custDataLst>
          </p:nvPr>
        </p:nvSpPr>
        <p:spPr>
          <a:ln/>
        </p:spPr>
      </p:sp>
      <p:sp>
        <p:nvSpPr>
          <p:cNvPr id="54276" name="Rectangle 3">
            <a:extLst>
              <a:ext uri="{FF2B5EF4-FFF2-40B4-BE49-F238E27FC236}">
                <a16:creationId xmlns:a16="http://schemas.microsoft.com/office/drawing/2014/main" id="{AEB4C541-FA8B-49B7-B45E-E1328FC61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There are also things that you can do to individualize them.   As you go over these, give your tips and experiences using notebooks.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reduce the number of lost notebooks explain that the students have invested their time and personality into them, so they now have value to the kids.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598394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C45CD2D-2221-4292-9438-7E5017CBA6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14FD70-22AE-47CA-9B91-4FFF60B23A66}" type="slidenum">
              <a:rPr lang="en-US" altLang="en-US" smtClean="0"/>
              <a:pPr>
                <a:spcBef>
                  <a:spcPct val="0"/>
                </a:spcBef>
              </a:pPr>
              <a:t>93</a:t>
            </a:fld>
            <a:endParaRPr lang="en-US" altLang="en-US"/>
          </a:p>
        </p:txBody>
      </p:sp>
      <p:sp>
        <p:nvSpPr>
          <p:cNvPr id="56323" name="Rectangle 2">
            <a:extLst>
              <a:ext uri="{FF2B5EF4-FFF2-40B4-BE49-F238E27FC236}">
                <a16:creationId xmlns:a16="http://schemas.microsoft.com/office/drawing/2014/main" id="{3EFBC3DD-2EB6-45D5-BEAF-2C6F6985CC65}"/>
              </a:ext>
            </a:extLst>
          </p:cNvPr>
          <p:cNvSpPr>
            <a:spLocks noGrp="1" noRot="1" noChangeAspect="1" noChangeArrowheads="1" noTextEdit="1"/>
          </p:cNvSpPr>
          <p:nvPr>
            <p:ph type="sldImg"/>
            <p:custDataLst>
              <p:tags r:id="rId1"/>
            </p:custDataLst>
          </p:nvPr>
        </p:nvSpPr>
        <p:spPr>
          <a:ln/>
        </p:spPr>
      </p:sp>
      <p:sp>
        <p:nvSpPr>
          <p:cNvPr id="56324" name="Rectangle 3">
            <a:extLst>
              <a:ext uri="{FF2B5EF4-FFF2-40B4-BE49-F238E27FC236}">
                <a16:creationId xmlns:a16="http://schemas.microsoft.com/office/drawing/2014/main" id="{ED962366-1313-4538-9B93-169E5C8175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There are also things that you can do to individualize them.   As you go over these, give your tips and experiences using notebooks.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reduce the number of lost notebooks explain that the students have invested their time and personality into them, so they now have value to the kids.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384913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EE99257-ADE0-4A4E-816F-3EC6546B70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A78C50-E6F2-4C7F-B082-CB86A14F7721}" type="slidenum">
              <a:rPr lang="en-US" altLang="en-US" smtClean="0"/>
              <a:pPr>
                <a:spcBef>
                  <a:spcPct val="0"/>
                </a:spcBef>
              </a:pPr>
              <a:t>94</a:t>
            </a:fld>
            <a:endParaRPr lang="en-US" altLang="en-US"/>
          </a:p>
        </p:txBody>
      </p:sp>
      <p:sp>
        <p:nvSpPr>
          <p:cNvPr id="68611" name="Rectangle 2">
            <a:extLst>
              <a:ext uri="{FF2B5EF4-FFF2-40B4-BE49-F238E27FC236}">
                <a16:creationId xmlns:a16="http://schemas.microsoft.com/office/drawing/2014/main" id="{60D7431B-01A6-48C3-A9B9-807F62426560}"/>
              </a:ext>
            </a:extLst>
          </p:cNvPr>
          <p:cNvSpPr>
            <a:spLocks noGrp="1" noRot="1" noChangeAspect="1" noChangeArrowheads="1" noTextEdit="1"/>
          </p:cNvSpPr>
          <p:nvPr>
            <p:ph type="sldImg"/>
            <p:custDataLst>
              <p:tags r:id="rId1"/>
            </p:custDataLst>
          </p:nvPr>
        </p:nvSpPr>
        <p:spPr>
          <a:ln/>
        </p:spPr>
      </p:sp>
      <p:sp>
        <p:nvSpPr>
          <p:cNvPr id="68612" name="Rectangle 3">
            <a:extLst>
              <a:ext uri="{FF2B5EF4-FFF2-40B4-BE49-F238E27FC236}">
                <a16:creationId xmlns:a16="http://schemas.microsoft.com/office/drawing/2014/main" id="{4F0E6554-F22D-463D-A9E0-9556A28BB8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will help kids know what the assignment is about and when it was done.  This will help absent kids too.</a:t>
            </a:r>
          </a:p>
        </p:txBody>
      </p:sp>
    </p:spTree>
    <p:extLst>
      <p:ext uri="{BB962C8B-B14F-4D97-AF65-F5344CB8AC3E}">
        <p14:creationId xmlns:p14="http://schemas.microsoft.com/office/powerpoint/2010/main" val="23022594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9E43BFC-6944-4838-BC1C-6C3D0C901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205B5F-97C2-45BE-9F44-FD6B468E2536}" type="slidenum">
              <a:rPr lang="en-US" altLang="en-US" smtClean="0"/>
              <a:pPr>
                <a:spcBef>
                  <a:spcPct val="0"/>
                </a:spcBef>
              </a:pPr>
              <a:t>95</a:t>
            </a:fld>
            <a:endParaRPr lang="en-US" altLang="en-US"/>
          </a:p>
        </p:txBody>
      </p:sp>
      <p:sp>
        <p:nvSpPr>
          <p:cNvPr id="70659" name="Rectangle 2">
            <a:extLst>
              <a:ext uri="{FF2B5EF4-FFF2-40B4-BE49-F238E27FC236}">
                <a16:creationId xmlns:a16="http://schemas.microsoft.com/office/drawing/2014/main" id="{56176E9C-333D-427C-844C-029465DFBE69}"/>
              </a:ext>
            </a:extLst>
          </p:cNvPr>
          <p:cNvSpPr>
            <a:spLocks noGrp="1" noRot="1" noChangeAspect="1" noChangeArrowheads="1" noTextEdit="1"/>
          </p:cNvSpPr>
          <p:nvPr>
            <p:ph type="sldImg"/>
            <p:custDataLst>
              <p:tags r:id="rId1"/>
            </p:custDataLst>
          </p:nvPr>
        </p:nvSpPr>
        <p:spPr>
          <a:ln/>
        </p:spPr>
      </p:sp>
      <p:sp>
        <p:nvSpPr>
          <p:cNvPr id="70660" name="Rectangle 3">
            <a:extLst>
              <a:ext uri="{FF2B5EF4-FFF2-40B4-BE49-F238E27FC236}">
                <a16:creationId xmlns:a16="http://schemas.microsoft.com/office/drawing/2014/main" id="{4B134946-A0DB-4203-B873-AB9F2474DC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Discuss with participants how you can number pages.  There are a variety of ways you can do this.  Share the above with them and what you have done or tried in the past.  You might need to explain that we are teaching without left-side/right-side if you have some folks who were taught the ISN by an old-schooler!</a:t>
            </a:r>
          </a:p>
          <a:p>
            <a:pPr eaLnBrk="1" hangingPunct="1"/>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Number as you go - Explain to participants it is best to number as you go so if a kid messes up their whole notebook is not messed up.</a:t>
            </a:r>
          </a:p>
          <a:p>
            <a:pPr eaLnBrk="1" hangingPunct="1">
              <a:buFontTx/>
              <a:buChar char="•"/>
            </a:pPr>
            <a:r>
              <a:rPr lang="en-US" altLang="en-US">
                <a:latin typeface="Arial" panose="020B0604020202020204" pitchFamily="34" charset="0"/>
              </a:rPr>
              <a:t>Number by activity – each activity has a number</a:t>
            </a:r>
          </a:p>
          <a:p>
            <a:pPr eaLnBrk="1" hangingPunct="1">
              <a:buFontTx/>
              <a:buChar char="•"/>
            </a:pPr>
            <a:r>
              <a:rPr lang="en-US" altLang="en-US">
                <a:latin typeface="Arial" panose="020B0604020202020204" pitchFamily="34" charset="0"/>
              </a:rPr>
              <a:t>A,B,C method – Can use this with either.  Preview is 2A, Notes 2B, Processing 2C or if you number as you go, if a kid needs more room than the page you gave them, they can make that A and move to page B.</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Explain that all kids should be on the same number system and do not let them number on their own or their will be a lot of confusion when you want to grade or have the kids find something.</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5215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DE6EB60-63C9-DCAC-B0BE-0552DEF65A2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7AC6BA11-AD9E-AF76-4EAE-EBCA1767F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t>.</a:t>
            </a:r>
            <a:endParaRPr lang="en-US" altLang="en-US" dirty="0"/>
          </a:p>
        </p:txBody>
      </p:sp>
      <p:sp>
        <p:nvSpPr>
          <p:cNvPr id="21508" name="Slide Number Placeholder 3">
            <a:extLst>
              <a:ext uri="{FF2B5EF4-FFF2-40B4-BE49-F238E27FC236}">
                <a16:creationId xmlns:a16="http://schemas.microsoft.com/office/drawing/2014/main" id="{62947549-BFCE-3C7F-0912-C6180A5E54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A7B716-531B-4D3F-BE5C-DA28CD12408A}" type="slidenum">
              <a:rPr lang="en-US" altLang="en-US" smtClean="0"/>
              <a:pPr/>
              <a:t>9</a:t>
            </a:fld>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1A4631B-4D1D-4BF5-9847-3461AC790D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5458F7-8F50-4563-A98E-F2186FEA2C90}" type="slidenum">
              <a:rPr lang="en-US" altLang="en-US" smtClean="0"/>
              <a:pPr>
                <a:spcBef>
                  <a:spcPct val="0"/>
                </a:spcBef>
              </a:pPr>
              <a:t>96</a:t>
            </a:fld>
            <a:endParaRPr lang="en-US" altLang="en-US"/>
          </a:p>
        </p:txBody>
      </p:sp>
      <p:sp>
        <p:nvSpPr>
          <p:cNvPr id="72707" name="Rectangle 2">
            <a:extLst>
              <a:ext uri="{FF2B5EF4-FFF2-40B4-BE49-F238E27FC236}">
                <a16:creationId xmlns:a16="http://schemas.microsoft.com/office/drawing/2014/main" id="{0700F38D-98A0-4CAB-AF5A-500DC5BD1D18}"/>
              </a:ext>
            </a:extLst>
          </p:cNvPr>
          <p:cNvSpPr>
            <a:spLocks noGrp="1" noRot="1" noChangeAspect="1" noChangeArrowheads="1" noTextEdit="1"/>
          </p:cNvSpPr>
          <p:nvPr>
            <p:ph type="sldImg"/>
            <p:custDataLst>
              <p:tags r:id="rId1"/>
            </p:custDataLst>
          </p:nvPr>
        </p:nvSpPr>
        <p:spPr>
          <a:ln/>
        </p:spPr>
      </p:sp>
      <p:sp>
        <p:nvSpPr>
          <p:cNvPr id="72708" name="Rectangle 3">
            <a:extLst>
              <a:ext uri="{FF2B5EF4-FFF2-40B4-BE49-F238E27FC236}">
                <a16:creationId xmlns:a16="http://schemas.microsoft.com/office/drawing/2014/main" id="{ACAADE4E-A3C0-421E-9C08-0ED1E1335B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 showed two examples, if you do something different, explain that to them.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 also share how I go to the teacher center and use a poster maker to make a big poster of the Table of Contents and laminate it. That way I can use dry erase markers on it and keep it up where the kids can see.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033009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FE61BF7-CDCA-4DBB-80A4-A150EF3776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D70326-5819-4C4F-AADC-A4EB3240D14E}" type="slidenum">
              <a:rPr lang="en-US" altLang="en-US" smtClean="0"/>
              <a:pPr>
                <a:spcBef>
                  <a:spcPct val="0"/>
                </a:spcBef>
              </a:pPr>
              <a:t>97</a:t>
            </a:fld>
            <a:endParaRPr lang="en-US" altLang="en-US"/>
          </a:p>
        </p:txBody>
      </p:sp>
      <p:sp>
        <p:nvSpPr>
          <p:cNvPr id="74755" name="Rectangle 2">
            <a:extLst>
              <a:ext uri="{FF2B5EF4-FFF2-40B4-BE49-F238E27FC236}">
                <a16:creationId xmlns:a16="http://schemas.microsoft.com/office/drawing/2014/main" id="{CB6835D1-0F63-4037-AA15-A4AA351B1ADE}"/>
              </a:ext>
            </a:extLst>
          </p:cNvPr>
          <p:cNvSpPr>
            <a:spLocks noGrp="1" noRot="1" noChangeAspect="1" noChangeArrowheads="1" noTextEdit="1"/>
          </p:cNvSpPr>
          <p:nvPr>
            <p:ph type="sldImg"/>
            <p:custDataLst>
              <p:tags r:id="rId1"/>
            </p:custDataLst>
          </p:nvPr>
        </p:nvSpPr>
        <p:spPr>
          <a:ln/>
        </p:spPr>
      </p:sp>
      <p:sp>
        <p:nvSpPr>
          <p:cNvPr id="74756" name="Rectangle 3">
            <a:extLst>
              <a:ext uri="{FF2B5EF4-FFF2-40B4-BE49-F238E27FC236}">
                <a16:creationId xmlns:a16="http://schemas.microsoft.com/office/drawing/2014/main" id="{A4CA374A-903F-414C-BE0C-EB5D670B26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can include other things besides preview, notes, and processing in your notebooks as well.  Vocabulary, maps are a few examples.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581047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19D4D87-7DB9-4B8B-84B2-394F9E4FA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B584D9-C482-4822-9A95-7F448A4E805C}" type="slidenum">
              <a:rPr lang="en-US" altLang="en-US" smtClean="0"/>
              <a:pPr>
                <a:spcBef>
                  <a:spcPct val="0"/>
                </a:spcBef>
              </a:pPr>
              <a:t>98</a:t>
            </a:fld>
            <a:endParaRPr lang="en-US" altLang="en-US"/>
          </a:p>
        </p:txBody>
      </p:sp>
      <p:sp>
        <p:nvSpPr>
          <p:cNvPr id="76803" name="Rectangle 2">
            <a:extLst>
              <a:ext uri="{FF2B5EF4-FFF2-40B4-BE49-F238E27FC236}">
                <a16:creationId xmlns:a16="http://schemas.microsoft.com/office/drawing/2014/main" id="{74C10700-AD5C-4A34-A09C-FE19B390BFF3}"/>
              </a:ext>
            </a:extLst>
          </p:cNvPr>
          <p:cNvSpPr>
            <a:spLocks noGrp="1" noRot="1" noChangeAspect="1" noChangeArrowheads="1" noTextEdit="1"/>
          </p:cNvSpPr>
          <p:nvPr>
            <p:ph type="sldImg"/>
            <p:custDataLst>
              <p:tags r:id="rId1"/>
            </p:custDataLst>
          </p:nvPr>
        </p:nvSpPr>
        <p:spPr>
          <a:ln/>
        </p:spPr>
      </p:sp>
      <p:sp>
        <p:nvSpPr>
          <p:cNvPr id="76804" name="Rectangle 3">
            <a:extLst>
              <a:ext uri="{FF2B5EF4-FFF2-40B4-BE49-F238E27FC236}">
                <a16:creationId xmlns:a16="http://schemas.microsoft.com/office/drawing/2014/main" id="{BC3B7B77-7A0C-47D5-B783-4EF7AE777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can give the example of 5-5-5   5 terms, 5 phrases, 5 colors required for a unit page.  This picture does not have it, but that is something they can require their students to do.</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75374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 with these stems.</a:t>
            </a:r>
          </a:p>
        </p:txBody>
      </p:sp>
      <p:sp>
        <p:nvSpPr>
          <p:cNvPr id="4" name="Slide Number Placeholder 3"/>
          <p:cNvSpPr>
            <a:spLocks noGrp="1"/>
          </p:cNvSpPr>
          <p:nvPr>
            <p:ph type="sldNum" sz="quarter" idx="10"/>
          </p:nvPr>
        </p:nvSpPr>
        <p:spPr/>
        <p:txBody>
          <a:bodyPr/>
          <a:lstStyle/>
          <a:p>
            <a:fld id="{635A52A9-B7B4-462F-AB5A-B0529042ED7D}" type="slidenum">
              <a:rPr lang="en-US" smtClean="0"/>
              <a:t>99</a:t>
            </a:fld>
            <a:endParaRPr lang="en-US"/>
          </a:p>
        </p:txBody>
      </p:sp>
    </p:spTree>
    <p:extLst>
      <p:ext uri="{BB962C8B-B14F-4D97-AF65-F5344CB8AC3E}">
        <p14:creationId xmlns:p14="http://schemas.microsoft.com/office/powerpoint/2010/main" val="8662710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rubrics for teachers to download on the website. </a:t>
            </a:r>
          </a:p>
        </p:txBody>
      </p:sp>
      <p:sp>
        <p:nvSpPr>
          <p:cNvPr id="4" name="Slide Number Placeholder 3"/>
          <p:cNvSpPr>
            <a:spLocks noGrp="1"/>
          </p:cNvSpPr>
          <p:nvPr>
            <p:ph type="sldNum" sz="quarter" idx="5"/>
          </p:nvPr>
        </p:nvSpPr>
        <p:spPr/>
        <p:txBody>
          <a:bodyPr/>
          <a:lstStyle/>
          <a:p>
            <a:fld id="{F7EFED98-B859-40E5-AD27-BEF9A53B2399}" type="slidenum">
              <a:rPr lang="en-US" smtClean="0"/>
              <a:t>100</a:t>
            </a:fld>
            <a:endParaRPr lang="en-US"/>
          </a:p>
        </p:txBody>
      </p:sp>
    </p:spTree>
    <p:extLst>
      <p:ext uri="{BB962C8B-B14F-4D97-AF65-F5344CB8AC3E}">
        <p14:creationId xmlns:p14="http://schemas.microsoft.com/office/powerpoint/2010/main" val="5534641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Turn and Talk</a:t>
            </a:r>
          </a:p>
          <a:p>
            <a:endParaRPr lang="en-US" altLang="en-US" dirty="0">
              <a:latin typeface="Arial" panose="020B0604020202020204" pitchFamily="34" charset="0"/>
            </a:endParaRPr>
          </a:p>
          <a:p>
            <a:r>
              <a:rPr lang="en-US" altLang="en-US" dirty="0">
                <a:latin typeface="Arial" panose="020B0604020202020204" pitchFamily="34" charset="0"/>
              </a:rPr>
              <a:t>This decides how you grade the notebook – either looking for perfection or grading the learning process. </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157" indent="-300060" eaLnBrk="0" hangingPunct="0">
              <a:defRPr>
                <a:solidFill>
                  <a:schemeClr val="tx1"/>
                </a:solidFill>
                <a:latin typeface="Arial" panose="020B0604020202020204" pitchFamily="34" charset="0"/>
              </a:defRPr>
            </a:lvl2pPr>
            <a:lvl3pPr marL="1200241" indent="-240048" eaLnBrk="0" hangingPunct="0">
              <a:defRPr>
                <a:solidFill>
                  <a:schemeClr val="tx1"/>
                </a:solidFill>
                <a:latin typeface="Arial" panose="020B0604020202020204" pitchFamily="34" charset="0"/>
              </a:defRPr>
            </a:lvl3pPr>
            <a:lvl4pPr marL="1680337" indent="-240048" eaLnBrk="0" hangingPunct="0">
              <a:defRPr>
                <a:solidFill>
                  <a:schemeClr val="tx1"/>
                </a:solidFill>
                <a:latin typeface="Arial" panose="020B0604020202020204" pitchFamily="34" charset="0"/>
              </a:defRPr>
            </a:lvl4pPr>
            <a:lvl5pPr marL="2160434" indent="-240048" eaLnBrk="0" hangingPunct="0">
              <a:defRPr>
                <a:solidFill>
                  <a:schemeClr val="tx1"/>
                </a:solidFill>
                <a:latin typeface="Arial" panose="020B0604020202020204" pitchFamily="34" charset="0"/>
              </a:defRPr>
            </a:lvl5pPr>
            <a:lvl6pPr marL="2640529" indent="-240048" eaLnBrk="0" fontAlgn="base" hangingPunct="0">
              <a:spcBef>
                <a:spcPct val="0"/>
              </a:spcBef>
              <a:spcAft>
                <a:spcPct val="0"/>
              </a:spcAft>
              <a:defRPr>
                <a:solidFill>
                  <a:schemeClr val="tx1"/>
                </a:solidFill>
                <a:latin typeface="Arial" panose="020B0604020202020204" pitchFamily="34" charset="0"/>
              </a:defRPr>
            </a:lvl6pPr>
            <a:lvl7pPr marL="3120626" indent="-240048" eaLnBrk="0" fontAlgn="base" hangingPunct="0">
              <a:spcBef>
                <a:spcPct val="0"/>
              </a:spcBef>
              <a:spcAft>
                <a:spcPct val="0"/>
              </a:spcAft>
              <a:defRPr>
                <a:solidFill>
                  <a:schemeClr val="tx1"/>
                </a:solidFill>
                <a:latin typeface="Arial" panose="020B0604020202020204" pitchFamily="34" charset="0"/>
              </a:defRPr>
            </a:lvl7pPr>
            <a:lvl8pPr marL="3600723" indent="-240048" eaLnBrk="0" fontAlgn="base" hangingPunct="0">
              <a:spcBef>
                <a:spcPct val="0"/>
              </a:spcBef>
              <a:spcAft>
                <a:spcPct val="0"/>
              </a:spcAft>
              <a:defRPr>
                <a:solidFill>
                  <a:schemeClr val="tx1"/>
                </a:solidFill>
                <a:latin typeface="Arial" panose="020B0604020202020204" pitchFamily="34" charset="0"/>
              </a:defRPr>
            </a:lvl8pPr>
            <a:lvl9pPr marL="4080819" indent="-24004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684FF9-7EB3-495E-B5AE-BCAC8574210C}" type="slidenum">
              <a:rPr lang="en-US" altLang="en-US"/>
              <a:pPr eaLnBrk="1" hangingPunct="1"/>
              <a:t>101</a:t>
            </a:fld>
            <a:endParaRPr lang="en-US" altLang="en-US"/>
          </a:p>
        </p:txBody>
      </p:sp>
    </p:spTree>
    <p:extLst>
      <p:ext uri="{BB962C8B-B14F-4D97-AF65-F5344CB8AC3E}">
        <p14:creationId xmlns:p14="http://schemas.microsoft.com/office/powerpoint/2010/main" val="4884744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sz="1200" dirty="0">
                <a:latin typeface="Arial" panose="020B0604020202020204" pitchFamily="34" charset="0"/>
              </a:rPr>
              <a:t>Monitor often at the beginning of the year. </a:t>
            </a:r>
          </a:p>
          <a:p>
            <a:pPr eaLnBrk="1" hangingPunct="1">
              <a:spcBef>
                <a:spcPct val="0"/>
              </a:spcBef>
              <a:buFontTx/>
              <a:buChar char="•"/>
            </a:pPr>
            <a:r>
              <a:rPr lang="en-US" altLang="en-US" sz="1200" dirty="0">
                <a:latin typeface="Arial" panose="020B0604020202020204" pitchFamily="34" charset="0"/>
              </a:rPr>
              <a:t>Stamp, initial, or place stickers to indicate you have seen the item. </a:t>
            </a:r>
          </a:p>
          <a:p>
            <a:pPr eaLnBrk="1" hangingPunct="1">
              <a:spcBef>
                <a:spcPct val="0"/>
              </a:spcBef>
              <a:buFontTx/>
              <a:buChar char="•"/>
            </a:pPr>
            <a:r>
              <a:rPr lang="en-US" altLang="en-US" sz="1200" dirty="0">
                <a:latin typeface="Arial" panose="020B0604020202020204" pitchFamily="34" charset="0"/>
              </a:rPr>
              <a:t>Write comments, especially positive comments or suggestions, on sticky notes.</a:t>
            </a:r>
          </a:p>
          <a:p>
            <a:endParaRPr lang="en-US" dirty="0"/>
          </a:p>
        </p:txBody>
      </p:sp>
      <p:sp>
        <p:nvSpPr>
          <p:cNvPr id="4" name="Slide Number Placeholder 3"/>
          <p:cNvSpPr>
            <a:spLocks noGrp="1"/>
          </p:cNvSpPr>
          <p:nvPr>
            <p:ph type="sldNum" sz="quarter" idx="5"/>
          </p:nvPr>
        </p:nvSpPr>
        <p:spPr/>
        <p:txBody>
          <a:bodyPr/>
          <a:lstStyle/>
          <a:p>
            <a:fld id="{F7EFED98-B859-40E5-AD27-BEF9A53B2399}" type="slidenum">
              <a:rPr lang="en-US" smtClean="0"/>
              <a:t>102</a:t>
            </a:fld>
            <a:endParaRPr lang="en-US"/>
          </a:p>
        </p:txBody>
      </p:sp>
    </p:spTree>
    <p:extLst>
      <p:ext uri="{BB962C8B-B14F-4D97-AF65-F5344CB8AC3E}">
        <p14:creationId xmlns:p14="http://schemas.microsoft.com/office/powerpoint/2010/main" val="10851623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Chief Blueprint" panose="020B0500000000000000" pitchFamily="34" charset="0"/>
                <a:cs typeface="Times New Roman" panose="02020603050405020304" pitchFamily="18" charset="0"/>
              </a:rPr>
              <a:t>Allow students to use notebooks on a quiz</a:t>
            </a:r>
          </a:p>
          <a:p>
            <a:pPr eaLnBrk="1" hangingPunct="1">
              <a:spcBef>
                <a:spcPct val="50000"/>
              </a:spcBef>
              <a:buFont typeface="Times" panose="02020603050405020304" pitchFamily="18" charset="0"/>
              <a:buChar char="•"/>
            </a:pPr>
            <a:r>
              <a:rPr lang="en-US" altLang="en-US" sz="1200" dirty="0">
                <a:latin typeface="Chief Blueprint" panose="020B0500000000000000" pitchFamily="34" charset="0"/>
              </a:rPr>
              <a:t>Helps students understand the importance of taking notes.</a:t>
            </a:r>
          </a:p>
          <a:p>
            <a:pPr eaLnBrk="1" hangingPunct="1">
              <a:spcBef>
                <a:spcPct val="50000"/>
              </a:spcBef>
              <a:buFont typeface="Times" panose="02020603050405020304" pitchFamily="18" charset="0"/>
              <a:buChar char="•"/>
            </a:pPr>
            <a:r>
              <a:rPr lang="en-US" altLang="en-US" sz="1200" dirty="0">
                <a:latin typeface="Chief Blueprint" panose="020B0500000000000000" pitchFamily="34" charset="0"/>
              </a:rPr>
              <a:t>Encourages students to bring their notebooks daily.</a:t>
            </a:r>
          </a:p>
          <a:p>
            <a:pPr eaLnBrk="1" hangingPunct="1">
              <a:spcBef>
                <a:spcPct val="50000"/>
              </a:spcBef>
              <a:buFont typeface="Times" panose="02020603050405020304" pitchFamily="18" charset="0"/>
              <a:buChar char="•"/>
            </a:pPr>
            <a:r>
              <a:rPr lang="en-US" altLang="en-US" sz="1200" dirty="0">
                <a:latin typeface="Chief Blueprint" panose="020B0500000000000000" pitchFamily="34" charset="0"/>
              </a:rPr>
              <a:t>Builds good work habits for the future.</a:t>
            </a:r>
          </a:p>
          <a:p>
            <a:r>
              <a:rPr lang="en-US" altLang="en-US" sz="1200" dirty="0">
                <a:latin typeface="Chief Blueprint" panose="020B0500000000000000" pitchFamily="34" charset="0"/>
                <a:cs typeface="Times New Roman" panose="02020603050405020304" pitchFamily="18" charset="0"/>
              </a:rPr>
              <a:t>z or test.</a:t>
            </a:r>
            <a:r>
              <a:rPr lang="en-US" altLang="en-US" sz="1200" dirty="0">
                <a:latin typeface="Chief Blueprint" panose="020B0500000000000000" pitchFamily="34" charset="0"/>
              </a:rPr>
              <a:t> </a:t>
            </a:r>
            <a:endParaRPr lang="en-US" dirty="0"/>
          </a:p>
        </p:txBody>
      </p:sp>
      <p:sp>
        <p:nvSpPr>
          <p:cNvPr id="4" name="Slide Number Placeholder 3"/>
          <p:cNvSpPr>
            <a:spLocks noGrp="1"/>
          </p:cNvSpPr>
          <p:nvPr>
            <p:ph type="sldNum" sz="quarter" idx="5"/>
          </p:nvPr>
        </p:nvSpPr>
        <p:spPr/>
        <p:txBody>
          <a:bodyPr/>
          <a:lstStyle/>
          <a:p>
            <a:fld id="{F7EFED98-B859-40E5-AD27-BEF9A53B2399}" type="slidenum">
              <a:rPr lang="en-US" smtClean="0"/>
              <a:t>103</a:t>
            </a:fld>
            <a:endParaRPr lang="en-US"/>
          </a:p>
        </p:txBody>
      </p:sp>
    </p:spTree>
    <p:extLst>
      <p:ext uri="{BB962C8B-B14F-4D97-AF65-F5344CB8AC3E}">
        <p14:creationId xmlns:p14="http://schemas.microsoft.com/office/powerpoint/2010/main" val="12984218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hief Blueprint" panose="020B0500000000000000" pitchFamily="34" charset="0"/>
                <a:cs typeface="Times New Roman" panose="02020603050405020304" pitchFamily="18" charset="0"/>
              </a:rPr>
              <a:t>Have students</a:t>
            </a:r>
            <a:r>
              <a:rPr lang="en-US" altLang="en-US" sz="1200" b="1" dirty="0">
                <a:latin typeface="Chief Blueprint" panose="020B0500000000000000" pitchFamily="34" charset="0"/>
                <a:cs typeface="Times New Roman" panose="02020603050405020304" pitchFamily="18" charset="0"/>
              </a:rPr>
              <a:t> </a:t>
            </a:r>
            <a:r>
              <a:rPr lang="en-US" altLang="en-US" sz="1200" dirty="0">
                <a:latin typeface="Chief Blueprint" panose="020B0500000000000000" pitchFamily="34" charset="0"/>
                <a:cs typeface="Times New Roman" panose="02020603050405020304" pitchFamily="18" charset="0"/>
              </a:rPr>
              <a:t>look at other student examples.</a:t>
            </a:r>
            <a:endParaRPr lang="en-US" altLang="en-US" sz="1200" dirty="0">
              <a:latin typeface="Chief Blueprint" panose="020B0500000000000000" pitchFamily="34" charset="0"/>
            </a:endParaRPr>
          </a:p>
          <a:p>
            <a:pPr eaLnBrk="1" hangingPunct="1">
              <a:spcBef>
                <a:spcPct val="50000"/>
              </a:spcBef>
              <a:buFont typeface="Times" panose="02020603050405020304" pitchFamily="18" charset="0"/>
              <a:buChar char="•"/>
            </a:pPr>
            <a:r>
              <a:rPr lang="en-US" altLang="en-US" sz="1200" dirty="0">
                <a:latin typeface="Chief Blueprint" panose="020B0500000000000000" pitchFamily="34" charset="0"/>
              </a:rPr>
              <a:t>Examples from previous years</a:t>
            </a:r>
          </a:p>
          <a:p>
            <a:pPr eaLnBrk="1" hangingPunct="1">
              <a:spcBef>
                <a:spcPct val="50000"/>
              </a:spcBef>
              <a:buFont typeface="Times" panose="02020603050405020304" pitchFamily="18" charset="0"/>
              <a:buChar char="•"/>
            </a:pPr>
            <a:r>
              <a:rPr lang="en-US" altLang="en-US" sz="1200" dirty="0">
                <a:latin typeface="Chief Blueprint" panose="020B0500000000000000" pitchFamily="34" charset="0"/>
              </a:rPr>
              <a:t>Gallery walk</a:t>
            </a:r>
          </a:p>
          <a:p>
            <a:pPr eaLnBrk="1" hangingPunct="1">
              <a:spcBef>
                <a:spcPct val="50000"/>
              </a:spcBef>
              <a:buFont typeface="Times" panose="02020603050405020304" pitchFamily="18" charset="0"/>
              <a:buChar char="•"/>
            </a:pPr>
            <a:r>
              <a:rPr lang="en-US" altLang="en-US" sz="1200" dirty="0">
                <a:latin typeface="Chief Blueprint" panose="020B0500000000000000" pitchFamily="34" charset="0"/>
              </a:rPr>
              <a:t>Peer Review</a:t>
            </a:r>
          </a:p>
          <a:p>
            <a:endParaRPr lang="en-US" dirty="0"/>
          </a:p>
        </p:txBody>
      </p:sp>
      <p:sp>
        <p:nvSpPr>
          <p:cNvPr id="4" name="Slide Number Placeholder 3"/>
          <p:cNvSpPr>
            <a:spLocks noGrp="1"/>
          </p:cNvSpPr>
          <p:nvPr>
            <p:ph type="sldNum" sz="quarter" idx="5"/>
          </p:nvPr>
        </p:nvSpPr>
        <p:spPr/>
        <p:txBody>
          <a:bodyPr/>
          <a:lstStyle/>
          <a:p>
            <a:fld id="{F7EFED98-B859-40E5-AD27-BEF9A53B2399}" type="slidenum">
              <a:rPr lang="en-US" smtClean="0"/>
              <a:t>104</a:t>
            </a:fld>
            <a:endParaRPr lang="en-US"/>
          </a:p>
        </p:txBody>
      </p:sp>
    </p:spTree>
    <p:extLst>
      <p:ext uri="{BB962C8B-B14F-4D97-AF65-F5344CB8AC3E}">
        <p14:creationId xmlns:p14="http://schemas.microsoft.com/office/powerpoint/2010/main" val="29709458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any tips you have for grading. </a:t>
            </a:r>
          </a:p>
        </p:txBody>
      </p:sp>
      <p:sp>
        <p:nvSpPr>
          <p:cNvPr id="4" name="Slide Number Placeholder 3"/>
          <p:cNvSpPr>
            <a:spLocks noGrp="1"/>
          </p:cNvSpPr>
          <p:nvPr>
            <p:ph type="sldNum" sz="quarter" idx="5"/>
          </p:nvPr>
        </p:nvSpPr>
        <p:spPr/>
        <p:txBody>
          <a:bodyPr/>
          <a:lstStyle/>
          <a:p>
            <a:fld id="{F7EFED98-B859-40E5-AD27-BEF9A53B2399}" type="slidenum">
              <a:rPr lang="en-US" smtClean="0"/>
              <a:t>106</a:t>
            </a:fld>
            <a:endParaRPr lang="en-US"/>
          </a:p>
        </p:txBody>
      </p:sp>
    </p:spTree>
    <p:extLst>
      <p:ext uri="{BB962C8B-B14F-4D97-AF65-F5344CB8AC3E}">
        <p14:creationId xmlns:p14="http://schemas.microsoft.com/office/powerpoint/2010/main" val="142645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42D205-6B9C-498A-ABF3-D7DE8F34216E}"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171156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42D205-6B9C-498A-ABF3-D7DE8F34216E}"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74557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42D205-6B9C-498A-ABF3-D7DE8F34216E}"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3916441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30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42D205-6B9C-498A-ABF3-D7DE8F34216E}"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220014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2D205-6B9C-498A-ABF3-D7DE8F34216E}"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412416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42D205-6B9C-498A-ABF3-D7DE8F34216E}"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386288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2D205-6B9C-498A-ABF3-D7DE8F34216E}"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319851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42D205-6B9C-498A-ABF3-D7DE8F34216E}"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381501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2D205-6B9C-498A-ABF3-D7DE8F34216E}"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382225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2D205-6B9C-498A-ABF3-D7DE8F34216E}"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282025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2D205-6B9C-498A-ABF3-D7DE8F34216E}"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B2F54-BAA6-40C8-B6DB-FEF39C99E0A1}" type="slidenum">
              <a:rPr lang="en-US" smtClean="0"/>
              <a:t>‹#›</a:t>
            </a:fld>
            <a:endParaRPr lang="en-US"/>
          </a:p>
        </p:txBody>
      </p:sp>
    </p:spTree>
    <p:extLst>
      <p:ext uri="{BB962C8B-B14F-4D97-AF65-F5344CB8AC3E}">
        <p14:creationId xmlns:p14="http://schemas.microsoft.com/office/powerpoint/2010/main" val="357717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2D205-6B9C-498A-ABF3-D7DE8F34216E}" type="datetimeFigureOut">
              <a:rPr lang="en-US" smtClean="0"/>
              <a:t>7/21/2023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B2F54-BAA6-40C8-B6DB-FEF39C99E0A1}" type="slidenum">
              <a:rPr lang="en-US" smtClean="0"/>
              <a:t>‹#›</a:t>
            </a:fld>
            <a:endParaRPr lang="en-US"/>
          </a:p>
        </p:txBody>
      </p:sp>
    </p:spTree>
    <p:extLst>
      <p:ext uri="{BB962C8B-B14F-4D97-AF65-F5344CB8AC3E}">
        <p14:creationId xmlns:p14="http://schemas.microsoft.com/office/powerpoint/2010/main" val="2941230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1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4.png"/><Relationship Id="rId7" Type="http://schemas.openxmlformats.org/officeDocument/2006/relationships/hyperlink" Target="https://www.facebook.com/SocialStudiesSuccess/?ref=hl" TargetMode="External"/><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hyperlink" Target="https://www.instagram.com/social_studies_success/" TargetMode="External"/><Relationship Id="rId10" Type="http://schemas.openxmlformats.org/officeDocument/2006/relationships/hyperlink" Target="http://www.socialstudiessuccess.com/" TargetMode="External"/><Relationship Id="rId4" Type="http://schemas.openxmlformats.org/officeDocument/2006/relationships/image" Target="../media/image95.png"/><Relationship Id="rId9" Type="http://schemas.openxmlformats.org/officeDocument/2006/relationships/image" Target="../media/image9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9.jpe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8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8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9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9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476" y="2425285"/>
            <a:ext cx="6380921" cy="4432715"/>
          </a:xfrm>
          <a:prstGeom prst="rect">
            <a:avLst/>
          </a:prstGeom>
        </p:spPr>
      </p:pic>
      <p:sp>
        <p:nvSpPr>
          <p:cNvPr id="5" name="Rectangle 4"/>
          <p:cNvSpPr/>
          <p:nvPr/>
        </p:nvSpPr>
        <p:spPr>
          <a:xfrm>
            <a:off x="2038073" y="1617579"/>
            <a:ext cx="6807200" cy="1446550"/>
          </a:xfrm>
          <a:prstGeom prst="rect">
            <a:avLst/>
          </a:prstGeom>
        </p:spPr>
        <p:txBody>
          <a:bodyPr wrap="square">
            <a:spAutoFit/>
          </a:bodyPr>
          <a:lstStyle/>
          <a:p>
            <a:pPr algn="ctr"/>
            <a:r>
              <a:rPr lang="en-US" sz="8800" b="1" i="0" dirty="0">
                <a:effectLst/>
                <a:latin typeface="Bloomishly" pitchFamily="50" charset="0"/>
              </a:rPr>
              <a:t>Student Notebook</a:t>
            </a:r>
            <a:endParaRPr lang="en-US" sz="8800" dirty="0">
              <a:latin typeface="Bloomishly" pitchFamily="50" charset="0"/>
            </a:endParaRPr>
          </a:p>
        </p:txBody>
      </p:sp>
      <p:sp>
        <p:nvSpPr>
          <p:cNvPr id="3" name="Rectangle 2"/>
          <p:cNvSpPr/>
          <p:nvPr/>
        </p:nvSpPr>
        <p:spPr>
          <a:xfrm>
            <a:off x="785191" y="150168"/>
            <a:ext cx="9312965" cy="769441"/>
          </a:xfrm>
          <a:prstGeom prst="rect">
            <a:avLst/>
          </a:prstGeom>
        </p:spPr>
        <p:txBody>
          <a:bodyPr wrap="square">
            <a:spAutoFit/>
          </a:bodyPr>
          <a:lstStyle/>
          <a:p>
            <a:r>
              <a:rPr lang="en-US" sz="4400" b="1" dirty="0">
                <a:latin typeface="KG Miss Kindergarten" panose="02000000000000000000" pitchFamily="2" charset="0"/>
              </a:rPr>
              <a:t>Understanding the </a:t>
            </a:r>
            <a:endParaRPr lang="en-US" sz="4400" dirty="0"/>
          </a:p>
        </p:txBody>
      </p:sp>
      <p:sp>
        <p:nvSpPr>
          <p:cNvPr id="8" name="Rectangle 7"/>
          <p:cNvSpPr/>
          <p:nvPr/>
        </p:nvSpPr>
        <p:spPr>
          <a:xfrm>
            <a:off x="1027042" y="947761"/>
            <a:ext cx="9312965" cy="769441"/>
          </a:xfrm>
          <a:prstGeom prst="rect">
            <a:avLst/>
          </a:prstGeom>
        </p:spPr>
        <p:txBody>
          <a:bodyPr wrap="square">
            <a:spAutoFit/>
          </a:bodyPr>
          <a:lstStyle/>
          <a:p>
            <a:r>
              <a:rPr lang="en-US" sz="4400" b="1" dirty="0">
                <a:latin typeface="KG Miss Kindergarten" panose="02000000000000000000" pitchFamily="2" charset="0"/>
              </a:rPr>
              <a:t>Interactive</a:t>
            </a:r>
            <a:endParaRPr lang="en-US" sz="4400" dirty="0"/>
          </a:p>
        </p:txBody>
      </p:sp>
      <p:sp>
        <p:nvSpPr>
          <p:cNvPr id="9" name="Rectangle 8">
            <a:extLst>
              <a:ext uri="{FF2B5EF4-FFF2-40B4-BE49-F238E27FC236}">
                <a16:creationId xmlns:a16="http://schemas.microsoft.com/office/drawing/2014/main" id="{259BF04B-3156-FD99-5EF8-20B7CAF1DE59}"/>
              </a:ext>
            </a:extLst>
          </p:cNvPr>
          <p:cNvSpPr/>
          <p:nvPr/>
        </p:nvSpPr>
        <p:spPr>
          <a:xfrm>
            <a:off x="5768007" y="5557436"/>
            <a:ext cx="4572000" cy="1384995"/>
          </a:xfrm>
          <a:prstGeom prst="rect">
            <a:avLst/>
          </a:prstGeom>
        </p:spPr>
        <p:txBody>
          <a:bodyPr>
            <a:spAutoFit/>
          </a:bodyPr>
          <a:lstStyle/>
          <a:p>
            <a:r>
              <a:rPr lang="en-US" altLang="en-US" sz="3200" dirty="0">
                <a:solidFill>
                  <a:srgbClr val="000000"/>
                </a:solidFill>
                <a:latin typeface="Bloomishly Broad" pitchFamily="50" charset="0"/>
              </a:rPr>
              <a:t>Kathleen Geraghty</a:t>
            </a:r>
            <a:r>
              <a:rPr lang="en-US" altLang="en-US" sz="4400" dirty="0">
                <a:solidFill>
                  <a:srgbClr val="000000"/>
                </a:solidFill>
                <a:latin typeface="Bloomishly Broad" pitchFamily="50" charset="0"/>
              </a:rPr>
              <a:t>, </a:t>
            </a:r>
          </a:p>
          <a:p>
            <a:r>
              <a:rPr lang="en-US" altLang="en-US" sz="2800" dirty="0">
                <a:solidFill>
                  <a:srgbClr val="000000"/>
                </a:solidFill>
                <a:latin typeface="Bloomishly Broad" pitchFamily="50" charset="0"/>
              </a:rPr>
              <a:t> </a:t>
            </a:r>
            <a:r>
              <a:rPr lang="en-US" altLang="en-US" sz="4000" dirty="0">
                <a:solidFill>
                  <a:srgbClr val="000000"/>
                </a:solidFill>
                <a:latin typeface="Bloomishly Broad" pitchFamily="50" charset="0"/>
              </a:rPr>
              <a:t>Social Studies Success</a:t>
            </a:r>
          </a:p>
        </p:txBody>
      </p:sp>
    </p:spTree>
    <p:extLst>
      <p:ext uri="{BB962C8B-B14F-4D97-AF65-F5344CB8AC3E}">
        <p14:creationId xmlns:p14="http://schemas.microsoft.com/office/powerpoint/2010/main" val="276255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a:extLst>
              <a:ext uri="{FF2B5EF4-FFF2-40B4-BE49-F238E27FC236}">
                <a16:creationId xmlns:a16="http://schemas.microsoft.com/office/drawing/2014/main" id="{A55BA9AA-9C1B-AE54-02FF-DBF0A5CF64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0B36DC90-81ED-2E97-83F4-42FC88B5D1C1}"/>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A1A23A18-B652-AFA6-9D8A-3B445AEAEFDF}"/>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A130DBC2-29AE-4642-9FF9-B5DAB3550129}"/>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3D7A48F1-C7F4-221E-8FD2-91826DFF4F28}"/>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2536" name="TextBox 2">
            <a:extLst>
              <a:ext uri="{FF2B5EF4-FFF2-40B4-BE49-F238E27FC236}">
                <a16:creationId xmlns:a16="http://schemas.microsoft.com/office/drawing/2014/main" id="{DDFC9B7A-8297-36D9-03AB-FEEE85003629}"/>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2" name="Speech Bubble: Rectangle 11">
            <a:extLst>
              <a:ext uri="{FF2B5EF4-FFF2-40B4-BE49-F238E27FC236}">
                <a16:creationId xmlns:a16="http://schemas.microsoft.com/office/drawing/2014/main" id="{7E896C5E-BA19-3A58-5564-04B2BAA6F957}"/>
              </a:ext>
            </a:extLst>
          </p:cNvPr>
          <p:cNvSpPr/>
          <p:nvPr/>
        </p:nvSpPr>
        <p:spPr>
          <a:xfrm>
            <a:off x="2208213" y="2025650"/>
            <a:ext cx="1760537" cy="1604963"/>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Speech Bubble: Oval 15">
            <a:extLst>
              <a:ext uri="{FF2B5EF4-FFF2-40B4-BE49-F238E27FC236}">
                <a16:creationId xmlns:a16="http://schemas.microsoft.com/office/drawing/2014/main" id="{F52B0646-299A-79D1-C972-D7DD9B76CB3C}"/>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B66301DB-7B1B-1084-833C-22C02986571E}"/>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1" name="Rectangle 20">
            <a:extLst>
              <a:ext uri="{FF2B5EF4-FFF2-40B4-BE49-F238E27FC236}">
                <a16:creationId xmlns:a16="http://schemas.microsoft.com/office/drawing/2014/main" id="{7CC611BC-0325-BC3B-3F08-DFA9F12305C8}"/>
              </a:ext>
            </a:extLst>
          </p:cNvPr>
          <p:cNvSpPr/>
          <p:nvPr/>
        </p:nvSpPr>
        <p:spPr>
          <a:xfrm>
            <a:off x="2219325" y="2055813"/>
            <a:ext cx="1720850"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All students can learn – we just need to support them in different ways.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-Seidlitz’s </a:t>
            </a:r>
            <a:r>
              <a:rPr lang="en-US" sz="1350" i="1" dirty="0">
                <a:solidFill>
                  <a:srgbClr val="000000"/>
                </a:solidFill>
                <a:latin typeface="Chief Blueprint" panose="020B0500000000000000" pitchFamily="34" charset="0"/>
              </a:rPr>
              <a:t>Seven Steps</a:t>
            </a:r>
          </a:p>
        </p:txBody>
      </p:sp>
      <p:sp>
        <p:nvSpPr>
          <p:cNvPr id="24" name="Rectangle 23">
            <a:extLst>
              <a:ext uri="{FF2B5EF4-FFF2-40B4-BE49-F238E27FC236}">
                <a16:creationId xmlns:a16="http://schemas.microsoft.com/office/drawing/2014/main" id="{D2D76DBE-ED5C-0C9F-B151-FED1E4F291C4}"/>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
        <p:nvSpPr>
          <p:cNvPr id="31" name="Speech Bubble: Rectangle with Corners Rounded 30">
            <a:extLst>
              <a:ext uri="{FF2B5EF4-FFF2-40B4-BE49-F238E27FC236}">
                <a16:creationId xmlns:a16="http://schemas.microsoft.com/office/drawing/2014/main" id="{D4F81F58-2469-598A-5E56-84B42B0B03FC}"/>
              </a:ext>
            </a:extLst>
          </p:cNvPr>
          <p:cNvSpPr/>
          <p:nvPr/>
        </p:nvSpPr>
        <p:spPr>
          <a:xfrm rot="616323">
            <a:off x="417513" y="2455863"/>
            <a:ext cx="1784350"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Rectangle 28">
            <a:extLst>
              <a:ext uri="{FF2B5EF4-FFF2-40B4-BE49-F238E27FC236}">
                <a16:creationId xmlns:a16="http://schemas.microsoft.com/office/drawing/2014/main" id="{5523A8F8-DB79-0BB4-33E1-0757C0899551}"/>
              </a:ext>
            </a:extLst>
          </p:cNvPr>
          <p:cNvSpPr/>
          <p:nvPr/>
        </p:nvSpPr>
        <p:spPr>
          <a:xfrm rot="609555">
            <a:off x="417513" y="2505075"/>
            <a:ext cx="1725612"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can be fun and rigorous at the same time.</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pPr>
              <a:defRPr/>
            </a:pPr>
            <a:endParaRPr lang="en-US" sz="1350" dirty="0">
              <a:solidFill>
                <a:srgbClr val="000000"/>
              </a:solidFill>
              <a:latin typeface="Chief Blueprint" panose="020B0500000000000000"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87A62C-F815-2038-D44B-A66D62FF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8082" y="-9473"/>
            <a:ext cx="4630925" cy="6972404"/>
          </a:xfrm>
          <a:prstGeom prst="rect">
            <a:avLst/>
          </a:prstGeom>
        </p:spPr>
      </p:pic>
      <p:sp>
        <p:nvSpPr>
          <p:cNvPr id="3" name="TextBox 2">
            <a:extLst>
              <a:ext uri="{FF2B5EF4-FFF2-40B4-BE49-F238E27FC236}">
                <a16:creationId xmlns:a16="http://schemas.microsoft.com/office/drawing/2014/main" id="{0F2D1F57-A111-6E5D-9EF7-8AC23BF98067}"/>
              </a:ext>
            </a:extLst>
          </p:cNvPr>
          <p:cNvSpPr txBox="1"/>
          <p:nvPr/>
        </p:nvSpPr>
        <p:spPr>
          <a:xfrm>
            <a:off x="149903" y="734518"/>
            <a:ext cx="4856812" cy="2215991"/>
          </a:xfrm>
          <a:prstGeom prst="rect">
            <a:avLst/>
          </a:prstGeom>
          <a:noFill/>
        </p:spPr>
        <p:txBody>
          <a:bodyPr wrap="square" rtlCol="0">
            <a:spAutoFit/>
          </a:bodyPr>
          <a:lstStyle/>
          <a:p>
            <a:r>
              <a:rPr lang="en-US" sz="13800" dirty="0">
                <a:latin typeface="Bloomishly" pitchFamily="50" charset="0"/>
              </a:rPr>
              <a:t>Grading </a:t>
            </a:r>
          </a:p>
        </p:txBody>
      </p:sp>
      <p:sp>
        <p:nvSpPr>
          <p:cNvPr id="4" name="TextBox 3">
            <a:extLst>
              <a:ext uri="{FF2B5EF4-FFF2-40B4-BE49-F238E27FC236}">
                <a16:creationId xmlns:a16="http://schemas.microsoft.com/office/drawing/2014/main" id="{52D97CD4-6B6C-144E-CDC1-4F38DE1F435D}"/>
              </a:ext>
            </a:extLst>
          </p:cNvPr>
          <p:cNvSpPr txBox="1"/>
          <p:nvPr/>
        </p:nvSpPr>
        <p:spPr>
          <a:xfrm>
            <a:off x="735036" y="2350344"/>
            <a:ext cx="3043004" cy="1200329"/>
          </a:xfrm>
          <a:prstGeom prst="rect">
            <a:avLst/>
          </a:prstGeom>
          <a:noFill/>
        </p:spPr>
        <p:txBody>
          <a:bodyPr wrap="square" rtlCol="0">
            <a:spAutoFit/>
          </a:bodyPr>
          <a:lstStyle/>
          <a:p>
            <a:r>
              <a:rPr lang="en-US" sz="7200" dirty="0"/>
              <a:t>the ISN</a:t>
            </a:r>
          </a:p>
        </p:txBody>
      </p:sp>
    </p:spTree>
    <p:extLst>
      <p:ext uri="{BB962C8B-B14F-4D97-AF65-F5344CB8AC3E}">
        <p14:creationId xmlns:p14="http://schemas.microsoft.com/office/powerpoint/2010/main" val="17155289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his hand on his chin&#10;&#10;Description automatically generated with medium confidence">
            <a:extLst>
              <a:ext uri="{FF2B5EF4-FFF2-40B4-BE49-F238E27FC236}">
                <a16:creationId xmlns:a16="http://schemas.microsoft.com/office/drawing/2014/main" id="{E6DE49A0-A5AF-BD37-0D39-E1524820EE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0"/>
            <a:ext cx="6858000" cy="6858000"/>
          </a:xfrm>
          <a:prstGeom prst="rect">
            <a:avLst/>
          </a:prstGeom>
        </p:spPr>
      </p:pic>
      <p:sp>
        <p:nvSpPr>
          <p:cNvPr id="65538" name="TextBox 1"/>
          <p:cNvSpPr txBox="1">
            <a:spLocks noChangeArrowheads="1"/>
          </p:cNvSpPr>
          <p:nvPr/>
        </p:nvSpPr>
        <p:spPr bwMode="auto">
          <a:xfrm>
            <a:off x="133165" y="299436"/>
            <a:ext cx="522007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dirty="0">
                <a:latin typeface="Chief Blueprint" panose="020B0500000000000000" pitchFamily="34" charset="0"/>
              </a:rPr>
              <a:t>Is the Interactive Student Notebook </a:t>
            </a:r>
          </a:p>
          <a:p>
            <a:pPr algn="ctr" eaLnBrk="1" hangingPunct="1"/>
            <a:r>
              <a:rPr lang="en-US" altLang="en-US" sz="4400" dirty="0">
                <a:latin typeface="Chief Blueprint" panose="020B0500000000000000" pitchFamily="34" charset="0"/>
              </a:rPr>
              <a:t>a Product or a Process?</a:t>
            </a:r>
          </a:p>
        </p:txBody>
      </p:sp>
    </p:spTree>
    <p:extLst>
      <p:ext uri="{BB962C8B-B14F-4D97-AF65-F5344CB8AC3E}">
        <p14:creationId xmlns:p14="http://schemas.microsoft.com/office/powerpoint/2010/main" val="35497687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FE2B10-3858-5D37-50A7-8C713ABFC6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44" y="0"/>
            <a:ext cx="8382656" cy="6858000"/>
          </a:xfrm>
          <a:prstGeom prst="rect">
            <a:avLst/>
          </a:prstGeom>
        </p:spPr>
      </p:pic>
      <p:sp>
        <p:nvSpPr>
          <p:cNvPr id="3" name="TextBox 2">
            <a:extLst>
              <a:ext uri="{FF2B5EF4-FFF2-40B4-BE49-F238E27FC236}">
                <a16:creationId xmlns:a16="http://schemas.microsoft.com/office/drawing/2014/main" id="{14F4FF44-1D7F-912D-E6D8-3B8654F98923}"/>
              </a:ext>
            </a:extLst>
          </p:cNvPr>
          <p:cNvSpPr txBox="1"/>
          <p:nvPr/>
        </p:nvSpPr>
        <p:spPr>
          <a:xfrm>
            <a:off x="0" y="5796171"/>
            <a:ext cx="7854846" cy="1107996"/>
          </a:xfrm>
          <a:prstGeom prst="rect">
            <a:avLst/>
          </a:prstGeom>
          <a:noFill/>
        </p:spPr>
        <p:txBody>
          <a:bodyPr wrap="square" rtlCol="0">
            <a:spAutoFit/>
          </a:bodyPr>
          <a:lstStyle/>
          <a:p>
            <a:r>
              <a:rPr lang="en-US" sz="6600" dirty="0"/>
              <a:t>What you Expect</a:t>
            </a:r>
          </a:p>
        </p:txBody>
      </p:sp>
      <p:sp>
        <p:nvSpPr>
          <p:cNvPr id="5" name="TextBox 4">
            <a:extLst>
              <a:ext uri="{FF2B5EF4-FFF2-40B4-BE49-F238E27FC236}">
                <a16:creationId xmlns:a16="http://schemas.microsoft.com/office/drawing/2014/main" id="{8496CA42-B375-9B9D-202F-619FCB54D6C9}"/>
              </a:ext>
            </a:extLst>
          </p:cNvPr>
          <p:cNvSpPr txBox="1"/>
          <p:nvPr/>
        </p:nvSpPr>
        <p:spPr>
          <a:xfrm>
            <a:off x="134911" y="4065204"/>
            <a:ext cx="4572000" cy="2215991"/>
          </a:xfrm>
          <a:prstGeom prst="rect">
            <a:avLst/>
          </a:prstGeom>
          <a:noFill/>
        </p:spPr>
        <p:txBody>
          <a:bodyPr wrap="square">
            <a:spAutoFit/>
          </a:bodyPr>
          <a:lstStyle/>
          <a:p>
            <a:r>
              <a:rPr lang="en-US" sz="13800" dirty="0">
                <a:latin typeface="Bloomishly" pitchFamily="50" charset="0"/>
              </a:rPr>
              <a:t>Inspect</a:t>
            </a:r>
          </a:p>
        </p:txBody>
      </p:sp>
    </p:spTree>
    <p:extLst>
      <p:ext uri="{BB962C8B-B14F-4D97-AF65-F5344CB8AC3E}">
        <p14:creationId xmlns:p14="http://schemas.microsoft.com/office/powerpoint/2010/main" val="6770895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a:extLst>
              <a:ext uri="{FF2B5EF4-FFF2-40B4-BE49-F238E27FC236}">
                <a16:creationId xmlns:a16="http://schemas.microsoft.com/office/drawing/2014/main" id="{B298C9A6-81B1-F5FA-AC83-6D85F09305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41782077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tationary&#10;&#10;Description automatically generated">
            <a:extLst>
              <a:ext uri="{FF2B5EF4-FFF2-40B4-BE49-F238E27FC236}">
                <a16:creationId xmlns:a16="http://schemas.microsoft.com/office/drawing/2014/main" id="{0CC35E7C-36ED-BF09-4EBA-CF8D67439F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16"/>
            <a:ext cx="9144000" cy="6855968"/>
          </a:xfrm>
          <a:prstGeom prst="rect">
            <a:avLst/>
          </a:prstGeom>
        </p:spPr>
      </p:pic>
      <p:sp>
        <p:nvSpPr>
          <p:cNvPr id="6" name="TextBox 5">
            <a:extLst>
              <a:ext uri="{FF2B5EF4-FFF2-40B4-BE49-F238E27FC236}">
                <a16:creationId xmlns:a16="http://schemas.microsoft.com/office/drawing/2014/main" id="{91FE73BE-87D4-6B48-E50D-0682BBD11FF8}"/>
              </a:ext>
            </a:extLst>
          </p:cNvPr>
          <p:cNvSpPr txBox="1"/>
          <p:nvPr/>
        </p:nvSpPr>
        <p:spPr>
          <a:xfrm>
            <a:off x="1978701" y="1566952"/>
            <a:ext cx="4242216" cy="1862048"/>
          </a:xfrm>
          <a:prstGeom prst="rect">
            <a:avLst/>
          </a:prstGeom>
          <a:noFill/>
        </p:spPr>
        <p:txBody>
          <a:bodyPr wrap="square" rtlCol="0">
            <a:spAutoFit/>
          </a:bodyPr>
          <a:lstStyle/>
          <a:p>
            <a:r>
              <a:rPr lang="en-US" sz="11500" dirty="0">
                <a:latin typeface="Bloomishly" pitchFamily="50" charset="0"/>
              </a:rPr>
              <a:t>Peer</a:t>
            </a:r>
          </a:p>
        </p:txBody>
      </p:sp>
      <p:sp>
        <p:nvSpPr>
          <p:cNvPr id="7" name="TextBox 6">
            <a:extLst>
              <a:ext uri="{FF2B5EF4-FFF2-40B4-BE49-F238E27FC236}">
                <a16:creationId xmlns:a16="http://schemas.microsoft.com/office/drawing/2014/main" id="{A76AAF52-1FF9-9A0D-9D77-0DF91A2C65BF}"/>
              </a:ext>
            </a:extLst>
          </p:cNvPr>
          <p:cNvSpPr txBox="1"/>
          <p:nvPr/>
        </p:nvSpPr>
        <p:spPr>
          <a:xfrm>
            <a:off x="4706912" y="1566952"/>
            <a:ext cx="4242216" cy="1862048"/>
          </a:xfrm>
          <a:prstGeom prst="rect">
            <a:avLst/>
          </a:prstGeom>
          <a:noFill/>
        </p:spPr>
        <p:txBody>
          <a:bodyPr wrap="square" rtlCol="0">
            <a:spAutoFit/>
          </a:bodyPr>
          <a:lstStyle/>
          <a:p>
            <a:r>
              <a:rPr lang="en-US" sz="11500" dirty="0">
                <a:latin typeface="Bloomishly" pitchFamily="50" charset="0"/>
              </a:rPr>
              <a:t>Review</a:t>
            </a:r>
          </a:p>
        </p:txBody>
      </p:sp>
    </p:spTree>
    <p:extLst>
      <p:ext uri="{BB962C8B-B14F-4D97-AF65-F5344CB8AC3E}">
        <p14:creationId xmlns:p14="http://schemas.microsoft.com/office/powerpoint/2010/main" val="34126818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5B5AD86A-AAFE-4550-D746-B288084184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5691" y="1394085"/>
            <a:ext cx="6349668" cy="5643797"/>
          </a:xfrm>
          <a:prstGeom prst="rect">
            <a:avLst/>
          </a:prstGeom>
        </p:spPr>
      </p:pic>
      <p:sp>
        <p:nvSpPr>
          <p:cNvPr id="4" name="TextBox 3">
            <a:extLst>
              <a:ext uri="{FF2B5EF4-FFF2-40B4-BE49-F238E27FC236}">
                <a16:creationId xmlns:a16="http://schemas.microsoft.com/office/drawing/2014/main" id="{557B57F1-CA3E-44FB-5166-B5E2D9905C07}"/>
              </a:ext>
            </a:extLst>
          </p:cNvPr>
          <p:cNvSpPr txBox="1"/>
          <p:nvPr/>
        </p:nvSpPr>
        <p:spPr>
          <a:xfrm>
            <a:off x="2559259" y="181158"/>
            <a:ext cx="4572000" cy="2215991"/>
          </a:xfrm>
          <a:prstGeom prst="rect">
            <a:avLst/>
          </a:prstGeom>
          <a:noFill/>
        </p:spPr>
        <p:txBody>
          <a:bodyPr wrap="square">
            <a:spAutoFit/>
          </a:bodyPr>
          <a:lstStyle/>
          <a:p>
            <a:r>
              <a:rPr lang="en-US" sz="13800" dirty="0">
                <a:latin typeface="Bloomishly" pitchFamily="50" charset="0"/>
              </a:rPr>
              <a:t>Grading</a:t>
            </a:r>
          </a:p>
        </p:txBody>
      </p:sp>
    </p:spTree>
    <p:extLst>
      <p:ext uri="{BB962C8B-B14F-4D97-AF65-F5344CB8AC3E}">
        <p14:creationId xmlns:p14="http://schemas.microsoft.com/office/powerpoint/2010/main" val="38597396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39DEC3B2-91D0-7E99-3E1B-6D142702B3D0}"/>
              </a:ext>
            </a:extLst>
          </p:cNvPr>
          <p:cNvSpPr txBox="1">
            <a:spLocks noChangeArrowheads="1"/>
          </p:cNvSpPr>
          <p:nvPr/>
        </p:nvSpPr>
        <p:spPr bwMode="auto">
          <a:xfrm>
            <a:off x="5091660" y="118926"/>
            <a:ext cx="396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Chief Blueprint" panose="020B0500000000000000" pitchFamily="34" charset="0"/>
                <a:cs typeface="Times New Roman" panose="02020603050405020304" pitchFamily="18" charset="0"/>
              </a:rPr>
              <a:t>Explain to students the criteria used to grade notebooks. </a:t>
            </a:r>
          </a:p>
        </p:txBody>
      </p:sp>
      <p:sp>
        <p:nvSpPr>
          <p:cNvPr id="3" name="Text Box 13">
            <a:extLst>
              <a:ext uri="{FF2B5EF4-FFF2-40B4-BE49-F238E27FC236}">
                <a16:creationId xmlns:a16="http://schemas.microsoft.com/office/drawing/2014/main" id="{A6C98CD4-8142-940C-0E7A-E4ECD8E7EEA6}"/>
              </a:ext>
            </a:extLst>
          </p:cNvPr>
          <p:cNvSpPr txBox="1">
            <a:spLocks noChangeArrowheads="1"/>
          </p:cNvSpPr>
          <p:nvPr/>
        </p:nvSpPr>
        <p:spPr bwMode="auto">
          <a:xfrm>
            <a:off x="5091660" y="1426763"/>
            <a:ext cx="43434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Char char="•"/>
            </a:pPr>
            <a:r>
              <a:rPr lang="en-US" altLang="en-US" dirty="0">
                <a:latin typeface="Chief Blueprint" panose="020B0500000000000000" pitchFamily="34" charset="0"/>
              </a:rPr>
              <a:t>Share rubric in advance</a:t>
            </a:r>
          </a:p>
          <a:p>
            <a:pPr eaLnBrk="1" hangingPunct="1">
              <a:spcBef>
                <a:spcPct val="50000"/>
              </a:spcBef>
              <a:buFont typeface="Arial" panose="020B0604020202020204" pitchFamily="34" charset="0"/>
              <a:buChar char="•"/>
            </a:pPr>
            <a:endParaRPr lang="en-US" altLang="en-US" dirty="0">
              <a:latin typeface="Chief Blueprint" panose="020B0500000000000000" pitchFamily="34" charset="0"/>
            </a:endParaRPr>
          </a:p>
          <a:p>
            <a:pPr eaLnBrk="1" hangingPunct="1">
              <a:spcBef>
                <a:spcPct val="50000"/>
              </a:spcBef>
              <a:buFont typeface="Arial" panose="020B0604020202020204" pitchFamily="34" charset="0"/>
              <a:buChar char="•"/>
            </a:pPr>
            <a:r>
              <a:rPr lang="en-US" altLang="en-US" sz="1800" dirty="0">
                <a:latin typeface="Chief Blueprint" panose="020B0500000000000000" pitchFamily="34" charset="0"/>
                <a:cs typeface="Times New Roman" panose="02020603050405020304" pitchFamily="18" charset="0"/>
              </a:rPr>
              <a:t>Stagger collection and grading</a:t>
            </a:r>
            <a:endParaRPr lang="en-US" altLang="en-US" dirty="0">
              <a:latin typeface="Chief Blueprint" panose="020B0500000000000000" pitchFamily="34" charset="0"/>
            </a:endParaRPr>
          </a:p>
          <a:p>
            <a:pPr eaLnBrk="1" hangingPunct="1">
              <a:spcBef>
                <a:spcPct val="50000"/>
              </a:spcBef>
              <a:buFont typeface="Arial" panose="020B0604020202020204" pitchFamily="34" charset="0"/>
              <a:buNone/>
            </a:pPr>
            <a:endParaRPr lang="en-US" altLang="en-US" dirty="0"/>
          </a:p>
        </p:txBody>
      </p:sp>
      <p:pic>
        <p:nvPicPr>
          <p:cNvPr id="5" name="Picture 4">
            <a:extLst>
              <a:ext uri="{FF2B5EF4-FFF2-40B4-BE49-F238E27FC236}">
                <a16:creationId xmlns:a16="http://schemas.microsoft.com/office/drawing/2014/main" id="{883D2B40-E10B-5071-93CF-26658A0390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940" y="129251"/>
            <a:ext cx="4922838" cy="6582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48535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BE275A-9F42-588C-3D8D-4F1DFE1092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234" y="-254833"/>
            <a:ext cx="12565278" cy="8379502"/>
          </a:xfrm>
          <a:prstGeom prst="rect">
            <a:avLst/>
          </a:prstGeom>
        </p:spPr>
      </p:pic>
      <p:sp>
        <p:nvSpPr>
          <p:cNvPr id="3" name="TextBox 2">
            <a:extLst>
              <a:ext uri="{FF2B5EF4-FFF2-40B4-BE49-F238E27FC236}">
                <a16:creationId xmlns:a16="http://schemas.microsoft.com/office/drawing/2014/main" id="{CE0C6C01-B783-DB8E-18D4-C1BA80FCE972}"/>
              </a:ext>
            </a:extLst>
          </p:cNvPr>
          <p:cNvSpPr txBox="1"/>
          <p:nvPr/>
        </p:nvSpPr>
        <p:spPr>
          <a:xfrm>
            <a:off x="197691" y="406885"/>
            <a:ext cx="7854846" cy="1323439"/>
          </a:xfrm>
          <a:prstGeom prst="rect">
            <a:avLst/>
          </a:prstGeom>
          <a:noFill/>
        </p:spPr>
        <p:txBody>
          <a:bodyPr wrap="square" rtlCol="0">
            <a:spAutoFit/>
          </a:bodyPr>
          <a:lstStyle/>
          <a:p>
            <a:r>
              <a:rPr lang="en-US" sz="8000" dirty="0"/>
              <a:t>Improving</a:t>
            </a:r>
          </a:p>
        </p:txBody>
      </p:sp>
      <p:sp>
        <p:nvSpPr>
          <p:cNvPr id="4" name="TextBox 3">
            <a:extLst>
              <a:ext uri="{FF2B5EF4-FFF2-40B4-BE49-F238E27FC236}">
                <a16:creationId xmlns:a16="http://schemas.microsoft.com/office/drawing/2014/main" id="{57FEA593-DB48-38E3-95A8-2BA375EB22A6}"/>
              </a:ext>
            </a:extLst>
          </p:cNvPr>
          <p:cNvSpPr txBox="1"/>
          <p:nvPr/>
        </p:nvSpPr>
        <p:spPr>
          <a:xfrm>
            <a:off x="4572000" y="406885"/>
            <a:ext cx="4572000" cy="2215991"/>
          </a:xfrm>
          <a:prstGeom prst="rect">
            <a:avLst/>
          </a:prstGeom>
          <a:noFill/>
        </p:spPr>
        <p:txBody>
          <a:bodyPr wrap="square">
            <a:spAutoFit/>
          </a:bodyPr>
          <a:lstStyle/>
          <a:p>
            <a:r>
              <a:rPr lang="en-US" sz="13800" dirty="0">
                <a:latin typeface="Bloomishly" pitchFamily="50" charset="0"/>
              </a:rPr>
              <a:t>Quality</a:t>
            </a:r>
          </a:p>
        </p:txBody>
      </p:sp>
    </p:spTree>
    <p:extLst>
      <p:ext uri="{BB962C8B-B14F-4D97-AF65-F5344CB8AC3E}">
        <p14:creationId xmlns:p14="http://schemas.microsoft.com/office/powerpoint/2010/main" val="40612490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7"/>
          <p:cNvSpPr txBox="1">
            <a:spLocks noChangeArrowheads="1"/>
          </p:cNvSpPr>
          <p:nvPr/>
        </p:nvSpPr>
        <p:spPr bwMode="auto">
          <a:xfrm>
            <a:off x="1295400" y="19050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endParaRPr lang="en-US" altLang="en-US"/>
          </a:p>
          <a:p>
            <a:pPr eaLnBrk="1" hangingPunct="1">
              <a:buFont typeface="Times" panose="02020603050405020304" pitchFamily="18" charset="0"/>
              <a:buChar char="•"/>
            </a:pPr>
            <a:endParaRPr lang="en-US" altLang="en-US"/>
          </a:p>
        </p:txBody>
      </p:sp>
      <p:sp>
        <p:nvSpPr>
          <p:cNvPr id="83971" name="Text Box 13"/>
          <p:cNvSpPr txBox="1">
            <a:spLocks noChangeArrowheads="1"/>
          </p:cNvSpPr>
          <p:nvPr/>
        </p:nvSpPr>
        <p:spPr bwMode="auto">
          <a:xfrm>
            <a:off x="143877" y="78631"/>
            <a:ext cx="8001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2438" indent="-4524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dirty="0">
                <a:latin typeface="Chief Blueprint" panose="020B0500000000000000" pitchFamily="34" charset="0"/>
              </a:rPr>
              <a:t>Require students to add c</a:t>
            </a:r>
            <a:r>
              <a:rPr lang="en-US" altLang="en-US" sz="4400" dirty="0">
                <a:latin typeface="Chief Blueprint" panose="020B0500000000000000" pitchFamily="34" charset="0"/>
                <a:cs typeface="Times New Roman" panose="02020603050405020304" pitchFamily="18" charset="0"/>
              </a:rPr>
              <a:t>olor.</a:t>
            </a:r>
            <a:r>
              <a:rPr lang="en-US" altLang="en-US" sz="4400" dirty="0">
                <a:latin typeface="Chief Blueprint" panose="020B0500000000000000" pitchFamily="34" charset="0"/>
              </a:rPr>
              <a:t> </a:t>
            </a:r>
          </a:p>
        </p:txBody>
      </p:sp>
      <p:sp>
        <p:nvSpPr>
          <p:cNvPr id="83974" name="Rectangle 23"/>
          <p:cNvSpPr>
            <a:spLocks noChangeArrowheads="1"/>
          </p:cNvSpPr>
          <p:nvPr/>
        </p:nvSpPr>
        <p:spPr bwMode="auto">
          <a:xfrm>
            <a:off x="203199" y="1843950"/>
            <a:ext cx="440529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sz="2800" dirty="0">
                <a:latin typeface="Chief Blueprint" panose="020B0500000000000000" pitchFamily="34" charset="0"/>
              </a:rPr>
              <a:t>Show students how color improves notes and processing assignments.</a:t>
            </a:r>
          </a:p>
          <a:p>
            <a:pPr eaLnBrk="1" hangingPunct="1">
              <a:spcBef>
                <a:spcPct val="50000"/>
              </a:spcBef>
              <a:buFont typeface="Times" panose="02020603050405020304" pitchFamily="18" charset="0"/>
              <a:buChar char="•"/>
            </a:pPr>
            <a:r>
              <a:rPr lang="en-US" altLang="en-US" sz="2800" dirty="0">
                <a:latin typeface="Chief Blueprint" panose="020B0500000000000000" pitchFamily="34" charset="0"/>
              </a:rPr>
              <a:t>Model what you expect to see in their notebooks.</a:t>
            </a:r>
          </a:p>
          <a:p>
            <a:pPr eaLnBrk="1" hangingPunct="1">
              <a:spcBef>
                <a:spcPct val="50000"/>
              </a:spcBef>
              <a:buFont typeface="Times" panose="02020603050405020304" pitchFamily="18" charset="0"/>
              <a:buChar char="•"/>
            </a:pPr>
            <a:r>
              <a:rPr lang="en-US" altLang="en-US" sz="2800" dirty="0">
                <a:latin typeface="Chief Blueprint" panose="020B0500000000000000" pitchFamily="34" charset="0"/>
              </a:rPr>
              <a:t>Incorporate color for organizing into rubrics.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8497" y="1405454"/>
            <a:ext cx="4332303" cy="476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36610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12"/>
          <p:cNvSpPr txBox="1">
            <a:spLocks noChangeArrowheads="1"/>
          </p:cNvSpPr>
          <p:nvPr/>
        </p:nvSpPr>
        <p:spPr bwMode="auto">
          <a:xfrm>
            <a:off x="0" y="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dirty="0">
                <a:latin typeface="Chief Blueprint" panose="020B0500000000000000" pitchFamily="34" charset="0"/>
                <a:cs typeface="Times New Roman" panose="02020603050405020304" pitchFamily="18" charset="0"/>
              </a:rPr>
              <a:t>Encourage a sense of pride in notebooks.</a:t>
            </a:r>
          </a:p>
        </p:txBody>
      </p:sp>
      <p:sp>
        <p:nvSpPr>
          <p:cNvPr id="84997" name="Text Box 13"/>
          <p:cNvSpPr txBox="1">
            <a:spLocks noChangeArrowheads="1"/>
          </p:cNvSpPr>
          <p:nvPr/>
        </p:nvSpPr>
        <p:spPr bwMode="auto">
          <a:xfrm>
            <a:off x="4969488" y="1458010"/>
            <a:ext cx="375602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sz="2800" dirty="0">
                <a:latin typeface="Chief Blueprint" panose="020B0500000000000000" pitchFamily="34" charset="0"/>
              </a:rPr>
              <a:t>Show students that their notebook has value and importance to them.  </a:t>
            </a:r>
          </a:p>
          <a:p>
            <a:pPr eaLnBrk="1" hangingPunct="1">
              <a:spcBef>
                <a:spcPct val="50000"/>
              </a:spcBef>
              <a:buFont typeface="Times" panose="02020603050405020304" pitchFamily="18" charset="0"/>
              <a:buChar char="•"/>
            </a:pPr>
            <a:r>
              <a:rPr lang="en-US" altLang="en-US" sz="2800" dirty="0">
                <a:latin typeface="Chief Blueprint" panose="020B0500000000000000" pitchFamily="34" charset="0"/>
              </a:rPr>
              <a:t>Provide evidence of students who have used their notebooks in future years.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65017" y="1285713"/>
            <a:ext cx="4385569" cy="45303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350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
            <a:extLst>
              <a:ext uri="{FF2B5EF4-FFF2-40B4-BE49-F238E27FC236}">
                <a16:creationId xmlns:a16="http://schemas.microsoft.com/office/drawing/2014/main" id="{807C59F0-AA7D-86F2-4136-EA8AA31C3B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3ED8A668-0542-4289-3C3F-2F12AF7584FB}"/>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032017B4-BCF2-DF85-439C-D15474877607}"/>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5947F00E-556D-F98B-CAE6-17B2A2CB729F}"/>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9" name="Rectangle 8">
            <a:extLst>
              <a:ext uri="{FF2B5EF4-FFF2-40B4-BE49-F238E27FC236}">
                <a16:creationId xmlns:a16="http://schemas.microsoft.com/office/drawing/2014/main" id="{A5EDCF43-D2E8-767B-F844-25EF86ED292C}"/>
              </a:ext>
            </a:extLst>
          </p:cNvPr>
          <p:cNvSpPr/>
          <p:nvPr/>
        </p:nvSpPr>
        <p:spPr>
          <a:xfrm>
            <a:off x="-3070225" y="4811713"/>
            <a:ext cx="2571750" cy="714375"/>
          </a:xfrm>
          <a:prstGeom prst="rect">
            <a:avLst/>
          </a:prstGeom>
        </p:spPr>
        <p:txBody>
          <a:bodyPr>
            <a:spAutoFit/>
          </a:bodyPr>
          <a:lstStyle/>
          <a:p>
            <a:pPr>
              <a:defRPr/>
            </a:pPr>
            <a:r>
              <a:rPr lang="en-US" sz="1350" dirty="0">
                <a:latin typeface="Verdana" panose="020B0604030504040204" pitchFamily="34" charset="0"/>
              </a:rPr>
              <a:t>Awesome and engaging resource! My students loved it!</a:t>
            </a:r>
            <a:endParaRPr lang="en-US" sz="1350" dirty="0"/>
          </a:p>
        </p:txBody>
      </p:sp>
      <p:sp>
        <p:nvSpPr>
          <p:cNvPr id="11" name="Speech Bubble: Rectangle 10">
            <a:extLst>
              <a:ext uri="{FF2B5EF4-FFF2-40B4-BE49-F238E27FC236}">
                <a16:creationId xmlns:a16="http://schemas.microsoft.com/office/drawing/2014/main" id="{464D3C53-D9FE-DEC4-0CBD-99307363F7B9}"/>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4584" name="TextBox 2">
            <a:extLst>
              <a:ext uri="{FF2B5EF4-FFF2-40B4-BE49-F238E27FC236}">
                <a16:creationId xmlns:a16="http://schemas.microsoft.com/office/drawing/2014/main" id="{8525B18E-983B-D87B-9BF0-CD1712D7EF64}"/>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2" name="Speech Bubble: Rectangle 11">
            <a:extLst>
              <a:ext uri="{FF2B5EF4-FFF2-40B4-BE49-F238E27FC236}">
                <a16:creationId xmlns:a16="http://schemas.microsoft.com/office/drawing/2014/main" id="{542AEB9F-E536-7401-CE9F-16C2E6044C98}"/>
              </a:ext>
            </a:extLst>
          </p:cNvPr>
          <p:cNvSpPr/>
          <p:nvPr/>
        </p:nvSpPr>
        <p:spPr>
          <a:xfrm>
            <a:off x="2208213" y="2025650"/>
            <a:ext cx="1760537" cy="1604963"/>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Speech Bubble: Oval 15">
            <a:extLst>
              <a:ext uri="{FF2B5EF4-FFF2-40B4-BE49-F238E27FC236}">
                <a16:creationId xmlns:a16="http://schemas.microsoft.com/office/drawing/2014/main" id="{A6573EF9-9292-284C-3B3D-DA7F9119BB26}"/>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5" name="Rectangle 14">
            <a:extLst>
              <a:ext uri="{FF2B5EF4-FFF2-40B4-BE49-F238E27FC236}">
                <a16:creationId xmlns:a16="http://schemas.microsoft.com/office/drawing/2014/main" id="{1B708B91-3B2E-8F96-96F9-0A22FEF6D9FE}"/>
              </a:ext>
            </a:extLst>
          </p:cNvPr>
          <p:cNvSpPr/>
          <p:nvPr/>
        </p:nvSpPr>
        <p:spPr>
          <a:xfrm rot="20491748">
            <a:off x="-3409950" y="2312988"/>
            <a:ext cx="2571750" cy="1338262"/>
          </a:xfrm>
          <a:prstGeom prst="rect">
            <a:avLst/>
          </a:prstGeom>
        </p:spPr>
        <p:txBody>
          <a:bodyPr>
            <a:spAutoFit/>
          </a:bodyPr>
          <a:lstStyle/>
          <a:p>
            <a:pPr algn="ctr">
              <a:defRPr/>
            </a:pPr>
            <a:r>
              <a:rPr lang="en-US" sz="1350" dirty="0">
                <a:latin typeface="Covered By Your Grace" pitchFamily="2" charset="0"/>
              </a:rPr>
              <a:t>The students were able to understand the lessons and the text and pictures for the ELL modified lessons worked great! Thanks for making this! Made my life easier.     – Mary </a:t>
            </a:r>
          </a:p>
        </p:txBody>
      </p:sp>
      <p:sp>
        <p:nvSpPr>
          <p:cNvPr id="19" name="Rectangle 18">
            <a:extLst>
              <a:ext uri="{FF2B5EF4-FFF2-40B4-BE49-F238E27FC236}">
                <a16:creationId xmlns:a16="http://schemas.microsoft.com/office/drawing/2014/main" id="{390FC74D-E412-D9CB-B751-290A4C603DBB}"/>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1" name="Rectangle 20">
            <a:extLst>
              <a:ext uri="{FF2B5EF4-FFF2-40B4-BE49-F238E27FC236}">
                <a16:creationId xmlns:a16="http://schemas.microsoft.com/office/drawing/2014/main" id="{24618A38-947A-FF7C-A724-08C00660DD21}"/>
              </a:ext>
            </a:extLst>
          </p:cNvPr>
          <p:cNvSpPr/>
          <p:nvPr/>
        </p:nvSpPr>
        <p:spPr>
          <a:xfrm>
            <a:off x="2219325" y="2055813"/>
            <a:ext cx="1720850"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All students can learn – we just need to support them in different ways.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-Seidlitz’s </a:t>
            </a:r>
            <a:r>
              <a:rPr lang="en-US" sz="1350" i="1" dirty="0">
                <a:solidFill>
                  <a:srgbClr val="000000"/>
                </a:solidFill>
                <a:latin typeface="Chief Blueprint" panose="020B0500000000000000" pitchFamily="34" charset="0"/>
              </a:rPr>
              <a:t>Seven Steps</a:t>
            </a:r>
          </a:p>
        </p:txBody>
      </p:sp>
      <p:sp>
        <p:nvSpPr>
          <p:cNvPr id="24" name="Rectangle 23">
            <a:extLst>
              <a:ext uri="{FF2B5EF4-FFF2-40B4-BE49-F238E27FC236}">
                <a16:creationId xmlns:a16="http://schemas.microsoft.com/office/drawing/2014/main" id="{D3EFD2C9-3FC1-C6CF-5100-833D99954560}"/>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
        <p:nvSpPr>
          <p:cNvPr id="24591" name="Rectangle 24">
            <a:extLst>
              <a:ext uri="{FF2B5EF4-FFF2-40B4-BE49-F238E27FC236}">
                <a16:creationId xmlns:a16="http://schemas.microsoft.com/office/drawing/2014/main" id="{BAA0016E-B884-CD1B-816E-25F7065D3232}"/>
              </a:ext>
            </a:extLst>
          </p:cNvPr>
          <p:cNvSpPr>
            <a:spLocks noChangeArrowheads="1"/>
          </p:cNvSpPr>
          <p:nvPr/>
        </p:nvSpPr>
        <p:spPr bwMode="auto">
          <a:xfrm>
            <a:off x="9393238" y="42449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393939"/>
                </a:solidFill>
                <a:latin typeface="Open Sans" panose="020B0606030504020204" pitchFamily="34" charset="0"/>
              </a:rPr>
              <a:t>Content-Area Conversations</a:t>
            </a:r>
          </a:p>
          <a:p>
            <a:pPr>
              <a:spcBef>
                <a:spcPct val="0"/>
              </a:spcBef>
              <a:buFontTx/>
              <a:buNone/>
            </a:pPr>
            <a:r>
              <a:rPr lang="en-US" altLang="en-US" sz="1800" i="1">
                <a:solidFill>
                  <a:srgbClr val="000000"/>
                </a:solidFill>
                <a:latin typeface="Open Sans" panose="020B0606030504020204" pitchFamily="34" charset="0"/>
              </a:rPr>
              <a:t>by Douglas Fisher, Nancy Frey and Carol Rothenberg</a:t>
            </a:r>
          </a:p>
        </p:txBody>
      </p:sp>
      <p:sp>
        <p:nvSpPr>
          <p:cNvPr id="26" name="Speech Bubble: Oval 25">
            <a:extLst>
              <a:ext uri="{FF2B5EF4-FFF2-40B4-BE49-F238E27FC236}">
                <a16:creationId xmlns:a16="http://schemas.microsoft.com/office/drawing/2014/main" id="{DF19F255-21FF-B6DB-C30D-C0152C98E743}"/>
              </a:ext>
            </a:extLst>
          </p:cNvPr>
          <p:cNvSpPr/>
          <p:nvPr/>
        </p:nvSpPr>
        <p:spPr>
          <a:xfrm>
            <a:off x="3595688" y="2493963"/>
            <a:ext cx="2668587" cy="2244725"/>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Rectangle 26">
            <a:extLst>
              <a:ext uri="{FF2B5EF4-FFF2-40B4-BE49-F238E27FC236}">
                <a16:creationId xmlns:a16="http://schemas.microsoft.com/office/drawing/2014/main" id="{173580CF-BDCF-29D0-3387-717479F2C3ED}"/>
              </a:ext>
            </a:extLst>
          </p:cNvPr>
          <p:cNvSpPr/>
          <p:nvPr/>
        </p:nvSpPr>
        <p:spPr>
          <a:xfrm>
            <a:off x="3576638" y="2603500"/>
            <a:ext cx="2706687" cy="2168525"/>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The </a:t>
            </a:r>
          </a:p>
          <a:p>
            <a:pPr algn="ctr">
              <a:defRPr/>
            </a:pPr>
            <a:r>
              <a:rPr lang="en-US" sz="1350" dirty="0">
                <a:solidFill>
                  <a:srgbClr val="000000"/>
                </a:solidFill>
                <a:latin typeface="Chief Blueprint" panose="020B0500000000000000" pitchFamily="34" charset="0"/>
              </a:rPr>
              <a:t>Interactive Student </a:t>
            </a:r>
          </a:p>
          <a:p>
            <a:pPr algn="ctr">
              <a:defRPr/>
            </a:pPr>
            <a:r>
              <a:rPr lang="en-US" sz="1350" dirty="0">
                <a:solidFill>
                  <a:srgbClr val="000000"/>
                </a:solidFill>
                <a:latin typeface="Chief Blueprint" panose="020B0500000000000000" pitchFamily="34" charset="0"/>
              </a:rPr>
              <a:t>Notebook is a powerful </a:t>
            </a:r>
          </a:p>
          <a:p>
            <a:pPr algn="ctr">
              <a:defRPr/>
            </a:pPr>
            <a:r>
              <a:rPr lang="en-US" sz="1350" dirty="0">
                <a:solidFill>
                  <a:srgbClr val="000000"/>
                </a:solidFill>
                <a:latin typeface="Chief Blueprint" panose="020B0500000000000000" pitchFamily="34" charset="0"/>
              </a:rPr>
              <a:t>teaching tool that allows you to differentiate instruction for students in a variety of ways.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Wist’s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Research on the Interactive Student </a:t>
            </a:r>
          </a:p>
          <a:p>
            <a:pPr algn="ctr">
              <a:defRPr/>
            </a:pPr>
            <a:r>
              <a:rPr lang="en-US" sz="1350" i="1" dirty="0">
                <a:solidFill>
                  <a:srgbClr val="000000"/>
                </a:solidFill>
                <a:latin typeface="Chief Blueprint" panose="020B0500000000000000" pitchFamily="34" charset="0"/>
              </a:rPr>
              <a:t>Notebook</a:t>
            </a:r>
          </a:p>
        </p:txBody>
      </p:sp>
      <p:sp>
        <p:nvSpPr>
          <p:cNvPr id="31" name="Speech Bubble: Rectangle with Corners Rounded 30">
            <a:extLst>
              <a:ext uri="{FF2B5EF4-FFF2-40B4-BE49-F238E27FC236}">
                <a16:creationId xmlns:a16="http://schemas.microsoft.com/office/drawing/2014/main" id="{2BB5D2C0-5C9D-3684-C315-A4CD98061BB8}"/>
              </a:ext>
            </a:extLst>
          </p:cNvPr>
          <p:cNvSpPr/>
          <p:nvPr/>
        </p:nvSpPr>
        <p:spPr>
          <a:xfrm rot="616323">
            <a:off x="417513" y="2455863"/>
            <a:ext cx="1784350"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Rectangle 28">
            <a:extLst>
              <a:ext uri="{FF2B5EF4-FFF2-40B4-BE49-F238E27FC236}">
                <a16:creationId xmlns:a16="http://schemas.microsoft.com/office/drawing/2014/main" id="{336384AD-8F14-E6FC-C29A-3CBCE2378D2E}"/>
              </a:ext>
            </a:extLst>
          </p:cNvPr>
          <p:cNvSpPr/>
          <p:nvPr/>
        </p:nvSpPr>
        <p:spPr>
          <a:xfrm rot="609555">
            <a:off x="417513" y="2505075"/>
            <a:ext cx="1725612"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can be fun and rigorous at the same time.</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pPr>
              <a:defRPr/>
            </a:pPr>
            <a:endParaRPr lang="en-US" sz="1350" dirty="0">
              <a:solidFill>
                <a:srgbClr val="000000"/>
              </a:solidFill>
              <a:latin typeface="Chief Blueprint" panose="020B0500000000000000"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everal&#10;&#10;Description automatically generated">
            <a:extLst>
              <a:ext uri="{FF2B5EF4-FFF2-40B4-BE49-F238E27FC236}">
                <a16:creationId xmlns:a16="http://schemas.microsoft.com/office/drawing/2014/main" id="{416089A8-6905-4B0A-8C45-C38922390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095120"/>
          </a:xfrm>
          <a:prstGeom prst="rect">
            <a:avLst/>
          </a:prstGeom>
        </p:spPr>
      </p:pic>
      <p:pic>
        <p:nvPicPr>
          <p:cNvPr id="3" name="Picture 2">
            <a:extLst>
              <a:ext uri="{FF2B5EF4-FFF2-40B4-BE49-F238E27FC236}">
                <a16:creationId xmlns:a16="http://schemas.microsoft.com/office/drawing/2014/main" id="{D54AFC2A-49B2-4DCA-BE34-E5E312862F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59225"/>
            <a:ext cx="9149483" cy="6098775"/>
          </a:xfrm>
          <a:prstGeom prst="rect">
            <a:avLst/>
          </a:prstGeom>
        </p:spPr>
      </p:pic>
      <p:sp>
        <p:nvSpPr>
          <p:cNvPr id="2" name="TextBox 3">
            <a:extLst>
              <a:ext uri="{FF2B5EF4-FFF2-40B4-BE49-F238E27FC236}">
                <a16:creationId xmlns:a16="http://schemas.microsoft.com/office/drawing/2014/main" id="{6FEBF1E2-70B7-43B2-8FAB-44F9656A8BA3}"/>
              </a:ext>
            </a:extLst>
          </p:cNvPr>
          <p:cNvSpPr txBox="1">
            <a:spLocks noChangeArrowheads="1"/>
          </p:cNvSpPr>
          <p:nvPr/>
        </p:nvSpPr>
        <p:spPr bwMode="auto">
          <a:xfrm>
            <a:off x="188586" y="0"/>
            <a:ext cx="87668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000" dirty="0">
                <a:solidFill>
                  <a:schemeClr val="bg1"/>
                </a:solidFill>
                <a:latin typeface="A Hundred Miles" panose="02000000000000000000" pitchFamily="2" charset="0"/>
              </a:rPr>
              <a:t>Questions?</a:t>
            </a:r>
          </a:p>
          <a:p>
            <a:pPr algn="ctr"/>
            <a:r>
              <a:rPr lang="en-US" altLang="en-US" sz="6000" dirty="0">
                <a:solidFill>
                  <a:schemeClr val="bg1"/>
                </a:solidFill>
                <a:latin typeface="A Hundred Miles" panose="02000000000000000000" pitchFamily="2" charset="0"/>
              </a:rPr>
              <a:t>Ideas?</a:t>
            </a:r>
          </a:p>
        </p:txBody>
      </p:sp>
    </p:spTree>
    <p:extLst>
      <p:ext uri="{BB962C8B-B14F-4D97-AF65-F5344CB8AC3E}">
        <p14:creationId xmlns:p14="http://schemas.microsoft.com/office/powerpoint/2010/main" val="31849980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0963" y="109538"/>
            <a:ext cx="8982075" cy="340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9923" name="Picture 2" descr="http://1.bp.blogspot.com/-lk3Lp_pbvwk/VKQySKTnvcI/AAAAAAAAAOw/TqxUpq287FM/s1600/thankyo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2063" y="625475"/>
            <a:ext cx="5788025"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TextBox 20"/>
          <p:cNvSpPr txBox="1">
            <a:spLocks noChangeArrowheads="1"/>
          </p:cNvSpPr>
          <p:nvPr/>
        </p:nvSpPr>
        <p:spPr bwMode="auto">
          <a:xfrm>
            <a:off x="80963" y="3589973"/>
            <a:ext cx="9047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dirty="0">
                <a:latin typeface="always  forever" pitchFamily="2" charset="0"/>
              </a:rPr>
              <a:t>Connect with me!</a:t>
            </a:r>
            <a:endParaRPr lang="en-US" altLang="en-US" sz="6600" dirty="0">
              <a:latin typeface="always  forever" pitchFamily="2" charset="0"/>
            </a:endParaRPr>
          </a:p>
        </p:txBody>
      </p:sp>
      <p:pic>
        <p:nvPicPr>
          <p:cNvPr id="209925" name="Picture 8" descr="http://www.etan.org/graphics/instagram_logo__transparent.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3442" y="5412802"/>
            <a:ext cx="1204912"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6" name="Picture 10" descr="http://www.builders-sales.com/wp-content/uploads/2013/07/transparent-facebook-logo-icon.pn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03113" y="5466778"/>
            <a:ext cx="9969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7" name="Picture 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69558" y="5382640"/>
            <a:ext cx="116522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87474" y="4550240"/>
            <a:ext cx="10631278" cy="984885"/>
          </a:xfrm>
          <a:prstGeom prst="rect">
            <a:avLst/>
          </a:prstGeom>
          <a:noFill/>
        </p:spPr>
        <p:txBody>
          <a:bodyPr wrap="square" rtlCol="0">
            <a:spAutoFit/>
          </a:bodyPr>
          <a:lstStyle/>
          <a:p>
            <a:r>
              <a:rPr lang="en-US" sz="4000" dirty="0">
                <a:hlinkClick r:id="rId10"/>
              </a:rPr>
              <a:t>www.SocialStudiesSuccess.com</a:t>
            </a:r>
            <a:endParaRPr lang="en-US" sz="4000" dirty="0"/>
          </a:p>
          <a:p>
            <a:endParaRPr lang="en-US" dirty="0"/>
          </a:p>
        </p:txBody>
      </p:sp>
      <p:pic>
        <p:nvPicPr>
          <p:cNvPr id="13314" name="Picture 2" descr="Image result for pinterest symbol 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40882" y="5473299"/>
            <a:ext cx="1022093" cy="102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6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7">
            <a:extLst>
              <a:ext uri="{FF2B5EF4-FFF2-40B4-BE49-F238E27FC236}">
                <a16:creationId xmlns:a16="http://schemas.microsoft.com/office/drawing/2014/main" id="{4A9614C2-63BC-C141-E686-5BC64EC28B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B5B0AF3A-7FE8-83F2-DD65-BCE13665BE27}"/>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CE9B452B-72FD-79C6-863E-CA337D751E40}"/>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B165EB46-56A3-3272-DD42-EAC36BB468E9}"/>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1C836572-7F15-3E42-6DA7-254FB3F6B0BC}"/>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632" name="TextBox 2">
            <a:extLst>
              <a:ext uri="{FF2B5EF4-FFF2-40B4-BE49-F238E27FC236}">
                <a16:creationId xmlns:a16="http://schemas.microsoft.com/office/drawing/2014/main" id="{15EC008E-0F41-023D-0F1F-E039AE582B6E}"/>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2" name="Speech Bubble: Rectangle 11">
            <a:extLst>
              <a:ext uri="{FF2B5EF4-FFF2-40B4-BE49-F238E27FC236}">
                <a16:creationId xmlns:a16="http://schemas.microsoft.com/office/drawing/2014/main" id="{E6406EA3-333A-735C-7A20-3D273120F241}"/>
              </a:ext>
            </a:extLst>
          </p:cNvPr>
          <p:cNvSpPr/>
          <p:nvPr/>
        </p:nvSpPr>
        <p:spPr>
          <a:xfrm>
            <a:off x="2208213" y="2025650"/>
            <a:ext cx="1760537" cy="1604963"/>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Speech Bubble: Rectangle with Corners Rounded 13">
            <a:extLst>
              <a:ext uri="{FF2B5EF4-FFF2-40B4-BE49-F238E27FC236}">
                <a16:creationId xmlns:a16="http://schemas.microsoft.com/office/drawing/2014/main" id="{14AE1595-18AA-D6D2-B7D4-F9ADE145C9C3}"/>
              </a:ext>
            </a:extLst>
          </p:cNvPr>
          <p:cNvSpPr/>
          <p:nvPr/>
        </p:nvSpPr>
        <p:spPr>
          <a:xfrm rot="20929484">
            <a:off x="6365875" y="2727325"/>
            <a:ext cx="2516188" cy="15001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Speech Bubble: Oval 15">
            <a:extLst>
              <a:ext uri="{FF2B5EF4-FFF2-40B4-BE49-F238E27FC236}">
                <a16:creationId xmlns:a16="http://schemas.microsoft.com/office/drawing/2014/main" id="{CBE31C74-9E40-F2F4-3AE2-7B2EA28EF866}"/>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3F19888B-35C4-DA35-DC16-87B60F49B7D9}"/>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1" name="Rectangle 20">
            <a:extLst>
              <a:ext uri="{FF2B5EF4-FFF2-40B4-BE49-F238E27FC236}">
                <a16:creationId xmlns:a16="http://schemas.microsoft.com/office/drawing/2014/main" id="{E7BDDF3E-E5C7-A634-E89C-E1EA7A50EB31}"/>
              </a:ext>
            </a:extLst>
          </p:cNvPr>
          <p:cNvSpPr/>
          <p:nvPr/>
        </p:nvSpPr>
        <p:spPr>
          <a:xfrm>
            <a:off x="2219325" y="2055813"/>
            <a:ext cx="1720850"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All students can learn – we just need to support them in different ways.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-Seidlitz’s </a:t>
            </a:r>
            <a:r>
              <a:rPr lang="en-US" sz="1350" i="1" dirty="0">
                <a:solidFill>
                  <a:srgbClr val="000000"/>
                </a:solidFill>
                <a:latin typeface="Chief Blueprint" panose="020B0500000000000000" pitchFamily="34" charset="0"/>
              </a:rPr>
              <a:t>Seven Steps</a:t>
            </a:r>
          </a:p>
        </p:txBody>
      </p:sp>
      <p:sp>
        <p:nvSpPr>
          <p:cNvPr id="22" name="Rectangle 21">
            <a:extLst>
              <a:ext uri="{FF2B5EF4-FFF2-40B4-BE49-F238E27FC236}">
                <a16:creationId xmlns:a16="http://schemas.microsoft.com/office/drawing/2014/main" id="{4A50192D-97A2-619B-DE55-55FC54A1BF76}"/>
              </a:ext>
            </a:extLst>
          </p:cNvPr>
          <p:cNvSpPr/>
          <p:nvPr/>
        </p:nvSpPr>
        <p:spPr>
          <a:xfrm rot="20919442">
            <a:off x="6389688" y="2703513"/>
            <a:ext cx="2543175" cy="1547812"/>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should not be trivial pursuit – dig deeper and teach with essential questions and enduring understandings.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-Wiggins &amp; McTighe </a:t>
            </a:r>
            <a:r>
              <a:rPr lang="en-US" sz="1350" i="1" dirty="0">
                <a:solidFill>
                  <a:srgbClr val="000000"/>
                </a:solidFill>
                <a:latin typeface="Chief Blueprint" panose="020B0500000000000000" pitchFamily="34" charset="0"/>
              </a:rPr>
              <a:t>Essential Questions</a:t>
            </a:r>
          </a:p>
        </p:txBody>
      </p:sp>
      <p:sp>
        <p:nvSpPr>
          <p:cNvPr id="24" name="Rectangle 23">
            <a:extLst>
              <a:ext uri="{FF2B5EF4-FFF2-40B4-BE49-F238E27FC236}">
                <a16:creationId xmlns:a16="http://schemas.microsoft.com/office/drawing/2014/main" id="{9A3EDB69-5C70-1458-870B-F93725837E62}"/>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
        <p:nvSpPr>
          <p:cNvPr id="26" name="Speech Bubble: Oval 25">
            <a:extLst>
              <a:ext uri="{FF2B5EF4-FFF2-40B4-BE49-F238E27FC236}">
                <a16:creationId xmlns:a16="http://schemas.microsoft.com/office/drawing/2014/main" id="{0F7C5F16-1488-DD1E-DA55-8ECF1C0EB91E}"/>
              </a:ext>
            </a:extLst>
          </p:cNvPr>
          <p:cNvSpPr/>
          <p:nvPr/>
        </p:nvSpPr>
        <p:spPr>
          <a:xfrm>
            <a:off x="3595688" y="2493963"/>
            <a:ext cx="2668587" cy="2244725"/>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Rectangle 26">
            <a:extLst>
              <a:ext uri="{FF2B5EF4-FFF2-40B4-BE49-F238E27FC236}">
                <a16:creationId xmlns:a16="http://schemas.microsoft.com/office/drawing/2014/main" id="{0354EA29-A4C4-E59D-EB0D-02F6077A2991}"/>
              </a:ext>
            </a:extLst>
          </p:cNvPr>
          <p:cNvSpPr/>
          <p:nvPr/>
        </p:nvSpPr>
        <p:spPr>
          <a:xfrm>
            <a:off x="3576638" y="2603500"/>
            <a:ext cx="2706687" cy="2168525"/>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The </a:t>
            </a:r>
          </a:p>
          <a:p>
            <a:pPr algn="ctr">
              <a:defRPr/>
            </a:pPr>
            <a:r>
              <a:rPr lang="en-US" sz="1350" dirty="0">
                <a:solidFill>
                  <a:srgbClr val="000000"/>
                </a:solidFill>
                <a:latin typeface="Chief Blueprint" panose="020B0500000000000000" pitchFamily="34" charset="0"/>
              </a:rPr>
              <a:t>Interactive Student </a:t>
            </a:r>
          </a:p>
          <a:p>
            <a:pPr algn="ctr">
              <a:defRPr/>
            </a:pPr>
            <a:r>
              <a:rPr lang="en-US" sz="1350" dirty="0">
                <a:solidFill>
                  <a:srgbClr val="000000"/>
                </a:solidFill>
                <a:latin typeface="Chief Blueprint" panose="020B0500000000000000" pitchFamily="34" charset="0"/>
              </a:rPr>
              <a:t>Notebook is a powerful </a:t>
            </a:r>
          </a:p>
          <a:p>
            <a:pPr algn="ctr">
              <a:defRPr/>
            </a:pPr>
            <a:r>
              <a:rPr lang="en-US" sz="1350" dirty="0">
                <a:solidFill>
                  <a:srgbClr val="000000"/>
                </a:solidFill>
                <a:latin typeface="Chief Blueprint" panose="020B0500000000000000" pitchFamily="34" charset="0"/>
              </a:rPr>
              <a:t>teaching tool that allows you to differentiate instruction for students in a variety of ways.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Wist’s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Research on the Interactive Student </a:t>
            </a:r>
          </a:p>
          <a:p>
            <a:pPr algn="ctr">
              <a:defRPr/>
            </a:pPr>
            <a:r>
              <a:rPr lang="en-US" sz="1350" i="1" dirty="0">
                <a:solidFill>
                  <a:srgbClr val="000000"/>
                </a:solidFill>
                <a:latin typeface="Chief Blueprint" panose="020B0500000000000000" pitchFamily="34" charset="0"/>
              </a:rPr>
              <a:t>Notebook</a:t>
            </a:r>
          </a:p>
        </p:txBody>
      </p:sp>
      <p:sp>
        <p:nvSpPr>
          <p:cNvPr id="31" name="Speech Bubble: Rectangle with Corners Rounded 30">
            <a:extLst>
              <a:ext uri="{FF2B5EF4-FFF2-40B4-BE49-F238E27FC236}">
                <a16:creationId xmlns:a16="http://schemas.microsoft.com/office/drawing/2014/main" id="{CE7BAB0C-407F-1969-1F06-792A97D91409}"/>
              </a:ext>
            </a:extLst>
          </p:cNvPr>
          <p:cNvSpPr/>
          <p:nvPr/>
        </p:nvSpPr>
        <p:spPr>
          <a:xfrm rot="616323">
            <a:off x="417513" y="2455863"/>
            <a:ext cx="1784350"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Rectangle 28">
            <a:extLst>
              <a:ext uri="{FF2B5EF4-FFF2-40B4-BE49-F238E27FC236}">
                <a16:creationId xmlns:a16="http://schemas.microsoft.com/office/drawing/2014/main" id="{7E7CB309-1986-BDD7-D081-6B1150EDC568}"/>
              </a:ext>
            </a:extLst>
          </p:cNvPr>
          <p:cNvSpPr/>
          <p:nvPr/>
        </p:nvSpPr>
        <p:spPr>
          <a:xfrm rot="609555">
            <a:off x="417513" y="2505075"/>
            <a:ext cx="1725612"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can be fun and rigorous at the same time.</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pPr>
              <a:defRPr/>
            </a:pPr>
            <a:endParaRPr lang="en-US" sz="1350" dirty="0">
              <a:solidFill>
                <a:srgbClr val="000000"/>
              </a:solidFill>
              <a:latin typeface="Chief Blueprint" panose="020B0500000000000000"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7">
            <a:extLst>
              <a:ext uri="{FF2B5EF4-FFF2-40B4-BE49-F238E27FC236}">
                <a16:creationId xmlns:a16="http://schemas.microsoft.com/office/drawing/2014/main" id="{8299DDA5-201D-71CB-732E-7F9C492D53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CB48DD3A-8A42-260B-96FD-F813E6B5E93F}"/>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69A4B67A-7DB7-9362-19E6-E67C3B72F06A}"/>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FD370926-C72A-BD3D-BE8A-9FBE0001B071}"/>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2A18FEE5-1C24-90D2-E56E-EDAF294CE65C}"/>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8680" name="TextBox 2">
            <a:extLst>
              <a:ext uri="{FF2B5EF4-FFF2-40B4-BE49-F238E27FC236}">
                <a16:creationId xmlns:a16="http://schemas.microsoft.com/office/drawing/2014/main" id="{D994EE72-4F2C-FCC5-CB1B-9DB64D68A281}"/>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2" name="Speech Bubble: Rectangle 11">
            <a:extLst>
              <a:ext uri="{FF2B5EF4-FFF2-40B4-BE49-F238E27FC236}">
                <a16:creationId xmlns:a16="http://schemas.microsoft.com/office/drawing/2014/main" id="{477E938C-5F61-3183-844F-4E12637DC735}"/>
              </a:ext>
            </a:extLst>
          </p:cNvPr>
          <p:cNvSpPr/>
          <p:nvPr/>
        </p:nvSpPr>
        <p:spPr>
          <a:xfrm>
            <a:off x="2208213" y="2025650"/>
            <a:ext cx="1760537" cy="1604963"/>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Speech Bubble: Rectangle with Corners Rounded 13">
            <a:extLst>
              <a:ext uri="{FF2B5EF4-FFF2-40B4-BE49-F238E27FC236}">
                <a16:creationId xmlns:a16="http://schemas.microsoft.com/office/drawing/2014/main" id="{3A0EAA81-C3AD-7061-2373-656D68A95B74}"/>
              </a:ext>
            </a:extLst>
          </p:cNvPr>
          <p:cNvSpPr/>
          <p:nvPr/>
        </p:nvSpPr>
        <p:spPr>
          <a:xfrm rot="20929484">
            <a:off x="6365875" y="2727325"/>
            <a:ext cx="2516188" cy="15001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Speech Bubble: Oval 15">
            <a:extLst>
              <a:ext uri="{FF2B5EF4-FFF2-40B4-BE49-F238E27FC236}">
                <a16:creationId xmlns:a16="http://schemas.microsoft.com/office/drawing/2014/main" id="{D041EB03-8558-C00E-4F09-F7FB8E3A918F}"/>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8D1E19E1-D9D5-D513-0DAF-037EC7EBF1E9}"/>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1" name="Rectangle 20">
            <a:extLst>
              <a:ext uri="{FF2B5EF4-FFF2-40B4-BE49-F238E27FC236}">
                <a16:creationId xmlns:a16="http://schemas.microsoft.com/office/drawing/2014/main" id="{D66B0DD1-9B69-01D0-BF0D-C5C777F29BD8}"/>
              </a:ext>
            </a:extLst>
          </p:cNvPr>
          <p:cNvSpPr/>
          <p:nvPr/>
        </p:nvSpPr>
        <p:spPr>
          <a:xfrm>
            <a:off x="2219325" y="2055813"/>
            <a:ext cx="1720850"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All students can learn – we just need to support them in different ways.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-Seidlitz’s </a:t>
            </a:r>
            <a:r>
              <a:rPr lang="en-US" sz="1350" i="1" dirty="0">
                <a:solidFill>
                  <a:srgbClr val="000000"/>
                </a:solidFill>
                <a:latin typeface="Chief Blueprint" panose="020B0500000000000000" pitchFamily="34" charset="0"/>
              </a:rPr>
              <a:t>Seven Steps</a:t>
            </a:r>
          </a:p>
        </p:txBody>
      </p:sp>
      <p:sp>
        <p:nvSpPr>
          <p:cNvPr id="22" name="Rectangle 21">
            <a:extLst>
              <a:ext uri="{FF2B5EF4-FFF2-40B4-BE49-F238E27FC236}">
                <a16:creationId xmlns:a16="http://schemas.microsoft.com/office/drawing/2014/main" id="{82BBA8AD-3B84-0D63-3FFA-1AAB397B20A2}"/>
              </a:ext>
            </a:extLst>
          </p:cNvPr>
          <p:cNvSpPr/>
          <p:nvPr/>
        </p:nvSpPr>
        <p:spPr>
          <a:xfrm rot="20919442">
            <a:off x="6389688" y="2703513"/>
            <a:ext cx="2543175" cy="1547812"/>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should not be trivial pursuit – dig deeper and teach with essential questions and enduring understandings.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-Wiggins &amp; McTighe </a:t>
            </a:r>
            <a:r>
              <a:rPr lang="en-US" sz="1350" i="1" dirty="0">
                <a:solidFill>
                  <a:srgbClr val="000000"/>
                </a:solidFill>
                <a:latin typeface="Chief Blueprint" panose="020B0500000000000000" pitchFamily="34" charset="0"/>
              </a:rPr>
              <a:t>Essential Questions</a:t>
            </a:r>
          </a:p>
        </p:txBody>
      </p:sp>
      <p:sp>
        <p:nvSpPr>
          <p:cNvPr id="24" name="Rectangle 23">
            <a:extLst>
              <a:ext uri="{FF2B5EF4-FFF2-40B4-BE49-F238E27FC236}">
                <a16:creationId xmlns:a16="http://schemas.microsoft.com/office/drawing/2014/main" id="{92ABC026-2335-1BA5-FC72-0FD722BBA8A4}"/>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
        <p:nvSpPr>
          <p:cNvPr id="26" name="Speech Bubble: Oval 25">
            <a:extLst>
              <a:ext uri="{FF2B5EF4-FFF2-40B4-BE49-F238E27FC236}">
                <a16:creationId xmlns:a16="http://schemas.microsoft.com/office/drawing/2014/main" id="{1E3EA0A7-0D65-00CB-B234-8DE64B0555C8}"/>
              </a:ext>
            </a:extLst>
          </p:cNvPr>
          <p:cNvSpPr/>
          <p:nvPr/>
        </p:nvSpPr>
        <p:spPr>
          <a:xfrm>
            <a:off x="3595688" y="2493963"/>
            <a:ext cx="2668587" cy="2244725"/>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Rectangle 26">
            <a:extLst>
              <a:ext uri="{FF2B5EF4-FFF2-40B4-BE49-F238E27FC236}">
                <a16:creationId xmlns:a16="http://schemas.microsoft.com/office/drawing/2014/main" id="{DBBC1DED-6EF3-56D8-A5AA-C5883E2D69E2}"/>
              </a:ext>
            </a:extLst>
          </p:cNvPr>
          <p:cNvSpPr/>
          <p:nvPr/>
        </p:nvSpPr>
        <p:spPr>
          <a:xfrm>
            <a:off x="3576638" y="2603500"/>
            <a:ext cx="2706687" cy="2168525"/>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The </a:t>
            </a:r>
          </a:p>
          <a:p>
            <a:pPr algn="ctr">
              <a:defRPr/>
            </a:pPr>
            <a:r>
              <a:rPr lang="en-US" sz="1350" dirty="0">
                <a:solidFill>
                  <a:srgbClr val="000000"/>
                </a:solidFill>
                <a:latin typeface="Chief Blueprint" panose="020B0500000000000000" pitchFamily="34" charset="0"/>
              </a:rPr>
              <a:t>Interactive Student </a:t>
            </a:r>
          </a:p>
          <a:p>
            <a:pPr algn="ctr">
              <a:defRPr/>
            </a:pPr>
            <a:r>
              <a:rPr lang="en-US" sz="1350" dirty="0">
                <a:solidFill>
                  <a:srgbClr val="000000"/>
                </a:solidFill>
                <a:latin typeface="Chief Blueprint" panose="020B0500000000000000" pitchFamily="34" charset="0"/>
              </a:rPr>
              <a:t>Notebook is a powerful </a:t>
            </a:r>
          </a:p>
          <a:p>
            <a:pPr algn="ctr">
              <a:defRPr/>
            </a:pPr>
            <a:r>
              <a:rPr lang="en-US" sz="1350" dirty="0">
                <a:solidFill>
                  <a:srgbClr val="000000"/>
                </a:solidFill>
                <a:latin typeface="Chief Blueprint" panose="020B0500000000000000" pitchFamily="34" charset="0"/>
              </a:rPr>
              <a:t>teaching tool that allows you to differentiate instruction for students in a variety of ways.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Wist’s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Research on the Interactive Student </a:t>
            </a:r>
          </a:p>
          <a:p>
            <a:pPr algn="ctr">
              <a:defRPr/>
            </a:pPr>
            <a:r>
              <a:rPr lang="en-US" sz="1350" i="1" dirty="0">
                <a:solidFill>
                  <a:srgbClr val="000000"/>
                </a:solidFill>
                <a:latin typeface="Chief Blueprint" panose="020B0500000000000000" pitchFamily="34" charset="0"/>
              </a:rPr>
              <a:t>Notebook</a:t>
            </a:r>
          </a:p>
        </p:txBody>
      </p:sp>
      <p:sp>
        <p:nvSpPr>
          <p:cNvPr id="31" name="Speech Bubble: Rectangle with Corners Rounded 30">
            <a:extLst>
              <a:ext uri="{FF2B5EF4-FFF2-40B4-BE49-F238E27FC236}">
                <a16:creationId xmlns:a16="http://schemas.microsoft.com/office/drawing/2014/main" id="{C1BE83A0-C60B-FEF1-F5F3-C2FB4F24ED4E}"/>
              </a:ext>
            </a:extLst>
          </p:cNvPr>
          <p:cNvSpPr/>
          <p:nvPr/>
        </p:nvSpPr>
        <p:spPr>
          <a:xfrm rot="616323">
            <a:off x="417513" y="2455863"/>
            <a:ext cx="1784350"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Rectangle 28">
            <a:extLst>
              <a:ext uri="{FF2B5EF4-FFF2-40B4-BE49-F238E27FC236}">
                <a16:creationId xmlns:a16="http://schemas.microsoft.com/office/drawing/2014/main" id="{52C5D8EB-F4ED-D1AE-8E4A-F83DED95F2E4}"/>
              </a:ext>
            </a:extLst>
          </p:cNvPr>
          <p:cNvSpPr/>
          <p:nvPr/>
        </p:nvSpPr>
        <p:spPr>
          <a:xfrm rot="609555">
            <a:off x="417513" y="2505075"/>
            <a:ext cx="1725612"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can be fun and rigorous at the same time.</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pPr>
              <a:defRPr/>
            </a:pPr>
            <a:endParaRPr lang="en-US" sz="1350" dirty="0">
              <a:solidFill>
                <a:srgbClr val="000000"/>
              </a:solidFill>
              <a:latin typeface="Chief Blueprint" panose="020B0500000000000000" pitchFamily="34" charset="0"/>
            </a:endParaRPr>
          </a:p>
        </p:txBody>
      </p:sp>
      <p:sp>
        <p:nvSpPr>
          <p:cNvPr id="30" name="Speech Bubble: Oval 29">
            <a:extLst>
              <a:ext uri="{FF2B5EF4-FFF2-40B4-BE49-F238E27FC236}">
                <a16:creationId xmlns:a16="http://schemas.microsoft.com/office/drawing/2014/main" id="{99722754-1CC7-2D4E-BF76-00A8E98400FE}"/>
              </a:ext>
            </a:extLst>
          </p:cNvPr>
          <p:cNvSpPr/>
          <p:nvPr/>
        </p:nvSpPr>
        <p:spPr>
          <a:xfrm rot="20989304">
            <a:off x="819150" y="3714750"/>
            <a:ext cx="2713038" cy="1390650"/>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4" name="Rectangle 33">
            <a:extLst>
              <a:ext uri="{FF2B5EF4-FFF2-40B4-BE49-F238E27FC236}">
                <a16:creationId xmlns:a16="http://schemas.microsoft.com/office/drawing/2014/main" id="{FB73D30B-3BB1-754A-89EF-E67309FF6BAA}"/>
              </a:ext>
            </a:extLst>
          </p:cNvPr>
          <p:cNvSpPr/>
          <p:nvPr/>
        </p:nvSpPr>
        <p:spPr>
          <a:xfrm rot="20989304">
            <a:off x="1000125" y="3932238"/>
            <a:ext cx="2387600" cy="1338262"/>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Vocabulary instruction must be intentional and engaging.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-Marzano </a:t>
            </a:r>
            <a:r>
              <a:rPr lang="en-US" sz="1350" i="1" dirty="0">
                <a:solidFill>
                  <a:srgbClr val="000000"/>
                </a:solidFill>
                <a:latin typeface="Chief Blueprint" panose="020B0500000000000000" pitchFamily="34" charset="0"/>
              </a:rPr>
              <a:t>Academic Vocabulary</a:t>
            </a:r>
          </a:p>
          <a:p>
            <a:pPr algn="ctr">
              <a:defRPr/>
            </a:pPr>
            <a:endParaRPr lang="en-US" sz="1350" dirty="0">
              <a:latin typeface="Chief Blueprint" panose="020B0500000000000000"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7">
            <a:extLst>
              <a:ext uri="{FF2B5EF4-FFF2-40B4-BE49-F238E27FC236}">
                <a16:creationId xmlns:a16="http://schemas.microsoft.com/office/drawing/2014/main" id="{29CF19BB-7CE2-4548-E5AB-152EAFBF1D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35D94063-9392-8899-BF2C-4BB9960A0185}"/>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6BDBFAD7-56EC-A258-D02F-B7CAEA14B558}"/>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EE1475EB-A3E7-E099-4702-AC7136278C66}"/>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31A6CF12-936A-C726-FF35-03CDA90FE1E1}"/>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0728" name="TextBox 2">
            <a:extLst>
              <a:ext uri="{FF2B5EF4-FFF2-40B4-BE49-F238E27FC236}">
                <a16:creationId xmlns:a16="http://schemas.microsoft.com/office/drawing/2014/main" id="{AE7B2E10-92B7-0E22-CCD1-978F22436CCA}"/>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2" name="Speech Bubble: Rectangle 11">
            <a:extLst>
              <a:ext uri="{FF2B5EF4-FFF2-40B4-BE49-F238E27FC236}">
                <a16:creationId xmlns:a16="http://schemas.microsoft.com/office/drawing/2014/main" id="{6A2E5A4D-5CB0-B40C-85DF-967CCCB83871}"/>
              </a:ext>
            </a:extLst>
          </p:cNvPr>
          <p:cNvSpPr/>
          <p:nvPr/>
        </p:nvSpPr>
        <p:spPr>
          <a:xfrm>
            <a:off x="2208213" y="2025650"/>
            <a:ext cx="1760537" cy="1604963"/>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Speech Bubble: Rectangle with Corners Rounded 13">
            <a:extLst>
              <a:ext uri="{FF2B5EF4-FFF2-40B4-BE49-F238E27FC236}">
                <a16:creationId xmlns:a16="http://schemas.microsoft.com/office/drawing/2014/main" id="{B5D27E88-DE9E-2E16-146F-46397DA5CEDD}"/>
              </a:ext>
            </a:extLst>
          </p:cNvPr>
          <p:cNvSpPr/>
          <p:nvPr/>
        </p:nvSpPr>
        <p:spPr>
          <a:xfrm rot="20929484">
            <a:off x="6365875" y="2727325"/>
            <a:ext cx="2516188" cy="15001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Speech Bubble: Oval 15">
            <a:extLst>
              <a:ext uri="{FF2B5EF4-FFF2-40B4-BE49-F238E27FC236}">
                <a16:creationId xmlns:a16="http://schemas.microsoft.com/office/drawing/2014/main" id="{A0064457-B9E2-D74C-60DA-9B0343A0CA68}"/>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3445E0E2-B5FE-FD83-4FF5-21B76400B218}"/>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1" name="Rectangle 20">
            <a:extLst>
              <a:ext uri="{FF2B5EF4-FFF2-40B4-BE49-F238E27FC236}">
                <a16:creationId xmlns:a16="http://schemas.microsoft.com/office/drawing/2014/main" id="{CFE2242A-6A9A-55B6-1B10-66FA802F4B17}"/>
              </a:ext>
            </a:extLst>
          </p:cNvPr>
          <p:cNvSpPr/>
          <p:nvPr/>
        </p:nvSpPr>
        <p:spPr>
          <a:xfrm>
            <a:off x="2219325" y="2055813"/>
            <a:ext cx="1720850"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All students can learn – we just need to support them in different ways.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-Seidlitz’s </a:t>
            </a:r>
            <a:r>
              <a:rPr lang="en-US" sz="1350" i="1" dirty="0">
                <a:solidFill>
                  <a:srgbClr val="000000"/>
                </a:solidFill>
                <a:latin typeface="Chief Blueprint" panose="020B0500000000000000" pitchFamily="34" charset="0"/>
              </a:rPr>
              <a:t>Seven Steps</a:t>
            </a:r>
          </a:p>
        </p:txBody>
      </p:sp>
      <p:sp>
        <p:nvSpPr>
          <p:cNvPr id="22" name="Rectangle 21">
            <a:extLst>
              <a:ext uri="{FF2B5EF4-FFF2-40B4-BE49-F238E27FC236}">
                <a16:creationId xmlns:a16="http://schemas.microsoft.com/office/drawing/2014/main" id="{B1CB2BBE-AADC-7A30-8EC2-58B8E14736F8}"/>
              </a:ext>
            </a:extLst>
          </p:cNvPr>
          <p:cNvSpPr/>
          <p:nvPr/>
        </p:nvSpPr>
        <p:spPr>
          <a:xfrm rot="20919442">
            <a:off x="6389688" y="2703513"/>
            <a:ext cx="2543175" cy="1547812"/>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should not be trivial pursuit – dig deeper and teach with essential questions and enduring understandings.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-Wiggins &amp; McTighe </a:t>
            </a:r>
            <a:r>
              <a:rPr lang="en-US" sz="1350" i="1" dirty="0">
                <a:solidFill>
                  <a:srgbClr val="000000"/>
                </a:solidFill>
                <a:latin typeface="Chief Blueprint" panose="020B0500000000000000" pitchFamily="34" charset="0"/>
              </a:rPr>
              <a:t>Essential Questions</a:t>
            </a:r>
          </a:p>
        </p:txBody>
      </p:sp>
      <p:sp>
        <p:nvSpPr>
          <p:cNvPr id="24" name="Rectangle 23">
            <a:extLst>
              <a:ext uri="{FF2B5EF4-FFF2-40B4-BE49-F238E27FC236}">
                <a16:creationId xmlns:a16="http://schemas.microsoft.com/office/drawing/2014/main" id="{0407303B-434D-BA70-11E2-705796EB0B6A}"/>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
        <p:nvSpPr>
          <p:cNvPr id="26" name="Speech Bubble: Oval 25">
            <a:extLst>
              <a:ext uri="{FF2B5EF4-FFF2-40B4-BE49-F238E27FC236}">
                <a16:creationId xmlns:a16="http://schemas.microsoft.com/office/drawing/2014/main" id="{9717A8DA-819E-28AB-D3F6-A513C8F217B3}"/>
              </a:ext>
            </a:extLst>
          </p:cNvPr>
          <p:cNvSpPr/>
          <p:nvPr/>
        </p:nvSpPr>
        <p:spPr>
          <a:xfrm>
            <a:off x="3595688" y="2493963"/>
            <a:ext cx="2668587" cy="2244725"/>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Rectangle 26">
            <a:extLst>
              <a:ext uri="{FF2B5EF4-FFF2-40B4-BE49-F238E27FC236}">
                <a16:creationId xmlns:a16="http://schemas.microsoft.com/office/drawing/2014/main" id="{84D51494-40E0-7E22-46AF-9F067E6BD1A0}"/>
              </a:ext>
            </a:extLst>
          </p:cNvPr>
          <p:cNvSpPr/>
          <p:nvPr/>
        </p:nvSpPr>
        <p:spPr>
          <a:xfrm>
            <a:off x="3576638" y="2603500"/>
            <a:ext cx="2706687" cy="2168525"/>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The </a:t>
            </a:r>
          </a:p>
          <a:p>
            <a:pPr algn="ctr">
              <a:defRPr/>
            </a:pPr>
            <a:r>
              <a:rPr lang="en-US" sz="1350" dirty="0">
                <a:solidFill>
                  <a:srgbClr val="000000"/>
                </a:solidFill>
                <a:latin typeface="Chief Blueprint" panose="020B0500000000000000" pitchFamily="34" charset="0"/>
              </a:rPr>
              <a:t>Interactive Student </a:t>
            </a:r>
          </a:p>
          <a:p>
            <a:pPr algn="ctr">
              <a:defRPr/>
            </a:pPr>
            <a:r>
              <a:rPr lang="en-US" sz="1350" dirty="0">
                <a:solidFill>
                  <a:srgbClr val="000000"/>
                </a:solidFill>
                <a:latin typeface="Chief Blueprint" panose="020B0500000000000000" pitchFamily="34" charset="0"/>
              </a:rPr>
              <a:t>Notebook is a powerful </a:t>
            </a:r>
          </a:p>
          <a:p>
            <a:pPr algn="ctr">
              <a:defRPr/>
            </a:pPr>
            <a:r>
              <a:rPr lang="en-US" sz="1350" dirty="0">
                <a:solidFill>
                  <a:srgbClr val="000000"/>
                </a:solidFill>
                <a:latin typeface="Chief Blueprint" panose="020B0500000000000000" pitchFamily="34" charset="0"/>
              </a:rPr>
              <a:t>teaching tool that allows you to differentiate instruction for students in a variety of ways.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Wist’s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Research on the Interactive Student </a:t>
            </a:r>
          </a:p>
          <a:p>
            <a:pPr algn="ctr">
              <a:defRPr/>
            </a:pPr>
            <a:r>
              <a:rPr lang="en-US" sz="1350" i="1" dirty="0">
                <a:solidFill>
                  <a:srgbClr val="000000"/>
                </a:solidFill>
                <a:latin typeface="Chief Blueprint" panose="020B0500000000000000" pitchFamily="34" charset="0"/>
              </a:rPr>
              <a:t>Notebook</a:t>
            </a:r>
          </a:p>
        </p:txBody>
      </p:sp>
      <p:sp>
        <p:nvSpPr>
          <p:cNvPr id="31" name="Speech Bubble: Rectangle with Corners Rounded 30">
            <a:extLst>
              <a:ext uri="{FF2B5EF4-FFF2-40B4-BE49-F238E27FC236}">
                <a16:creationId xmlns:a16="http://schemas.microsoft.com/office/drawing/2014/main" id="{BB215727-58C2-62FE-DC7D-D2C838EB06D9}"/>
              </a:ext>
            </a:extLst>
          </p:cNvPr>
          <p:cNvSpPr/>
          <p:nvPr/>
        </p:nvSpPr>
        <p:spPr>
          <a:xfrm rot="616323">
            <a:off x="417513" y="2455863"/>
            <a:ext cx="1784350"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Rectangle 28">
            <a:extLst>
              <a:ext uri="{FF2B5EF4-FFF2-40B4-BE49-F238E27FC236}">
                <a16:creationId xmlns:a16="http://schemas.microsoft.com/office/drawing/2014/main" id="{118C83FB-7485-5C8E-6571-8B8169A19050}"/>
              </a:ext>
            </a:extLst>
          </p:cNvPr>
          <p:cNvSpPr/>
          <p:nvPr/>
        </p:nvSpPr>
        <p:spPr>
          <a:xfrm rot="609555">
            <a:off x="417513" y="2505075"/>
            <a:ext cx="1725612"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can be fun and rigorous at the same time.</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pPr>
              <a:defRPr/>
            </a:pPr>
            <a:endParaRPr lang="en-US" sz="1350" dirty="0">
              <a:solidFill>
                <a:srgbClr val="000000"/>
              </a:solidFill>
              <a:latin typeface="Chief Blueprint" panose="020B0500000000000000" pitchFamily="34" charset="0"/>
            </a:endParaRPr>
          </a:p>
        </p:txBody>
      </p:sp>
      <p:sp>
        <p:nvSpPr>
          <p:cNvPr id="30" name="Speech Bubble: Oval 29">
            <a:extLst>
              <a:ext uri="{FF2B5EF4-FFF2-40B4-BE49-F238E27FC236}">
                <a16:creationId xmlns:a16="http://schemas.microsoft.com/office/drawing/2014/main" id="{97C91023-C939-CCE0-DEFA-EAD726BFCB7C}"/>
              </a:ext>
            </a:extLst>
          </p:cNvPr>
          <p:cNvSpPr/>
          <p:nvPr/>
        </p:nvSpPr>
        <p:spPr>
          <a:xfrm rot="20989304">
            <a:off x="819150" y="3714750"/>
            <a:ext cx="2713038" cy="1390650"/>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4" name="Rectangle 33">
            <a:extLst>
              <a:ext uri="{FF2B5EF4-FFF2-40B4-BE49-F238E27FC236}">
                <a16:creationId xmlns:a16="http://schemas.microsoft.com/office/drawing/2014/main" id="{B4101A88-F969-D35B-5645-CFF1EE709822}"/>
              </a:ext>
            </a:extLst>
          </p:cNvPr>
          <p:cNvSpPr/>
          <p:nvPr/>
        </p:nvSpPr>
        <p:spPr>
          <a:xfrm rot="20989304">
            <a:off x="1000125" y="3932238"/>
            <a:ext cx="2387600" cy="1338262"/>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Vocabulary instruction must be intentional and engaging.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-Marzano </a:t>
            </a:r>
            <a:r>
              <a:rPr lang="en-US" sz="1350" i="1" dirty="0">
                <a:solidFill>
                  <a:srgbClr val="000000"/>
                </a:solidFill>
                <a:latin typeface="Chief Blueprint" panose="020B0500000000000000" pitchFamily="34" charset="0"/>
              </a:rPr>
              <a:t>Academic Vocabulary</a:t>
            </a:r>
          </a:p>
          <a:p>
            <a:pPr algn="ctr">
              <a:defRPr/>
            </a:pPr>
            <a:endParaRPr lang="en-US" sz="1350" dirty="0">
              <a:latin typeface="Chief Blueprint" panose="020B0500000000000000" pitchFamily="34" charset="0"/>
            </a:endParaRPr>
          </a:p>
        </p:txBody>
      </p:sp>
      <p:sp>
        <p:nvSpPr>
          <p:cNvPr id="35" name="Speech Bubble: Rectangle with Corners Rounded 34">
            <a:extLst>
              <a:ext uri="{FF2B5EF4-FFF2-40B4-BE49-F238E27FC236}">
                <a16:creationId xmlns:a16="http://schemas.microsoft.com/office/drawing/2014/main" id="{13F9ECB1-DAF9-69E7-FDD1-2B35E1A4EFEF}"/>
              </a:ext>
            </a:extLst>
          </p:cNvPr>
          <p:cNvSpPr/>
          <p:nvPr/>
        </p:nvSpPr>
        <p:spPr>
          <a:xfrm rot="20929484">
            <a:off x="3670300" y="4741863"/>
            <a:ext cx="2581275" cy="105568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6" name="Rectangle 35">
            <a:extLst>
              <a:ext uri="{FF2B5EF4-FFF2-40B4-BE49-F238E27FC236}">
                <a16:creationId xmlns:a16="http://schemas.microsoft.com/office/drawing/2014/main" id="{6142A4DB-DA62-0615-8316-F386B45E4518}"/>
              </a:ext>
            </a:extLst>
          </p:cNvPr>
          <p:cNvSpPr/>
          <p:nvPr/>
        </p:nvSpPr>
        <p:spPr>
          <a:xfrm rot="20919442">
            <a:off x="3740150" y="4776788"/>
            <a:ext cx="2541588" cy="923925"/>
          </a:xfrm>
          <a:prstGeom prst="rect">
            <a:avLst/>
          </a:prstGeom>
        </p:spPr>
        <p:txBody>
          <a:bodyPr>
            <a:spAutoFit/>
          </a:bodyPr>
          <a:lstStyle/>
          <a:p>
            <a:pPr>
              <a:defRPr/>
            </a:pPr>
            <a:r>
              <a:rPr lang="en-US" sz="1350" dirty="0">
                <a:solidFill>
                  <a:srgbClr val="000000"/>
                </a:solidFill>
                <a:latin typeface="Chief Blueprint" panose="020B0500000000000000" pitchFamily="34" charset="0"/>
              </a:rPr>
              <a:t>Writing is essential for learning, not just assessment.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-Daniels’ </a:t>
            </a:r>
            <a:r>
              <a:rPr lang="en-US" sz="1350" i="1" dirty="0">
                <a:solidFill>
                  <a:srgbClr val="000000"/>
                </a:solidFill>
                <a:latin typeface="Chief Blueprint" panose="020B0500000000000000" pitchFamily="34" charset="0"/>
              </a:rPr>
              <a:t>Content Area Writing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7">
            <a:extLst>
              <a:ext uri="{FF2B5EF4-FFF2-40B4-BE49-F238E27FC236}">
                <a16:creationId xmlns:a16="http://schemas.microsoft.com/office/drawing/2014/main" id="{AE22F631-5ECF-7136-0B73-68C7623E9B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6CE6633F-255C-0293-7F97-3448EA9BA43E}"/>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48A4240A-28CC-67FF-9244-CD2E054FBF79}"/>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C566ED31-8FEE-E902-82E9-D33F7E57E556}"/>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C24A9B4B-173D-FD9C-76CE-50CA7B6E70CA}"/>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2776" name="TextBox 2">
            <a:extLst>
              <a:ext uri="{FF2B5EF4-FFF2-40B4-BE49-F238E27FC236}">
                <a16:creationId xmlns:a16="http://schemas.microsoft.com/office/drawing/2014/main" id="{31339A36-655E-BA81-0620-15D639A10C2F}"/>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2" name="Speech Bubble: Rectangle 11">
            <a:extLst>
              <a:ext uri="{FF2B5EF4-FFF2-40B4-BE49-F238E27FC236}">
                <a16:creationId xmlns:a16="http://schemas.microsoft.com/office/drawing/2014/main" id="{E0F68061-2E1F-0E7C-B6C6-0A2EDDB8FB3A}"/>
              </a:ext>
            </a:extLst>
          </p:cNvPr>
          <p:cNvSpPr/>
          <p:nvPr/>
        </p:nvSpPr>
        <p:spPr>
          <a:xfrm>
            <a:off x="2208213" y="2025650"/>
            <a:ext cx="1760537" cy="1604963"/>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Speech Bubble: Rectangle with Corners Rounded 13">
            <a:extLst>
              <a:ext uri="{FF2B5EF4-FFF2-40B4-BE49-F238E27FC236}">
                <a16:creationId xmlns:a16="http://schemas.microsoft.com/office/drawing/2014/main" id="{32A596A7-15E8-2058-BE56-BE95BBDFB96D}"/>
              </a:ext>
            </a:extLst>
          </p:cNvPr>
          <p:cNvSpPr/>
          <p:nvPr/>
        </p:nvSpPr>
        <p:spPr>
          <a:xfrm rot="20929484">
            <a:off x="6365875" y="2727325"/>
            <a:ext cx="2516188" cy="15001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Speech Bubble: Oval 15">
            <a:extLst>
              <a:ext uri="{FF2B5EF4-FFF2-40B4-BE49-F238E27FC236}">
                <a16:creationId xmlns:a16="http://schemas.microsoft.com/office/drawing/2014/main" id="{08EC3D69-C820-8AC2-43BA-7BED5F091DE7}"/>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36296C32-7DB6-DF4D-D41A-8684333FC5B3}"/>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1" name="Rectangle 20">
            <a:extLst>
              <a:ext uri="{FF2B5EF4-FFF2-40B4-BE49-F238E27FC236}">
                <a16:creationId xmlns:a16="http://schemas.microsoft.com/office/drawing/2014/main" id="{D5212ABE-97E3-2AA2-D9B4-6783102E20BB}"/>
              </a:ext>
            </a:extLst>
          </p:cNvPr>
          <p:cNvSpPr/>
          <p:nvPr/>
        </p:nvSpPr>
        <p:spPr>
          <a:xfrm>
            <a:off x="2219325" y="2055813"/>
            <a:ext cx="1720850"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All students can learn – we just need to support them in different ways.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-Seidlitz’s </a:t>
            </a:r>
            <a:r>
              <a:rPr lang="en-US" sz="1350" i="1" dirty="0">
                <a:solidFill>
                  <a:srgbClr val="000000"/>
                </a:solidFill>
                <a:latin typeface="Chief Blueprint" panose="020B0500000000000000" pitchFamily="34" charset="0"/>
              </a:rPr>
              <a:t>Seven Steps</a:t>
            </a:r>
          </a:p>
        </p:txBody>
      </p:sp>
      <p:sp>
        <p:nvSpPr>
          <p:cNvPr id="22" name="Rectangle 21">
            <a:extLst>
              <a:ext uri="{FF2B5EF4-FFF2-40B4-BE49-F238E27FC236}">
                <a16:creationId xmlns:a16="http://schemas.microsoft.com/office/drawing/2014/main" id="{862F300B-804E-D8EE-61D4-25BB7D905FD2}"/>
              </a:ext>
            </a:extLst>
          </p:cNvPr>
          <p:cNvSpPr/>
          <p:nvPr/>
        </p:nvSpPr>
        <p:spPr>
          <a:xfrm rot="20919442">
            <a:off x="6389688" y="2703513"/>
            <a:ext cx="2543175" cy="1547812"/>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should not be trivial pursuit – dig deeper and teach with essential questions and enduring understandings.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-Wiggins &amp; McTighe </a:t>
            </a:r>
            <a:r>
              <a:rPr lang="en-US" sz="1350" i="1" dirty="0">
                <a:solidFill>
                  <a:srgbClr val="000000"/>
                </a:solidFill>
                <a:latin typeface="Chief Blueprint" panose="020B0500000000000000" pitchFamily="34" charset="0"/>
              </a:rPr>
              <a:t>Essential Questions</a:t>
            </a:r>
          </a:p>
        </p:txBody>
      </p:sp>
      <p:sp>
        <p:nvSpPr>
          <p:cNvPr id="24" name="Rectangle 23">
            <a:extLst>
              <a:ext uri="{FF2B5EF4-FFF2-40B4-BE49-F238E27FC236}">
                <a16:creationId xmlns:a16="http://schemas.microsoft.com/office/drawing/2014/main" id="{55913792-A90F-A02C-CDCB-B49395F90CC8}"/>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
        <p:nvSpPr>
          <p:cNvPr id="26" name="Speech Bubble: Oval 25">
            <a:extLst>
              <a:ext uri="{FF2B5EF4-FFF2-40B4-BE49-F238E27FC236}">
                <a16:creationId xmlns:a16="http://schemas.microsoft.com/office/drawing/2014/main" id="{25281301-5119-CD98-63A5-6BB4EF8F1BE6}"/>
              </a:ext>
            </a:extLst>
          </p:cNvPr>
          <p:cNvSpPr/>
          <p:nvPr/>
        </p:nvSpPr>
        <p:spPr>
          <a:xfrm>
            <a:off x="3595688" y="2493963"/>
            <a:ext cx="2668587" cy="2244725"/>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Rectangle 26">
            <a:extLst>
              <a:ext uri="{FF2B5EF4-FFF2-40B4-BE49-F238E27FC236}">
                <a16:creationId xmlns:a16="http://schemas.microsoft.com/office/drawing/2014/main" id="{33BD7D93-444D-2403-716C-25BF78CB4D37}"/>
              </a:ext>
            </a:extLst>
          </p:cNvPr>
          <p:cNvSpPr/>
          <p:nvPr/>
        </p:nvSpPr>
        <p:spPr>
          <a:xfrm>
            <a:off x="3576638" y="2603500"/>
            <a:ext cx="2706687" cy="2168525"/>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The </a:t>
            </a:r>
          </a:p>
          <a:p>
            <a:pPr algn="ctr">
              <a:defRPr/>
            </a:pPr>
            <a:r>
              <a:rPr lang="en-US" sz="1350" dirty="0">
                <a:solidFill>
                  <a:srgbClr val="000000"/>
                </a:solidFill>
                <a:latin typeface="Chief Blueprint" panose="020B0500000000000000" pitchFamily="34" charset="0"/>
              </a:rPr>
              <a:t>Interactive Student </a:t>
            </a:r>
          </a:p>
          <a:p>
            <a:pPr algn="ctr">
              <a:defRPr/>
            </a:pPr>
            <a:r>
              <a:rPr lang="en-US" sz="1350" dirty="0">
                <a:solidFill>
                  <a:srgbClr val="000000"/>
                </a:solidFill>
                <a:latin typeface="Chief Blueprint" panose="020B0500000000000000" pitchFamily="34" charset="0"/>
              </a:rPr>
              <a:t>Notebook is a powerful </a:t>
            </a:r>
          </a:p>
          <a:p>
            <a:pPr algn="ctr">
              <a:defRPr/>
            </a:pPr>
            <a:r>
              <a:rPr lang="en-US" sz="1350" dirty="0">
                <a:solidFill>
                  <a:srgbClr val="000000"/>
                </a:solidFill>
                <a:latin typeface="Chief Blueprint" panose="020B0500000000000000" pitchFamily="34" charset="0"/>
              </a:rPr>
              <a:t>teaching tool that allows you to differentiate instruction for students in a variety of ways.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Wist’s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Research on the Interactive Student </a:t>
            </a:r>
          </a:p>
          <a:p>
            <a:pPr algn="ctr">
              <a:defRPr/>
            </a:pPr>
            <a:r>
              <a:rPr lang="en-US" sz="1350" i="1" dirty="0">
                <a:solidFill>
                  <a:srgbClr val="000000"/>
                </a:solidFill>
                <a:latin typeface="Chief Blueprint" panose="020B0500000000000000" pitchFamily="34" charset="0"/>
              </a:rPr>
              <a:t>Notebook</a:t>
            </a:r>
          </a:p>
        </p:txBody>
      </p:sp>
      <p:sp>
        <p:nvSpPr>
          <p:cNvPr id="31" name="Speech Bubble: Rectangle with Corners Rounded 30">
            <a:extLst>
              <a:ext uri="{FF2B5EF4-FFF2-40B4-BE49-F238E27FC236}">
                <a16:creationId xmlns:a16="http://schemas.microsoft.com/office/drawing/2014/main" id="{B17846A4-6457-52EA-15D7-0BD2EFA20DBE}"/>
              </a:ext>
            </a:extLst>
          </p:cNvPr>
          <p:cNvSpPr/>
          <p:nvPr/>
        </p:nvSpPr>
        <p:spPr>
          <a:xfrm rot="616323">
            <a:off x="417513" y="2455863"/>
            <a:ext cx="1784350"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Rectangle 28">
            <a:extLst>
              <a:ext uri="{FF2B5EF4-FFF2-40B4-BE49-F238E27FC236}">
                <a16:creationId xmlns:a16="http://schemas.microsoft.com/office/drawing/2014/main" id="{028B9073-BDE2-1FCD-909F-202F39B5E3C1}"/>
              </a:ext>
            </a:extLst>
          </p:cNvPr>
          <p:cNvSpPr/>
          <p:nvPr/>
        </p:nvSpPr>
        <p:spPr>
          <a:xfrm rot="609555">
            <a:off x="417513" y="2505075"/>
            <a:ext cx="1725612"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can be fun and rigorous at the same time.</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pPr>
              <a:defRPr/>
            </a:pPr>
            <a:endParaRPr lang="en-US" sz="1350" dirty="0">
              <a:solidFill>
                <a:srgbClr val="000000"/>
              </a:solidFill>
              <a:latin typeface="Chief Blueprint" panose="020B0500000000000000" pitchFamily="34" charset="0"/>
            </a:endParaRPr>
          </a:p>
        </p:txBody>
      </p:sp>
      <p:sp>
        <p:nvSpPr>
          <p:cNvPr id="32" name="Speech Bubble: Rectangle with Corners Rounded 31">
            <a:extLst>
              <a:ext uri="{FF2B5EF4-FFF2-40B4-BE49-F238E27FC236}">
                <a16:creationId xmlns:a16="http://schemas.microsoft.com/office/drawing/2014/main" id="{ED9D47A1-D70A-6FF3-6143-C4E44B19CDA6}"/>
              </a:ext>
            </a:extLst>
          </p:cNvPr>
          <p:cNvSpPr/>
          <p:nvPr/>
        </p:nvSpPr>
        <p:spPr>
          <a:xfrm rot="388434">
            <a:off x="6157913" y="4584700"/>
            <a:ext cx="2854325"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3" name="Rectangle 32">
            <a:extLst>
              <a:ext uri="{FF2B5EF4-FFF2-40B4-BE49-F238E27FC236}">
                <a16:creationId xmlns:a16="http://schemas.microsoft.com/office/drawing/2014/main" id="{0782F403-F3AB-AA2C-5779-CCD35BC7E544}"/>
              </a:ext>
            </a:extLst>
          </p:cNvPr>
          <p:cNvSpPr/>
          <p:nvPr/>
        </p:nvSpPr>
        <p:spPr>
          <a:xfrm rot="381666">
            <a:off x="6181725" y="4656138"/>
            <a:ext cx="2886075"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Kids need to continuously review content. All students need to participate in classroom activities.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Himmele’s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Total Participation Techniques</a:t>
            </a:r>
          </a:p>
          <a:p>
            <a:pPr>
              <a:defRPr/>
            </a:pPr>
            <a:endParaRPr lang="en-US" sz="1350" dirty="0">
              <a:solidFill>
                <a:srgbClr val="000000"/>
              </a:solidFill>
              <a:latin typeface="Chief Blueprint" panose="020B0500000000000000" pitchFamily="34" charset="0"/>
            </a:endParaRPr>
          </a:p>
        </p:txBody>
      </p:sp>
      <p:sp>
        <p:nvSpPr>
          <p:cNvPr id="30" name="Speech Bubble: Oval 29">
            <a:extLst>
              <a:ext uri="{FF2B5EF4-FFF2-40B4-BE49-F238E27FC236}">
                <a16:creationId xmlns:a16="http://schemas.microsoft.com/office/drawing/2014/main" id="{60C36193-75B0-68B7-77C2-E8DAB32CB462}"/>
              </a:ext>
            </a:extLst>
          </p:cNvPr>
          <p:cNvSpPr/>
          <p:nvPr/>
        </p:nvSpPr>
        <p:spPr>
          <a:xfrm rot="20989304">
            <a:off x="819150" y="3714750"/>
            <a:ext cx="2713038" cy="1390650"/>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4" name="Rectangle 33">
            <a:extLst>
              <a:ext uri="{FF2B5EF4-FFF2-40B4-BE49-F238E27FC236}">
                <a16:creationId xmlns:a16="http://schemas.microsoft.com/office/drawing/2014/main" id="{3A0097C3-AF5E-841F-790D-9D367EB307E1}"/>
              </a:ext>
            </a:extLst>
          </p:cNvPr>
          <p:cNvSpPr/>
          <p:nvPr/>
        </p:nvSpPr>
        <p:spPr>
          <a:xfrm rot="20989304">
            <a:off x="1000125" y="3932238"/>
            <a:ext cx="2387600" cy="1338262"/>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Vocabulary instruction must be intentional and engaging.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-Marzano </a:t>
            </a:r>
            <a:r>
              <a:rPr lang="en-US" sz="1350" i="1" dirty="0">
                <a:solidFill>
                  <a:srgbClr val="000000"/>
                </a:solidFill>
                <a:latin typeface="Chief Blueprint" panose="020B0500000000000000" pitchFamily="34" charset="0"/>
              </a:rPr>
              <a:t>Academic Vocabulary</a:t>
            </a:r>
          </a:p>
          <a:p>
            <a:pPr algn="ctr">
              <a:defRPr/>
            </a:pPr>
            <a:endParaRPr lang="en-US" sz="1350" dirty="0">
              <a:latin typeface="Chief Blueprint" panose="020B0500000000000000" pitchFamily="34" charset="0"/>
            </a:endParaRPr>
          </a:p>
        </p:txBody>
      </p:sp>
      <p:sp>
        <p:nvSpPr>
          <p:cNvPr id="35" name="Speech Bubble: Rectangle with Corners Rounded 34">
            <a:extLst>
              <a:ext uri="{FF2B5EF4-FFF2-40B4-BE49-F238E27FC236}">
                <a16:creationId xmlns:a16="http://schemas.microsoft.com/office/drawing/2014/main" id="{B29D4660-9A89-FDFF-D224-32050B34D898}"/>
              </a:ext>
            </a:extLst>
          </p:cNvPr>
          <p:cNvSpPr/>
          <p:nvPr/>
        </p:nvSpPr>
        <p:spPr>
          <a:xfrm rot="20929484">
            <a:off x="3670300" y="4741863"/>
            <a:ext cx="2581275" cy="105568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6" name="Rectangle 35">
            <a:extLst>
              <a:ext uri="{FF2B5EF4-FFF2-40B4-BE49-F238E27FC236}">
                <a16:creationId xmlns:a16="http://schemas.microsoft.com/office/drawing/2014/main" id="{1055AFBF-9D8D-780D-4340-A03043178064}"/>
              </a:ext>
            </a:extLst>
          </p:cNvPr>
          <p:cNvSpPr/>
          <p:nvPr/>
        </p:nvSpPr>
        <p:spPr>
          <a:xfrm rot="20919442">
            <a:off x="3740150" y="4776788"/>
            <a:ext cx="2541588" cy="923925"/>
          </a:xfrm>
          <a:prstGeom prst="rect">
            <a:avLst/>
          </a:prstGeom>
        </p:spPr>
        <p:txBody>
          <a:bodyPr>
            <a:spAutoFit/>
          </a:bodyPr>
          <a:lstStyle/>
          <a:p>
            <a:pPr>
              <a:defRPr/>
            </a:pPr>
            <a:r>
              <a:rPr lang="en-US" sz="1350" dirty="0">
                <a:solidFill>
                  <a:srgbClr val="000000"/>
                </a:solidFill>
                <a:latin typeface="Chief Blueprint" panose="020B0500000000000000" pitchFamily="34" charset="0"/>
              </a:rPr>
              <a:t>Writing is essential for learning, not just assessment.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-Daniels’ </a:t>
            </a:r>
            <a:r>
              <a:rPr lang="en-US" sz="1350" i="1" dirty="0">
                <a:solidFill>
                  <a:srgbClr val="000000"/>
                </a:solidFill>
                <a:latin typeface="Chief Blueprint" panose="020B0500000000000000" pitchFamily="34" charset="0"/>
              </a:rPr>
              <a:t>Content Area Writing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7">
            <a:extLst>
              <a:ext uri="{FF2B5EF4-FFF2-40B4-BE49-F238E27FC236}">
                <a16:creationId xmlns:a16="http://schemas.microsoft.com/office/drawing/2014/main" id="{EB1363F1-EF7A-BD1D-2433-E3B8FA83CB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71AC1521-7DBE-2606-E81A-D38344C22874}"/>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373D38ED-9DA6-868D-8C86-64F975C9BC55}"/>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ECC37DE7-D78A-614C-4CCC-8F73AA64D6A3}"/>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B3C3924F-68F7-973F-777E-8D8F41FEBB30}"/>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4824" name="TextBox 2">
            <a:extLst>
              <a:ext uri="{FF2B5EF4-FFF2-40B4-BE49-F238E27FC236}">
                <a16:creationId xmlns:a16="http://schemas.microsoft.com/office/drawing/2014/main" id="{18CE8EB7-B0B1-37F8-9F62-292A7FA991D2}"/>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2" name="Speech Bubble: Rectangle 11">
            <a:extLst>
              <a:ext uri="{FF2B5EF4-FFF2-40B4-BE49-F238E27FC236}">
                <a16:creationId xmlns:a16="http://schemas.microsoft.com/office/drawing/2014/main" id="{C1EDDE72-E5DE-4744-383F-573D92AE6D73}"/>
              </a:ext>
            </a:extLst>
          </p:cNvPr>
          <p:cNvSpPr/>
          <p:nvPr/>
        </p:nvSpPr>
        <p:spPr>
          <a:xfrm>
            <a:off x="2208213" y="2025650"/>
            <a:ext cx="1760537" cy="1604963"/>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Speech Bubble: Rectangle with Corners Rounded 13">
            <a:extLst>
              <a:ext uri="{FF2B5EF4-FFF2-40B4-BE49-F238E27FC236}">
                <a16:creationId xmlns:a16="http://schemas.microsoft.com/office/drawing/2014/main" id="{B05180A1-07A0-B139-1372-1623260AC30E}"/>
              </a:ext>
            </a:extLst>
          </p:cNvPr>
          <p:cNvSpPr/>
          <p:nvPr/>
        </p:nvSpPr>
        <p:spPr>
          <a:xfrm rot="20929484">
            <a:off x="6365875" y="2727325"/>
            <a:ext cx="2516188" cy="15001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Speech Bubble: Oval 15">
            <a:extLst>
              <a:ext uri="{FF2B5EF4-FFF2-40B4-BE49-F238E27FC236}">
                <a16:creationId xmlns:a16="http://schemas.microsoft.com/office/drawing/2014/main" id="{1E2F6F52-0209-268A-2254-A19A7779E925}"/>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53BFE5F7-6733-F69B-84E9-844FF04A8709}"/>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1" name="Rectangle 20">
            <a:extLst>
              <a:ext uri="{FF2B5EF4-FFF2-40B4-BE49-F238E27FC236}">
                <a16:creationId xmlns:a16="http://schemas.microsoft.com/office/drawing/2014/main" id="{F7786963-F9A7-5D2C-D5FD-8C3E3B632314}"/>
              </a:ext>
            </a:extLst>
          </p:cNvPr>
          <p:cNvSpPr/>
          <p:nvPr/>
        </p:nvSpPr>
        <p:spPr>
          <a:xfrm>
            <a:off x="2219325" y="2055813"/>
            <a:ext cx="1720850"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All students can learn – we just need to support them in different ways.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-Seidlitz’s </a:t>
            </a:r>
            <a:r>
              <a:rPr lang="en-US" sz="1350" i="1" dirty="0">
                <a:solidFill>
                  <a:srgbClr val="000000"/>
                </a:solidFill>
                <a:latin typeface="Chief Blueprint" panose="020B0500000000000000" pitchFamily="34" charset="0"/>
              </a:rPr>
              <a:t>Seven Steps</a:t>
            </a:r>
          </a:p>
        </p:txBody>
      </p:sp>
      <p:sp>
        <p:nvSpPr>
          <p:cNvPr id="22" name="Rectangle 21">
            <a:extLst>
              <a:ext uri="{FF2B5EF4-FFF2-40B4-BE49-F238E27FC236}">
                <a16:creationId xmlns:a16="http://schemas.microsoft.com/office/drawing/2014/main" id="{7081CC4E-FA6C-3267-F8BF-517AA53F1A73}"/>
              </a:ext>
            </a:extLst>
          </p:cNvPr>
          <p:cNvSpPr/>
          <p:nvPr/>
        </p:nvSpPr>
        <p:spPr>
          <a:xfrm rot="20919442">
            <a:off x="6389688" y="2703513"/>
            <a:ext cx="2543175" cy="1547812"/>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should not be trivial pursuit – dig deeper and teach with essential questions and enduring understandings.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-Wiggins &amp; McTighe </a:t>
            </a:r>
            <a:r>
              <a:rPr lang="en-US" sz="1350" i="1" dirty="0">
                <a:solidFill>
                  <a:srgbClr val="000000"/>
                </a:solidFill>
                <a:latin typeface="Chief Blueprint" panose="020B0500000000000000" pitchFamily="34" charset="0"/>
              </a:rPr>
              <a:t>Essential Questions</a:t>
            </a:r>
          </a:p>
        </p:txBody>
      </p:sp>
      <p:sp>
        <p:nvSpPr>
          <p:cNvPr id="24" name="Rectangle 23">
            <a:extLst>
              <a:ext uri="{FF2B5EF4-FFF2-40B4-BE49-F238E27FC236}">
                <a16:creationId xmlns:a16="http://schemas.microsoft.com/office/drawing/2014/main" id="{FDB9A3E0-FC92-0F5A-CC98-10FFBAC816B8}"/>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
        <p:nvSpPr>
          <p:cNvPr id="26" name="Speech Bubble: Oval 25">
            <a:extLst>
              <a:ext uri="{FF2B5EF4-FFF2-40B4-BE49-F238E27FC236}">
                <a16:creationId xmlns:a16="http://schemas.microsoft.com/office/drawing/2014/main" id="{4B90173D-34E4-40F7-AC67-6E77D2A70C0B}"/>
              </a:ext>
            </a:extLst>
          </p:cNvPr>
          <p:cNvSpPr/>
          <p:nvPr/>
        </p:nvSpPr>
        <p:spPr>
          <a:xfrm>
            <a:off x="3595688" y="2493963"/>
            <a:ext cx="2668587" cy="2244725"/>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Rectangle 26">
            <a:extLst>
              <a:ext uri="{FF2B5EF4-FFF2-40B4-BE49-F238E27FC236}">
                <a16:creationId xmlns:a16="http://schemas.microsoft.com/office/drawing/2014/main" id="{F5367FA3-2E58-4092-26C4-1BAE980C1697}"/>
              </a:ext>
            </a:extLst>
          </p:cNvPr>
          <p:cNvSpPr/>
          <p:nvPr/>
        </p:nvSpPr>
        <p:spPr>
          <a:xfrm>
            <a:off x="3576638" y="2603500"/>
            <a:ext cx="2706687" cy="2168525"/>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The </a:t>
            </a:r>
          </a:p>
          <a:p>
            <a:pPr algn="ctr">
              <a:defRPr/>
            </a:pPr>
            <a:r>
              <a:rPr lang="en-US" sz="1350" dirty="0">
                <a:solidFill>
                  <a:srgbClr val="000000"/>
                </a:solidFill>
                <a:latin typeface="Chief Blueprint" panose="020B0500000000000000" pitchFamily="34" charset="0"/>
              </a:rPr>
              <a:t>Interactive Student </a:t>
            </a:r>
          </a:p>
          <a:p>
            <a:pPr algn="ctr">
              <a:defRPr/>
            </a:pPr>
            <a:r>
              <a:rPr lang="en-US" sz="1350" dirty="0">
                <a:solidFill>
                  <a:srgbClr val="000000"/>
                </a:solidFill>
                <a:latin typeface="Chief Blueprint" panose="020B0500000000000000" pitchFamily="34" charset="0"/>
              </a:rPr>
              <a:t>Notebook is a powerful </a:t>
            </a:r>
          </a:p>
          <a:p>
            <a:pPr algn="ctr">
              <a:defRPr/>
            </a:pPr>
            <a:r>
              <a:rPr lang="en-US" sz="1350" dirty="0">
                <a:solidFill>
                  <a:srgbClr val="000000"/>
                </a:solidFill>
                <a:latin typeface="Chief Blueprint" panose="020B0500000000000000" pitchFamily="34" charset="0"/>
              </a:rPr>
              <a:t>teaching tool that allows you to differentiate instruction for students in a variety of ways.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Wist’s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Research on the Interactive Student </a:t>
            </a:r>
          </a:p>
          <a:p>
            <a:pPr algn="ctr">
              <a:defRPr/>
            </a:pPr>
            <a:r>
              <a:rPr lang="en-US" sz="1350" i="1" dirty="0">
                <a:solidFill>
                  <a:srgbClr val="000000"/>
                </a:solidFill>
                <a:latin typeface="Chief Blueprint" panose="020B0500000000000000" pitchFamily="34" charset="0"/>
              </a:rPr>
              <a:t>Notebook</a:t>
            </a:r>
          </a:p>
        </p:txBody>
      </p:sp>
      <p:sp>
        <p:nvSpPr>
          <p:cNvPr id="31" name="Speech Bubble: Rectangle with Corners Rounded 30">
            <a:extLst>
              <a:ext uri="{FF2B5EF4-FFF2-40B4-BE49-F238E27FC236}">
                <a16:creationId xmlns:a16="http://schemas.microsoft.com/office/drawing/2014/main" id="{476F66FC-B1F3-4572-23BE-773383B48003}"/>
              </a:ext>
            </a:extLst>
          </p:cNvPr>
          <p:cNvSpPr/>
          <p:nvPr/>
        </p:nvSpPr>
        <p:spPr>
          <a:xfrm rot="616323">
            <a:off x="417513" y="2455863"/>
            <a:ext cx="1784350"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Rectangle 28">
            <a:extLst>
              <a:ext uri="{FF2B5EF4-FFF2-40B4-BE49-F238E27FC236}">
                <a16:creationId xmlns:a16="http://schemas.microsoft.com/office/drawing/2014/main" id="{E68560CD-8503-6BCE-DF05-0467FC1FF8FC}"/>
              </a:ext>
            </a:extLst>
          </p:cNvPr>
          <p:cNvSpPr/>
          <p:nvPr/>
        </p:nvSpPr>
        <p:spPr>
          <a:xfrm rot="609555">
            <a:off x="417513" y="2505075"/>
            <a:ext cx="1725612"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can be fun and rigorous at the same time.</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pPr>
              <a:defRPr/>
            </a:pPr>
            <a:endParaRPr lang="en-US" sz="1350" dirty="0">
              <a:solidFill>
                <a:srgbClr val="000000"/>
              </a:solidFill>
              <a:latin typeface="Chief Blueprint" panose="020B0500000000000000" pitchFamily="34" charset="0"/>
            </a:endParaRPr>
          </a:p>
        </p:txBody>
      </p:sp>
      <p:sp>
        <p:nvSpPr>
          <p:cNvPr id="32" name="Speech Bubble: Rectangle with Corners Rounded 31">
            <a:extLst>
              <a:ext uri="{FF2B5EF4-FFF2-40B4-BE49-F238E27FC236}">
                <a16:creationId xmlns:a16="http://schemas.microsoft.com/office/drawing/2014/main" id="{5A1830D2-7435-0403-7C13-CB23E5E4B05F}"/>
              </a:ext>
            </a:extLst>
          </p:cNvPr>
          <p:cNvSpPr/>
          <p:nvPr/>
        </p:nvSpPr>
        <p:spPr>
          <a:xfrm rot="388434">
            <a:off x="6157913" y="4584700"/>
            <a:ext cx="2854325"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3" name="Rectangle 32">
            <a:extLst>
              <a:ext uri="{FF2B5EF4-FFF2-40B4-BE49-F238E27FC236}">
                <a16:creationId xmlns:a16="http://schemas.microsoft.com/office/drawing/2014/main" id="{221D7234-B24D-F31D-752B-6F2F6ADE05D0}"/>
              </a:ext>
            </a:extLst>
          </p:cNvPr>
          <p:cNvSpPr/>
          <p:nvPr/>
        </p:nvSpPr>
        <p:spPr>
          <a:xfrm rot="381666">
            <a:off x="6181725" y="4656138"/>
            <a:ext cx="2886075"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Kids need to continuously review content. All students need to participate in classroom activities.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Himmele’s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Total Participation Techniques</a:t>
            </a:r>
          </a:p>
          <a:p>
            <a:pPr>
              <a:defRPr/>
            </a:pPr>
            <a:endParaRPr lang="en-US" sz="1350" dirty="0">
              <a:solidFill>
                <a:srgbClr val="000000"/>
              </a:solidFill>
              <a:latin typeface="Chief Blueprint" panose="020B0500000000000000" pitchFamily="34" charset="0"/>
            </a:endParaRPr>
          </a:p>
        </p:txBody>
      </p:sp>
      <p:sp>
        <p:nvSpPr>
          <p:cNvPr id="30" name="Speech Bubble: Oval 29">
            <a:extLst>
              <a:ext uri="{FF2B5EF4-FFF2-40B4-BE49-F238E27FC236}">
                <a16:creationId xmlns:a16="http://schemas.microsoft.com/office/drawing/2014/main" id="{9AF8921E-3B26-0E92-50D3-F0EB531CE5ED}"/>
              </a:ext>
            </a:extLst>
          </p:cNvPr>
          <p:cNvSpPr/>
          <p:nvPr/>
        </p:nvSpPr>
        <p:spPr>
          <a:xfrm rot="20989304">
            <a:off x="819150" y="3714750"/>
            <a:ext cx="2713038" cy="1390650"/>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4" name="Rectangle 33">
            <a:extLst>
              <a:ext uri="{FF2B5EF4-FFF2-40B4-BE49-F238E27FC236}">
                <a16:creationId xmlns:a16="http://schemas.microsoft.com/office/drawing/2014/main" id="{F97EB941-85D9-67AF-23F3-5661787689E4}"/>
              </a:ext>
            </a:extLst>
          </p:cNvPr>
          <p:cNvSpPr/>
          <p:nvPr/>
        </p:nvSpPr>
        <p:spPr>
          <a:xfrm rot="20989304">
            <a:off x="1000125" y="3932238"/>
            <a:ext cx="2387600" cy="1338262"/>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Vocabulary instruction must be intentional and engaging.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-Marzano </a:t>
            </a:r>
            <a:r>
              <a:rPr lang="en-US" sz="1350" i="1" dirty="0">
                <a:solidFill>
                  <a:srgbClr val="000000"/>
                </a:solidFill>
                <a:latin typeface="Chief Blueprint" panose="020B0500000000000000" pitchFamily="34" charset="0"/>
              </a:rPr>
              <a:t>Academic Vocabulary</a:t>
            </a:r>
          </a:p>
          <a:p>
            <a:pPr algn="ctr">
              <a:defRPr/>
            </a:pPr>
            <a:endParaRPr lang="en-US" sz="1350" dirty="0">
              <a:latin typeface="Chief Blueprint" panose="020B0500000000000000" pitchFamily="34" charset="0"/>
            </a:endParaRPr>
          </a:p>
        </p:txBody>
      </p:sp>
      <p:sp>
        <p:nvSpPr>
          <p:cNvPr id="35" name="Speech Bubble: Rectangle with Corners Rounded 34">
            <a:extLst>
              <a:ext uri="{FF2B5EF4-FFF2-40B4-BE49-F238E27FC236}">
                <a16:creationId xmlns:a16="http://schemas.microsoft.com/office/drawing/2014/main" id="{A1DCCC96-3FA1-A59C-A215-F94BA5ADE545}"/>
              </a:ext>
            </a:extLst>
          </p:cNvPr>
          <p:cNvSpPr/>
          <p:nvPr/>
        </p:nvSpPr>
        <p:spPr>
          <a:xfrm rot="20929484">
            <a:off x="3670300" y="4741863"/>
            <a:ext cx="2581275" cy="105568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6" name="Rectangle 35">
            <a:extLst>
              <a:ext uri="{FF2B5EF4-FFF2-40B4-BE49-F238E27FC236}">
                <a16:creationId xmlns:a16="http://schemas.microsoft.com/office/drawing/2014/main" id="{C14BDCC1-B551-10F3-95CF-4656A4292352}"/>
              </a:ext>
            </a:extLst>
          </p:cNvPr>
          <p:cNvSpPr/>
          <p:nvPr/>
        </p:nvSpPr>
        <p:spPr>
          <a:xfrm rot="20919442">
            <a:off x="3740150" y="4776788"/>
            <a:ext cx="2541588" cy="923925"/>
          </a:xfrm>
          <a:prstGeom prst="rect">
            <a:avLst/>
          </a:prstGeom>
        </p:spPr>
        <p:txBody>
          <a:bodyPr>
            <a:spAutoFit/>
          </a:bodyPr>
          <a:lstStyle/>
          <a:p>
            <a:pPr>
              <a:defRPr/>
            </a:pPr>
            <a:r>
              <a:rPr lang="en-US" sz="1350" dirty="0">
                <a:solidFill>
                  <a:srgbClr val="000000"/>
                </a:solidFill>
                <a:latin typeface="Chief Blueprint" panose="020B0500000000000000" pitchFamily="34" charset="0"/>
              </a:rPr>
              <a:t>Writing is essential for learning, not just assessment.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-Daniels’ </a:t>
            </a:r>
            <a:r>
              <a:rPr lang="en-US" sz="1350" i="1" dirty="0">
                <a:solidFill>
                  <a:srgbClr val="000000"/>
                </a:solidFill>
                <a:latin typeface="Chief Blueprint" panose="020B0500000000000000" pitchFamily="34" charset="0"/>
              </a:rPr>
              <a:t>Content Area Writing</a:t>
            </a:r>
          </a:p>
        </p:txBody>
      </p:sp>
      <p:sp>
        <p:nvSpPr>
          <p:cNvPr id="38" name="Speech Bubble: Rectangle 37">
            <a:extLst>
              <a:ext uri="{FF2B5EF4-FFF2-40B4-BE49-F238E27FC236}">
                <a16:creationId xmlns:a16="http://schemas.microsoft.com/office/drawing/2014/main" id="{99DF7AD5-C1AE-8A79-7B07-483944BDD834}"/>
              </a:ext>
            </a:extLst>
          </p:cNvPr>
          <p:cNvSpPr/>
          <p:nvPr/>
        </p:nvSpPr>
        <p:spPr>
          <a:xfrm>
            <a:off x="3273425" y="5905500"/>
            <a:ext cx="5624513" cy="80010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0" name="Rectangle 39">
            <a:extLst>
              <a:ext uri="{FF2B5EF4-FFF2-40B4-BE49-F238E27FC236}">
                <a16:creationId xmlns:a16="http://schemas.microsoft.com/office/drawing/2014/main" id="{C7A17178-F5FE-E9F3-00DC-569E017F14A2}"/>
              </a:ext>
            </a:extLst>
          </p:cNvPr>
          <p:cNvSpPr/>
          <p:nvPr/>
        </p:nvSpPr>
        <p:spPr>
          <a:xfrm>
            <a:off x="3257550" y="5889625"/>
            <a:ext cx="5640388" cy="868363"/>
          </a:xfrm>
          <a:prstGeom prst="rect">
            <a:avLst/>
          </a:prstGeom>
        </p:spPr>
        <p:txBody>
          <a:bodyPr>
            <a:spAutoFit/>
          </a:bodyPr>
          <a:lstStyle/>
          <a:p>
            <a:pPr>
              <a:defRPr/>
            </a:pPr>
            <a:r>
              <a:rPr lang="en-US" sz="1350" dirty="0">
                <a:solidFill>
                  <a:srgbClr val="000000"/>
                </a:solidFill>
                <a:latin typeface="Chief Blueprint" panose="020B0500000000000000" pitchFamily="34" charset="0"/>
              </a:rPr>
              <a:t>“Soft skills” of collaboration, communication, critical thinking, and creativity are essential to future success in the job market. </a:t>
            </a:r>
          </a:p>
          <a:p>
            <a:pPr>
              <a:defRPr/>
            </a:pPr>
            <a:endParaRPr lang="en-US" sz="100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-Muir </a:t>
            </a:r>
            <a:r>
              <a:rPr lang="en-US" sz="1350" i="1" dirty="0">
                <a:solidFill>
                  <a:srgbClr val="000000"/>
                </a:solidFill>
                <a:latin typeface="Chief Blueprint" panose="020B0500000000000000" pitchFamily="34" charset="0"/>
              </a:rPr>
              <a:t>Reasons Millennials Get Fired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4FF07C6-9003-4CA7-A05C-2F3C3F7D99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 name="Speech Bubble: Rectangle with Corners Rounded 19">
            <a:extLst>
              <a:ext uri="{FF2B5EF4-FFF2-40B4-BE49-F238E27FC236}">
                <a16:creationId xmlns:a16="http://schemas.microsoft.com/office/drawing/2014/main" id="{7E7165BE-131D-47C5-8E8F-A07263D94FE9}"/>
              </a:ext>
            </a:extLst>
          </p:cNvPr>
          <p:cNvSpPr/>
          <p:nvPr/>
        </p:nvSpPr>
        <p:spPr>
          <a:xfrm rot="1341498">
            <a:off x="3327972" y="1231981"/>
            <a:ext cx="3420520" cy="1017424"/>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peech Bubble: Rectangle with Corners Rounded 5">
            <a:extLst>
              <a:ext uri="{FF2B5EF4-FFF2-40B4-BE49-F238E27FC236}">
                <a16:creationId xmlns:a16="http://schemas.microsoft.com/office/drawing/2014/main" id="{C76F2528-E172-4A75-8969-D3768A566B59}"/>
              </a:ext>
            </a:extLst>
          </p:cNvPr>
          <p:cNvSpPr/>
          <p:nvPr/>
        </p:nvSpPr>
        <p:spPr>
          <a:xfrm rot="20991018">
            <a:off x="377849" y="962217"/>
            <a:ext cx="2665210" cy="114762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148AB779-DE6A-40E2-8D63-1657997D1282}"/>
              </a:ext>
            </a:extLst>
          </p:cNvPr>
          <p:cNvSpPr/>
          <p:nvPr/>
        </p:nvSpPr>
        <p:spPr>
          <a:xfrm rot="20986987">
            <a:off x="402231" y="1032512"/>
            <a:ext cx="2571750" cy="1131079"/>
          </a:xfrm>
          <a:prstGeom prst="rect">
            <a:avLst/>
          </a:prstGeom>
        </p:spPr>
        <p:txBody>
          <a:bodyPr>
            <a:spAutoFit/>
          </a:bodyPr>
          <a:lstStyle/>
          <a:p>
            <a:r>
              <a:rPr lang="en-US" sz="1350" dirty="0">
                <a:solidFill>
                  <a:srgbClr val="000000"/>
                </a:solidFill>
                <a:latin typeface="Chief Blueprint" panose="020B0500000000000000" pitchFamily="34" charset="0"/>
              </a:rPr>
              <a:t>Students need to be engaged to learn. </a:t>
            </a:r>
          </a:p>
          <a:p>
            <a:endParaRPr lang="en-US" sz="1350" dirty="0">
              <a:solidFill>
                <a:srgbClr val="000000"/>
              </a:solidFill>
              <a:latin typeface="Chief Blueprint" panose="020B0500000000000000" pitchFamily="34" charset="0"/>
            </a:endParaRPr>
          </a:p>
          <a:p>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8E70C848-D57E-47C1-B4C3-BCDD0F58D9F6}"/>
              </a:ext>
            </a:extLst>
          </p:cNvPr>
          <p:cNvSpPr/>
          <p:nvPr/>
        </p:nvSpPr>
        <p:spPr>
          <a:xfrm>
            <a:off x="280271" y="105787"/>
            <a:ext cx="6868674" cy="503802"/>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BBB18444-3629-4676-AE8E-D0EEB1C6DAA0}"/>
              </a:ext>
            </a:extLst>
          </p:cNvPr>
          <p:cNvSpPr txBox="1"/>
          <p:nvPr/>
        </p:nvSpPr>
        <p:spPr>
          <a:xfrm>
            <a:off x="280272" y="140210"/>
            <a:ext cx="7045648" cy="430887"/>
          </a:xfrm>
          <a:prstGeom prst="rect">
            <a:avLst/>
          </a:prstGeom>
          <a:noFill/>
        </p:spPr>
        <p:txBody>
          <a:bodyPr wrap="square" rtlCol="0">
            <a:spAutoFit/>
          </a:bodyPr>
          <a:lstStyle/>
          <a:p>
            <a:r>
              <a:rPr lang="en-US" sz="2200" dirty="0">
                <a:latin typeface="Chief Blueprint" panose="020B0500000000000000" pitchFamily="34" charset="0"/>
              </a:rPr>
              <a:t>What do I believe about Social Studies instruction?</a:t>
            </a:r>
          </a:p>
        </p:txBody>
      </p:sp>
      <p:sp>
        <p:nvSpPr>
          <p:cNvPr id="12" name="Speech Bubble: Rectangle 11">
            <a:extLst>
              <a:ext uri="{FF2B5EF4-FFF2-40B4-BE49-F238E27FC236}">
                <a16:creationId xmlns:a16="http://schemas.microsoft.com/office/drawing/2014/main" id="{205D3A75-E602-4A12-BDF0-2A2DFD449463}"/>
              </a:ext>
            </a:extLst>
          </p:cNvPr>
          <p:cNvSpPr/>
          <p:nvPr/>
        </p:nvSpPr>
        <p:spPr>
          <a:xfrm>
            <a:off x="2208909" y="2026378"/>
            <a:ext cx="1760113" cy="1604141"/>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Speech Bubble: Rectangle with Corners Rounded 13">
            <a:extLst>
              <a:ext uri="{FF2B5EF4-FFF2-40B4-BE49-F238E27FC236}">
                <a16:creationId xmlns:a16="http://schemas.microsoft.com/office/drawing/2014/main" id="{0CF7ABF2-4152-4F56-91D8-FB510A2178F0}"/>
              </a:ext>
            </a:extLst>
          </p:cNvPr>
          <p:cNvSpPr/>
          <p:nvPr/>
        </p:nvSpPr>
        <p:spPr>
          <a:xfrm rot="20929484">
            <a:off x="6366074" y="2727615"/>
            <a:ext cx="2516433" cy="1499902"/>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Speech Bubble: Oval 15">
            <a:extLst>
              <a:ext uri="{FF2B5EF4-FFF2-40B4-BE49-F238E27FC236}">
                <a16:creationId xmlns:a16="http://schemas.microsoft.com/office/drawing/2014/main" id="{F296F916-B478-4CC6-895D-92BA739A187D}"/>
              </a:ext>
            </a:extLst>
          </p:cNvPr>
          <p:cNvSpPr/>
          <p:nvPr/>
        </p:nvSpPr>
        <p:spPr>
          <a:xfrm>
            <a:off x="6329931" y="728666"/>
            <a:ext cx="2424825" cy="169645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356AA586-388A-4DE9-A2C9-9F6057D7116A}"/>
              </a:ext>
            </a:extLst>
          </p:cNvPr>
          <p:cNvSpPr/>
          <p:nvPr/>
        </p:nvSpPr>
        <p:spPr>
          <a:xfrm rot="1384697">
            <a:off x="3315277" y="1305078"/>
            <a:ext cx="3280175" cy="1131079"/>
          </a:xfrm>
          <a:prstGeom prst="rect">
            <a:avLst/>
          </a:prstGeom>
        </p:spPr>
        <p:txBody>
          <a:bodyPr wrap="square">
            <a:spAutoFit/>
          </a:bodyPr>
          <a:lstStyle/>
          <a:p>
            <a:r>
              <a:rPr lang="en-US" sz="1350" dirty="0">
                <a:solidFill>
                  <a:srgbClr val="000000"/>
                </a:solidFill>
                <a:latin typeface="Chief Blueprint" panose="020B0500000000000000" pitchFamily="34" charset="0"/>
              </a:rPr>
              <a:t>Students need to read in Social Studies – a lot! Like everyday! </a:t>
            </a:r>
          </a:p>
          <a:p>
            <a:endParaRPr lang="en-US" sz="1350" dirty="0">
              <a:solidFill>
                <a:srgbClr val="000000"/>
              </a:solidFill>
              <a:latin typeface="Chief Blueprint" panose="020B0500000000000000" pitchFamily="34" charset="0"/>
            </a:endParaRPr>
          </a:p>
          <a:p>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endParaRPr lang="en-US" sz="1350" dirty="0">
              <a:latin typeface="Chief Blueprint" panose="020B0500000000000000" pitchFamily="34" charset="0"/>
            </a:endParaRPr>
          </a:p>
        </p:txBody>
      </p:sp>
      <p:sp>
        <p:nvSpPr>
          <p:cNvPr id="21" name="Rectangle 20">
            <a:extLst>
              <a:ext uri="{FF2B5EF4-FFF2-40B4-BE49-F238E27FC236}">
                <a16:creationId xmlns:a16="http://schemas.microsoft.com/office/drawing/2014/main" id="{78475EAC-93B4-4F45-A9CB-7B549DC4F044}"/>
              </a:ext>
            </a:extLst>
          </p:cNvPr>
          <p:cNvSpPr/>
          <p:nvPr/>
        </p:nvSpPr>
        <p:spPr>
          <a:xfrm>
            <a:off x="2218532" y="2055159"/>
            <a:ext cx="1721740" cy="1546577"/>
          </a:xfrm>
          <a:prstGeom prst="rect">
            <a:avLst/>
          </a:prstGeom>
        </p:spPr>
        <p:txBody>
          <a:bodyPr wrap="square">
            <a:spAutoFit/>
          </a:bodyPr>
          <a:lstStyle/>
          <a:p>
            <a:r>
              <a:rPr lang="en-US" sz="1350" dirty="0">
                <a:solidFill>
                  <a:srgbClr val="000000"/>
                </a:solidFill>
                <a:latin typeface="Chief Blueprint" panose="020B0500000000000000" pitchFamily="34" charset="0"/>
              </a:rPr>
              <a:t>All students can learn – we just need to support them in different ways.  </a:t>
            </a:r>
          </a:p>
          <a:p>
            <a:endParaRPr lang="en-US" sz="1350" dirty="0">
              <a:solidFill>
                <a:srgbClr val="000000"/>
              </a:solidFill>
              <a:latin typeface="Chief Blueprint" panose="020B0500000000000000" pitchFamily="34" charset="0"/>
            </a:endParaRPr>
          </a:p>
          <a:p>
            <a:r>
              <a:rPr lang="en-US" sz="1350" dirty="0">
                <a:solidFill>
                  <a:srgbClr val="000000"/>
                </a:solidFill>
                <a:latin typeface="Chief Blueprint" panose="020B0500000000000000" pitchFamily="34" charset="0"/>
              </a:rPr>
              <a:t>-Seidlitz’s </a:t>
            </a:r>
            <a:r>
              <a:rPr lang="en-US" sz="1350" i="1" dirty="0">
                <a:solidFill>
                  <a:srgbClr val="000000"/>
                </a:solidFill>
                <a:latin typeface="Chief Blueprint" panose="020B0500000000000000" pitchFamily="34" charset="0"/>
              </a:rPr>
              <a:t>Seven Steps</a:t>
            </a:r>
          </a:p>
        </p:txBody>
      </p:sp>
      <p:sp>
        <p:nvSpPr>
          <p:cNvPr id="22" name="Rectangle 21">
            <a:extLst>
              <a:ext uri="{FF2B5EF4-FFF2-40B4-BE49-F238E27FC236}">
                <a16:creationId xmlns:a16="http://schemas.microsoft.com/office/drawing/2014/main" id="{24DD1B5F-28BF-4E86-9B5B-D4406D4BE7CB}"/>
              </a:ext>
            </a:extLst>
          </p:cNvPr>
          <p:cNvSpPr/>
          <p:nvPr/>
        </p:nvSpPr>
        <p:spPr>
          <a:xfrm rot="20919442">
            <a:off x="6390381" y="2704278"/>
            <a:ext cx="2542356" cy="1546577"/>
          </a:xfrm>
          <a:prstGeom prst="rect">
            <a:avLst/>
          </a:prstGeom>
        </p:spPr>
        <p:txBody>
          <a:bodyPr wrap="square">
            <a:spAutoFit/>
          </a:bodyPr>
          <a:lstStyle/>
          <a:p>
            <a:r>
              <a:rPr lang="en-US" sz="1350" dirty="0">
                <a:solidFill>
                  <a:srgbClr val="000000"/>
                </a:solidFill>
                <a:latin typeface="Chief Blueprint" panose="020B0500000000000000" pitchFamily="34" charset="0"/>
              </a:rPr>
              <a:t>History should not be trivial pursuit – dig deeper and teach with essential questions and enduring understandings. </a:t>
            </a:r>
          </a:p>
          <a:p>
            <a:endParaRPr lang="en-US" sz="1350" dirty="0">
              <a:solidFill>
                <a:srgbClr val="000000"/>
              </a:solidFill>
              <a:latin typeface="Chief Blueprint" panose="020B0500000000000000" pitchFamily="34" charset="0"/>
            </a:endParaRPr>
          </a:p>
          <a:p>
            <a:r>
              <a:rPr lang="en-US" sz="1350" dirty="0">
                <a:solidFill>
                  <a:srgbClr val="000000"/>
                </a:solidFill>
                <a:latin typeface="Chief Blueprint" panose="020B0500000000000000" pitchFamily="34" charset="0"/>
              </a:rPr>
              <a:t>-Wiggins &amp; McTighe </a:t>
            </a:r>
            <a:r>
              <a:rPr lang="en-US" sz="1350" i="1" dirty="0">
                <a:solidFill>
                  <a:srgbClr val="000000"/>
                </a:solidFill>
                <a:latin typeface="Chief Blueprint" panose="020B0500000000000000" pitchFamily="34" charset="0"/>
              </a:rPr>
              <a:t>Essential Questions</a:t>
            </a:r>
          </a:p>
        </p:txBody>
      </p:sp>
      <p:sp>
        <p:nvSpPr>
          <p:cNvPr id="24" name="Rectangle 23">
            <a:extLst>
              <a:ext uri="{FF2B5EF4-FFF2-40B4-BE49-F238E27FC236}">
                <a16:creationId xmlns:a16="http://schemas.microsoft.com/office/drawing/2014/main" id="{6FD51082-AB1B-4E99-A870-EBE71359CA74}"/>
              </a:ext>
            </a:extLst>
          </p:cNvPr>
          <p:cNvSpPr/>
          <p:nvPr/>
        </p:nvSpPr>
        <p:spPr>
          <a:xfrm>
            <a:off x="6584499" y="768112"/>
            <a:ext cx="1963176" cy="1754326"/>
          </a:xfrm>
          <a:prstGeom prst="rect">
            <a:avLst/>
          </a:prstGeom>
        </p:spPr>
        <p:txBody>
          <a:bodyPr wrap="square">
            <a:spAutoFit/>
          </a:bodyPr>
          <a:lstStyle/>
          <a:p>
            <a:pPr algn="ctr"/>
            <a:r>
              <a:rPr lang="en-US" sz="1350" dirty="0">
                <a:solidFill>
                  <a:srgbClr val="000000"/>
                </a:solidFill>
                <a:latin typeface="Chief Blueprint" panose="020B0500000000000000" pitchFamily="34" charset="0"/>
              </a:rPr>
              <a:t>Students</a:t>
            </a:r>
          </a:p>
          <a:p>
            <a:pPr algn="ctr"/>
            <a:r>
              <a:rPr lang="en-US" sz="1350" dirty="0">
                <a:solidFill>
                  <a:srgbClr val="000000"/>
                </a:solidFill>
                <a:latin typeface="Chief Blueprint" panose="020B0500000000000000" pitchFamily="34" charset="0"/>
              </a:rPr>
              <a:t> are social – purposeful talk is crucial to learning. </a:t>
            </a:r>
          </a:p>
          <a:p>
            <a:pPr algn="ctr"/>
            <a:endParaRPr lang="en-US" sz="1350" dirty="0">
              <a:solidFill>
                <a:srgbClr val="000000"/>
              </a:solidFill>
              <a:latin typeface="Chief Blueprint" panose="020B0500000000000000" pitchFamily="34" charset="0"/>
            </a:endParaRPr>
          </a:p>
          <a:p>
            <a:pPr algn="ct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endParaRPr lang="en-US" sz="1350" dirty="0">
              <a:latin typeface="Chief Blueprint" panose="020B0500000000000000" pitchFamily="34" charset="0"/>
            </a:endParaRPr>
          </a:p>
        </p:txBody>
      </p:sp>
      <p:sp>
        <p:nvSpPr>
          <p:cNvPr id="26" name="Speech Bubble: Oval 25">
            <a:extLst>
              <a:ext uri="{FF2B5EF4-FFF2-40B4-BE49-F238E27FC236}">
                <a16:creationId xmlns:a16="http://schemas.microsoft.com/office/drawing/2014/main" id="{F33C3EA3-8D6D-4C4D-BAF6-2F346B081231}"/>
              </a:ext>
            </a:extLst>
          </p:cNvPr>
          <p:cNvSpPr/>
          <p:nvPr/>
        </p:nvSpPr>
        <p:spPr>
          <a:xfrm>
            <a:off x="3596075" y="2494036"/>
            <a:ext cx="2668329" cy="2244183"/>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6A5ADB07-6404-4D7E-AFF1-EBC193D9E7AE}"/>
              </a:ext>
            </a:extLst>
          </p:cNvPr>
          <p:cNvSpPr/>
          <p:nvPr/>
        </p:nvSpPr>
        <p:spPr>
          <a:xfrm>
            <a:off x="3576586" y="2602873"/>
            <a:ext cx="2707256" cy="2169825"/>
          </a:xfrm>
          <a:prstGeom prst="rect">
            <a:avLst/>
          </a:prstGeom>
        </p:spPr>
        <p:txBody>
          <a:bodyPr wrap="square">
            <a:spAutoFit/>
          </a:bodyPr>
          <a:lstStyle/>
          <a:p>
            <a:pPr algn="ctr"/>
            <a:r>
              <a:rPr lang="en-US" sz="1350" dirty="0">
                <a:solidFill>
                  <a:srgbClr val="000000"/>
                </a:solidFill>
                <a:latin typeface="Chief Blueprint" panose="020B0500000000000000" pitchFamily="34" charset="0"/>
              </a:rPr>
              <a:t>The </a:t>
            </a:r>
          </a:p>
          <a:p>
            <a:pPr algn="ctr"/>
            <a:r>
              <a:rPr lang="en-US" sz="1350" dirty="0">
                <a:solidFill>
                  <a:srgbClr val="000000"/>
                </a:solidFill>
                <a:latin typeface="Chief Blueprint" panose="020B0500000000000000" pitchFamily="34" charset="0"/>
              </a:rPr>
              <a:t>Interactive Student </a:t>
            </a:r>
          </a:p>
          <a:p>
            <a:pPr algn="ctr"/>
            <a:r>
              <a:rPr lang="en-US" sz="1350" dirty="0">
                <a:solidFill>
                  <a:srgbClr val="000000"/>
                </a:solidFill>
                <a:latin typeface="Chief Blueprint" panose="020B0500000000000000" pitchFamily="34" charset="0"/>
              </a:rPr>
              <a:t>Notebook is a powerful </a:t>
            </a:r>
          </a:p>
          <a:p>
            <a:pPr algn="ctr"/>
            <a:r>
              <a:rPr lang="en-US" sz="1350" dirty="0">
                <a:solidFill>
                  <a:srgbClr val="000000"/>
                </a:solidFill>
                <a:latin typeface="Chief Blueprint" panose="020B0500000000000000" pitchFamily="34" charset="0"/>
              </a:rPr>
              <a:t>teaching tool that allows you to differentiate instruction for students in a variety of ways. </a:t>
            </a:r>
          </a:p>
          <a:p>
            <a:pPr algn="ctr"/>
            <a:endParaRPr lang="en-US" sz="1350" dirty="0">
              <a:solidFill>
                <a:srgbClr val="000000"/>
              </a:solidFill>
              <a:latin typeface="Chief Blueprint" panose="020B0500000000000000" pitchFamily="34" charset="0"/>
            </a:endParaRPr>
          </a:p>
          <a:p>
            <a:pPr algn="ct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Wist’s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Research on the Interactive Student </a:t>
            </a:r>
          </a:p>
          <a:p>
            <a:pPr algn="ctr"/>
            <a:r>
              <a:rPr lang="en-US" sz="1350" i="1" dirty="0">
                <a:solidFill>
                  <a:srgbClr val="000000"/>
                </a:solidFill>
                <a:latin typeface="Chief Blueprint" panose="020B0500000000000000" pitchFamily="34" charset="0"/>
              </a:rPr>
              <a:t>Notebook</a:t>
            </a:r>
          </a:p>
        </p:txBody>
      </p:sp>
      <p:sp>
        <p:nvSpPr>
          <p:cNvPr id="31" name="Speech Bubble: Rectangle with Corners Rounded 30">
            <a:extLst>
              <a:ext uri="{FF2B5EF4-FFF2-40B4-BE49-F238E27FC236}">
                <a16:creationId xmlns:a16="http://schemas.microsoft.com/office/drawing/2014/main" id="{00182E71-F6DC-493E-9898-81D0BB195CE3}"/>
              </a:ext>
            </a:extLst>
          </p:cNvPr>
          <p:cNvSpPr/>
          <p:nvPr/>
        </p:nvSpPr>
        <p:spPr>
          <a:xfrm rot="616323">
            <a:off x="417961" y="2456308"/>
            <a:ext cx="1783800" cy="147021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9ED5BA16-62D2-47AE-A2E6-50C1DE4A8898}"/>
              </a:ext>
            </a:extLst>
          </p:cNvPr>
          <p:cNvSpPr/>
          <p:nvPr/>
        </p:nvSpPr>
        <p:spPr>
          <a:xfrm rot="609555">
            <a:off x="417486" y="2504295"/>
            <a:ext cx="1725320" cy="1546577"/>
          </a:xfrm>
          <a:prstGeom prst="rect">
            <a:avLst/>
          </a:prstGeom>
        </p:spPr>
        <p:txBody>
          <a:bodyPr wrap="square">
            <a:spAutoFit/>
          </a:bodyPr>
          <a:lstStyle/>
          <a:p>
            <a:r>
              <a:rPr lang="en-US" sz="1350" dirty="0">
                <a:solidFill>
                  <a:srgbClr val="000000"/>
                </a:solidFill>
                <a:latin typeface="Chief Blueprint" panose="020B0500000000000000" pitchFamily="34" charset="0"/>
              </a:rPr>
              <a:t>History can be fun and rigorous at the same time.</a:t>
            </a:r>
          </a:p>
          <a:p>
            <a:endParaRPr lang="en-US" sz="1350" dirty="0">
              <a:solidFill>
                <a:srgbClr val="000000"/>
              </a:solidFill>
              <a:latin typeface="Chief Blueprint" panose="020B0500000000000000" pitchFamily="34" charset="0"/>
            </a:endParaRPr>
          </a:p>
          <a:p>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endParaRPr lang="en-US" sz="1350" dirty="0">
              <a:solidFill>
                <a:srgbClr val="000000"/>
              </a:solidFill>
              <a:latin typeface="Chief Blueprint" panose="020B0500000000000000" pitchFamily="34" charset="0"/>
            </a:endParaRPr>
          </a:p>
        </p:txBody>
      </p:sp>
      <p:sp>
        <p:nvSpPr>
          <p:cNvPr id="32" name="Speech Bubble: Rectangle with Corners Rounded 31">
            <a:extLst>
              <a:ext uri="{FF2B5EF4-FFF2-40B4-BE49-F238E27FC236}">
                <a16:creationId xmlns:a16="http://schemas.microsoft.com/office/drawing/2014/main" id="{CB92C79C-B4B6-485A-A232-A42C5F015783}"/>
              </a:ext>
            </a:extLst>
          </p:cNvPr>
          <p:cNvSpPr/>
          <p:nvPr/>
        </p:nvSpPr>
        <p:spPr>
          <a:xfrm rot="388434">
            <a:off x="6157689" y="4584885"/>
            <a:ext cx="2855300" cy="147021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B9F19553-216E-46B0-9213-79951E376A9A}"/>
              </a:ext>
            </a:extLst>
          </p:cNvPr>
          <p:cNvSpPr/>
          <p:nvPr/>
        </p:nvSpPr>
        <p:spPr>
          <a:xfrm rot="381666">
            <a:off x="6182240" y="4656459"/>
            <a:ext cx="2884965" cy="1546577"/>
          </a:xfrm>
          <a:prstGeom prst="rect">
            <a:avLst/>
          </a:prstGeom>
        </p:spPr>
        <p:txBody>
          <a:bodyPr wrap="square">
            <a:spAutoFit/>
          </a:bodyPr>
          <a:lstStyle/>
          <a:p>
            <a:r>
              <a:rPr lang="en-US" sz="1350" dirty="0">
                <a:solidFill>
                  <a:srgbClr val="000000"/>
                </a:solidFill>
                <a:latin typeface="Chief Blueprint" panose="020B0500000000000000" pitchFamily="34" charset="0"/>
              </a:rPr>
              <a:t>Kids need to continuously review content. All students need to participate in classroom activities. </a:t>
            </a:r>
          </a:p>
          <a:p>
            <a:endParaRPr lang="en-US" sz="1350" dirty="0">
              <a:solidFill>
                <a:srgbClr val="000000"/>
              </a:solidFill>
              <a:latin typeface="Chief Blueprint" panose="020B0500000000000000" pitchFamily="34" charset="0"/>
            </a:endParaRPr>
          </a:p>
          <a:p>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Himmele’s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Total Participation Techniques</a:t>
            </a:r>
          </a:p>
          <a:p>
            <a:endParaRPr lang="en-US" sz="1350" dirty="0">
              <a:solidFill>
                <a:srgbClr val="000000"/>
              </a:solidFill>
              <a:latin typeface="Chief Blueprint" panose="020B0500000000000000" pitchFamily="34" charset="0"/>
            </a:endParaRPr>
          </a:p>
        </p:txBody>
      </p:sp>
      <p:sp>
        <p:nvSpPr>
          <p:cNvPr id="30" name="Speech Bubble: Oval 29">
            <a:extLst>
              <a:ext uri="{FF2B5EF4-FFF2-40B4-BE49-F238E27FC236}">
                <a16:creationId xmlns:a16="http://schemas.microsoft.com/office/drawing/2014/main" id="{8583CD74-5CE7-41E1-B03A-377E5F94FD14}"/>
              </a:ext>
            </a:extLst>
          </p:cNvPr>
          <p:cNvSpPr/>
          <p:nvPr/>
        </p:nvSpPr>
        <p:spPr>
          <a:xfrm rot="20989304">
            <a:off x="819722" y="3714822"/>
            <a:ext cx="2712477" cy="1389903"/>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EA01A8C0-ACC1-4285-A417-72F6B98D34DF}"/>
              </a:ext>
            </a:extLst>
          </p:cNvPr>
          <p:cNvSpPr/>
          <p:nvPr/>
        </p:nvSpPr>
        <p:spPr>
          <a:xfrm rot="20989304">
            <a:off x="1000664" y="3932196"/>
            <a:ext cx="2387521" cy="1338828"/>
          </a:xfrm>
          <a:prstGeom prst="rect">
            <a:avLst/>
          </a:prstGeom>
        </p:spPr>
        <p:txBody>
          <a:bodyPr wrap="square">
            <a:spAutoFit/>
          </a:bodyPr>
          <a:lstStyle/>
          <a:p>
            <a:pPr algn="ctr"/>
            <a:r>
              <a:rPr lang="en-US" sz="1350" dirty="0">
                <a:solidFill>
                  <a:srgbClr val="000000"/>
                </a:solidFill>
                <a:latin typeface="Chief Blueprint" panose="020B0500000000000000" pitchFamily="34" charset="0"/>
              </a:rPr>
              <a:t>Vocabulary instruction must be intentional and engaging. </a:t>
            </a:r>
          </a:p>
          <a:p>
            <a:pPr algn="ctr"/>
            <a:endParaRPr lang="en-US" sz="1350" dirty="0">
              <a:solidFill>
                <a:srgbClr val="000000"/>
              </a:solidFill>
              <a:latin typeface="Chief Blueprint" panose="020B0500000000000000" pitchFamily="34" charset="0"/>
            </a:endParaRPr>
          </a:p>
          <a:p>
            <a:pPr algn="ctr"/>
            <a:r>
              <a:rPr lang="en-US" sz="1350" dirty="0">
                <a:solidFill>
                  <a:srgbClr val="000000"/>
                </a:solidFill>
                <a:latin typeface="Chief Blueprint" panose="020B0500000000000000" pitchFamily="34" charset="0"/>
              </a:rPr>
              <a:t>-Marzano </a:t>
            </a:r>
            <a:r>
              <a:rPr lang="en-US" sz="1350" i="1" dirty="0">
                <a:solidFill>
                  <a:srgbClr val="000000"/>
                </a:solidFill>
                <a:latin typeface="Chief Blueprint" panose="020B0500000000000000" pitchFamily="34" charset="0"/>
              </a:rPr>
              <a:t>Academic Vocabulary</a:t>
            </a:r>
          </a:p>
          <a:p>
            <a:pPr algn="ctr"/>
            <a:endParaRPr lang="en-US" sz="1350" dirty="0">
              <a:latin typeface="Chief Blueprint" panose="020B0500000000000000" pitchFamily="34" charset="0"/>
            </a:endParaRPr>
          </a:p>
        </p:txBody>
      </p:sp>
      <p:sp>
        <p:nvSpPr>
          <p:cNvPr id="35" name="Speech Bubble: Rectangle with Corners Rounded 34">
            <a:extLst>
              <a:ext uri="{FF2B5EF4-FFF2-40B4-BE49-F238E27FC236}">
                <a16:creationId xmlns:a16="http://schemas.microsoft.com/office/drawing/2014/main" id="{16E29778-904C-408F-B08E-4CF4FD235AEB}"/>
              </a:ext>
            </a:extLst>
          </p:cNvPr>
          <p:cNvSpPr/>
          <p:nvPr/>
        </p:nvSpPr>
        <p:spPr>
          <a:xfrm rot="20929484">
            <a:off x="3670666" y="4741415"/>
            <a:ext cx="2580160" cy="1056686"/>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id="{F878449F-623A-4F46-B43B-BD277A28B0F5}"/>
              </a:ext>
            </a:extLst>
          </p:cNvPr>
          <p:cNvSpPr/>
          <p:nvPr/>
        </p:nvSpPr>
        <p:spPr>
          <a:xfrm rot="20919442">
            <a:off x="3739831" y="4776703"/>
            <a:ext cx="2542356" cy="923330"/>
          </a:xfrm>
          <a:prstGeom prst="rect">
            <a:avLst/>
          </a:prstGeom>
        </p:spPr>
        <p:txBody>
          <a:bodyPr wrap="square">
            <a:spAutoFit/>
          </a:bodyPr>
          <a:lstStyle/>
          <a:p>
            <a:r>
              <a:rPr lang="en-US" sz="1350" dirty="0">
                <a:solidFill>
                  <a:srgbClr val="000000"/>
                </a:solidFill>
                <a:latin typeface="Chief Blueprint" panose="020B0500000000000000" pitchFamily="34" charset="0"/>
              </a:rPr>
              <a:t>Writing is essential for learning, not just assessment. </a:t>
            </a:r>
          </a:p>
          <a:p>
            <a:endParaRPr lang="en-US" sz="1350" dirty="0">
              <a:solidFill>
                <a:srgbClr val="000000"/>
              </a:solidFill>
              <a:latin typeface="Chief Blueprint" panose="020B0500000000000000" pitchFamily="34" charset="0"/>
            </a:endParaRPr>
          </a:p>
          <a:p>
            <a:r>
              <a:rPr lang="en-US" sz="1350" dirty="0">
                <a:solidFill>
                  <a:srgbClr val="000000"/>
                </a:solidFill>
                <a:latin typeface="Chief Blueprint" panose="020B0500000000000000" pitchFamily="34" charset="0"/>
              </a:rPr>
              <a:t>-Daniels’ </a:t>
            </a:r>
            <a:r>
              <a:rPr lang="en-US" sz="1350" i="1" dirty="0">
                <a:solidFill>
                  <a:srgbClr val="000000"/>
                </a:solidFill>
                <a:latin typeface="Chief Blueprint" panose="020B0500000000000000" pitchFamily="34" charset="0"/>
              </a:rPr>
              <a:t>Content Area Writing</a:t>
            </a:r>
          </a:p>
        </p:txBody>
      </p:sp>
      <p:sp>
        <p:nvSpPr>
          <p:cNvPr id="28" name="Speech Bubble: Rectangle with Corners Rounded 27">
            <a:extLst>
              <a:ext uri="{FF2B5EF4-FFF2-40B4-BE49-F238E27FC236}">
                <a16:creationId xmlns:a16="http://schemas.microsoft.com/office/drawing/2014/main" id="{33240DDA-FD81-425C-BA6D-1BE9293DB303}"/>
              </a:ext>
            </a:extLst>
          </p:cNvPr>
          <p:cNvSpPr/>
          <p:nvPr/>
        </p:nvSpPr>
        <p:spPr>
          <a:xfrm>
            <a:off x="408029" y="5152796"/>
            <a:ext cx="2755494" cy="141631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F0D48EA6-AC09-4CD3-B4E9-E04BF2210D41}"/>
              </a:ext>
            </a:extLst>
          </p:cNvPr>
          <p:cNvSpPr/>
          <p:nvPr/>
        </p:nvSpPr>
        <p:spPr>
          <a:xfrm>
            <a:off x="408028" y="5191538"/>
            <a:ext cx="2715296" cy="1384995"/>
          </a:xfrm>
          <a:prstGeom prst="rect">
            <a:avLst/>
          </a:prstGeom>
        </p:spPr>
        <p:txBody>
          <a:bodyPr wrap="square">
            <a:spAutoFit/>
          </a:bodyPr>
          <a:lstStyle/>
          <a:p>
            <a:r>
              <a:rPr lang="en-US" sz="1400" dirty="0">
                <a:solidFill>
                  <a:srgbClr val="000000"/>
                </a:solidFill>
                <a:latin typeface="Chief Blueprint" panose="020B0500000000000000" pitchFamily="34" charset="0"/>
              </a:rPr>
              <a:t>The best way to improve reading comprehension and scores, is to focus on building knowledge through Social Studies instruction. </a:t>
            </a:r>
          </a:p>
          <a:p>
            <a:r>
              <a:rPr lang="en-US" sz="1400" dirty="0">
                <a:solidFill>
                  <a:srgbClr val="000000"/>
                </a:solidFill>
                <a:latin typeface="Chief Blueprint" panose="020B0500000000000000" pitchFamily="34" charset="0"/>
              </a:rPr>
              <a:t>     -Wexler </a:t>
            </a:r>
            <a:r>
              <a:rPr lang="en-US" sz="1400" i="1" dirty="0">
                <a:solidFill>
                  <a:srgbClr val="000000"/>
                </a:solidFill>
                <a:latin typeface="Chief Blueprint" panose="020B0500000000000000" pitchFamily="34" charset="0"/>
              </a:rPr>
              <a:t>The Knowledge Gap</a:t>
            </a:r>
            <a:r>
              <a:rPr lang="en-US" sz="1400" dirty="0">
                <a:solidFill>
                  <a:srgbClr val="000000"/>
                </a:solidFill>
                <a:latin typeface="Chief Blueprint" panose="020B0500000000000000" pitchFamily="34" charset="0"/>
              </a:rPr>
              <a:t> </a:t>
            </a:r>
            <a:endParaRPr lang="en-US" sz="1400" dirty="0"/>
          </a:p>
        </p:txBody>
      </p:sp>
      <p:sp>
        <p:nvSpPr>
          <p:cNvPr id="38" name="Speech Bubble: Rectangle 37">
            <a:extLst>
              <a:ext uri="{FF2B5EF4-FFF2-40B4-BE49-F238E27FC236}">
                <a16:creationId xmlns:a16="http://schemas.microsoft.com/office/drawing/2014/main" id="{D6290594-6ADD-4279-AC69-BA53C20EAE03}"/>
              </a:ext>
            </a:extLst>
          </p:cNvPr>
          <p:cNvSpPr/>
          <p:nvPr/>
        </p:nvSpPr>
        <p:spPr>
          <a:xfrm>
            <a:off x="3274198" y="5904932"/>
            <a:ext cx="5623222" cy="800299"/>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id="{971A8C36-A30B-4C0D-B6B4-FA0527F01AB2}"/>
              </a:ext>
            </a:extLst>
          </p:cNvPr>
          <p:cNvSpPr/>
          <p:nvPr/>
        </p:nvSpPr>
        <p:spPr>
          <a:xfrm>
            <a:off x="3257602" y="5889301"/>
            <a:ext cx="5639818" cy="869469"/>
          </a:xfrm>
          <a:prstGeom prst="rect">
            <a:avLst/>
          </a:prstGeom>
        </p:spPr>
        <p:txBody>
          <a:bodyPr wrap="square">
            <a:spAutoFit/>
          </a:bodyPr>
          <a:lstStyle/>
          <a:p>
            <a:r>
              <a:rPr lang="en-US" sz="1350" dirty="0">
                <a:solidFill>
                  <a:srgbClr val="000000"/>
                </a:solidFill>
                <a:latin typeface="Chief Blueprint" panose="020B0500000000000000" pitchFamily="34" charset="0"/>
              </a:rPr>
              <a:t>“Soft skills” of collaboration, communication, critical thinking, and creativity are essential to future success in the job market. </a:t>
            </a:r>
          </a:p>
          <a:p>
            <a:endParaRPr lang="en-US" sz="1000" dirty="0">
              <a:solidFill>
                <a:srgbClr val="000000"/>
              </a:solidFill>
              <a:latin typeface="Chief Blueprint" panose="020B0500000000000000" pitchFamily="34" charset="0"/>
            </a:endParaRPr>
          </a:p>
          <a:p>
            <a:r>
              <a:rPr lang="en-US" sz="1350" dirty="0">
                <a:solidFill>
                  <a:srgbClr val="000000"/>
                </a:solidFill>
                <a:latin typeface="Chief Blueprint" panose="020B0500000000000000" pitchFamily="34" charset="0"/>
              </a:rPr>
              <a:t>-Muir </a:t>
            </a:r>
            <a:r>
              <a:rPr lang="en-US" sz="1350" i="1" dirty="0">
                <a:solidFill>
                  <a:srgbClr val="000000"/>
                </a:solidFill>
                <a:latin typeface="Chief Blueprint" panose="020B0500000000000000" pitchFamily="34" charset="0"/>
              </a:rPr>
              <a:t>Reasons Millennials Get Fired</a:t>
            </a:r>
          </a:p>
        </p:txBody>
      </p:sp>
    </p:spTree>
    <p:extLst>
      <p:ext uri="{BB962C8B-B14F-4D97-AF65-F5344CB8AC3E}">
        <p14:creationId xmlns:p14="http://schemas.microsoft.com/office/powerpoint/2010/main" val="310871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8DE271ED-C725-45DA-4BDA-A8B0191298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4">
            <a:extLst>
              <a:ext uri="{FF2B5EF4-FFF2-40B4-BE49-F238E27FC236}">
                <a16:creationId xmlns:a16="http://schemas.microsoft.com/office/drawing/2014/main" id="{F337C87B-D3B1-187B-525F-2A154B87CBD6}"/>
              </a:ext>
            </a:extLst>
          </p:cNvPr>
          <p:cNvSpPr txBox="1">
            <a:spLocks noChangeArrowheads="1"/>
          </p:cNvSpPr>
          <p:nvPr/>
        </p:nvSpPr>
        <p:spPr bwMode="auto">
          <a:xfrm>
            <a:off x="82550" y="2744788"/>
            <a:ext cx="3789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latin typeface="KG This Is Not Goodbye" panose="02000506000000020003" pitchFamily="2" charset="0"/>
              </a:rPr>
              <a:t>History Teachers </a:t>
            </a:r>
          </a:p>
          <a:p>
            <a:pPr>
              <a:spcBef>
                <a:spcPct val="0"/>
              </a:spcBef>
              <a:buFontTx/>
              <a:buNone/>
            </a:pPr>
            <a:r>
              <a:rPr lang="en-US" altLang="en-US" sz="3600">
                <a:latin typeface="KG This Is Not Goodbye" panose="02000506000000020003" pitchFamily="2" charset="0"/>
              </a:rPr>
              <a:t>are the </a:t>
            </a:r>
          </a:p>
        </p:txBody>
      </p:sp>
      <p:sp>
        <p:nvSpPr>
          <p:cNvPr id="38916" name="TextBox 5">
            <a:extLst>
              <a:ext uri="{FF2B5EF4-FFF2-40B4-BE49-F238E27FC236}">
                <a16:creationId xmlns:a16="http://schemas.microsoft.com/office/drawing/2014/main" id="{4F86EA28-1E7C-F9FA-BDC1-6B9E138A554A}"/>
              </a:ext>
            </a:extLst>
          </p:cNvPr>
          <p:cNvSpPr txBox="1">
            <a:spLocks noChangeArrowheads="1"/>
          </p:cNvSpPr>
          <p:nvPr/>
        </p:nvSpPr>
        <p:spPr bwMode="auto">
          <a:xfrm rot="-745120">
            <a:off x="1914525" y="2836863"/>
            <a:ext cx="8043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800">
                <a:latin typeface="Bloomishly" pitchFamily="50" charset="0"/>
              </a:rPr>
              <a:t>Guardians </a:t>
            </a:r>
          </a:p>
        </p:txBody>
      </p:sp>
      <p:sp>
        <p:nvSpPr>
          <p:cNvPr id="38917" name="TextBox 6">
            <a:extLst>
              <a:ext uri="{FF2B5EF4-FFF2-40B4-BE49-F238E27FC236}">
                <a16:creationId xmlns:a16="http://schemas.microsoft.com/office/drawing/2014/main" id="{A5A6E154-B73E-D360-2469-B89705077E1E}"/>
              </a:ext>
            </a:extLst>
          </p:cNvPr>
          <p:cNvSpPr txBox="1">
            <a:spLocks noChangeArrowheads="1"/>
          </p:cNvSpPr>
          <p:nvPr/>
        </p:nvSpPr>
        <p:spPr bwMode="auto">
          <a:xfrm rot="-595925">
            <a:off x="2725738" y="5113338"/>
            <a:ext cx="9144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500">
                <a:latin typeface="Bloomishly" pitchFamily="50" charset="0"/>
              </a:rPr>
              <a:t>of</a:t>
            </a:r>
          </a:p>
        </p:txBody>
      </p:sp>
      <p:sp>
        <p:nvSpPr>
          <p:cNvPr id="38918" name="TextBox 7">
            <a:extLst>
              <a:ext uri="{FF2B5EF4-FFF2-40B4-BE49-F238E27FC236}">
                <a16:creationId xmlns:a16="http://schemas.microsoft.com/office/drawing/2014/main" id="{4650668F-8B0C-9751-5337-7934A1556A87}"/>
              </a:ext>
            </a:extLst>
          </p:cNvPr>
          <p:cNvSpPr txBox="1">
            <a:spLocks noChangeArrowheads="1"/>
          </p:cNvSpPr>
          <p:nvPr/>
        </p:nvSpPr>
        <p:spPr bwMode="auto">
          <a:xfrm rot="-731755">
            <a:off x="3578225" y="4183063"/>
            <a:ext cx="55514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800">
                <a:latin typeface="Bloomishly" pitchFamily="50" charset="0"/>
              </a:rPr>
              <a:t>Democracy!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EE8C8-1E69-47EF-9D92-5175651E58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27672"/>
            <a:ext cx="9144000" cy="5530328"/>
          </a:xfrm>
          <a:prstGeom prst="rect">
            <a:avLst/>
          </a:prstGeom>
        </p:spPr>
      </p:pic>
      <p:sp>
        <p:nvSpPr>
          <p:cNvPr id="3" name="TextBox 2">
            <a:extLst>
              <a:ext uri="{FF2B5EF4-FFF2-40B4-BE49-F238E27FC236}">
                <a16:creationId xmlns:a16="http://schemas.microsoft.com/office/drawing/2014/main" id="{6293C604-0773-4F84-B87A-771ED182ABF4}"/>
              </a:ext>
            </a:extLst>
          </p:cNvPr>
          <p:cNvSpPr txBox="1"/>
          <p:nvPr/>
        </p:nvSpPr>
        <p:spPr>
          <a:xfrm>
            <a:off x="0" y="127343"/>
            <a:ext cx="9144000" cy="1200329"/>
          </a:xfrm>
          <a:prstGeom prst="rect">
            <a:avLst/>
          </a:prstGeom>
          <a:noFill/>
        </p:spPr>
        <p:txBody>
          <a:bodyPr wrap="square" rtlCol="0">
            <a:spAutoFit/>
          </a:bodyPr>
          <a:lstStyle/>
          <a:p>
            <a:r>
              <a:rPr lang="en-US" sz="3600" dirty="0">
                <a:latin typeface="KG This Is Not Goodbye" panose="02000506000000020003" pitchFamily="2" charset="0"/>
              </a:rPr>
              <a:t>Do you agree with any of the ideas? Share in your chat box. </a:t>
            </a:r>
          </a:p>
        </p:txBody>
      </p:sp>
    </p:spTree>
    <p:extLst>
      <p:ext uri="{BB962C8B-B14F-4D97-AF65-F5344CB8AC3E}">
        <p14:creationId xmlns:p14="http://schemas.microsoft.com/office/powerpoint/2010/main" val="169406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E08020-72FB-4BFC-B036-1D988D75D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860"/>
            <a:ext cx="10321290" cy="6880860"/>
          </a:xfrm>
          <a:prstGeom prst="rect">
            <a:avLst/>
          </a:prstGeom>
        </p:spPr>
      </p:pic>
      <p:sp>
        <p:nvSpPr>
          <p:cNvPr id="3" name="Rectangle 2">
            <a:extLst>
              <a:ext uri="{FF2B5EF4-FFF2-40B4-BE49-F238E27FC236}">
                <a16:creationId xmlns:a16="http://schemas.microsoft.com/office/drawing/2014/main" id="{762DCE09-F348-4B4C-8E38-BF5CAC30125A}"/>
              </a:ext>
            </a:extLst>
          </p:cNvPr>
          <p:cNvSpPr/>
          <p:nvPr/>
        </p:nvSpPr>
        <p:spPr>
          <a:xfrm>
            <a:off x="-4176887" y="0"/>
            <a:ext cx="6738730" cy="1200329"/>
          </a:xfrm>
          <a:prstGeom prst="rect">
            <a:avLst/>
          </a:prstGeom>
        </p:spPr>
        <p:txBody>
          <a:bodyPr wrap="square">
            <a:spAutoFit/>
          </a:bodyPr>
          <a:lstStyle/>
          <a:p>
            <a:pPr algn="r"/>
            <a:r>
              <a:rPr lang="en-US" sz="7200" b="1" dirty="0">
                <a:latin typeface="KG Call Me Maybe" panose="02000000000000000000" pitchFamily="2" charset="0"/>
              </a:rPr>
              <a:t>Share one</a:t>
            </a:r>
          </a:p>
        </p:txBody>
      </p:sp>
      <p:sp>
        <p:nvSpPr>
          <p:cNvPr id="4" name="Rectangle 3">
            <a:extLst>
              <a:ext uri="{FF2B5EF4-FFF2-40B4-BE49-F238E27FC236}">
                <a16:creationId xmlns:a16="http://schemas.microsoft.com/office/drawing/2014/main" id="{00A3FF33-B5E2-49A1-8B4A-9AB873DC562B}"/>
              </a:ext>
            </a:extLst>
          </p:cNvPr>
          <p:cNvSpPr/>
          <p:nvPr/>
        </p:nvSpPr>
        <p:spPr>
          <a:xfrm>
            <a:off x="250027" y="1057826"/>
            <a:ext cx="2491388" cy="2646878"/>
          </a:xfrm>
          <a:prstGeom prst="rect">
            <a:avLst/>
          </a:prstGeom>
        </p:spPr>
        <p:txBody>
          <a:bodyPr wrap="none">
            <a:spAutoFit/>
          </a:bodyPr>
          <a:lstStyle/>
          <a:p>
            <a:pPr algn="ctr"/>
            <a:r>
              <a:rPr lang="en-US" sz="16600" dirty="0">
                <a:latin typeface="Bloomishly" pitchFamily="50" charset="0"/>
              </a:rPr>
              <a:t>Fun</a:t>
            </a:r>
          </a:p>
        </p:txBody>
      </p:sp>
      <p:sp>
        <p:nvSpPr>
          <p:cNvPr id="5" name="Rectangle 4">
            <a:extLst>
              <a:ext uri="{FF2B5EF4-FFF2-40B4-BE49-F238E27FC236}">
                <a16:creationId xmlns:a16="http://schemas.microsoft.com/office/drawing/2014/main" id="{F746EC62-428D-429D-BE06-40AEB29F5078}"/>
              </a:ext>
            </a:extLst>
          </p:cNvPr>
          <p:cNvSpPr/>
          <p:nvPr/>
        </p:nvSpPr>
        <p:spPr>
          <a:xfrm>
            <a:off x="118581" y="3153296"/>
            <a:ext cx="2622834" cy="2646878"/>
          </a:xfrm>
          <a:prstGeom prst="rect">
            <a:avLst/>
          </a:prstGeom>
        </p:spPr>
        <p:txBody>
          <a:bodyPr wrap="none">
            <a:spAutoFit/>
          </a:bodyPr>
          <a:lstStyle/>
          <a:p>
            <a:pPr algn="ctr"/>
            <a:r>
              <a:rPr lang="en-US" sz="16600" dirty="0">
                <a:latin typeface="Bloomishly" pitchFamily="50" charset="0"/>
              </a:rPr>
              <a:t>Fact</a:t>
            </a:r>
          </a:p>
        </p:txBody>
      </p:sp>
    </p:spTree>
    <p:extLst>
      <p:ext uri="{BB962C8B-B14F-4D97-AF65-F5344CB8AC3E}">
        <p14:creationId xmlns:p14="http://schemas.microsoft.com/office/powerpoint/2010/main" val="3362604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2E2645B-991A-452A-AF98-ABCCC9C2F39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341438"/>
            <a:ext cx="827405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a:extLst>
              <a:ext uri="{FF2B5EF4-FFF2-40B4-BE49-F238E27FC236}">
                <a16:creationId xmlns:a16="http://schemas.microsoft.com/office/drawing/2014/main" id="{3CC488D6-946C-46A1-B78C-84AE7CE7A9AF}"/>
              </a:ext>
            </a:extLst>
          </p:cNvPr>
          <p:cNvSpPr txBox="1">
            <a:spLocks noChangeArrowheads="1"/>
          </p:cNvSpPr>
          <p:nvPr/>
        </p:nvSpPr>
        <p:spPr bwMode="auto">
          <a:xfrm>
            <a:off x="182563" y="990600"/>
            <a:ext cx="56673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dirty="0">
                <a:latin typeface="Architects Daughter" panose="02000505000000020004" pitchFamily="2" charset="0"/>
                <a:ea typeface="ＭＳ Ｐゴシック" panose="020B0600070205080204" pitchFamily="34" charset="-128"/>
              </a:rPr>
              <a:t>What </a:t>
            </a:r>
          </a:p>
          <a:p>
            <a:pPr eaLnBrk="1" hangingPunct="1">
              <a:spcBef>
                <a:spcPct val="0"/>
              </a:spcBef>
              <a:buFontTx/>
              <a:buNone/>
            </a:pPr>
            <a:r>
              <a:rPr lang="en-US" altLang="en-US" sz="6000" dirty="0">
                <a:latin typeface="Architects Daughter" panose="02000505000000020004" pitchFamily="2" charset="0"/>
                <a:ea typeface="ＭＳ Ｐゴシック" panose="020B0600070205080204" pitchFamily="34" charset="-128"/>
              </a:rPr>
              <a:t>are your</a:t>
            </a:r>
          </a:p>
          <a:p>
            <a:pPr eaLnBrk="1" hangingPunct="1">
              <a:spcBef>
                <a:spcPct val="0"/>
              </a:spcBef>
              <a:buFontTx/>
              <a:buNone/>
            </a:pPr>
            <a:endParaRPr lang="en-US" altLang="en-US" sz="6000" dirty="0">
              <a:latin typeface="Architects Daughter" panose="02000505000000020004" pitchFamily="2" charset="0"/>
              <a:ea typeface="ＭＳ Ｐゴシック" panose="020B0600070205080204" pitchFamily="34" charset="-128"/>
            </a:endParaRPr>
          </a:p>
          <a:p>
            <a:pPr eaLnBrk="1" hangingPunct="1">
              <a:spcBef>
                <a:spcPct val="0"/>
              </a:spcBef>
              <a:buFontTx/>
              <a:buNone/>
            </a:pPr>
            <a:endParaRPr lang="en-US" altLang="en-US" sz="6000" dirty="0">
              <a:latin typeface="Architects Daughter" panose="02000505000000020004" pitchFamily="2" charset="0"/>
              <a:ea typeface="ＭＳ Ｐゴシック" panose="020B0600070205080204" pitchFamily="34" charset="-128"/>
            </a:endParaRPr>
          </a:p>
          <a:p>
            <a:pPr eaLnBrk="1" hangingPunct="1">
              <a:spcBef>
                <a:spcPct val="0"/>
              </a:spcBef>
              <a:buFontTx/>
              <a:buNone/>
            </a:pPr>
            <a:r>
              <a:rPr lang="en-US" altLang="en-US" sz="6000" dirty="0">
                <a:latin typeface="Architects Daughter" panose="02000505000000020004" pitchFamily="2" charset="0"/>
                <a:ea typeface="ＭＳ Ｐゴシック" panose="020B0600070205080204" pitchFamily="34" charset="-128"/>
              </a:rPr>
              <a:t>for this session?</a:t>
            </a:r>
          </a:p>
        </p:txBody>
      </p:sp>
      <p:sp>
        <p:nvSpPr>
          <p:cNvPr id="11268" name="TextBox 5">
            <a:extLst>
              <a:ext uri="{FF2B5EF4-FFF2-40B4-BE49-F238E27FC236}">
                <a16:creationId xmlns:a16="http://schemas.microsoft.com/office/drawing/2014/main" id="{B87E4EBE-C5A9-4C1C-8FC0-7B7DB54D5D09}"/>
              </a:ext>
            </a:extLst>
          </p:cNvPr>
          <p:cNvSpPr txBox="1">
            <a:spLocks noChangeArrowheads="1"/>
          </p:cNvSpPr>
          <p:nvPr/>
        </p:nvSpPr>
        <p:spPr bwMode="auto">
          <a:xfrm>
            <a:off x="2030413" y="74613"/>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4000">
                <a:latin typeface="Goudy Stout" panose="0202090407030B020401" pitchFamily="18" charset="0"/>
                <a:ea typeface="ＭＳ Ｐゴシック" panose="020B0600070205080204" pitchFamily="34" charset="-128"/>
              </a:rPr>
              <a:t>Goals</a:t>
            </a:r>
          </a:p>
        </p:txBody>
      </p:sp>
      <p:pic>
        <p:nvPicPr>
          <p:cNvPr id="11269" name="Picture 6">
            <a:extLst>
              <a:ext uri="{FF2B5EF4-FFF2-40B4-BE49-F238E27FC236}">
                <a16:creationId xmlns:a16="http://schemas.microsoft.com/office/drawing/2014/main" id="{86C7917D-E3F2-4B46-AF4B-A1522C48A0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738188"/>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
            <a:extLst>
              <a:ext uri="{FF2B5EF4-FFF2-40B4-BE49-F238E27FC236}">
                <a16:creationId xmlns:a16="http://schemas.microsoft.com/office/drawing/2014/main" id="{D0400053-31C5-4846-9DAB-1B68C78187BE}"/>
              </a:ext>
            </a:extLst>
          </p:cNvPr>
          <p:cNvSpPr>
            <a:spLocks noChangeArrowheads="1"/>
          </p:cNvSpPr>
          <p:nvPr/>
        </p:nvSpPr>
        <p:spPr bwMode="auto">
          <a:xfrm>
            <a:off x="401638" y="2286000"/>
            <a:ext cx="325755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600">
                <a:latin typeface="Bloomishly" pitchFamily="50" charset="0"/>
                <a:ea typeface="ＭＳ Ｐゴシック" panose="020B0600070205080204" pitchFamily="34" charset="-128"/>
              </a:rPr>
              <a:t>goals </a:t>
            </a:r>
            <a:endParaRPr lang="en-US" altLang="en-US" sz="2800">
              <a:latin typeface="Arial" panose="020B0604020202020204" pitchFamily="34" charset="0"/>
            </a:endParaRPr>
          </a:p>
        </p:txBody>
      </p:sp>
    </p:spTree>
    <p:extLst>
      <p:ext uri="{BB962C8B-B14F-4D97-AF65-F5344CB8AC3E}">
        <p14:creationId xmlns:p14="http://schemas.microsoft.com/office/powerpoint/2010/main" val="49134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26818" y="2408684"/>
            <a:ext cx="6412521" cy="3539430"/>
          </a:xfrm>
          <a:prstGeom prst="rect">
            <a:avLst/>
          </a:prstGeom>
          <a:noFill/>
        </p:spPr>
        <p:txBody>
          <a:bodyPr wrap="square" rtlCol="0">
            <a:spAutoFit/>
          </a:bodyPr>
          <a:lstStyle/>
          <a:p>
            <a:pPr marL="742950" indent="-742950">
              <a:buFont typeface="+mj-lt"/>
              <a:buAutoNum type="arabicPeriod"/>
            </a:pPr>
            <a:endParaRPr lang="en-US" sz="3200" dirty="0">
              <a:solidFill>
                <a:srgbClr val="FF0000"/>
              </a:solidFill>
              <a:latin typeface="Janda Everyday Casual" panose="02000503000000020004" pitchFamily="2" charset="0"/>
            </a:endParaRPr>
          </a:p>
          <a:p>
            <a:pPr marL="742950" indent="-742950">
              <a:buFont typeface="+mj-lt"/>
              <a:buAutoNum type="arabicPeriod"/>
            </a:pPr>
            <a:r>
              <a:rPr lang="en-US" sz="3200" dirty="0">
                <a:solidFill>
                  <a:schemeClr val="bg1"/>
                </a:solidFill>
                <a:latin typeface="Janda Everyday Casual" panose="02000503000000020004" pitchFamily="2" charset="0"/>
              </a:rPr>
              <a:t>Learn what makes an Interactive Student Notebook.</a:t>
            </a:r>
          </a:p>
          <a:p>
            <a:pPr marL="742950" indent="-742950">
              <a:buFont typeface="+mj-lt"/>
              <a:buAutoNum type="arabicPeriod"/>
            </a:pPr>
            <a:r>
              <a:rPr lang="en-US" sz="3200" dirty="0">
                <a:solidFill>
                  <a:schemeClr val="bg1"/>
                </a:solidFill>
                <a:latin typeface="Janda Everyday Casual" panose="02000503000000020004" pitchFamily="2" charset="0"/>
              </a:rPr>
              <a:t>See how to support Social Studies Skills with </a:t>
            </a:r>
            <a:r>
              <a:rPr lang="en-US" sz="3200" i="1" dirty="0">
                <a:solidFill>
                  <a:schemeClr val="bg1"/>
                </a:solidFill>
                <a:latin typeface="Janda Everyday Casual" panose="02000503000000020004" pitchFamily="2" charset="0"/>
              </a:rPr>
              <a:t>Active Notes!</a:t>
            </a:r>
          </a:p>
        </p:txBody>
      </p:sp>
    </p:spTree>
    <p:extLst>
      <p:ext uri="{BB962C8B-B14F-4D97-AF65-F5344CB8AC3E}">
        <p14:creationId xmlns:p14="http://schemas.microsoft.com/office/powerpoint/2010/main" val="166408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A0734-C831-4243-B00D-9BD0E647EF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7599" y="-49911"/>
            <a:ext cx="10921599" cy="6907911"/>
          </a:xfrm>
          <a:prstGeom prst="rect">
            <a:avLst/>
          </a:prstGeom>
        </p:spPr>
      </p:pic>
      <p:sp>
        <p:nvSpPr>
          <p:cNvPr id="3" name="TextBox 2">
            <a:extLst>
              <a:ext uri="{FF2B5EF4-FFF2-40B4-BE49-F238E27FC236}">
                <a16:creationId xmlns:a16="http://schemas.microsoft.com/office/drawing/2014/main" id="{8E45D91A-B4BA-40FF-981C-D198C44FA73D}"/>
              </a:ext>
            </a:extLst>
          </p:cNvPr>
          <p:cNvSpPr txBox="1"/>
          <p:nvPr/>
        </p:nvSpPr>
        <p:spPr>
          <a:xfrm>
            <a:off x="374073" y="2793080"/>
            <a:ext cx="4782718" cy="3108543"/>
          </a:xfrm>
          <a:prstGeom prst="rect">
            <a:avLst/>
          </a:prstGeom>
          <a:noFill/>
        </p:spPr>
        <p:txBody>
          <a:bodyPr wrap="square" rtlCol="0">
            <a:spAutoFit/>
          </a:bodyPr>
          <a:lstStyle/>
          <a:p>
            <a:r>
              <a:rPr lang="en-US" sz="4000" dirty="0">
                <a:latin typeface="Abadi" panose="020B0604020104020204" pitchFamily="34" charset="0"/>
              </a:rPr>
              <a:t>What do you already know about the Interactive Student Notebook?</a:t>
            </a:r>
          </a:p>
          <a:p>
            <a:endParaRPr lang="en-US" dirty="0"/>
          </a:p>
          <a:p>
            <a:r>
              <a:rPr lang="en-US" dirty="0"/>
              <a:t>Answer in chat box. </a:t>
            </a:r>
          </a:p>
        </p:txBody>
      </p:sp>
    </p:spTree>
    <p:extLst>
      <p:ext uri="{BB962C8B-B14F-4D97-AF65-F5344CB8AC3E}">
        <p14:creationId xmlns:p14="http://schemas.microsoft.com/office/powerpoint/2010/main" val="4278109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726" y="0"/>
            <a:ext cx="6858000" cy="6858000"/>
          </a:xfrm>
          <a:prstGeom prst="rect">
            <a:avLst/>
          </a:prstGeom>
        </p:spPr>
      </p:pic>
      <p:sp>
        <p:nvSpPr>
          <p:cNvPr id="3" name="Flowchart: Process 2"/>
          <p:cNvSpPr/>
          <p:nvPr/>
        </p:nvSpPr>
        <p:spPr>
          <a:xfrm>
            <a:off x="-1302026" y="4060845"/>
            <a:ext cx="10842171" cy="2280063"/>
          </a:xfrm>
          <a:prstGeom prst="flowChartProcess">
            <a:avLst/>
          </a:prstGeom>
          <a:solidFill>
            <a:schemeClr val="bg2">
              <a:lumMod val="90000"/>
              <a:alpha val="64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0769" y="4708574"/>
            <a:ext cx="7762461" cy="1200329"/>
          </a:xfrm>
          <a:prstGeom prst="rect">
            <a:avLst/>
          </a:prstGeom>
          <a:noFill/>
        </p:spPr>
        <p:txBody>
          <a:bodyPr wrap="square" rtlCol="0">
            <a:spAutoFit/>
          </a:bodyPr>
          <a:lstStyle/>
          <a:p>
            <a:pPr algn="ctr"/>
            <a:r>
              <a:rPr lang="en-US" sz="7200" b="1" dirty="0">
                <a:effectLst>
                  <a:outerShdw blurRad="38100" dist="38100" dir="2700000" algn="tl">
                    <a:srgbClr val="000000">
                      <a:alpha val="43137"/>
                    </a:srgbClr>
                  </a:outerShdw>
                </a:effectLst>
                <a:latin typeface="Waiting for the Sunrise" panose="02000506000000020004" pitchFamily="2" charset="0"/>
              </a:rPr>
              <a:t>Why Study History?</a:t>
            </a:r>
          </a:p>
        </p:txBody>
      </p:sp>
    </p:spTree>
    <p:extLst>
      <p:ext uri="{BB962C8B-B14F-4D97-AF65-F5344CB8AC3E}">
        <p14:creationId xmlns:p14="http://schemas.microsoft.com/office/powerpoint/2010/main" val="278336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round object with a handle&#10;&#10;Description automatically generated">
            <a:extLst>
              <a:ext uri="{FF2B5EF4-FFF2-40B4-BE49-F238E27FC236}">
                <a16:creationId xmlns:a16="http://schemas.microsoft.com/office/drawing/2014/main" id="{9941548D-BF3A-0428-004D-874EF5B9A2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4799"/>
            <a:ext cx="9144000" cy="6508401"/>
          </a:xfrm>
          <a:prstGeom prst="rect">
            <a:avLst/>
          </a:prstGeom>
        </p:spPr>
      </p:pic>
      <p:sp>
        <p:nvSpPr>
          <p:cNvPr id="2" name="TextBox 1">
            <a:extLst>
              <a:ext uri="{FF2B5EF4-FFF2-40B4-BE49-F238E27FC236}">
                <a16:creationId xmlns:a16="http://schemas.microsoft.com/office/drawing/2014/main" id="{F1A41584-FE91-501A-821E-6D380D475DE9}"/>
              </a:ext>
            </a:extLst>
          </p:cNvPr>
          <p:cNvSpPr txBox="1"/>
          <p:nvPr/>
        </p:nvSpPr>
        <p:spPr>
          <a:xfrm>
            <a:off x="1180531" y="2112182"/>
            <a:ext cx="6782938" cy="1323439"/>
          </a:xfrm>
          <a:prstGeom prst="rect">
            <a:avLst/>
          </a:prstGeom>
          <a:noFill/>
        </p:spPr>
        <p:txBody>
          <a:bodyPr wrap="square" rtlCol="0">
            <a:spAutoFit/>
          </a:bodyPr>
          <a:lstStyle/>
          <a:p>
            <a:r>
              <a:rPr lang="en-US" sz="8000" dirty="0">
                <a:latin typeface="Bloomishly" pitchFamily="50" charset="0"/>
              </a:rPr>
              <a:t>Look For….</a:t>
            </a:r>
          </a:p>
        </p:txBody>
      </p:sp>
      <p:sp>
        <p:nvSpPr>
          <p:cNvPr id="5" name="TextBox 4">
            <a:extLst>
              <a:ext uri="{FF2B5EF4-FFF2-40B4-BE49-F238E27FC236}">
                <a16:creationId xmlns:a16="http://schemas.microsoft.com/office/drawing/2014/main" id="{D7EC343C-07B8-7691-27F7-7B54CA2DCB3B}"/>
              </a:ext>
            </a:extLst>
          </p:cNvPr>
          <p:cNvSpPr txBox="1"/>
          <p:nvPr/>
        </p:nvSpPr>
        <p:spPr>
          <a:xfrm>
            <a:off x="4572000" y="928047"/>
            <a:ext cx="4285397" cy="1754326"/>
          </a:xfrm>
          <a:prstGeom prst="rect">
            <a:avLst/>
          </a:prstGeom>
          <a:noFill/>
        </p:spPr>
        <p:txBody>
          <a:bodyPr wrap="square" rtlCol="0">
            <a:spAutoFit/>
          </a:bodyPr>
          <a:lstStyle/>
          <a:p>
            <a:r>
              <a:rPr lang="en-US" sz="3600" dirty="0">
                <a:latin typeface="The Serif Hand Black" panose="03070902030502020204" pitchFamily="66" charset="0"/>
              </a:rPr>
              <a:t>How students would be using a notebook before, during, and after a lesson. </a:t>
            </a:r>
          </a:p>
        </p:txBody>
      </p:sp>
    </p:spTree>
    <p:extLst>
      <p:ext uri="{BB962C8B-B14F-4D97-AF65-F5344CB8AC3E}">
        <p14:creationId xmlns:p14="http://schemas.microsoft.com/office/powerpoint/2010/main" val="424556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89464" y="1012954"/>
            <a:ext cx="882721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chemeClr val="accent1"/>
                </a:solidFill>
                <a:latin typeface="Architects Daughter" panose="02000505000000020004" pitchFamily="2" charset="0"/>
              </a:rPr>
              <a:t>Content Objective: </a:t>
            </a:r>
            <a:r>
              <a:rPr lang="en-US" altLang="en-US" sz="2800" dirty="0">
                <a:latin typeface="Architects Daughter" panose="02000505000000020004" pitchFamily="2" charset="0"/>
              </a:rPr>
              <a:t>Students will use critical-thinking skills and a variety of primary and secondary sources to explain and apply different methods that historians use to understand and </a:t>
            </a:r>
          </a:p>
          <a:p>
            <a:pPr>
              <a:spcBef>
                <a:spcPct val="0"/>
              </a:spcBef>
              <a:buFontTx/>
              <a:buNone/>
            </a:pPr>
            <a:r>
              <a:rPr lang="en-US" altLang="en-US" sz="2800" dirty="0">
                <a:latin typeface="Architects Daughter" panose="02000505000000020004" pitchFamily="2" charset="0"/>
              </a:rPr>
              <a:t>interpret the past, including multiple </a:t>
            </a:r>
          </a:p>
          <a:p>
            <a:pPr>
              <a:spcBef>
                <a:spcPct val="0"/>
              </a:spcBef>
              <a:buFontTx/>
              <a:buNone/>
            </a:pPr>
            <a:r>
              <a:rPr lang="en-US" altLang="en-US" sz="2800" dirty="0">
                <a:latin typeface="Architects Daughter" panose="02000505000000020004" pitchFamily="2" charset="0"/>
              </a:rPr>
              <a:t>points of view and historical content. </a:t>
            </a:r>
          </a:p>
          <a:p>
            <a:pPr>
              <a:spcBef>
                <a:spcPct val="0"/>
              </a:spcBef>
              <a:buFontTx/>
              <a:buNone/>
            </a:pPr>
            <a:endParaRPr lang="en-US" altLang="en-US" sz="2800" dirty="0">
              <a:latin typeface="Architects Daughter" panose="02000505000000020004" pitchFamily="2" charset="0"/>
            </a:endParaRPr>
          </a:p>
          <a:p>
            <a:pPr>
              <a:spcBef>
                <a:spcPct val="0"/>
              </a:spcBef>
              <a:buFontTx/>
              <a:buNone/>
            </a:pPr>
            <a:r>
              <a:rPr lang="en-US" altLang="en-US" sz="2800" b="1" dirty="0">
                <a:solidFill>
                  <a:schemeClr val="accent1"/>
                </a:solidFill>
                <a:latin typeface="Architects Daughter" panose="02000505000000020004" pitchFamily="2" charset="0"/>
              </a:rPr>
              <a:t>Language Objective: </a:t>
            </a:r>
            <a:r>
              <a:rPr lang="en-US" altLang="en-US" sz="2800" dirty="0">
                <a:latin typeface="Architects Daughter" panose="02000505000000020004" pitchFamily="2" charset="0"/>
              </a:rPr>
              <a:t>Students will be</a:t>
            </a:r>
          </a:p>
          <a:p>
            <a:pPr>
              <a:spcBef>
                <a:spcPct val="0"/>
              </a:spcBef>
              <a:buFontTx/>
              <a:buNone/>
            </a:pPr>
            <a:r>
              <a:rPr lang="en-US" altLang="en-US" sz="2800" dirty="0">
                <a:latin typeface="Architects Daughter" panose="02000505000000020004" pitchFamily="2" charset="0"/>
              </a:rPr>
              <a:t>able to use new vocabulary focusing </a:t>
            </a:r>
          </a:p>
          <a:p>
            <a:pPr>
              <a:spcBef>
                <a:spcPct val="0"/>
              </a:spcBef>
              <a:buFontTx/>
              <a:buNone/>
            </a:pPr>
            <a:r>
              <a:rPr lang="en-US" altLang="en-US" sz="2800" dirty="0">
                <a:latin typeface="Architects Daughter" panose="02000505000000020004" pitchFamily="2" charset="0"/>
              </a:rPr>
              <a:t>on historical skills. </a:t>
            </a:r>
          </a:p>
        </p:txBody>
      </p:sp>
      <p:sp>
        <p:nvSpPr>
          <p:cNvPr id="57347" name="TextBox 3"/>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Objectives</a:t>
            </a:r>
          </a:p>
        </p:txBody>
      </p:sp>
      <p:pic>
        <p:nvPicPr>
          <p:cNvPr id="5734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E2AC7EC-BE2A-4D09-A37D-F24504D34B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2725" y="2720050"/>
            <a:ext cx="1888637" cy="4230547"/>
          </a:xfrm>
          <a:prstGeom prst="rect">
            <a:avLst/>
          </a:prstGeom>
        </p:spPr>
      </p:pic>
    </p:spTree>
    <p:extLst>
      <p:ext uri="{BB962C8B-B14F-4D97-AF65-F5344CB8AC3E}">
        <p14:creationId xmlns:p14="http://schemas.microsoft.com/office/powerpoint/2010/main" val="426010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89" y="1595021"/>
            <a:ext cx="8738943" cy="4524315"/>
          </a:xfrm>
          <a:prstGeom prst="rect">
            <a:avLst/>
          </a:prstGeom>
        </p:spPr>
        <p:txBody>
          <a:bodyPr wrap="square">
            <a:spAutoFit/>
          </a:bodyPr>
          <a:lstStyle/>
          <a:p>
            <a:pPr marL="342900" indent="-342900">
              <a:buFont typeface="+mj-lt"/>
              <a:buAutoNum type="arabicPeriod"/>
            </a:pPr>
            <a:endParaRPr lang="en-US" sz="2400" b="0" i="0" dirty="0">
              <a:solidFill>
                <a:srgbClr val="282828"/>
              </a:solidFill>
              <a:effectLst/>
              <a:latin typeface="Architects Daughter" panose="02000505000000020004" pitchFamily="2" charset="0"/>
            </a:endParaRPr>
          </a:p>
          <a:p>
            <a:pPr marL="342900" indent="-342900">
              <a:buFont typeface="+mj-lt"/>
              <a:buAutoNum type="arabicPeriod"/>
            </a:pPr>
            <a:r>
              <a:rPr lang="en-US" sz="2400" b="0" i="0" dirty="0">
                <a:solidFill>
                  <a:srgbClr val="FF0000"/>
                </a:solidFill>
                <a:effectLst/>
                <a:latin typeface="Architects Daughter" panose="02000505000000020004" pitchFamily="2" charset="0"/>
              </a:rPr>
              <a:t>Studying history teaches that people change and </a:t>
            </a:r>
            <a:r>
              <a:rPr lang="en-US" sz="2400" dirty="0">
                <a:solidFill>
                  <a:srgbClr val="FF0000"/>
                </a:solidFill>
                <a:latin typeface="Architects Daughter" panose="02000505000000020004" pitchFamily="2" charset="0"/>
              </a:rPr>
              <a:t>still</a:t>
            </a:r>
            <a:r>
              <a:rPr lang="en-US" sz="2400" b="0" i="0" dirty="0">
                <a:solidFill>
                  <a:srgbClr val="FF0000"/>
                </a:solidFill>
                <a:effectLst/>
                <a:latin typeface="Architects Daughter" panose="02000505000000020004" pitchFamily="2" charset="0"/>
              </a:rPr>
              <a:t> always stay the same. </a:t>
            </a:r>
          </a:p>
          <a:p>
            <a:pPr marL="457200" indent="-457200">
              <a:buFont typeface="+mj-lt"/>
              <a:buAutoNum type="arabicPeriod"/>
            </a:pPr>
            <a:endParaRPr lang="en-US" sz="2400" b="0" i="0" dirty="0">
              <a:effectLst/>
              <a:latin typeface="Architects Daughter" panose="02000505000000020004" pitchFamily="2" charset="0"/>
            </a:endParaRPr>
          </a:p>
          <a:p>
            <a:pPr marL="342900" indent="-342900">
              <a:buFont typeface="+mj-lt"/>
              <a:buAutoNum type="arabicPeriod"/>
            </a:pPr>
            <a:r>
              <a:rPr lang="en-US" sz="2400" dirty="0">
                <a:solidFill>
                  <a:schemeClr val="accent1"/>
                </a:solidFill>
                <a:latin typeface="Architects Daughter" panose="02000505000000020004" pitchFamily="2" charset="0"/>
              </a:rPr>
              <a:t>History helps us understand the way we live now.</a:t>
            </a:r>
            <a:r>
              <a:rPr lang="en-US" sz="2400" b="0" i="0" dirty="0">
                <a:solidFill>
                  <a:schemeClr val="accent1"/>
                </a:solidFill>
                <a:effectLst/>
                <a:latin typeface="Architects Daughter" panose="02000505000000020004" pitchFamily="2" charset="0"/>
              </a:rPr>
              <a:t> </a:t>
            </a:r>
          </a:p>
          <a:p>
            <a:pPr marL="457200" indent="-457200">
              <a:buFont typeface="+mj-lt"/>
              <a:buAutoNum type="arabicPeriod"/>
            </a:pPr>
            <a:endParaRPr lang="en-US" sz="2400" b="0" i="0" dirty="0">
              <a:effectLst/>
              <a:latin typeface="Architects Daughter" panose="02000505000000020004" pitchFamily="2" charset="0"/>
            </a:endParaRPr>
          </a:p>
          <a:p>
            <a:pPr marL="342900" indent="-342900">
              <a:buFont typeface="+mj-lt"/>
              <a:buAutoNum type="arabicPeriod"/>
            </a:pPr>
            <a:r>
              <a:rPr lang="en-US" sz="2400" b="0" i="0" dirty="0">
                <a:solidFill>
                  <a:schemeClr val="accent6">
                    <a:lumMod val="75000"/>
                  </a:schemeClr>
                </a:solidFill>
                <a:effectLst/>
                <a:latin typeface="Architects Daughter" panose="02000505000000020004" pitchFamily="2" charset="0"/>
              </a:rPr>
              <a:t>History teaches us that actions have consequences. </a:t>
            </a:r>
          </a:p>
          <a:p>
            <a:pPr marL="457200" indent="-457200">
              <a:buFont typeface="+mj-lt"/>
              <a:buAutoNum type="arabicPeriod"/>
            </a:pPr>
            <a:endParaRPr lang="en-US" sz="2400" b="0" i="0" dirty="0">
              <a:solidFill>
                <a:srgbClr val="7030A0"/>
              </a:solidFill>
              <a:effectLst/>
              <a:latin typeface="Architects Daughter" panose="02000505000000020004" pitchFamily="2" charset="0"/>
            </a:endParaRPr>
          </a:p>
          <a:p>
            <a:pPr marL="342900" indent="-342900">
              <a:buFont typeface="+mj-lt"/>
              <a:buAutoNum type="arabicPeriod"/>
            </a:pPr>
            <a:r>
              <a:rPr lang="en-US" sz="2400" b="0" i="0" dirty="0">
                <a:solidFill>
                  <a:srgbClr val="7030A0"/>
                </a:solidFill>
                <a:effectLst/>
                <a:latin typeface="Architects Daughter" panose="02000505000000020004" pitchFamily="2" charset="0"/>
              </a:rPr>
              <a:t>History teaches you to ask questions and challenge ideas. </a:t>
            </a:r>
            <a:endParaRPr lang="en-US" sz="2400" dirty="0">
              <a:solidFill>
                <a:srgbClr val="7030A0"/>
              </a:solidFill>
              <a:latin typeface="Architects Daughter" panose="02000505000000020004" pitchFamily="2" charset="0"/>
            </a:endParaRPr>
          </a:p>
        </p:txBody>
      </p:sp>
      <p:sp>
        <p:nvSpPr>
          <p:cNvPr id="3" name="TextBox 2"/>
          <p:cNvSpPr txBox="1"/>
          <p:nvPr/>
        </p:nvSpPr>
        <p:spPr>
          <a:xfrm>
            <a:off x="206089" y="805750"/>
            <a:ext cx="8877585" cy="954107"/>
          </a:xfrm>
          <a:prstGeom prst="rect">
            <a:avLst/>
          </a:prstGeom>
          <a:noFill/>
        </p:spPr>
        <p:txBody>
          <a:bodyPr wrap="square" rtlCol="0">
            <a:spAutoFit/>
          </a:bodyPr>
          <a:lstStyle/>
          <a:p>
            <a:r>
              <a:rPr lang="en-US" sz="2800" dirty="0">
                <a:latin typeface="Architects Daughter" panose="02000505000000020004" pitchFamily="2" charset="0"/>
              </a:rPr>
              <a:t>Which of these sentences do you agree with the most? Why? </a:t>
            </a:r>
          </a:p>
        </p:txBody>
      </p:sp>
      <p:sp>
        <p:nvSpPr>
          <p:cNvPr id="6" name="Rectangle 5"/>
          <p:cNvSpPr/>
          <p:nvPr/>
        </p:nvSpPr>
        <p:spPr>
          <a:xfrm>
            <a:off x="1295400" y="6553200"/>
            <a:ext cx="6324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3521075" y="695325"/>
            <a:ext cx="5562600"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extBox 7"/>
          <p:cNvSpPr txBox="1"/>
          <p:nvPr/>
        </p:nvSpPr>
        <p:spPr>
          <a:xfrm>
            <a:off x="7895064" y="6509629"/>
            <a:ext cx="3916908" cy="369332"/>
          </a:xfrm>
          <a:prstGeom prst="rect">
            <a:avLst/>
          </a:prstGeom>
          <a:noFill/>
        </p:spPr>
        <p:txBody>
          <a:bodyPr wrap="square" rtlCol="0">
            <a:spAutoFit/>
          </a:bodyPr>
          <a:lstStyle/>
          <a:p>
            <a:r>
              <a:rPr lang="en-US" dirty="0">
                <a:latin typeface="One Starry Night" pitchFamily="2" charset="0"/>
              </a:rPr>
              <a:t>Social Studies Success</a:t>
            </a:r>
          </a:p>
        </p:txBody>
      </p:sp>
      <p:sp>
        <p:nvSpPr>
          <p:cNvPr id="9" name="TextBox 8">
            <a:extLst>
              <a:ext uri="{FF2B5EF4-FFF2-40B4-BE49-F238E27FC236}">
                <a16:creationId xmlns:a16="http://schemas.microsoft.com/office/drawing/2014/main" id="{AC961099-19CB-456C-80A3-52E283D740D8}"/>
              </a:ext>
            </a:extLst>
          </p:cNvPr>
          <p:cNvSpPr txBox="1">
            <a:spLocks noChangeArrowheads="1"/>
          </p:cNvSpPr>
          <p:nvPr/>
        </p:nvSpPr>
        <p:spPr bwMode="auto">
          <a:xfrm>
            <a:off x="287338" y="133350"/>
            <a:ext cx="890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sz="2800" dirty="0">
                <a:latin typeface="Goudy Stout" panose="0202090407030B020401" pitchFamily="18" charset="0"/>
                <a:ea typeface="MS PGothic" panose="020B0600070205080204" pitchFamily="34" charset="-128"/>
              </a:rPr>
              <a:t>Preview</a:t>
            </a:r>
          </a:p>
        </p:txBody>
      </p:sp>
    </p:spTree>
    <p:extLst>
      <p:ext uri="{BB962C8B-B14F-4D97-AF65-F5344CB8AC3E}">
        <p14:creationId xmlns:p14="http://schemas.microsoft.com/office/powerpoint/2010/main" val="24251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2454A1-46FE-4962-86EC-9E6A220AB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86" y="0"/>
            <a:ext cx="9347286" cy="6858000"/>
          </a:xfrm>
          <a:prstGeom prst="rect">
            <a:avLst/>
          </a:prstGeom>
        </p:spPr>
      </p:pic>
      <p:sp>
        <p:nvSpPr>
          <p:cNvPr id="3" name="TextBox 2">
            <a:extLst>
              <a:ext uri="{FF2B5EF4-FFF2-40B4-BE49-F238E27FC236}">
                <a16:creationId xmlns:a16="http://schemas.microsoft.com/office/drawing/2014/main" id="{4D1783D0-9419-D452-47AF-286D8A21AB2A}"/>
              </a:ext>
            </a:extLst>
          </p:cNvPr>
          <p:cNvSpPr txBox="1"/>
          <p:nvPr/>
        </p:nvSpPr>
        <p:spPr>
          <a:xfrm>
            <a:off x="504967" y="504967"/>
            <a:ext cx="3452884" cy="1569660"/>
          </a:xfrm>
          <a:prstGeom prst="rect">
            <a:avLst/>
          </a:prstGeom>
          <a:noFill/>
        </p:spPr>
        <p:txBody>
          <a:bodyPr wrap="square" rtlCol="0">
            <a:spAutoFit/>
          </a:bodyPr>
          <a:lstStyle/>
          <a:p>
            <a:r>
              <a:rPr lang="en-US" sz="4800" dirty="0">
                <a:latin typeface="The Serif Hand Black" panose="03070902030502020204" pitchFamily="66" charset="0"/>
              </a:rPr>
              <a:t>Directions for Breakout Session</a:t>
            </a:r>
          </a:p>
        </p:txBody>
      </p:sp>
    </p:spTree>
    <p:extLst>
      <p:ext uri="{BB962C8B-B14F-4D97-AF65-F5344CB8AC3E}">
        <p14:creationId xmlns:p14="http://schemas.microsoft.com/office/powerpoint/2010/main" val="284301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F7EBEF-9784-4EAC-BB4C-B154F9425F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0BACECAC-C8CC-A07D-2D59-55E9714D4733}"/>
              </a:ext>
            </a:extLst>
          </p:cNvPr>
          <p:cNvSpPr txBox="1"/>
          <p:nvPr/>
        </p:nvSpPr>
        <p:spPr>
          <a:xfrm>
            <a:off x="-5042848" y="2602257"/>
            <a:ext cx="4572000" cy="923330"/>
          </a:xfrm>
          <a:prstGeom prst="rect">
            <a:avLst/>
          </a:prstGeom>
          <a:noFill/>
        </p:spPr>
        <p:txBody>
          <a:bodyPr wrap="square">
            <a:spAutoFit/>
          </a:bodyPr>
          <a:lstStyle/>
          <a:p>
            <a:r>
              <a:rPr lang="en-US" dirty="0"/>
              <a:t>https://docs.google.com/presentation/d/1Cn8kHb69W6bOLuwA8LviLYGUXen2nw7R2JeFNJDaFIY/copy</a:t>
            </a:r>
          </a:p>
        </p:txBody>
      </p:sp>
    </p:spTree>
    <p:extLst>
      <p:ext uri="{BB962C8B-B14F-4D97-AF65-F5344CB8AC3E}">
        <p14:creationId xmlns:p14="http://schemas.microsoft.com/office/powerpoint/2010/main" val="973174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a:spLocks noChangeArrowheads="1"/>
          </p:cNvSpPr>
          <p:nvPr/>
        </p:nvSpPr>
        <p:spPr bwMode="auto">
          <a:xfrm>
            <a:off x="285750" y="225425"/>
            <a:ext cx="890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dirty="0">
                <a:latin typeface="Goudy Stout" panose="0202090407030B020401" pitchFamily="18" charset="0"/>
                <a:ea typeface="MS PGothic" panose="020B0600070205080204" pitchFamily="34" charset="-128"/>
              </a:rPr>
              <a:t>Why study history?</a:t>
            </a:r>
          </a:p>
        </p:txBody>
      </p:sp>
      <p:sp>
        <p:nvSpPr>
          <p:cNvPr id="8" name="Rectangle 7"/>
          <p:cNvSpPr/>
          <p:nvPr/>
        </p:nvSpPr>
        <p:spPr>
          <a:xfrm>
            <a:off x="3521075" y="695325"/>
            <a:ext cx="5562600"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 name="Picture 3">
            <a:extLst>
              <a:ext uri="{FF2B5EF4-FFF2-40B4-BE49-F238E27FC236}">
                <a16:creationId xmlns:a16="http://schemas.microsoft.com/office/drawing/2014/main" id="{75EA100E-7B0C-4194-8941-B25A45DB4A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582" y="1328208"/>
            <a:ext cx="3625850" cy="4834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2A963A0D-7121-4FAD-9E43-206A1A5251F6}"/>
              </a:ext>
            </a:extLst>
          </p:cNvPr>
          <p:cNvSpPr/>
          <p:nvPr/>
        </p:nvSpPr>
        <p:spPr>
          <a:xfrm rot="20746926">
            <a:off x="4497280" y="816792"/>
            <a:ext cx="2270173" cy="1862048"/>
          </a:xfrm>
          <a:prstGeom prst="rect">
            <a:avLst/>
          </a:prstGeom>
        </p:spPr>
        <p:txBody>
          <a:bodyPr wrap="none">
            <a:spAutoFit/>
          </a:bodyPr>
          <a:lstStyle/>
          <a:p>
            <a:r>
              <a:rPr lang="en-US" sz="11500" dirty="0">
                <a:latin typeface="Bloomishly" pitchFamily="50" charset="0"/>
              </a:rPr>
              <a:t>Read </a:t>
            </a:r>
          </a:p>
        </p:txBody>
      </p:sp>
      <p:sp>
        <p:nvSpPr>
          <p:cNvPr id="11" name="TextBox 10">
            <a:extLst>
              <a:ext uri="{FF2B5EF4-FFF2-40B4-BE49-F238E27FC236}">
                <a16:creationId xmlns:a16="http://schemas.microsoft.com/office/drawing/2014/main" id="{DCA2A577-2CB5-420B-8E57-23F80AB31056}"/>
              </a:ext>
            </a:extLst>
          </p:cNvPr>
          <p:cNvSpPr txBox="1"/>
          <p:nvPr/>
        </p:nvSpPr>
        <p:spPr>
          <a:xfrm>
            <a:off x="4966046" y="2393044"/>
            <a:ext cx="3990613" cy="1754326"/>
          </a:xfrm>
          <a:prstGeom prst="rect">
            <a:avLst/>
          </a:prstGeom>
          <a:noFill/>
        </p:spPr>
        <p:txBody>
          <a:bodyPr wrap="square" rtlCol="0">
            <a:spAutoFit/>
          </a:bodyPr>
          <a:lstStyle/>
          <a:p>
            <a:r>
              <a:rPr lang="en-US" sz="3600" dirty="0">
                <a:latin typeface="Abscissa" panose="00000400000000000000" pitchFamily="2" charset="0"/>
              </a:rPr>
              <a:t>the </a:t>
            </a:r>
            <a:r>
              <a:rPr lang="en-US" sz="3600" i="1" dirty="0">
                <a:latin typeface="Abscissa" panose="00000400000000000000" pitchFamily="2" charset="0"/>
              </a:rPr>
              <a:t>Why Study History? </a:t>
            </a:r>
            <a:r>
              <a:rPr lang="en-US" sz="3600" dirty="0">
                <a:latin typeface="Abscissa" panose="00000400000000000000" pitchFamily="2" charset="0"/>
              </a:rPr>
              <a:t>and discuss with</a:t>
            </a:r>
          </a:p>
        </p:txBody>
      </p:sp>
      <p:sp>
        <p:nvSpPr>
          <p:cNvPr id="12" name="Rectangle 11">
            <a:extLst>
              <a:ext uri="{FF2B5EF4-FFF2-40B4-BE49-F238E27FC236}">
                <a16:creationId xmlns:a16="http://schemas.microsoft.com/office/drawing/2014/main" id="{37D7CF67-590A-49A8-939F-443E415DC04E}"/>
              </a:ext>
            </a:extLst>
          </p:cNvPr>
          <p:cNvSpPr/>
          <p:nvPr/>
        </p:nvSpPr>
        <p:spPr>
          <a:xfrm rot="20746926">
            <a:off x="5690069" y="4108636"/>
            <a:ext cx="1659429" cy="1569660"/>
          </a:xfrm>
          <a:prstGeom prst="rect">
            <a:avLst/>
          </a:prstGeom>
        </p:spPr>
        <p:txBody>
          <a:bodyPr wrap="none">
            <a:spAutoFit/>
          </a:bodyPr>
          <a:lstStyle/>
          <a:p>
            <a:r>
              <a:rPr lang="en-US" sz="9600" dirty="0">
                <a:latin typeface="Bloomishly" pitchFamily="50" charset="0"/>
              </a:rPr>
              <a:t>Just</a:t>
            </a:r>
          </a:p>
        </p:txBody>
      </p:sp>
      <p:sp>
        <p:nvSpPr>
          <p:cNvPr id="13" name="Rectangle 12">
            <a:extLst>
              <a:ext uri="{FF2B5EF4-FFF2-40B4-BE49-F238E27FC236}">
                <a16:creationId xmlns:a16="http://schemas.microsoft.com/office/drawing/2014/main" id="{2EDEB073-9E4C-4E33-86FC-6DB97F2914D4}"/>
              </a:ext>
            </a:extLst>
          </p:cNvPr>
          <p:cNvSpPr/>
          <p:nvPr/>
        </p:nvSpPr>
        <p:spPr>
          <a:xfrm rot="20746926">
            <a:off x="7019786" y="4916316"/>
            <a:ext cx="1566454" cy="1569660"/>
          </a:xfrm>
          <a:prstGeom prst="rect">
            <a:avLst/>
          </a:prstGeom>
        </p:spPr>
        <p:txBody>
          <a:bodyPr wrap="none">
            <a:spAutoFit/>
          </a:bodyPr>
          <a:lstStyle/>
          <a:p>
            <a:r>
              <a:rPr lang="en-US" sz="9600" dirty="0">
                <a:latin typeface="Bloomishly" pitchFamily="50" charset="0"/>
              </a:rPr>
              <a:t>One</a:t>
            </a:r>
          </a:p>
        </p:txBody>
      </p:sp>
    </p:spTree>
    <p:extLst>
      <p:ext uri="{BB962C8B-B14F-4D97-AF65-F5344CB8AC3E}">
        <p14:creationId xmlns:p14="http://schemas.microsoft.com/office/powerpoint/2010/main" val="384245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AF496B84-C7EF-41EA-AED3-9FB5CEC95B9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25" y="609600"/>
            <a:ext cx="9144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4A1DEB44-D14B-4073-BFB9-B5F5CCBF4B8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68325"/>
            <a:ext cx="9144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1FBC26-0D88-482C-8D47-EF0663B323DA}"/>
              </a:ext>
            </a:extLst>
          </p:cNvPr>
          <p:cNvSpPr txBox="1"/>
          <p:nvPr/>
        </p:nvSpPr>
        <p:spPr>
          <a:xfrm>
            <a:off x="64986" y="2413769"/>
            <a:ext cx="6701589" cy="276999"/>
          </a:xfrm>
          <a:prstGeom prst="rect">
            <a:avLst/>
          </a:prstGeom>
          <a:noFill/>
        </p:spPr>
        <p:txBody>
          <a:bodyPr wrap="square" rtlCol="0">
            <a:spAutoFit/>
          </a:bodyPr>
          <a:lstStyle/>
          <a:p>
            <a:r>
              <a:rPr lang="en-US" sz="1200" dirty="0">
                <a:latin typeface="Architects Daughter" panose="02000505000000020004" pitchFamily="2" charset="0"/>
              </a:rPr>
              <a:t>Prove your statement true with 3 facts from the reading. </a:t>
            </a:r>
          </a:p>
        </p:txBody>
      </p:sp>
      <p:cxnSp>
        <p:nvCxnSpPr>
          <p:cNvPr id="3" name="Straight Connector 2">
            <a:extLst>
              <a:ext uri="{FF2B5EF4-FFF2-40B4-BE49-F238E27FC236}">
                <a16:creationId xmlns:a16="http://schemas.microsoft.com/office/drawing/2014/main" id="{6C0C1350-75D1-4C08-B58D-B8C9A7C0C5D4}"/>
              </a:ext>
            </a:extLst>
          </p:cNvPr>
          <p:cNvCxnSpPr>
            <a:cxnSpLocks/>
          </p:cNvCxnSpPr>
          <p:nvPr/>
        </p:nvCxnSpPr>
        <p:spPr>
          <a:xfrm>
            <a:off x="128236" y="3476794"/>
            <a:ext cx="8950778" cy="16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870AEE5-CB0A-47BB-85D4-779C86E9405A}"/>
              </a:ext>
            </a:extLst>
          </p:cNvPr>
          <p:cNvSpPr txBox="1"/>
          <p:nvPr/>
        </p:nvSpPr>
        <p:spPr>
          <a:xfrm>
            <a:off x="64986" y="3043224"/>
            <a:ext cx="1624263" cy="523220"/>
          </a:xfrm>
          <a:prstGeom prst="rect">
            <a:avLst/>
          </a:prstGeom>
          <a:noFill/>
        </p:spPr>
        <p:txBody>
          <a:bodyPr wrap="square" rtlCol="0">
            <a:spAutoFit/>
          </a:bodyPr>
          <a:lstStyle/>
          <a:p>
            <a:r>
              <a:rPr lang="en-US" sz="2800" dirty="0">
                <a:latin typeface="Janda Safe and Sound" panose="02000503000000020004" pitchFamily="2" charset="0"/>
              </a:rPr>
              <a:t>Opinion</a:t>
            </a:r>
          </a:p>
        </p:txBody>
      </p:sp>
      <p:sp>
        <p:nvSpPr>
          <p:cNvPr id="5" name="TextBox 4">
            <a:extLst>
              <a:ext uri="{FF2B5EF4-FFF2-40B4-BE49-F238E27FC236}">
                <a16:creationId xmlns:a16="http://schemas.microsoft.com/office/drawing/2014/main" id="{E82274D4-9B93-4351-9412-42412C35DFDE}"/>
              </a:ext>
            </a:extLst>
          </p:cNvPr>
          <p:cNvSpPr txBox="1"/>
          <p:nvPr/>
        </p:nvSpPr>
        <p:spPr>
          <a:xfrm>
            <a:off x="3589059" y="3097321"/>
            <a:ext cx="1624263" cy="523220"/>
          </a:xfrm>
          <a:prstGeom prst="rect">
            <a:avLst/>
          </a:prstGeom>
          <a:noFill/>
        </p:spPr>
        <p:txBody>
          <a:bodyPr wrap="square" rtlCol="0">
            <a:spAutoFit/>
          </a:bodyPr>
          <a:lstStyle/>
          <a:p>
            <a:r>
              <a:rPr lang="en-US" sz="2800" dirty="0">
                <a:latin typeface="Janda Safe and Sound" panose="02000503000000020004" pitchFamily="2" charset="0"/>
              </a:rPr>
              <a:t>Proof</a:t>
            </a:r>
          </a:p>
        </p:txBody>
      </p:sp>
      <p:cxnSp>
        <p:nvCxnSpPr>
          <p:cNvPr id="6" name="Straight Connector 5">
            <a:extLst>
              <a:ext uri="{FF2B5EF4-FFF2-40B4-BE49-F238E27FC236}">
                <a16:creationId xmlns:a16="http://schemas.microsoft.com/office/drawing/2014/main" id="{F7E7EAED-DEFE-4260-82BB-68F40BE2563D}"/>
              </a:ext>
            </a:extLst>
          </p:cNvPr>
          <p:cNvCxnSpPr>
            <a:cxnSpLocks/>
          </p:cNvCxnSpPr>
          <p:nvPr/>
        </p:nvCxnSpPr>
        <p:spPr>
          <a:xfrm flipH="1">
            <a:off x="2359439" y="3493118"/>
            <a:ext cx="1" cy="3139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52E60E4A-6CFD-44CA-B350-4A5BA961DFE5}"/>
              </a:ext>
            </a:extLst>
          </p:cNvPr>
          <p:cNvSpPr txBox="1">
            <a:spLocks noChangeArrowheads="1"/>
          </p:cNvSpPr>
          <p:nvPr/>
        </p:nvSpPr>
        <p:spPr bwMode="auto">
          <a:xfrm>
            <a:off x="285750" y="225425"/>
            <a:ext cx="890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dirty="0">
                <a:latin typeface="Goudy Stout" panose="0202090407030B020401" pitchFamily="18" charset="0"/>
                <a:ea typeface="MS PGothic" panose="020B0600070205080204" pitchFamily="34" charset="-128"/>
              </a:rPr>
              <a:t>Opinion/proof</a:t>
            </a:r>
          </a:p>
        </p:txBody>
      </p:sp>
      <p:sp>
        <p:nvSpPr>
          <p:cNvPr id="9" name="Rectangle 8">
            <a:extLst>
              <a:ext uri="{FF2B5EF4-FFF2-40B4-BE49-F238E27FC236}">
                <a16:creationId xmlns:a16="http://schemas.microsoft.com/office/drawing/2014/main" id="{8BCB2F09-FAE1-4F40-82F3-4B9780D31EED}"/>
              </a:ext>
            </a:extLst>
          </p:cNvPr>
          <p:cNvSpPr/>
          <p:nvPr/>
        </p:nvSpPr>
        <p:spPr>
          <a:xfrm>
            <a:off x="3521075" y="695325"/>
            <a:ext cx="5562600"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4EC1A2C2-940C-4ED7-AB00-17BB9EF19BD9}"/>
              </a:ext>
            </a:extLst>
          </p:cNvPr>
          <p:cNvSpPr/>
          <p:nvPr/>
        </p:nvSpPr>
        <p:spPr>
          <a:xfrm>
            <a:off x="31720" y="695325"/>
            <a:ext cx="8738943" cy="1569660"/>
          </a:xfrm>
          <a:prstGeom prst="rect">
            <a:avLst/>
          </a:prstGeom>
        </p:spPr>
        <p:txBody>
          <a:bodyPr wrap="square">
            <a:spAutoFit/>
          </a:bodyPr>
          <a:lstStyle/>
          <a:p>
            <a:pPr marL="342900" indent="-342900">
              <a:buFont typeface="+mj-lt"/>
              <a:buAutoNum type="arabicPeriod"/>
            </a:pPr>
            <a:endParaRPr lang="en-US" sz="1200" b="0" i="0" dirty="0">
              <a:effectLst/>
              <a:latin typeface="Architects Daughter" panose="02000505000000020004" pitchFamily="2" charset="0"/>
            </a:endParaRPr>
          </a:p>
          <a:p>
            <a:pPr marL="342900" indent="-342900">
              <a:buFont typeface="+mj-lt"/>
              <a:buAutoNum type="arabicPeriod"/>
            </a:pPr>
            <a:r>
              <a:rPr lang="en-US" sz="1200" b="0" i="0" dirty="0">
                <a:effectLst/>
                <a:latin typeface="Architects Daughter" panose="02000505000000020004" pitchFamily="2" charset="0"/>
              </a:rPr>
              <a:t>Studying history teaches that people change and </a:t>
            </a:r>
            <a:r>
              <a:rPr lang="en-US" sz="1200" dirty="0">
                <a:latin typeface="Architects Daughter" panose="02000505000000020004" pitchFamily="2" charset="0"/>
              </a:rPr>
              <a:t>still</a:t>
            </a:r>
            <a:r>
              <a:rPr lang="en-US" sz="1200" b="0" i="0" dirty="0">
                <a:effectLst/>
                <a:latin typeface="Architects Daughter" panose="02000505000000020004" pitchFamily="2" charset="0"/>
              </a:rPr>
              <a:t> always stay the same. </a:t>
            </a:r>
          </a:p>
          <a:p>
            <a:pPr marL="457200" indent="-457200">
              <a:buFont typeface="+mj-lt"/>
              <a:buAutoNum type="arabicPeriod"/>
            </a:pPr>
            <a:endParaRPr lang="en-US" sz="1200" b="0" i="0" dirty="0">
              <a:effectLst/>
              <a:latin typeface="Architects Daughter" panose="02000505000000020004" pitchFamily="2" charset="0"/>
            </a:endParaRPr>
          </a:p>
          <a:p>
            <a:pPr marL="342900" indent="-342900">
              <a:buFont typeface="+mj-lt"/>
              <a:buAutoNum type="arabicPeriod"/>
            </a:pPr>
            <a:r>
              <a:rPr lang="en-US" sz="1200" dirty="0">
                <a:latin typeface="Architects Daughter" panose="02000505000000020004" pitchFamily="2" charset="0"/>
              </a:rPr>
              <a:t>History helps us understand the way we live now.</a:t>
            </a:r>
            <a:r>
              <a:rPr lang="en-US" sz="1200" b="0" i="0" dirty="0">
                <a:effectLst/>
                <a:latin typeface="Architects Daughter" panose="02000505000000020004" pitchFamily="2" charset="0"/>
              </a:rPr>
              <a:t> </a:t>
            </a:r>
          </a:p>
          <a:p>
            <a:pPr marL="457200" indent="-457200">
              <a:buFont typeface="+mj-lt"/>
              <a:buAutoNum type="arabicPeriod"/>
            </a:pPr>
            <a:endParaRPr lang="en-US" sz="1200" b="0" i="0" dirty="0">
              <a:effectLst/>
              <a:latin typeface="Architects Daughter" panose="02000505000000020004" pitchFamily="2" charset="0"/>
            </a:endParaRPr>
          </a:p>
          <a:p>
            <a:pPr marL="342900" indent="-342900">
              <a:buFont typeface="+mj-lt"/>
              <a:buAutoNum type="arabicPeriod"/>
            </a:pPr>
            <a:r>
              <a:rPr lang="en-US" sz="1200" b="0" i="0" dirty="0">
                <a:effectLst/>
                <a:latin typeface="Architects Daughter" panose="02000505000000020004" pitchFamily="2" charset="0"/>
              </a:rPr>
              <a:t>History teaches us that actions have consequences. </a:t>
            </a:r>
          </a:p>
          <a:p>
            <a:pPr marL="457200" indent="-457200">
              <a:buFont typeface="+mj-lt"/>
              <a:buAutoNum type="arabicPeriod"/>
            </a:pPr>
            <a:endParaRPr lang="en-US" sz="1200" b="0" i="0" dirty="0">
              <a:effectLst/>
              <a:latin typeface="Architects Daughter" panose="02000505000000020004" pitchFamily="2" charset="0"/>
            </a:endParaRPr>
          </a:p>
          <a:p>
            <a:pPr marL="342900" indent="-342900">
              <a:buFont typeface="+mj-lt"/>
              <a:buAutoNum type="arabicPeriod"/>
            </a:pPr>
            <a:r>
              <a:rPr lang="en-US" sz="1200" b="0" i="0" dirty="0">
                <a:effectLst/>
                <a:latin typeface="Architects Daughter" panose="02000505000000020004" pitchFamily="2" charset="0"/>
              </a:rPr>
              <a:t>History teaches you to ask questions and challenge ideas. </a:t>
            </a:r>
            <a:endParaRPr lang="en-US" sz="1200" dirty="0">
              <a:latin typeface="Architects Daughter" panose="02000505000000020004" pitchFamily="2" charset="0"/>
            </a:endParaRPr>
          </a:p>
        </p:txBody>
      </p:sp>
    </p:spTree>
    <p:extLst>
      <p:ext uri="{BB962C8B-B14F-4D97-AF65-F5344CB8AC3E}">
        <p14:creationId xmlns:p14="http://schemas.microsoft.com/office/powerpoint/2010/main" val="423744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153" y="883534"/>
            <a:ext cx="3804249" cy="646331"/>
          </a:xfrm>
          <a:prstGeom prst="rect">
            <a:avLst/>
          </a:prstGeom>
          <a:noFill/>
        </p:spPr>
        <p:txBody>
          <a:bodyPr wrap="square" rtlCol="0">
            <a:spAutoFit/>
          </a:bodyPr>
          <a:lstStyle/>
          <a:p>
            <a:endParaRPr lang="en-US" dirty="0">
              <a:latin typeface="Architects Daughter" panose="02000505000000020004" pitchFamily="2" charset="0"/>
            </a:endParaRPr>
          </a:p>
          <a:p>
            <a:endParaRPr lang="en-US" dirty="0">
              <a:latin typeface="Architects Daughter" panose="02000505000000020004" pitchFamily="2" charset="0"/>
            </a:endParaRPr>
          </a:p>
        </p:txBody>
      </p:sp>
      <p:sp>
        <p:nvSpPr>
          <p:cNvPr id="7" name="TextBox 8"/>
          <p:cNvSpPr txBox="1">
            <a:spLocks noChangeArrowheads="1"/>
          </p:cNvSpPr>
          <p:nvPr/>
        </p:nvSpPr>
        <p:spPr bwMode="auto">
          <a:xfrm>
            <a:off x="285750" y="225425"/>
            <a:ext cx="890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a:latin typeface="Goudy Stout" panose="0202090407030B020401" pitchFamily="18" charset="0"/>
                <a:ea typeface="MS PGothic" panose="020B0600070205080204" pitchFamily="34" charset="-128"/>
              </a:rPr>
              <a:t>After Reading</a:t>
            </a:r>
            <a:endParaRPr lang="en-US" altLang="en-US" sz="2800" dirty="0">
              <a:latin typeface="Goudy Stout" panose="0202090407030B020401" pitchFamily="18" charset="0"/>
              <a:ea typeface="MS PGothic" panose="020B0600070205080204" pitchFamily="34" charset="-128"/>
            </a:endParaRPr>
          </a:p>
        </p:txBody>
      </p:sp>
      <p:sp>
        <p:nvSpPr>
          <p:cNvPr id="8" name="Rectangle 7"/>
          <p:cNvSpPr/>
          <p:nvPr/>
        </p:nvSpPr>
        <p:spPr>
          <a:xfrm>
            <a:off x="3521075" y="695325"/>
            <a:ext cx="5562600"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4">
            <a:extLst>
              <a:ext uri="{FF2B5EF4-FFF2-40B4-BE49-F238E27FC236}">
                <a16:creationId xmlns:a16="http://schemas.microsoft.com/office/drawing/2014/main" id="{71FEB017-F307-4830-BED5-05EABC9931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883534"/>
            <a:ext cx="4311780" cy="5749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AFBDD593-30F7-4710-8779-D331DE240C24}"/>
              </a:ext>
            </a:extLst>
          </p:cNvPr>
          <p:cNvSpPr txBox="1"/>
          <p:nvPr/>
        </p:nvSpPr>
        <p:spPr>
          <a:xfrm>
            <a:off x="5653478" y="2511380"/>
            <a:ext cx="3389244" cy="3416320"/>
          </a:xfrm>
          <a:prstGeom prst="rect">
            <a:avLst/>
          </a:prstGeom>
          <a:noFill/>
        </p:spPr>
        <p:txBody>
          <a:bodyPr wrap="square" rtlCol="0">
            <a:spAutoFit/>
          </a:bodyPr>
          <a:lstStyle/>
          <a:p>
            <a:r>
              <a:rPr lang="en-US" sz="3600" dirty="0">
                <a:latin typeface="Abscissa" panose="00000400000000000000" pitchFamily="2" charset="0"/>
              </a:rPr>
              <a:t>the statements and complete the spectrum. Discuss with your breakout team.</a:t>
            </a:r>
          </a:p>
        </p:txBody>
      </p:sp>
      <p:sp>
        <p:nvSpPr>
          <p:cNvPr id="12" name="Rectangle 11">
            <a:extLst>
              <a:ext uri="{FF2B5EF4-FFF2-40B4-BE49-F238E27FC236}">
                <a16:creationId xmlns:a16="http://schemas.microsoft.com/office/drawing/2014/main" id="{C2CEFF3C-EEF6-42A4-93EC-0172F57558DA}"/>
              </a:ext>
            </a:extLst>
          </p:cNvPr>
          <p:cNvSpPr/>
          <p:nvPr/>
        </p:nvSpPr>
        <p:spPr>
          <a:xfrm rot="20746926">
            <a:off x="4864877" y="891182"/>
            <a:ext cx="3520516" cy="1862048"/>
          </a:xfrm>
          <a:prstGeom prst="rect">
            <a:avLst/>
          </a:prstGeom>
        </p:spPr>
        <p:txBody>
          <a:bodyPr wrap="none">
            <a:spAutoFit/>
          </a:bodyPr>
          <a:lstStyle/>
          <a:p>
            <a:r>
              <a:rPr lang="en-US" sz="11500" dirty="0">
                <a:latin typeface="Bloomishly" pitchFamily="50" charset="0"/>
              </a:rPr>
              <a:t>Analyze </a:t>
            </a:r>
          </a:p>
        </p:txBody>
      </p:sp>
    </p:spTree>
    <p:extLst>
      <p:ext uri="{BB962C8B-B14F-4D97-AF65-F5344CB8AC3E}">
        <p14:creationId xmlns:p14="http://schemas.microsoft.com/office/powerpoint/2010/main" val="714877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8068C-D8D9-455D-BC11-8644F1C6E8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30" y="-41910"/>
            <a:ext cx="10412730" cy="6941820"/>
          </a:xfrm>
          <a:prstGeom prst="rect">
            <a:avLst/>
          </a:prstGeom>
        </p:spPr>
      </p:pic>
      <p:sp>
        <p:nvSpPr>
          <p:cNvPr id="4" name="TextBox 3">
            <a:extLst>
              <a:ext uri="{FF2B5EF4-FFF2-40B4-BE49-F238E27FC236}">
                <a16:creationId xmlns:a16="http://schemas.microsoft.com/office/drawing/2014/main" id="{16B30B6B-64DF-4BD3-8F21-A0A7EB1D6504}"/>
              </a:ext>
            </a:extLst>
          </p:cNvPr>
          <p:cNvSpPr txBox="1"/>
          <p:nvPr/>
        </p:nvSpPr>
        <p:spPr>
          <a:xfrm>
            <a:off x="5229064" y="1758290"/>
            <a:ext cx="3732055" cy="2554545"/>
          </a:xfrm>
          <a:prstGeom prst="rect">
            <a:avLst/>
          </a:prstGeom>
          <a:noFill/>
        </p:spPr>
        <p:txBody>
          <a:bodyPr wrap="square" rtlCol="0">
            <a:spAutoFit/>
          </a:bodyPr>
          <a:lstStyle/>
          <a:p>
            <a:r>
              <a:rPr lang="en-US" sz="8000" dirty="0">
                <a:solidFill>
                  <a:schemeClr val="bg1"/>
                </a:solidFill>
                <a:latin typeface="Abscissa" panose="00000400000000000000" pitchFamily="2" charset="0"/>
              </a:rPr>
              <a:t>in 12 minutes</a:t>
            </a:r>
          </a:p>
        </p:txBody>
      </p:sp>
      <p:sp>
        <p:nvSpPr>
          <p:cNvPr id="5" name="Rectangle 4">
            <a:extLst>
              <a:ext uri="{FF2B5EF4-FFF2-40B4-BE49-F238E27FC236}">
                <a16:creationId xmlns:a16="http://schemas.microsoft.com/office/drawing/2014/main" id="{D6D0ADC2-A060-4BBA-B38F-FEBA7B8754A6}"/>
              </a:ext>
            </a:extLst>
          </p:cNvPr>
          <p:cNvSpPr/>
          <p:nvPr/>
        </p:nvSpPr>
        <p:spPr>
          <a:xfrm rot="20746926">
            <a:off x="4028624" y="266019"/>
            <a:ext cx="3078087" cy="1862048"/>
          </a:xfrm>
          <a:prstGeom prst="rect">
            <a:avLst/>
          </a:prstGeom>
        </p:spPr>
        <p:txBody>
          <a:bodyPr wrap="none">
            <a:spAutoFit/>
          </a:bodyPr>
          <a:lstStyle/>
          <a:p>
            <a:r>
              <a:rPr lang="en-US" sz="11500" dirty="0">
                <a:solidFill>
                  <a:schemeClr val="bg1"/>
                </a:solidFill>
                <a:latin typeface="Bloomishly" pitchFamily="50" charset="0"/>
              </a:rPr>
              <a:t>See you </a:t>
            </a:r>
          </a:p>
        </p:txBody>
      </p:sp>
    </p:spTree>
    <p:extLst>
      <p:ext uri="{BB962C8B-B14F-4D97-AF65-F5344CB8AC3E}">
        <p14:creationId xmlns:p14="http://schemas.microsoft.com/office/powerpoint/2010/main" val="106672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round object with a handle&#10;&#10;Description automatically generated">
            <a:extLst>
              <a:ext uri="{FF2B5EF4-FFF2-40B4-BE49-F238E27FC236}">
                <a16:creationId xmlns:a16="http://schemas.microsoft.com/office/drawing/2014/main" id="{9941548D-BF3A-0428-004D-874EF5B9A2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4799"/>
            <a:ext cx="9144000" cy="6508401"/>
          </a:xfrm>
          <a:prstGeom prst="rect">
            <a:avLst/>
          </a:prstGeom>
        </p:spPr>
      </p:pic>
      <p:sp>
        <p:nvSpPr>
          <p:cNvPr id="2" name="TextBox 1">
            <a:extLst>
              <a:ext uri="{FF2B5EF4-FFF2-40B4-BE49-F238E27FC236}">
                <a16:creationId xmlns:a16="http://schemas.microsoft.com/office/drawing/2014/main" id="{F1A41584-FE91-501A-821E-6D380D475DE9}"/>
              </a:ext>
            </a:extLst>
          </p:cNvPr>
          <p:cNvSpPr txBox="1"/>
          <p:nvPr/>
        </p:nvSpPr>
        <p:spPr>
          <a:xfrm>
            <a:off x="1180531" y="2112182"/>
            <a:ext cx="6782938" cy="1323439"/>
          </a:xfrm>
          <a:prstGeom prst="rect">
            <a:avLst/>
          </a:prstGeom>
          <a:noFill/>
        </p:spPr>
        <p:txBody>
          <a:bodyPr wrap="square" rtlCol="0">
            <a:spAutoFit/>
          </a:bodyPr>
          <a:lstStyle/>
          <a:p>
            <a:r>
              <a:rPr lang="en-US" sz="8000" dirty="0">
                <a:latin typeface="Bloomishly" pitchFamily="50" charset="0"/>
              </a:rPr>
              <a:t>I saw….</a:t>
            </a:r>
          </a:p>
        </p:txBody>
      </p:sp>
      <p:sp>
        <p:nvSpPr>
          <p:cNvPr id="5" name="TextBox 4">
            <a:extLst>
              <a:ext uri="{FF2B5EF4-FFF2-40B4-BE49-F238E27FC236}">
                <a16:creationId xmlns:a16="http://schemas.microsoft.com/office/drawing/2014/main" id="{D7EC343C-07B8-7691-27F7-7B54CA2DCB3B}"/>
              </a:ext>
            </a:extLst>
          </p:cNvPr>
          <p:cNvSpPr txBox="1"/>
          <p:nvPr/>
        </p:nvSpPr>
        <p:spPr>
          <a:xfrm>
            <a:off x="4572000" y="928047"/>
            <a:ext cx="4285397" cy="1754326"/>
          </a:xfrm>
          <a:prstGeom prst="rect">
            <a:avLst/>
          </a:prstGeom>
          <a:noFill/>
        </p:spPr>
        <p:txBody>
          <a:bodyPr wrap="square" rtlCol="0">
            <a:spAutoFit/>
          </a:bodyPr>
          <a:lstStyle/>
          <a:p>
            <a:r>
              <a:rPr lang="en-US" sz="3600" dirty="0">
                <a:latin typeface="The Serif Hand Black" panose="03070902030502020204" pitchFamily="66" charset="0"/>
              </a:rPr>
              <a:t>How students would Used a notebook before, during, and after a lesson. </a:t>
            </a:r>
          </a:p>
        </p:txBody>
      </p:sp>
    </p:spTree>
    <p:extLst>
      <p:ext uri="{BB962C8B-B14F-4D97-AF65-F5344CB8AC3E}">
        <p14:creationId xmlns:p14="http://schemas.microsoft.com/office/powerpoint/2010/main" val="2649748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66130F-930A-41DC-A58B-6102B63666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0"/>
            <a:ext cx="10287000" cy="6858000"/>
          </a:xfrm>
          <a:prstGeom prst="rect">
            <a:avLst/>
          </a:prstGeom>
        </p:spPr>
      </p:pic>
    </p:spTree>
    <p:extLst>
      <p:ext uri="{BB962C8B-B14F-4D97-AF65-F5344CB8AC3E}">
        <p14:creationId xmlns:p14="http://schemas.microsoft.com/office/powerpoint/2010/main" val="42158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a:extLst>
              <a:ext uri="{FF2B5EF4-FFF2-40B4-BE49-F238E27FC236}">
                <a16:creationId xmlns:a16="http://schemas.microsoft.com/office/drawing/2014/main" id="{0A5D0ECC-04D1-4009-ADEB-171912F22D36}"/>
              </a:ext>
            </a:extLst>
          </p:cNvPr>
          <p:cNvSpPr txBox="1">
            <a:spLocks noChangeArrowheads="1"/>
          </p:cNvSpPr>
          <p:nvPr/>
        </p:nvSpPr>
        <p:spPr bwMode="auto">
          <a:xfrm>
            <a:off x="116774" y="2052452"/>
            <a:ext cx="6355278" cy="3342453"/>
          </a:xfrm>
          <a:prstGeom prst="rect">
            <a:avLst/>
          </a:prstGeom>
          <a:solidFill>
            <a:schemeClr val="bg1">
              <a:alpha val="3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20000"/>
              </a:lnSpc>
            </a:pPr>
            <a:r>
              <a:rPr lang="en-US" altLang="en-US" sz="8800" dirty="0">
                <a:latin typeface="Bloomishly" pitchFamily="50" charset="0"/>
                <a:ea typeface="MS PGothic" panose="020B0600070205080204" pitchFamily="34" charset="-128"/>
                <a:cs typeface="Times New Roman" panose="02020603050405020304" pitchFamily="18" charset="0"/>
              </a:rPr>
              <a:t>Interactive Student </a:t>
            </a:r>
          </a:p>
          <a:p>
            <a:pPr algn="ctr">
              <a:lnSpc>
                <a:spcPct val="120000"/>
              </a:lnSpc>
            </a:pPr>
            <a:r>
              <a:rPr lang="en-US" altLang="en-US" sz="8800" dirty="0">
                <a:latin typeface="Bloomishly" pitchFamily="50" charset="0"/>
                <a:ea typeface="MS PGothic" panose="020B0600070205080204" pitchFamily="34" charset="-128"/>
                <a:cs typeface="Times New Roman" panose="02020603050405020304" pitchFamily="18" charset="0"/>
              </a:rPr>
              <a:t>Notebook</a:t>
            </a:r>
            <a:endParaRPr lang="en-US" altLang="en-US" sz="6600" dirty="0">
              <a:latin typeface="Bloomishly" pitchFamily="50" charset="0"/>
              <a:ea typeface="MS PGothic" panose="020B0600070205080204" pitchFamily="34" charset="-128"/>
              <a:cs typeface="Times New Roman" panose="02020603050405020304" pitchFamily="18" charset="0"/>
            </a:endParaRPr>
          </a:p>
        </p:txBody>
      </p:sp>
      <p:pic>
        <p:nvPicPr>
          <p:cNvPr id="6148" name="Picture 4">
            <a:extLst>
              <a:ext uri="{FF2B5EF4-FFF2-40B4-BE49-F238E27FC236}">
                <a16:creationId xmlns:a16="http://schemas.microsoft.com/office/drawing/2014/main" id="{46376EEF-08BC-497F-B319-BB09B32FE98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8150" y="-765175"/>
            <a:ext cx="3625850" cy="764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55640EF0-17A9-4127-880F-DF6C64BBE117}"/>
              </a:ext>
            </a:extLst>
          </p:cNvPr>
          <p:cNvSpPr txBox="1">
            <a:spLocks noChangeArrowheads="1"/>
          </p:cNvSpPr>
          <p:nvPr/>
        </p:nvSpPr>
        <p:spPr bwMode="auto">
          <a:xfrm>
            <a:off x="421450" y="585932"/>
            <a:ext cx="57459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dirty="0">
                <a:latin typeface="Architects Daughter" panose="02000505000000020004" pitchFamily="2" charset="0"/>
                <a:ea typeface="MS PGothic" panose="020B0600070205080204" pitchFamily="34" charset="-128"/>
              </a:rPr>
              <a:t>Understanding </a:t>
            </a:r>
          </a:p>
          <a:p>
            <a:pPr algn="ctr" eaLnBrk="1" hangingPunct="1">
              <a:spcBef>
                <a:spcPct val="0"/>
              </a:spcBef>
              <a:buFontTx/>
              <a:buNone/>
            </a:pPr>
            <a:r>
              <a:rPr lang="en-US" altLang="en-US" sz="5400" dirty="0">
                <a:latin typeface="Architects Daughter" panose="02000505000000020004" pitchFamily="2" charset="0"/>
                <a:ea typeface="MS PGothic" panose="020B0600070205080204" pitchFamily="34" charset="-128"/>
              </a:rPr>
              <a:t>the</a:t>
            </a:r>
          </a:p>
        </p:txBody>
      </p:sp>
    </p:spTree>
    <p:extLst>
      <p:ext uri="{BB962C8B-B14F-4D97-AF65-F5344CB8AC3E}">
        <p14:creationId xmlns:p14="http://schemas.microsoft.com/office/powerpoint/2010/main" val="335053289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1919E-24BC-41FB-8134-E873C3667F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41517"/>
            <a:ext cx="9144000" cy="4321927"/>
          </a:xfrm>
          <a:prstGeom prst="rect">
            <a:avLst/>
          </a:prstGeom>
        </p:spPr>
      </p:pic>
      <p:pic>
        <p:nvPicPr>
          <p:cNvPr id="7" name="Picture 6">
            <a:extLst>
              <a:ext uri="{FF2B5EF4-FFF2-40B4-BE49-F238E27FC236}">
                <a16:creationId xmlns:a16="http://schemas.microsoft.com/office/drawing/2014/main" id="{23783CAF-A748-4538-855C-47961660E9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80410"/>
            <a:ext cx="9144000" cy="3936419"/>
          </a:xfrm>
          <a:prstGeom prst="rect">
            <a:avLst/>
          </a:prstGeom>
        </p:spPr>
      </p:pic>
      <p:sp>
        <p:nvSpPr>
          <p:cNvPr id="2" name="TextBox 1">
            <a:extLst>
              <a:ext uri="{FF2B5EF4-FFF2-40B4-BE49-F238E27FC236}">
                <a16:creationId xmlns:a16="http://schemas.microsoft.com/office/drawing/2014/main" id="{2FAC926C-DBB7-4C57-A721-A57961C37E44}"/>
              </a:ext>
            </a:extLst>
          </p:cNvPr>
          <p:cNvSpPr txBox="1"/>
          <p:nvPr/>
        </p:nvSpPr>
        <p:spPr>
          <a:xfrm>
            <a:off x="5403273" y="754428"/>
            <a:ext cx="8383979" cy="1107996"/>
          </a:xfrm>
          <a:prstGeom prst="rect">
            <a:avLst/>
          </a:prstGeom>
          <a:noFill/>
        </p:spPr>
        <p:txBody>
          <a:bodyPr wrap="square" rtlCol="0">
            <a:spAutoFit/>
          </a:bodyPr>
          <a:lstStyle/>
          <a:p>
            <a:r>
              <a:rPr lang="en-US" sz="6600" dirty="0">
                <a:solidFill>
                  <a:schemeClr val="bg1"/>
                </a:solidFill>
                <a:latin typeface="KG This Is Not Goodbye" panose="02000506000000020003" pitchFamily="2" charset="0"/>
              </a:rPr>
              <a:t>Structure</a:t>
            </a:r>
          </a:p>
        </p:txBody>
      </p:sp>
      <p:sp>
        <p:nvSpPr>
          <p:cNvPr id="8" name="Rectangle 7">
            <a:extLst>
              <a:ext uri="{FF2B5EF4-FFF2-40B4-BE49-F238E27FC236}">
                <a16:creationId xmlns:a16="http://schemas.microsoft.com/office/drawing/2014/main" id="{A5AF17FE-086F-4C41-ABF0-A95CBF5F1A5C}"/>
              </a:ext>
            </a:extLst>
          </p:cNvPr>
          <p:cNvSpPr/>
          <p:nvPr/>
        </p:nvSpPr>
        <p:spPr>
          <a:xfrm rot="493290">
            <a:off x="5728804" y="4307874"/>
            <a:ext cx="3151825" cy="2646878"/>
          </a:xfrm>
          <a:prstGeom prst="rect">
            <a:avLst/>
          </a:prstGeom>
        </p:spPr>
        <p:txBody>
          <a:bodyPr wrap="none">
            <a:spAutoFit/>
          </a:bodyPr>
          <a:lstStyle/>
          <a:p>
            <a:r>
              <a:rPr lang="en-US" sz="16600" dirty="0">
                <a:solidFill>
                  <a:schemeClr val="bg1"/>
                </a:solidFill>
                <a:latin typeface="Bloomishly" pitchFamily="50" charset="0"/>
              </a:rPr>
              <a:t>Style</a:t>
            </a:r>
            <a:endParaRPr lang="en-US" sz="16600" dirty="0">
              <a:latin typeface="Bloomishly" pitchFamily="50" charset="0"/>
            </a:endParaRPr>
          </a:p>
        </p:txBody>
      </p:sp>
    </p:spTree>
    <p:extLst>
      <p:ext uri="{BB962C8B-B14F-4D97-AF65-F5344CB8AC3E}">
        <p14:creationId xmlns:p14="http://schemas.microsoft.com/office/powerpoint/2010/main" val="3654520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00A1DC-D9C2-47E9-96EA-B6F5500064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467" y="-249037"/>
            <a:ext cx="15563412" cy="7356073"/>
          </a:xfrm>
          <a:prstGeom prst="rect">
            <a:avLst/>
          </a:prstGeom>
        </p:spPr>
      </p:pic>
      <p:sp>
        <p:nvSpPr>
          <p:cNvPr id="3" name="TextBox 2">
            <a:extLst>
              <a:ext uri="{FF2B5EF4-FFF2-40B4-BE49-F238E27FC236}">
                <a16:creationId xmlns:a16="http://schemas.microsoft.com/office/drawing/2014/main" id="{58CFED48-C23C-46C4-930E-D819615136DC}"/>
              </a:ext>
            </a:extLst>
          </p:cNvPr>
          <p:cNvSpPr txBox="1"/>
          <p:nvPr/>
        </p:nvSpPr>
        <p:spPr>
          <a:xfrm>
            <a:off x="2164654" y="222421"/>
            <a:ext cx="10757625" cy="1446550"/>
          </a:xfrm>
          <a:prstGeom prst="rect">
            <a:avLst/>
          </a:prstGeom>
          <a:noFill/>
        </p:spPr>
        <p:txBody>
          <a:bodyPr wrap="square" rtlCol="0">
            <a:spAutoFit/>
          </a:bodyPr>
          <a:lstStyle/>
          <a:p>
            <a:r>
              <a:rPr lang="en-US" sz="8800" dirty="0">
                <a:solidFill>
                  <a:schemeClr val="bg1"/>
                </a:solidFill>
                <a:latin typeface="KG This Is Not Goodbye" panose="02000506000000020003" pitchFamily="2" charset="0"/>
              </a:rPr>
              <a:t>Structure</a:t>
            </a:r>
          </a:p>
        </p:txBody>
      </p:sp>
    </p:spTree>
    <p:extLst>
      <p:ext uri="{BB962C8B-B14F-4D97-AF65-F5344CB8AC3E}">
        <p14:creationId xmlns:p14="http://schemas.microsoft.com/office/powerpoint/2010/main" val="543641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C77B87-4BDB-4163-98F3-2E734A537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 y="787998"/>
            <a:ext cx="9144000" cy="6070002"/>
          </a:xfrm>
          <a:prstGeom prst="rect">
            <a:avLst/>
          </a:prstGeom>
        </p:spPr>
      </p:pic>
      <p:sp>
        <p:nvSpPr>
          <p:cNvPr id="2" name="TextBox 8">
            <a:extLst>
              <a:ext uri="{FF2B5EF4-FFF2-40B4-BE49-F238E27FC236}">
                <a16:creationId xmlns:a16="http://schemas.microsoft.com/office/drawing/2014/main" id="{D7AB4166-3F0F-4975-88E2-AD01F221ABBA}"/>
              </a:ext>
            </a:extLst>
          </p:cNvPr>
          <p:cNvSpPr txBox="1">
            <a:spLocks noChangeArrowheads="1"/>
          </p:cNvSpPr>
          <p:nvPr/>
        </p:nvSpPr>
        <p:spPr bwMode="auto">
          <a:xfrm>
            <a:off x="-246413" y="133495"/>
            <a:ext cx="89058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6600" dirty="0">
                <a:latin typeface="KG This Is Not Goodbye" panose="02000506000000020003" pitchFamily="2" charset="0"/>
                <a:ea typeface="MS PGothic" panose="020B0600070205080204" pitchFamily="34" charset="-128"/>
              </a:rPr>
              <a:t>Hook, Line and Sinker</a:t>
            </a:r>
          </a:p>
        </p:txBody>
      </p:sp>
    </p:spTree>
    <p:extLst>
      <p:ext uri="{BB962C8B-B14F-4D97-AF65-F5344CB8AC3E}">
        <p14:creationId xmlns:p14="http://schemas.microsoft.com/office/powerpoint/2010/main" val="2565603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0">
            <a:extLst>
              <a:ext uri="{FF2B5EF4-FFF2-40B4-BE49-F238E27FC236}">
                <a16:creationId xmlns:a16="http://schemas.microsoft.com/office/drawing/2014/main" id="{73490A11-05EF-4A5F-9F94-8935FDE845F7}"/>
              </a:ext>
            </a:extLst>
          </p:cNvPr>
          <p:cNvSpPr txBox="1">
            <a:spLocks noChangeArrowheads="1"/>
          </p:cNvSpPr>
          <p:nvPr/>
        </p:nvSpPr>
        <p:spPr bwMode="auto">
          <a:xfrm>
            <a:off x="4648200" y="373063"/>
            <a:ext cx="4495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eaLnBrk="1" hangingPunct="1">
              <a:lnSpc>
                <a:spcPct val="110000"/>
              </a:lnSpc>
              <a:spcBef>
                <a:spcPct val="30000"/>
              </a:spcBef>
              <a:buFontTx/>
              <a:buNone/>
            </a:pPr>
            <a:r>
              <a:rPr lang="en-US" altLang="en-US" sz="2800" b="0" dirty="0"/>
              <a:t>Use preview activities to prepare students for learning.</a:t>
            </a:r>
          </a:p>
        </p:txBody>
      </p:sp>
      <p:sp>
        <p:nvSpPr>
          <p:cNvPr id="107523" name="Rectangle 1">
            <a:extLst>
              <a:ext uri="{FF2B5EF4-FFF2-40B4-BE49-F238E27FC236}">
                <a16:creationId xmlns:a16="http://schemas.microsoft.com/office/drawing/2014/main" id="{081C9ED0-60BC-424B-958A-F16C0808DF9A}"/>
              </a:ext>
            </a:extLst>
          </p:cNvPr>
          <p:cNvSpPr>
            <a:spLocks noChangeArrowheads="1"/>
          </p:cNvSpPr>
          <p:nvPr/>
        </p:nvSpPr>
        <p:spPr bwMode="auto">
          <a:xfrm>
            <a:off x="2497138" y="3903663"/>
            <a:ext cx="582612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eaLnBrk="1" hangingPunct="1">
              <a:lnSpc>
                <a:spcPct val="80000"/>
              </a:lnSpc>
              <a:spcBef>
                <a:spcPct val="0"/>
              </a:spcBef>
            </a:pPr>
            <a:r>
              <a:rPr lang="en-US" altLang="en-US" sz="2400" b="0" dirty="0">
                <a:latin typeface="Janda Everyday Casual" panose="02000503000000020004" pitchFamily="2" charset="0"/>
              </a:rPr>
              <a:t>Tap into existing schema</a:t>
            </a:r>
          </a:p>
          <a:p>
            <a:pPr eaLnBrk="1" hangingPunct="1">
              <a:lnSpc>
                <a:spcPct val="80000"/>
              </a:lnSpc>
              <a:spcBef>
                <a:spcPct val="0"/>
              </a:spcBef>
            </a:pPr>
            <a:endParaRPr lang="en-US" altLang="en-US" sz="2400" b="0" dirty="0">
              <a:latin typeface="Janda Everyday Casual" panose="02000503000000020004" pitchFamily="2" charset="0"/>
            </a:endParaRPr>
          </a:p>
          <a:p>
            <a:pPr eaLnBrk="1" hangingPunct="1">
              <a:lnSpc>
                <a:spcPct val="80000"/>
              </a:lnSpc>
              <a:spcBef>
                <a:spcPct val="0"/>
              </a:spcBef>
            </a:pPr>
            <a:r>
              <a:rPr lang="en-US" altLang="en-US" sz="2400" b="0" dirty="0">
                <a:latin typeface="Janda Everyday Casual" panose="02000503000000020004" pitchFamily="2" charset="0"/>
              </a:rPr>
              <a:t>Establish a purpose for the lesson</a:t>
            </a:r>
          </a:p>
          <a:p>
            <a:pPr eaLnBrk="1" hangingPunct="1">
              <a:lnSpc>
                <a:spcPct val="80000"/>
              </a:lnSpc>
              <a:spcBef>
                <a:spcPct val="0"/>
              </a:spcBef>
            </a:pPr>
            <a:endParaRPr lang="en-US" altLang="en-US" sz="2400" b="0" dirty="0">
              <a:latin typeface="Janda Everyday Casual" panose="02000503000000020004" pitchFamily="2" charset="0"/>
            </a:endParaRPr>
          </a:p>
          <a:p>
            <a:pPr eaLnBrk="1" hangingPunct="1">
              <a:lnSpc>
                <a:spcPct val="80000"/>
              </a:lnSpc>
              <a:spcBef>
                <a:spcPct val="0"/>
              </a:spcBef>
            </a:pPr>
            <a:r>
              <a:rPr lang="en-US" altLang="en-US" sz="2400" b="0" dirty="0">
                <a:latin typeface="Janda Everyday Casual" panose="02000503000000020004" pitchFamily="2" charset="0"/>
              </a:rPr>
              <a:t>Prepares the brain to acquire new knowledge</a:t>
            </a:r>
          </a:p>
          <a:p>
            <a:pPr eaLnBrk="1" hangingPunct="1">
              <a:lnSpc>
                <a:spcPct val="80000"/>
              </a:lnSpc>
              <a:spcBef>
                <a:spcPct val="0"/>
              </a:spcBef>
            </a:pPr>
            <a:endParaRPr lang="en-US" altLang="en-US" sz="2400" b="0" dirty="0">
              <a:latin typeface="Janda Everyday Casual" panose="02000503000000020004" pitchFamily="2" charset="0"/>
            </a:endParaRPr>
          </a:p>
          <a:p>
            <a:pPr eaLnBrk="1" hangingPunct="1">
              <a:lnSpc>
                <a:spcPct val="80000"/>
              </a:lnSpc>
              <a:spcBef>
                <a:spcPct val="0"/>
              </a:spcBef>
            </a:pPr>
            <a:r>
              <a:rPr lang="en-US" altLang="en-US" sz="2400" b="0" dirty="0">
                <a:latin typeface="Janda Everyday Casual" panose="02000503000000020004" pitchFamily="2" charset="0"/>
              </a:rPr>
              <a:t>Assess prior knowledge</a:t>
            </a:r>
          </a:p>
        </p:txBody>
      </p:sp>
      <p:pic>
        <p:nvPicPr>
          <p:cNvPr id="107524" name="Picture 2">
            <a:extLst>
              <a:ext uri="{FF2B5EF4-FFF2-40B4-BE49-F238E27FC236}">
                <a16:creationId xmlns:a16="http://schemas.microsoft.com/office/drawing/2014/main" id="{3BDC4440-FD70-4DBE-856D-8BBF0FF5827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482079">
            <a:off x="-114300" y="4064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3">
            <a:extLst>
              <a:ext uri="{FF2B5EF4-FFF2-40B4-BE49-F238E27FC236}">
                <a16:creationId xmlns:a16="http://schemas.microsoft.com/office/drawing/2014/main" id="{C4649627-19B7-4BD9-9564-A6CF7662213B}"/>
              </a:ext>
            </a:extLst>
          </p:cNvPr>
          <p:cNvSpPr>
            <a:spLocks noChangeArrowheads="1"/>
          </p:cNvSpPr>
          <p:nvPr/>
        </p:nvSpPr>
        <p:spPr bwMode="auto">
          <a:xfrm rot="20002780">
            <a:off x="650353" y="2098209"/>
            <a:ext cx="1723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spcBef>
                <a:spcPct val="0"/>
              </a:spcBef>
              <a:buFontTx/>
              <a:buNone/>
            </a:pPr>
            <a:r>
              <a:rPr lang="en-US" altLang="en-US" sz="2800" dirty="0">
                <a:cs typeface="Arial" panose="020B0604020202020204" pitchFamily="34" charset="0"/>
              </a:rPr>
              <a:t>Preview</a:t>
            </a:r>
            <a:endParaRPr lang="en-US" altLang="en-US" sz="2800" dirty="0"/>
          </a:p>
        </p:txBody>
      </p:sp>
      <p:sp>
        <p:nvSpPr>
          <p:cNvPr id="107526" name="Rectangle 9">
            <a:extLst>
              <a:ext uri="{FF2B5EF4-FFF2-40B4-BE49-F238E27FC236}">
                <a16:creationId xmlns:a16="http://schemas.microsoft.com/office/drawing/2014/main" id="{4A40F404-68A3-4302-BB5B-71ED4EAE410E}"/>
              </a:ext>
            </a:extLst>
          </p:cNvPr>
          <p:cNvSpPr>
            <a:spLocks noChangeArrowheads="1"/>
          </p:cNvSpPr>
          <p:nvPr/>
        </p:nvSpPr>
        <p:spPr bwMode="auto">
          <a:xfrm rot="20002780">
            <a:off x="2242737" y="1366192"/>
            <a:ext cx="1691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spcBef>
                <a:spcPct val="0"/>
              </a:spcBef>
              <a:buFontTx/>
              <a:buNone/>
            </a:pPr>
            <a:r>
              <a:rPr lang="en-US" altLang="en-US" sz="2400" dirty="0">
                <a:cs typeface="Arial" panose="020B0604020202020204" pitchFamily="34" charset="0"/>
              </a:rPr>
              <a:t>Activities</a:t>
            </a:r>
            <a:endParaRPr lang="en-US" altLang="en-US" sz="2400" dirty="0"/>
          </a:p>
        </p:txBody>
      </p:sp>
      <p:sp>
        <p:nvSpPr>
          <p:cNvPr id="7" name="TextBox 6">
            <a:extLst>
              <a:ext uri="{FF2B5EF4-FFF2-40B4-BE49-F238E27FC236}">
                <a16:creationId xmlns:a16="http://schemas.microsoft.com/office/drawing/2014/main" id="{B922D4A5-0368-490C-99AF-D844BBF60641}"/>
              </a:ext>
            </a:extLst>
          </p:cNvPr>
          <p:cNvSpPr txBox="1">
            <a:spLocks noChangeArrowheads="1"/>
          </p:cNvSpPr>
          <p:nvPr/>
        </p:nvSpPr>
        <p:spPr bwMode="auto">
          <a:xfrm>
            <a:off x="4572000" y="5976937"/>
            <a:ext cx="716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000" dirty="0">
                <a:solidFill>
                  <a:srgbClr val="FF0000"/>
                </a:solidFill>
              </a:rPr>
              <a:t>Hook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3E78514D-5A63-4F85-B041-7BA6D2251B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2275" y="427038"/>
            <a:ext cx="18526125" cy="787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018199B6-FB4C-4B49-9489-FC5059994CA9}"/>
              </a:ext>
            </a:extLst>
          </p:cNvPr>
          <p:cNvSpPr>
            <a:spLocks noChangeArrowheads="1"/>
          </p:cNvSpPr>
          <p:nvPr/>
        </p:nvSpPr>
        <p:spPr bwMode="auto">
          <a:xfrm>
            <a:off x="-298450" y="0"/>
            <a:ext cx="944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200" b="1" dirty="0">
                <a:latin typeface="KG Call Me Maybe" panose="02000000000000000000" pitchFamily="2" charset="0"/>
              </a:rPr>
              <a:t>Prepare your</a:t>
            </a:r>
          </a:p>
        </p:txBody>
      </p:sp>
      <p:sp>
        <p:nvSpPr>
          <p:cNvPr id="10244" name="Rectangle 3">
            <a:extLst>
              <a:ext uri="{FF2B5EF4-FFF2-40B4-BE49-F238E27FC236}">
                <a16:creationId xmlns:a16="http://schemas.microsoft.com/office/drawing/2014/main" id="{2FF9DFB0-BFE4-4C9B-B4A1-396FFDFB1563}"/>
              </a:ext>
            </a:extLst>
          </p:cNvPr>
          <p:cNvSpPr>
            <a:spLocks noChangeArrowheads="1"/>
          </p:cNvSpPr>
          <p:nvPr/>
        </p:nvSpPr>
        <p:spPr bwMode="auto">
          <a:xfrm>
            <a:off x="2937681" y="817873"/>
            <a:ext cx="5576887"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600" dirty="0">
                <a:latin typeface="Bloomishly" pitchFamily="50" charset="0"/>
              </a:rPr>
              <a:t>Handouts</a:t>
            </a:r>
          </a:p>
        </p:txBody>
      </p:sp>
      <p:sp>
        <p:nvSpPr>
          <p:cNvPr id="3" name="TextBox 2">
            <a:extLst>
              <a:ext uri="{FF2B5EF4-FFF2-40B4-BE49-F238E27FC236}">
                <a16:creationId xmlns:a16="http://schemas.microsoft.com/office/drawing/2014/main" id="{DBE58F3F-C5A2-461E-F597-C070F4322E44}"/>
              </a:ext>
            </a:extLst>
          </p:cNvPr>
          <p:cNvSpPr txBox="1"/>
          <p:nvPr/>
        </p:nvSpPr>
        <p:spPr>
          <a:xfrm>
            <a:off x="3597962" y="3228945"/>
            <a:ext cx="9260006" cy="400110"/>
          </a:xfrm>
          <a:prstGeom prst="rect">
            <a:avLst/>
          </a:prstGeom>
          <a:noFill/>
        </p:spPr>
        <p:txBody>
          <a:bodyPr wrap="square">
            <a:spAutoFit/>
          </a:bodyPr>
          <a:lstStyle/>
          <a:p>
            <a:r>
              <a:rPr lang="en-US" sz="2000" dirty="0">
                <a:solidFill>
                  <a:schemeClr val="accent1"/>
                </a:solidFill>
              </a:rPr>
              <a:t>https://www.socialstudiessuccess.com/sstisn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89" y="1595021"/>
            <a:ext cx="8738943" cy="4524315"/>
          </a:xfrm>
          <a:prstGeom prst="rect">
            <a:avLst/>
          </a:prstGeom>
        </p:spPr>
        <p:txBody>
          <a:bodyPr wrap="square">
            <a:spAutoFit/>
          </a:bodyPr>
          <a:lstStyle/>
          <a:p>
            <a:pPr marL="342900" indent="-342900">
              <a:buFont typeface="+mj-lt"/>
              <a:buAutoNum type="arabicPeriod"/>
            </a:pPr>
            <a:endParaRPr lang="en-US" sz="2400" b="0" i="0" dirty="0">
              <a:solidFill>
                <a:srgbClr val="282828"/>
              </a:solidFill>
              <a:effectLst/>
              <a:latin typeface="Architects Daughter" panose="02000505000000020004" pitchFamily="2" charset="0"/>
            </a:endParaRPr>
          </a:p>
          <a:p>
            <a:pPr marL="342900" indent="-342900">
              <a:buFont typeface="+mj-lt"/>
              <a:buAutoNum type="arabicPeriod"/>
            </a:pPr>
            <a:r>
              <a:rPr lang="en-US" sz="2400" b="0" i="0" dirty="0">
                <a:solidFill>
                  <a:srgbClr val="FF0000"/>
                </a:solidFill>
                <a:effectLst/>
                <a:latin typeface="Architects Daughter" panose="02000505000000020004" pitchFamily="2" charset="0"/>
              </a:rPr>
              <a:t>Studying history teaches that people change and </a:t>
            </a:r>
            <a:r>
              <a:rPr lang="en-US" sz="2400" dirty="0">
                <a:solidFill>
                  <a:srgbClr val="FF0000"/>
                </a:solidFill>
                <a:latin typeface="Architects Daughter" panose="02000505000000020004" pitchFamily="2" charset="0"/>
              </a:rPr>
              <a:t>still</a:t>
            </a:r>
            <a:r>
              <a:rPr lang="en-US" sz="2400" b="0" i="0" dirty="0">
                <a:solidFill>
                  <a:srgbClr val="FF0000"/>
                </a:solidFill>
                <a:effectLst/>
                <a:latin typeface="Architects Daughter" panose="02000505000000020004" pitchFamily="2" charset="0"/>
              </a:rPr>
              <a:t> always stay the same. </a:t>
            </a:r>
          </a:p>
          <a:p>
            <a:pPr marL="457200" indent="-457200">
              <a:buFont typeface="+mj-lt"/>
              <a:buAutoNum type="arabicPeriod"/>
            </a:pPr>
            <a:endParaRPr lang="en-US" sz="2400" b="0" i="0" dirty="0">
              <a:effectLst/>
              <a:latin typeface="Architects Daughter" panose="02000505000000020004" pitchFamily="2" charset="0"/>
            </a:endParaRPr>
          </a:p>
          <a:p>
            <a:pPr marL="342900" indent="-342900">
              <a:buFont typeface="+mj-lt"/>
              <a:buAutoNum type="arabicPeriod"/>
            </a:pPr>
            <a:r>
              <a:rPr lang="en-US" sz="2400" dirty="0">
                <a:solidFill>
                  <a:schemeClr val="accent1"/>
                </a:solidFill>
                <a:latin typeface="Architects Daughter" panose="02000505000000020004" pitchFamily="2" charset="0"/>
              </a:rPr>
              <a:t>History helps us understand the way we live now.</a:t>
            </a:r>
            <a:r>
              <a:rPr lang="en-US" sz="2400" b="0" i="0" dirty="0">
                <a:solidFill>
                  <a:schemeClr val="accent1"/>
                </a:solidFill>
                <a:effectLst/>
                <a:latin typeface="Architects Daughter" panose="02000505000000020004" pitchFamily="2" charset="0"/>
              </a:rPr>
              <a:t> </a:t>
            </a:r>
          </a:p>
          <a:p>
            <a:pPr marL="457200" indent="-457200">
              <a:buFont typeface="+mj-lt"/>
              <a:buAutoNum type="arabicPeriod"/>
            </a:pPr>
            <a:endParaRPr lang="en-US" sz="2400" b="0" i="0" dirty="0">
              <a:effectLst/>
              <a:latin typeface="Architects Daughter" panose="02000505000000020004" pitchFamily="2" charset="0"/>
            </a:endParaRPr>
          </a:p>
          <a:p>
            <a:pPr marL="342900" indent="-342900">
              <a:buFont typeface="+mj-lt"/>
              <a:buAutoNum type="arabicPeriod"/>
            </a:pPr>
            <a:r>
              <a:rPr lang="en-US" sz="2400" b="0" i="0" dirty="0">
                <a:solidFill>
                  <a:schemeClr val="accent6">
                    <a:lumMod val="75000"/>
                  </a:schemeClr>
                </a:solidFill>
                <a:effectLst/>
                <a:latin typeface="Architects Daughter" panose="02000505000000020004" pitchFamily="2" charset="0"/>
              </a:rPr>
              <a:t>History teaches us that actions have consequences. </a:t>
            </a:r>
          </a:p>
          <a:p>
            <a:pPr marL="457200" indent="-457200">
              <a:buFont typeface="+mj-lt"/>
              <a:buAutoNum type="arabicPeriod"/>
            </a:pPr>
            <a:endParaRPr lang="en-US" sz="2400" b="0" i="0" dirty="0">
              <a:solidFill>
                <a:srgbClr val="7030A0"/>
              </a:solidFill>
              <a:effectLst/>
              <a:latin typeface="Architects Daughter" panose="02000505000000020004" pitchFamily="2" charset="0"/>
            </a:endParaRPr>
          </a:p>
          <a:p>
            <a:pPr marL="342900" indent="-342900">
              <a:buFont typeface="+mj-lt"/>
              <a:buAutoNum type="arabicPeriod"/>
            </a:pPr>
            <a:r>
              <a:rPr lang="en-US" sz="2400" b="0" i="0" dirty="0">
                <a:solidFill>
                  <a:srgbClr val="7030A0"/>
                </a:solidFill>
                <a:effectLst/>
                <a:latin typeface="Architects Daughter" panose="02000505000000020004" pitchFamily="2" charset="0"/>
              </a:rPr>
              <a:t>History teaches you to ask questions and challenge ideas. </a:t>
            </a:r>
            <a:endParaRPr lang="en-US" sz="2400" dirty="0">
              <a:solidFill>
                <a:srgbClr val="7030A0"/>
              </a:solidFill>
              <a:latin typeface="Architects Daughter" panose="02000505000000020004" pitchFamily="2" charset="0"/>
            </a:endParaRPr>
          </a:p>
        </p:txBody>
      </p:sp>
      <p:sp>
        <p:nvSpPr>
          <p:cNvPr id="3" name="TextBox 2"/>
          <p:cNvSpPr txBox="1"/>
          <p:nvPr/>
        </p:nvSpPr>
        <p:spPr>
          <a:xfrm>
            <a:off x="206089" y="805750"/>
            <a:ext cx="8877585" cy="954107"/>
          </a:xfrm>
          <a:prstGeom prst="rect">
            <a:avLst/>
          </a:prstGeom>
          <a:noFill/>
        </p:spPr>
        <p:txBody>
          <a:bodyPr wrap="square" rtlCol="0">
            <a:spAutoFit/>
          </a:bodyPr>
          <a:lstStyle/>
          <a:p>
            <a:r>
              <a:rPr lang="en-US" sz="2800" dirty="0">
                <a:latin typeface="Architects Daughter" panose="02000505000000020004" pitchFamily="2" charset="0"/>
              </a:rPr>
              <a:t>Which of these sentences do you agree with the most? Why? </a:t>
            </a:r>
          </a:p>
        </p:txBody>
      </p:sp>
      <p:sp>
        <p:nvSpPr>
          <p:cNvPr id="6" name="Rectangle 5"/>
          <p:cNvSpPr/>
          <p:nvPr/>
        </p:nvSpPr>
        <p:spPr>
          <a:xfrm>
            <a:off x="1295400" y="6553200"/>
            <a:ext cx="6324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3521075" y="695325"/>
            <a:ext cx="5562600"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extBox 7"/>
          <p:cNvSpPr txBox="1"/>
          <p:nvPr/>
        </p:nvSpPr>
        <p:spPr>
          <a:xfrm>
            <a:off x="7895064" y="6509629"/>
            <a:ext cx="3916908" cy="369332"/>
          </a:xfrm>
          <a:prstGeom prst="rect">
            <a:avLst/>
          </a:prstGeom>
          <a:noFill/>
        </p:spPr>
        <p:txBody>
          <a:bodyPr wrap="square" rtlCol="0">
            <a:spAutoFit/>
          </a:bodyPr>
          <a:lstStyle/>
          <a:p>
            <a:r>
              <a:rPr lang="en-US" dirty="0">
                <a:latin typeface="One Starry Night" pitchFamily="2" charset="0"/>
              </a:rPr>
              <a:t>Social Studies Success</a:t>
            </a:r>
          </a:p>
        </p:txBody>
      </p:sp>
      <p:sp>
        <p:nvSpPr>
          <p:cNvPr id="9" name="TextBox 8">
            <a:extLst>
              <a:ext uri="{FF2B5EF4-FFF2-40B4-BE49-F238E27FC236}">
                <a16:creationId xmlns:a16="http://schemas.microsoft.com/office/drawing/2014/main" id="{AC961099-19CB-456C-80A3-52E283D740D8}"/>
              </a:ext>
            </a:extLst>
          </p:cNvPr>
          <p:cNvSpPr txBox="1">
            <a:spLocks noChangeArrowheads="1"/>
          </p:cNvSpPr>
          <p:nvPr/>
        </p:nvSpPr>
        <p:spPr bwMode="auto">
          <a:xfrm>
            <a:off x="287338" y="133350"/>
            <a:ext cx="890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sz="2800" dirty="0">
                <a:latin typeface="Goudy Stout" panose="0202090407030B020401" pitchFamily="18" charset="0"/>
                <a:ea typeface="MS PGothic" panose="020B0600070205080204" pitchFamily="34" charset="-128"/>
              </a:rPr>
              <a:t>Preview</a:t>
            </a:r>
          </a:p>
        </p:txBody>
      </p:sp>
    </p:spTree>
    <p:extLst>
      <p:ext uri="{BB962C8B-B14F-4D97-AF65-F5344CB8AC3E}">
        <p14:creationId xmlns:p14="http://schemas.microsoft.com/office/powerpoint/2010/main" val="4280420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DFE0693E-5633-4061-89EB-0E99D5967578}"/>
              </a:ext>
            </a:extLst>
          </p:cNvPr>
          <p:cNvSpPr txBox="1">
            <a:spLocks noChangeArrowheads="1"/>
          </p:cNvSpPr>
          <p:nvPr/>
        </p:nvSpPr>
        <p:spPr bwMode="auto">
          <a:xfrm>
            <a:off x="287338" y="974725"/>
            <a:ext cx="8742362"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eaLnBrk="1" hangingPunct="1">
              <a:spcBef>
                <a:spcPct val="50000"/>
              </a:spcBef>
            </a:pPr>
            <a:r>
              <a:rPr lang="en-US" altLang="en-US" sz="1800" b="0"/>
              <a:t>Identify the major concepts or big ideas you want students to learn. </a:t>
            </a:r>
          </a:p>
          <a:p>
            <a:pPr eaLnBrk="1" hangingPunct="1">
              <a:spcBef>
                <a:spcPct val="50000"/>
              </a:spcBef>
            </a:pPr>
            <a:r>
              <a:rPr lang="en-US" altLang="en-US" sz="1800" b="0"/>
              <a:t>Create four to six statements that support or challenge students' beliefs.</a:t>
            </a:r>
          </a:p>
          <a:p>
            <a:pPr eaLnBrk="1" hangingPunct="1">
              <a:spcBef>
                <a:spcPct val="50000"/>
              </a:spcBef>
            </a:pPr>
            <a:r>
              <a:rPr lang="en-US" altLang="en-US" sz="1800" b="0"/>
              <a:t>Ask students to agree or disagree with the statements and to be prepared to defend their opinions. </a:t>
            </a:r>
          </a:p>
          <a:p>
            <a:pPr eaLnBrk="1" hangingPunct="1">
              <a:spcBef>
                <a:spcPct val="50000"/>
              </a:spcBef>
            </a:pPr>
            <a:r>
              <a:rPr lang="en-US" altLang="en-US" sz="1800" b="0"/>
              <a:t>Conduct a class discussion.</a:t>
            </a:r>
          </a:p>
          <a:p>
            <a:pPr eaLnBrk="1" hangingPunct="1">
              <a:spcBef>
                <a:spcPct val="50000"/>
              </a:spcBef>
            </a:pPr>
            <a:r>
              <a:rPr lang="en-US" altLang="en-US" sz="1800" b="0"/>
              <a:t>Have students read to find evidence to support or disprove their responses. </a:t>
            </a:r>
          </a:p>
          <a:p>
            <a:pPr eaLnBrk="1" hangingPunct="1">
              <a:spcBef>
                <a:spcPct val="50000"/>
              </a:spcBef>
            </a:pPr>
            <a:r>
              <a:rPr lang="en-US" altLang="en-US" sz="1800" b="0"/>
              <a:t>After reading, students confirm or revise their responses. </a:t>
            </a:r>
          </a:p>
        </p:txBody>
      </p:sp>
      <p:pic>
        <p:nvPicPr>
          <p:cNvPr id="69635" name="Picture 14" descr="202_a_1Kid_writing_01">
            <a:extLst>
              <a:ext uri="{FF2B5EF4-FFF2-40B4-BE49-F238E27FC236}">
                <a16:creationId xmlns:a16="http://schemas.microsoft.com/office/drawing/2014/main" id="{C69AA609-3B1F-445D-9082-59D180F143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8188" y="4724400"/>
            <a:ext cx="2590800" cy="173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9572" name="TextBox 3">
            <a:extLst>
              <a:ext uri="{FF2B5EF4-FFF2-40B4-BE49-F238E27FC236}">
                <a16:creationId xmlns:a16="http://schemas.microsoft.com/office/drawing/2014/main" id="{5754ECA3-ACDF-454F-BAAA-380C5D61D4F4}"/>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a:latin typeface="Goudy Stout" panose="0202090407030B020401" pitchFamily="18" charset="0"/>
                <a:ea typeface="MS PGothic" panose="020B0600070205080204" pitchFamily="34" charset="-128"/>
              </a:rPr>
              <a:t>Anticipation Guide</a:t>
            </a:r>
          </a:p>
        </p:txBody>
      </p:sp>
      <p:pic>
        <p:nvPicPr>
          <p:cNvPr id="109573" name="Picture 4">
            <a:extLst>
              <a:ext uri="{FF2B5EF4-FFF2-40B4-BE49-F238E27FC236}">
                <a16:creationId xmlns:a16="http://schemas.microsoft.com/office/drawing/2014/main" id="{5BDAF31E-6D7A-4ADB-AE3F-67D56101302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3">
            <a:extLst>
              <a:ext uri="{FF2B5EF4-FFF2-40B4-BE49-F238E27FC236}">
                <a16:creationId xmlns:a16="http://schemas.microsoft.com/office/drawing/2014/main" id="{C59C4D11-BFC9-4199-AEB9-E8E6371F6199}"/>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a:latin typeface="Goudy Stout" panose="0202090407030B020401" pitchFamily="18" charset="0"/>
                <a:ea typeface="MS PGothic" panose="020B0600070205080204" pitchFamily="34" charset="-128"/>
              </a:rPr>
              <a:t>Anticipation Guide</a:t>
            </a:r>
          </a:p>
        </p:txBody>
      </p:sp>
      <p:pic>
        <p:nvPicPr>
          <p:cNvPr id="111619" name="Picture 4">
            <a:extLst>
              <a:ext uri="{FF2B5EF4-FFF2-40B4-BE49-F238E27FC236}">
                <a16:creationId xmlns:a16="http://schemas.microsoft.com/office/drawing/2014/main" id="{A5F56AAD-FBBF-4A33-A48F-999B0F7897B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1D7D5DC-5AAA-4E8A-8757-73341FBD72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19413" y="1017588"/>
            <a:ext cx="4124325" cy="5497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F959C5A3-F9E5-424C-ADF3-F37C726E922D}"/>
              </a:ext>
            </a:extLst>
          </p:cNvPr>
          <p:cNvSpPr txBox="1">
            <a:spLocks noChangeArrowheads="1"/>
          </p:cNvSpPr>
          <p:nvPr/>
        </p:nvSpPr>
        <p:spPr bwMode="auto">
          <a:xfrm>
            <a:off x="581025" y="1014413"/>
            <a:ext cx="77247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eaLnBrk="1" hangingPunct="1">
              <a:spcBef>
                <a:spcPct val="50000"/>
              </a:spcBef>
            </a:pPr>
            <a:r>
              <a:rPr lang="en-US" altLang="en-US" sz="1800" b="0"/>
              <a:t>Select key images that tell a story.  </a:t>
            </a:r>
          </a:p>
          <a:p>
            <a:pPr eaLnBrk="1" hangingPunct="1">
              <a:spcBef>
                <a:spcPct val="50000"/>
              </a:spcBef>
            </a:pPr>
            <a:r>
              <a:rPr lang="en-US" altLang="en-US" sz="1800" b="0"/>
              <a:t>Ask student spiral questions that pull them into the image.</a:t>
            </a:r>
          </a:p>
          <a:p>
            <a:pPr eaLnBrk="1" hangingPunct="1">
              <a:spcBef>
                <a:spcPct val="50000"/>
              </a:spcBef>
            </a:pPr>
            <a:r>
              <a:rPr lang="en-US" altLang="en-US" sz="1800" b="0"/>
              <a:t>Challenge your students to read more about the topic. </a:t>
            </a:r>
            <a:br>
              <a:rPr lang="en-US" altLang="en-US" sz="1800" b="0"/>
            </a:br>
            <a:endParaRPr lang="en-US" altLang="en-US" sz="1800" b="0"/>
          </a:p>
        </p:txBody>
      </p:sp>
      <p:pic>
        <p:nvPicPr>
          <p:cNvPr id="54278" name="Picture 6" descr="http://buildingpharmabrands.files.wordpress.com/2013/09/gty_march_on_washington_martin_luther_king_ll_130819_16x9_992.jpg">
            <a:extLst>
              <a:ext uri="{FF2B5EF4-FFF2-40B4-BE49-F238E27FC236}">
                <a16:creationId xmlns:a16="http://schemas.microsoft.com/office/drawing/2014/main" id="{71066A2D-46B5-4683-90C3-54E2D6B1E3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0288" y="2651125"/>
            <a:ext cx="7088187" cy="398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44" name="TextBox 3">
            <a:extLst>
              <a:ext uri="{FF2B5EF4-FFF2-40B4-BE49-F238E27FC236}">
                <a16:creationId xmlns:a16="http://schemas.microsoft.com/office/drawing/2014/main" id="{F9DE63FA-4586-4195-A9DB-74192F84E5EE}"/>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a:latin typeface="Goudy Stout" panose="0202090407030B020401" pitchFamily="18" charset="0"/>
                <a:ea typeface="MS PGothic" panose="020B0600070205080204" pitchFamily="34" charset="-128"/>
              </a:rPr>
              <a:t>Visual Discovery</a:t>
            </a:r>
          </a:p>
        </p:txBody>
      </p:sp>
      <p:pic>
        <p:nvPicPr>
          <p:cNvPr id="112645" name="Picture 4">
            <a:extLst>
              <a:ext uri="{FF2B5EF4-FFF2-40B4-BE49-F238E27FC236}">
                <a16:creationId xmlns:a16="http://schemas.microsoft.com/office/drawing/2014/main" id="{B5BAB983-A47C-493E-B9F4-B405FB9E2ED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0E695DCD-CDE6-4F62-823B-895027AC55B6}"/>
              </a:ext>
            </a:extLst>
          </p:cNvPr>
          <p:cNvPicPr>
            <a:picLocks noChangeAspect="1"/>
          </p:cNvPicPr>
          <p:nvPr/>
        </p:nvPicPr>
        <p:blipFill>
          <a:blip r:embed="rId3" cstate="email">
            <a:extLst>
              <a:ext uri="{28A0092B-C50C-407E-A947-70E740481C1C}">
                <a14:useLocalDpi xmlns:a14="http://schemas.microsoft.com/office/drawing/2010/main"/>
              </a:ext>
            </a:extLst>
          </a:blip>
          <a:srcRect t="-225933" r="-1504"/>
          <a:stretch>
            <a:fillRect/>
          </a:stretch>
        </p:blipFill>
        <p:spPr bwMode="auto">
          <a:xfrm>
            <a:off x="-69141975" y="-14943138"/>
            <a:ext cx="33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 descr="https://upload.wikimedia.org/wikipedia/commons/7/77/Frederic_Remington_-_The_Mier_Expedition-_The_Drawing_of_the_Black_Bean_-_Google_Art_Project.jpg">
            <a:extLst>
              <a:ext uri="{FF2B5EF4-FFF2-40B4-BE49-F238E27FC236}">
                <a16:creationId xmlns:a16="http://schemas.microsoft.com/office/drawing/2014/main" id="{029E7BE0-8D51-4A67-A7CC-6DFABEDCAA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762000"/>
            <a:ext cx="4876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6">
            <a:extLst>
              <a:ext uri="{FF2B5EF4-FFF2-40B4-BE49-F238E27FC236}">
                <a16:creationId xmlns:a16="http://schemas.microsoft.com/office/drawing/2014/main" id="{9A7F5259-D49A-4B61-B21D-E3EC7FA67193}"/>
              </a:ext>
            </a:extLst>
          </p:cNvPr>
          <p:cNvPicPr>
            <a:picLocks noChangeAspect="1"/>
          </p:cNvPicPr>
          <p:nvPr/>
        </p:nvPicPr>
        <p:blipFill>
          <a:blip r:embed="rId5" cstate="email">
            <a:extLst>
              <a:ext uri="{28A0092B-C50C-407E-A947-70E740481C1C}">
                <a14:useLocalDpi xmlns:a14="http://schemas.microsoft.com/office/drawing/2010/main"/>
              </a:ext>
            </a:extLst>
          </a:blip>
          <a:srcRect t="-225933" r="-1504"/>
          <a:stretch>
            <a:fillRect/>
          </a:stretch>
        </p:blipFill>
        <p:spPr bwMode="auto">
          <a:xfrm>
            <a:off x="2895600" y="990600"/>
            <a:ext cx="35226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Box 3">
            <a:extLst>
              <a:ext uri="{FF2B5EF4-FFF2-40B4-BE49-F238E27FC236}">
                <a16:creationId xmlns:a16="http://schemas.microsoft.com/office/drawing/2014/main" id="{E8D25664-048B-4522-86CB-E31366D7BC78}"/>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a:latin typeface="Goudy Stout" panose="0202090407030B020401" pitchFamily="18" charset="0"/>
                <a:ea typeface="MS PGothic" panose="020B0600070205080204" pitchFamily="34" charset="-128"/>
              </a:rPr>
              <a:t>Visual Discovery</a:t>
            </a:r>
          </a:p>
        </p:txBody>
      </p:sp>
      <p:pic>
        <p:nvPicPr>
          <p:cNvPr id="114694" name="Picture 4">
            <a:extLst>
              <a:ext uri="{FF2B5EF4-FFF2-40B4-BE49-F238E27FC236}">
                <a16:creationId xmlns:a16="http://schemas.microsoft.com/office/drawing/2014/main" id="{DD63C4CE-888C-4C8D-9CCE-234A29A8259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
            <a:extLst>
              <a:ext uri="{FF2B5EF4-FFF2-40B4-BE49-F238E27FC236}">
                <a16:creationId xmlns:a16="http://schemas.microsoft.com/office/drawing/2014/main" id="{71C0C3A3-CB62-41E0-B489-C7A2DAF8E0F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 y="838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
            <a:extLst>
              <a:ext uri="{FF2B5EF4-FFF2-40B4-BE49-F238E27FC236}">
                <a16:creationId xmlns:a16="http://schemas.microsoft.com/office/drawing/2014/main" id="{D63A427D-6C81-491D-AA0F-48CFC881ED42}"/>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a:latin typeface="Goudy Stout" panose="0202090407030B020401" pitchFamily="18" charset="0"/>
                <a:ea typeface="MS PGothic" panose="020B0600070205080204" pitchFamily="34" charset="-128"/>
              </a:rPr>
              <a:t>Visual Discovery</a:t>
            </a:r>
          </a:p>
        </p:txBody>
      </p:sp>
      <p:pic>
        <p:nvPicPr>
          <p:cNvPr id="116740" name="Picture 4">
            <a:extLst>
              <a:ext uri="{FF2B5EF4-FFF2-40B4-BE49-F238E27FC236}">
                <a16:creationId xmlns:a16="http://schemas.microsoft.com/office/drawing/2014/main" id="{2B148F43-6669-4570-AEE3-05A00E86C7F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a:extLst>
              <a:ext uri="{FF2B5EF4-FFF2-40B4-BE49-F238E27FC236}">
                <a16:creationId xmlns:a16="http://schemas.microsoft.com/office/drawing/2014/main" id="{B4BB0436-B7C5-4629-9C09-13A08B77B93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 y="882650"/>
            <a:ext cx="8001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Box 3">
            <a:extLst>
              <a:ext uri="{FF2B5EF4-FFF2-40B4-BE49-F238E27FC236}">
                <a16:creationId xmlns:a16="http://schemas.microsoft.com/office/drawing/2014/main" id="{AAE83470-07A8-4B75-8D40-DE68387B7B0C}"/>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a:latin typeface="Goudy Stout" panose="0202090407030B020401" pitchFamily="18" charset="0"/>
                <a:ea typeface="MS PGothic" panose="020B0600070205080204" pitchFamily="34" charset="-128"/>
              </a:rPr>
              <a:t>Comparison</a:t>
            </a:r>
          </a:p>
        </p:txBody>
      </p:sp>
      <p:pic>
        <p:nvPicPr>
          <p:cNvPr id="118788" name="Picture 4">
            <a:extLst>
              <a:ext uri="{FF2B5EF4-FFF2-40B4-BE49-F238E27FC236}">
                <a16:creationId xmlns:a16="http://schemas.microsoft.com/office/drawing/2014/main" id="{35E6FA1F-ED56-415B-95C4-3A3AAE77280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922DAD-9641-4ADA-9FBE-0CEA16CD3483}"/>
              </a:ext>
            </a:extLst>
          </p:cNvPr>
          <p:cNvSpPr txBox="1"/>
          <p:nvPr/>
        </p:nvSpPr>
        <p:spPr>
          <a:xfrm>
            <a:off x="419100" y="1600200"/>
            <a:ext cx="4038600" cy="4094163"/>
          </a:xfrm>
          <a:prstGeom prst="rect">
            <a:avLst/>
          </a:prstGeom>
          <a:noFill/>
        </p:spPr>
        <p:txBody>
          <a:bodyPr>
            <a:spAutoFit/>
          </a:bodyPr>
          <a:lstStyle/>
          <a:p>
            <a:pPr>
              <a:defRPr/>
            </a:pPr>
            <a:r>
              <a:rPr lang="en-US" sz="2000" b="0" dirty="0">
                <a:latin typeface="Janda Everyday Casual" panose="02000503000000020004" pitchFamily="2" charset="0"/>
              </a:rPr>
              <a:t>You have the following items on your grocery list:  apples, carrots, bread, milk, fish, steak, trash bags, chips, butter, cheese and paper towels.   </a:t>
            </a:r>
          </a:p>
          <a:p>
            <a:pPr>
              <a:defRPr/>
            </a:pPr>
            <a:endParaRPr lang="en-US" sz="2000" b="0" dirty="0">
              <a:latin typeface="Janda Everyday Casual" panose="02000503000000020004" pitchFamily="2" charset="0"/>
            </a:endParaRPr>
          </a:p>
          <a:p>
            <a:pPr>
              <a:defRPr/>
            </a:pPr>
            <a:r>
              <a:rPr lang="en-US" sz="2000" b="0" dirty="0">
                <a:latin typeface="Janda Everyday Casual" panose="02000503000000020004" pitchFamily="2" charset="0"/>
              </a:rPr>
              <a:t>You need to get in and out of the store as soon as possible.</a:t>
            </a:r>
          </a:p>
          <a:p>
            <a:pPr>
              <a:defRPr/>
            </a:pPr>
            <a:endParaRPr lang="en-US" sz="2000" b="0" dirty="0">
              <a:latin typeface="Janda Everyday Casual" panose="02000503000000020004" pitchFamily="2" charset="0"/>
            </a:endParaRPr>
          </a:p>
          <a:p>
            <a:pPr marL="342900" indent="-342900">
              <a:buFontTx/>
              <a:buAutoNum type="arabicPeriod"/>
              <a:defRPr/>
            </a:pPr>
            <a:r>
              <a:rPr lang="en-US" sz="2000" b="0" dirty="0">
                <a:latin typeface="Janda Everyday Casual" panose="02000503000000020004" pitchFamily="2" charset="0"/>
              </a:rPr>
              <a:t>How do you group these items to speed up your task?</a:t>
            </a:r>
          </a:p>
          <a:p>
            <a:pPr marL="342900" indent="-342900">
              <a:buFontTx/>
              <a:buAutoNum type="arabicPeriod"/>
              <a:defRPr/>
            </a:pPr>
            <a:r>
              <a:rPr lang="en-US" sz="2000" b="0" dirty="0">
                <a:latin typeface="Janda Everyday Casual" panose="02000503000000020004" pitchFamily="2" charset="0"/>
              </a:rPr>
              <a:t>Why did you group them the way they did?</a:t>
            </a:r>
          </a:p>
        </p:txBody>
      </p:sp>
      <p:pic>
        <p:nvPicPr>
          <p:cNvPr id="120835" name="Picture 5" descr="Organic Fruit Grocery Display">
            <a:extLst>
              <a:ext uri="{FF2B5EF4-FFF2-40B4-BE49-F238E27FC236}">
                <a16:creationId xmlns:a16="http://schemas.microsoft.com/office/drawing/2014/main" id="{55241B6D-A038-4401-882C-5D0665240D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2138" y="1493838"/>
            <a:ext cx="3238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9" descr="Mother and daughter in a grocery store">
            <a:extLst>
              <a:ext uri="{FF2B5EF4-FFF2-40B4-BE49-F238E27FC236}">
                <a16:creationId xmlns:a16="http://schemas.microsoft.com/office/drawing/2014/main" id="{3189DD73-BF57-47E8-B5A8-F0A0103A8A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4267200"/>
            <a:ext cx="32385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7" descr="Organic carrots and broccoli are kept refrigerated at an organic grocery store.">
            <a:extLst>
              <a:ext uri="{FF2B5EF4-FFF2-40B4-BE49-F238E27FC236}">
                <a16:creationId xmlns:a16="http://schemas.microsoft.com/office/drawing/2014/main" id="{8188B73A-8394-4210-AB5C-BB261FDB8ED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2608263"/>
            <a:ext cx="1981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TextBox 3">
            <a:extLst>
              <a:ext uri="{FF2B5EF4-FFF2-40B4-BE49-F238E27FC236}">
                <a16:creationId xmlns:a16="http://schemas.microsoft.com/office/drawing/2014/main" id="{B1AF1A6C-2172-43EC-B29F-4CDF524FBCB3}"/>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lgn="r" eaLnBrk="1" hangingPunct="1">
              <a:spcBef>
                <a:spcPct val="0"/>
              </a:spcBef>
              <a:buFontTx/>
              <a:buNone/>
            </a:pPr>
            <a:r>
              <a:rPr lang="en-US" altLang="en-US">
                <a:latin typeface="Goudy Stout" panose="0202090407030B020401" pitchFamily="18" charset="0"/>
                <a:ea typeface="MS PGothic" panose="020B0600070205080204" pitchFamily="34" charset="-128"/>
              </a:rPr>
              <a:t>Relevant Example</a:t>
            </a:r>
          </a:p>
        </p:txBody>
      </p:sp>
      <p:pic>
        <p:nvPicPr>
          <p:cNvPr id="120839" name="Picture 4">
            <a:extLst>
              <a:ext uri="{FF2B5EF4-FFF2-40B4-BE49-F238E27FC236}">
                <a16:creationId xmlns:a16="http://schemas.microsoft.com/office/drawing/2014/main" id="{8D3B7481-11DA-40A2-9C71-CDF5098A8A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2454A1-46FE-4962-86EC-9E6A220AB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86" y="0"/>
            <a:ext cx="9347286" cy="6858000"/>
          </a:xfrm>
          <a:prstGeom prst="rect">
            <a:avLst/>
          </a:prstGeom>
        </p:spPr>
      </p:pic>
      <p:sp>
        <p:nvSpPr>
          <p:cNvPr id="3" name="TextBox 2">
            <a:extLst>
              <a:ext uri="{FF2B5EF4-FFF2-40B4-BE49-F238E27FC236}">
                <a16:creationId xmlns:a16="http://schemas.microsoft.com/office/drawing/2014/main" id="{4D1783D0-9419-D452-47AF-286D8A21AB2A}"/>
              </a:ext>
            </a:extLst>
          </p:cNvPr>
          <p:cNvSpPr txBox="1"/>
          <p:nvPr/>
        </p:nvSpPr>
        <p:spPr>
          <a:xfrm>
            <a:off x="504967" y="504967"/>
            <a:ext cx="3452884" cy="1569660"/>
          </a:xfrm>
          <a:prstGeom prst="rect">
            <a:avLst/>
          </a:prstGeom>
          <a:noFill/>
        </p:spPr>
        <p:txBody>
          <a:bodyPr wrap="square" rtlCol="0">
            <a:spAutoFit/>
          </a:bodyPr>
          <a:lstStyle/>
          <a:p>
            <a:r>
              <a:rPr lang="en-US" sz="4800" dirty="0">
                <a:latin typeface="The Serif Hand Black" panose="03070902030502020204" pitchFamily="66" charset="0"/>
              </a:rPr>
              <a:t>Directions for Breakout Session</a:t>
            </a:r>
          </a:p>
        </p:txBody>
      </p:sp>
    </p:spTree>
    <p:extLst>
      <p:ext uri="{BB962C8B-B14F-4D97-AF65-F5344CB8AC3E}">
        <p14:creationId xmlns:p14="http://schemas.microsoft.com/office/powerpoint/2010/main" val="327846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F8947-FE83-49F8-86A3-F1554B9EE5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3315" y="2877001"/>
            <a:ext cx="5861521" cy="3897288"/>
          </a:xfrm>
          <a:prstGeom prst="rect">
            <a:avLst/>
          </a:prstGeom>
        </p:spPr>
      </p:pic>
      <p:sp>
        <p:nvSpPr>
          <p:cNvPr id="2" name="TextBox 3">
            <a:extLst>
              <a:ext uri="{FF2B5EF4-FFF2-40B4-BE49-F238E27FC236}">
                <a16:creationId xmlns:a16="http://schemas.microsoft.com/office/drawing/2014/main" id="{1C971C76-6E4F-4375-972E-8E30A35D6F10}"/>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Preview Activities</a:t>
            </a:r>
          </a:p>
        </p:txBody>
      </p:sp>
      <p:pic>
        <p:nvPicPr>
          <p:cNvPr id="3" name="Picture 4">
            <a:extLst>
              <a:ext uri="{FF2B5EF4-FFF2-40B4-BE49-F238E27FC236}">
                <a16:creationId xmlns:a16="http://schemas.microsoft.com/office/drawing/2014/main" id="{446D3B07-F607-41E1-8AFC-A1EF0C218D8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98D150C1-17BC-494E-9DE4-EA26E499F265}"/>
              </a:ext>
            </a:extLst>
          </p:cNvPr>
          <p:cNvSpPr txBox="1">
            <a:spLocks noChangeArrowheads="1"/>
          </p:cNvSpPr>
          <p:nvPr/>
        </p:nvSpPr>
        <p:spPr bwMode="auto">
          <a:xfrm>
            <a:off x="104775" y="1133771"/>
            <a:ext cx="3816061" cy="563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chitects Daughter" panose="02000505000000020004" pitchFamily="2"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chitects Daughter" panose="02000505000000020004" pitchFamily="2"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chitects Daughter" panose="02000505000000020004" pitchFamily="2"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9pPr>
          </a:lstStyle>
          <a:p>
            <a:pPr eaLnBrk="1" hangingPunct="1">
              <a:spcBef>
                <a:spcPct val="0"/>
              </a:spcBef>
            </a:pPr>
            <a:r>
              <a:rPr lang="en-US" altLang="en-US" sz="2400" b="0" dirty="0">
                <a:solidFill>
                  <a:srgbClr val="000000"/>
                </a:solidFill>
              </a:rPr>
              <a:t>Examine the preview strategies in the </a:t>
            </a:r>
            <a:r>
              <a:rPr lang="en-US" altLang="en-US" sz="2400" b="0" i="1" dirty="0">
                <a:solidFill>
                  <a:srgbClr val="000000"/>
                </a:solidFill>
              </a:rPr>
              <a:t>Social Studies Strategies for Success </a:t>
            </a:r>
            <a:r>
              <a:rPr lang="en-US" altLang="en-US" sz="2400" b="0" dirty="0">
                <a:solidFill>
                  <a:srgbClr val="000000"/>
                </a:solidFill>
              </a:rPr>
              <a:t>manual.</a:t>
            </a:r>
          </a:p>
          <a:p>
            <a:pPr eaLnBrk="1" hangingPunct="1">
              <a:spcBef>
                <a:spcPct val="0"/>
              </a:spcBef>
              <a:buFontTx/>
              <a:buNone/>
            </a:pPr>
            <a:endParaRPr lang="en-US" altLang="en-US" sz="2400" b="0" dirty="0">
              <a:solidFill>
                <a:srgbClr val="000000"/>
              </a:solidFill>
            </a:endParaRPr>
          </a:p>
          <a:p>
            <a:pPr eaLnBrk="1" hangingPunct="1">
              <a:spcBef>
                <a:spcPct val="0"/>
              </a:spcBef>
            </a:pPr>
            <a:r>
              <a:rPr lang="en-US" altLang="en-US" sz="2400" b="0" dirty="0">
                <a:solidFill>
                  <a:srgbClr val="000000"/>
                </a:solidFill>
              </a:rPr>
              <a:t>Choose one to read in depth – make sure everyone has a different strategy.</a:t>
            </a:r>
          </a:p>
          <a:p>
            <a:pPr eaLnBrk="1" hangingPunct="1">
              <a:spcBef>
                <a:spcPct val="0"/>
              </a:spcBef>
            </a:pPr>
            <a:endParaRPr lang="en-US" altLang="en-US" sz="2400" b="0" dirty="0">
              <a:solidFill>
                <a:srgbClr val="000000"/>
              </a:solidFill>
            </a:endParaRPr>
          </a:p>
          <a:p>
            <a:pPr eaLnBrk="1" hangingPunct="1">
              <a:spcBef>
                <a:spcPct val="0"/>
              </a:spcBef>
            </a:pPr>
            <a:r>
              <a:rPr lang="en-US" altLang="en-US" sz="2400" b="0" dirty="0">
                <a:solidFill>
                  <a:srgbClr val="000000"/>
                </a:solidFill>
              </a:rPr>
              <a:t>Discuss with your group which strategy you would use and why. </a:t>
            </a:r>
          </a:p>
        </p:txBody>
      </p:sp>
      <p:sp>
        <p:nvSpPr>
          <p:cNvPr id="9" name="TextBox 8">
            <a:extLst>
              <a:ext uri="{FF2B5EF4-FFF2-40B4-BE49-F238E27FC236}">
                <a16:creationId xmlns:a16="http://schemas.microsoft.com/office/drawing/2014/main" id="{F27B6954-2032-4DB1-9584-6B542E78E078}"/>
              </a:ext>
            </a:extLst>
          </p:cNvPr>
          <p:cNvSpPr txBox="1"/>
          <p:nvPr/>
        </p:nvSpPr>
        <p:spPr>
          <a:xfrm>
            <a:off x="4555241" y="2273291"/>
            <a:ext cx="5308270" cy="1015663"/>
          </a:xfrm>
          <a:prstGeom prst="rect">
            <a:avLst/>
          </a:prstGeom>
          <a:noFill/>
        </p:spPr>
        <p:txBody>
          <a:bodyPr wrap="square" rtlCol="0">
            <a:spAutoFit/>
          </a:bodyPr>
          <a:lstStyle/>
          <a:p>
            <a:r>
              <a:rPr lang="en-US" sz="6000" u="sng" dirty="0">
                <a:effectLst>
                  <a:outerShdw blurRad="38100" dist="38100" dir="2700000" algn="tl">
                    <a:srgbClr val="000000">
                      <a:alpha val="43137"/>
                    </a:srgbClr>
                  </a:outerShdw>
                </a:effectLst>
                <a:latin typeface="Be Bright" panose="02000506000000020003" pitchFamily="50" charset="0"/>
              </a:rPr>
              <a:t>7 minutes</a:t>
            </a:r>
          </a:p>
        </p:txBody>
      </p:sp>
      <p:pic>
        <p:nvPicPr>
          <p:cNvPr id="10" name="Picture 9">
            <a:extLst>
              <a:ext uri="{FF2B5EF4-FFF2-40B4-BE49-F238E27FC236}">
                <a16:creationId xmlns:a16="http://schemas.microsoft.com/office/drawing/2014/main" id="{031C1286-FE76-4471-A65C-A7DA83A303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4818" y="736600"/>
            <a:ext cx="2874558" cy="1536691"/>
          </a:xfrm>
          <a:prstGeom prst="rect">
            <a:avLst/>
          </a:prstGeom>
        </p:spPr>
      </p:pic>
    </p:spTree>
    <p:extLst>
      <p:ext uri="{BB962C8B-B14F-4D97-AF65-F5344CB8AC3E}">
        <p14:creationId xmlns:p14="http://schemas.microsoft.com/office/powerpoint/2010/main" val="271301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Box 6"/>
          <p:cNvSpPr txBox="1">
            <a:spLocks noChangeArrowheads="1"/>
          </p:cNvSpPr>
          <p:nvPr/>
        </p:nvSpPr>
        <p:spPr bwMode="auto">
          <a:xfrm>
            <a:off x="7510463" y="6559550"/>
            <a:ext cx="3084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Simply*Glamorous" pitchFamily="2" charset="0"/>
              </a:rPr>
              <a:t>Social Studies Success</a:t>
            </a:r>
          </a:p>
        </p:txBody>
      </p:sp>
      <p:sp>
        <p:nvSpPr>
          <p:cNvPr id="9" name="TextBox 8"/>
          <p:cNvSpPr txBox="1">
            <a:spLocks noChangeArrowheads="1"/>
          </p:cNvSpPr>
          <p:nvPr/>
        </p:nvSpPr>
        <p:spPr bwMode="auto">
          <a:xfrm>
            <a:off x="285750" y="225425"/>
            <a:ext cx="890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dirty="0">
                <a:latin typeface="Goudy Stout" panose="0202090407030B020401" pitchFamily="18" charset="0"/>
                <a:ea typeface="MS PGothic" panose="020B0600070205080204" pitchFamily="34" charset="-128"/>
              </a:rPr>
              <a:t>Who am </a:t>
            </a:r>
            <a:r>
              <a:rPr lang="en-US" altLang="en-US" sz="2800" dirty="0" err="1">
                <a:latin typeface="Goudy Stout" panose="0202090407030B020401" pitchFamily="18" charset="0"/>
                <a:ea typeface="MS PGothic" panose="020B0600070205080204" pitchFamily="34" charset="-128"/>
              </a:rPr>
              <a:t>i</a:t>
            </a:r>
            <a:r>
              <a:rPr lang="en-US" altLang="en-US" sz="2800" dirty="0">
                <a:latin typeface="Goudy Stout" panose="0202090407030B020401" pitchFamily="18" charset="0"/>
                <a:ea typeface="MS PGothic" panose="020B0600070205080204" pitchFamily="34" charset="-128"/>
              </a:rPr>
              <a:t>?</a:t>
            </a:r>
          </a:p>
        </p:txBody>
      </p:sp>
      <p:sp>
        <p:nvSpPr>
          <p:cNvPr id="11" name="Rectangle 10"/>
          <p:cNvSpPr/>
          <p:nvPr/>
        </p:nvSpPr>
        <p:spPr>
          <a:xfrm>
            <a:off x="3521075" y="695325"/>
            <a:ext cx="5562600"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03" y="1617882"/>
            <a:ext cx="9144000" cy="5240118"/>
          </a:xfrm>
          <a:prstGeom prst="rect">
            <a:avLst/>
          </a:prstGeom>
        </p:spPr>
      </p:pic>
      <p:sp>
        <p:nvSpPr>
          <p:cNvPr id="4" name="Rectangle 3"/>
          <p:cNvSpPr/>
          <p:nvPr/>
        </p:nvSpPr>
        <p:spPr>
          <a:xfrm>
            <a:off x="960507" y="2616190"/>
            <a:ext cx="1988045" cy="584775"/>
          </a:xfrm>
          <a:prstGeom prst="rect">
            <a:avLst/>
          </a:prstGeom>
        </p:spPr>
        <p:txBody>
          <a:bodyPr wrap="none">
            <a:spAutoFit/>
          </a:bodyPr>
          <a:lstStyle/>
          <a:p>
            <a:pPr>
              <a:spcBef>
                <a:spcPct val="0"/>
              </a:spcBef>
            </a:pPr>
            <a:r>
              <a:rPr lang="en-US" altLang="en-US" sz="3200" dirty="0">
                <a:solidFill>
                  <a:schemeClr val="bg1"/>
                </a:solidFill>
                <a:latin typeface="Architects Daughter" panose="02000505000000020004" pitchFamily="2" charset="0"/>
              </a:rPr>
              <a:t>Teacher</a:t>
            </a:r>
          </a:p>
        </p:txBody>
      </p:sp>
      <p:sp>
        <p:nvSpPr>
          <p:cNvPr id="5" name="Rectangle 4"/>
          <p:cNvSpPr/>
          <p:nvPr/>
        </p:nvSpPr>
        <p:spPr>
          <a:xfrm>
            <a:off x="2765783" y="4076208"/>
            <a:ext cx="1549591" cy="369332"/>
          </a:xfrm>
          <a:prstGeom prst="rect">
            <a:avLst/>
          </a:prstGeom>
        </p:spPr>
        <p:txBody>
          <a:bodyPr wrap="none">
            <a:spAutoFit/>
          </a:bodyPr>
          <a:lstStyle/>
          <a:p>
            <a:pPr>
              <a:spcBef>
                <a:spcPct val="0"/>
              </a:spcBef>
            </a:pPr>
            <a:r>
              <a:rPr lang="en-US" altLang="en-US" dirty="0">
                <a:solidFill>
                  <a:schemeClr val="bg1"/>
                </a:solidFill>
                <a:latin typeface="Architects Daughter" panose="02000505000000020004" pitchFamily="2" charset="0"/>
              </a:rPr>
              <a:t>Team Lead</a:t>
            </a:r>
          </a:p>
        </p:txBody>
      </p:sp>
      <p:sp>
        <p:nvSpPr>
          <p:cNvPr id="6" name="Rectangle 5"/>
          <p:cNvSpPr/>
          <p:nvPr/>
        </p:nvSpPr>
        <p:spPr>
          <a:xfrm>
            <a:off x="5118283" y="3949424"/>
            <a:ext cx="1119217" cy="830997"/>
          </a:xfrm>
          <a:prstGeom prst="rect">
            <a:avLst/>
          </a:prstGeom>
        </p:spPr>
        <p:txBody>
          <a:bodyPr wrap="none">
            <a:spAutoFit/>
          </a:bodyPr>
          <a:lstStyle/>
          <a:p>
            <a:pPr>
              <a:spcBef>
                <a:spcPct val="0"/>
              </a:spcBef>
            </a:pPr>
            <a:r>
              <a:rPr lang="en-US" altLang="en-US" sz="2400" dirty="0">
                <a:solidFill>
                  <a:schemeClr val="bg1"/>
                </a:solidFill>
                <a:latin typeface="Architects Daughter" panose="02000505000000020004" pitchFamily="2" charset="0"/>
              </a:rPr>
              <a:t>Dept </a:t>
            </a:r>
          </a:p>
          <a:p>
            <a:pPr>
              <a:spcBef>
                <a:spcPct val="0"/>
              </a:spcBef>
            </a:pPr>
            <a:r>
              <a:rPr lang="en-US" altLang="en-US" sz="2400" dirty="0">
                <a:solidFill>
                  <a:schemeClr val="bg1"/>
                </a:solidFill>
                <a:latin typeface="Architects Daughter" panose="02000505000000020004" pitchFamily="2" charset="0"/>
              </a:rPr>
              <a:t>Chair</a:t>
            </a:r>
          </a:p>
        </p:txBody>
      </p:sp>
      <p:sp>
        <p:nvSpPr>
          <p:cNvPr id="7" name="Rectangle 6"/>
          <p:cNvSpPr/>
          <p:nvPr/>
        </p:nvSpPr>
        <p:spPr>
          <a:xfrm>
            <a:off x="3769511" y="2323802"/>
            <a:ext cx="1718740" cy="584775"/>
          </a:xfrm>
          <a:prstGeom prst="rect">
            <a:avLst/>
          </a:prstGeom>
        </p:spPr>
        <p:txBody>
          <a:bodyPr wrap="none">
            <a:spAutoFit/>
          </a:bodyPr>
          <a:lstStyle/>
          <a:p>
            <a:pPr>
              <a:spcBef>
                <a:spcPct val="0"/>
              </a:spcBef>
            </a:pPr>
            <a:r>
              <a:rPr lang="en-US" altLang="en-US" sz="3200" dirty="0">
                <a:solidFill>
                  <a:schemeClr val="bg1"/>
                </a:solidFill>
                <a:latin typeface="Architects Daughter" panose="02000505000000020004" pitchFamily="2" charset="0"/>
              </a:rPr>
              <a:t>Trainer</a:t>
            </a:r>
          </a:p>
        </p:txBody>
      </p:sp>
      <p:sp>
        <p:nvSpPr>
          <p:cNvPr id="8" name="Rectangle 7"/>
          <p:cNvSpPr/>
          <p:nvPr/>
        </p:nvSpPr>
        <p:spPr>
          <a:xfrm rot="560493">
            <a:off x="6458332" y="2765718"/>
            <a:ext cx="1265090" cy="584775"/>
          </a:xfrm>
          <a:prstGeom prst="rect">
            <a:avLst/>
          </a:prstGeom>
        </p:spPr>
        <p:txBody>
          <a:bodyPr wrap="none">
            <a:spAutoFit/>
          </a:bodyPr>
          <a:lstStyle/>
          <a:p>
            <a:pPr>
              <a:spcBef>
                <a:spcPct val="0"/>
              </a:spcBef>
            </a:pPr>
            <a:r>
              <a:rPr lang="en-US" altLang="en-US" sz="3200" dirty="0">
                <a:solidFill>
                  <a:schemeClr val="bg1"/>
                </a:solidFill>
                <a:latin typeface="Architects Daughter" panose="02000505000000020004" pitchFamily="2" charset="0"/>
              </a:rPr>
              <a:t>Mom</a:t>
            </a:r>
          </a:p>
        </p:txBody>
      </p:sp>
      <p:sp>
        <p:nvSpPr>
          <p:cNvPr id="14" name="Rectangle 13"/>
          <p:cNvSpPr/>
          <p:nvPr/>
        </p:nvSpPr>
        <p:spPr>
          <a:xfrm>
            <a:off x="411100" y="4655343"/>
            <a:ext cx="2048959" cy="584775"/>
          </a:xfrm>
          <a:prstGeom prst="rect">
            <a:avLst/>
          </a:prstGeom>
        </p:spPr>
        <p:txBody>
          <a:bodyPr wrap="none">
            <a:spAutoFit/>
          </a:bodyPr>
          <a:lstStyle/>
          <a:p>
            <a:pPr>
              <a:spcBef>
                <a:spcPct val="0"/>
              </a:spcBef>
            </a:pPr>
            <a:r>
              <a:rPr lang="en-US" altLang="en-US" sz="3200" dirty="0">
                <a:solidFill>
                  <a:schemeClr val="bg1"/>
                </a:solidFill>
                <a:latin typeface="Architects Daughter" panose="02000505000000020004" pitchFamily="2" charset="0"/>
              </a:rPr>
              <a:t>Kathleen</a:t>
            </a:r>
          </a:p>
        </p:txBody>
      </p:sp>
      <p:sp>
        <p:nvSpPr>
          <p:cNvPr id="15" name="Rectangle 14"/>
          <p:cNvSpPr/>
          <p:nvPr/>
        </p:nvSpPr>
        <p:spPr>
          <a:xfrm>
            <a:off x="7150948" y="4504196"/>
            <a:ext cx="1309974" cy="584775"/>
          </a:xfrm>
          <a:prstGeom prst="rect">
            <a:avLst/>
          </a:prstGeom>
        </p:spPr>
        <p:txBody>
          <a:bodyPr wrap="none">
            <a:spAutoFit/>
          </a:bodyPr>
          <a:lstStyle/>
          <a:p>
            <a:pPr>
              <a:spcBef>
                <a:spcPct val="0"/>
              </a:spcBef>
            </a:pPr>
            <a:r>
              <a:rPr lang="en-US" altLang="en-US" sz="3200" dirty="0">
                <a:solidFill>
                  <a:schemeClr val="bg1"/>
                </a:solidFill>
                <a:latin typeface="Architects Daughter" panose="02000505000000020004" pitchFamily="2" charset="0"/>
              </a:rPr>
              <a:t>Wife</a:t>
            </a:r>
          </a:p>
        </p:txBody>
      </p:sp>
    </p:spTree>
    <p:extLst>
      <p:ext uri="{BB962C8B-B14F-4D97-AF65-F5344CB8AC3E}">
        <p14:creationId xmlns:p14="http://schemas.microsoft.com/office/powerpoint/2010/main" val="709531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02F02E-5193-BAB9-6F20-F2FE5F3A7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3382" y="761434"/>
            <a:ext cx="9144000" cy="6096566"/>
          </a:xfrm>
          <a:prstGeom prst="rect">
            <a:avLst/>
          </a:prstGeom>
        </p:spPr>
      </p:pic>
      <p:sp>
        <p:nvSpPr>
          <p:cNvPr id="3" name="Thought Bubble: Cloud 2">
            <a:extLst>
              <a:ext uri="{FF2B5EF4-FFF2-40B4-BE49-F238E27FC236}">
                <a16:creationId xmlns:a16="http://schemas.microsoft.com/office/drawing/2014/main" id="{1653F6A1-A0E7-86DF-6A1F-609A7D1F05C3}"/>
              </a:ext>
            </a:extLst>
          </p:cNvPr>
          <p:cNvSpPr/>
          <p:nvPr/>
        </p:nvSpPr>
        <p:spPr>
          <a:xfrm>
            <a:off x="5084619" y="368489"/>
            <a:ext cx="3895608" cy="3357349"/>
          </a:xfrm>
          <a:prstGeom prst="cloudCallout">
            <a:avLst>
              <a:gd name="adj1" fmla="val -93029"/>
              <a:gd name="adj2" fmla="val -15081"/>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380509E-668A-CEDD-BB7F-582ED458EDD0}"/>
              </a:ext>
            </a:extLst>
          </p:cNvPr>
          <p:cNvSpPr txBox="1"/>
          <p:nvPr/>
        </p:nvSpPr>
        <p:spPr>
          <a:xfrm>
            <a:off x="5527964" y="1132764"/>
            <a:ext cx="2854035" cy="1815882"/>
          </a:xfrm>
          <a:prstGeom prst="rect">
            <a:avLst/>
          </a:prstGeom>
          <a:noFill/>
        </p:spPr>
        <p:txBody>
          <a:bodyPr wrap="square" rtlCol="0">
            <a:spAutoFit/>
          </a:bodyPr>
          <a:lstStyle/>
          <a:p>
            <a:pPr algn="ctr"/>
            <a:r>
              <a:rPr lang="en-US" sz="2800" dirty="0">
                <a:latin typeface="Abadi" panose="020B0604020104020204" pitchFamily="34" charset="0"/>
              </a:rPr>
              <a:t>What preview strategy are you most likely to use and why?</a:t>
            </a:r>
          </a:p>
        </p:txBody>
      </p:sp>
    </p:spTree>
    <p:extLst>
      <p:ext uri="{BB962C8B-B14F-4D97-AF65-F5344CB8AC3E}">
        <p14:creationId xmlns:p14="http://schemas.microsoft.com/office/powerpoint/2010/main" val="153973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2">
            <a:extLst>
              <a:ext uri="{FF2B5EF4-FFF2-40B4-BE49-F238E27FC236}">
                <a16:creationId xmlns:a16="http://schemas.microsoft.com/office/drawing/2014/main" id="{61DE3436-50DA-47B0-8ED4-59F76E2BB0D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482079">
            <a:off x="-114300" y="4064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Rectangle 9">
            <a:extLst>
              <a:ext uri="{FF2B5EF4-FFF2-40B4-BE49-F238E27FC236}">
                <a16:creationId xmlns:a16="http://schemas.microsoft.com/office/drawing/2014/main" id="{FE54F64E-60F3-4017-BDE7-11E5A38E2D7E}"/>
              </a:ext>
            </a:extLst>
          </p:cNvPr>
          <p:cNvSpPr>
            <a:spLocks noChangeArrowheads="1"/>
          </p:cNvSpPr>
          <p:nvPr/>
        </p:nvSpPr>
        <p:spPr bwMode="auto">
          <a:xfrm rot="20002780">
            <a:off x="676104" y="1749400"/>
            <a:ext cx="18588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spcBef>
                <a:spcPct val="0"/>
              </a:spcBef>
              <a:buFontTx/>
              <a:buNone/>
            </a:pPr>
            <a:r>
              <a:rPr lang="en-US" altLang="en-US" sz="2800" dirty="0">
                <a:cs typeface="Arial" panose="020B0604020202020204" pitchFamily="34" charset="0"/>
              </a:rPr>
              <a:t>Making Notes</a:t>
            </a:r>
            <a:endParaRPr lang="en-US" altLang="en-US" sz="2800" dirty="0"/>
          </a:p>
        </p:txBody>
      </p:sp>
      <p:sp>
        <p:nvSpPr>
          <p:cNvPr id="7" name="Rectangle 9">
            <a:extLst>
              <a:ext uri="{FF2B5EF4-FFF2-40B4-BE49-F238E27FC236}">
                <a16:creationId xmlns:a16="http://schemas.microsoft.com/office/drawing/2014/main" id="{41A280AB-B46F-49F4-8B94-58FDA137FCD2}"/>
              </a:ext>
            </a:extLst>
          </p:cNvPr>
          <p:cNvSpPr>
            <a:spLocks noChangeArrowheads="1"/>
          </p:cNvSpPr>
          <p:nvPr/>
        </p:nvSpPr>
        <p:spPr bwMode="auto">
          <a:xfrm rot="20002780">
            <a:off x="2271056" y="906453"/>
            <a:ext cx="18588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spcBef>
                <a:spcPct val="0"/>
              </a:spcBef>
              <a:buFontTx/>
              <a:buNone/>
            </a:pPr>
            <a:r>
              <a:rPr lang="en-US" altLang="en-US" sz="2800" dirty="0">
                <a:cs typeface="Arial" panose="020B0604020202020204" pitchFamily="34" charset="0"/>
              </a:rPr>
              <a:t>Taking Notes</a:t>
            </a:r>
            <a:endParaRPr lang="en-US" altLang="en-US" sz="2800" dirty="0"/>
          </a:p>
        </p:txBody>
      </p:sp>
      <p:sp>
        <p:nvSpPr>
          <p:cNvPr id="8" name="Rectangle 9">
            <a:extLst>
              <a:ext uri="{FF2B5EF4-FFF2-40B4-BE49-F238E27FC236}">
                <a16:creationId xmlns:a16="http://schemas.microsoft.com/office/drawing/2014/main" id="{E73646F8-700B-42C0-A551-AC623CDF8397}"/>
              </a:ext>
            </a:extLst>
          </p:cNvPr>
          <p:cNvSpPr>
            <a:spLocks noChangeArrowheads="1"/>
          </p:cNvSpPr>
          <p:nvPr/>
        </p:nvSpPr>
        <p:spPr bwMode="auto">
          <a:xfrm rot="20002780">
            <a:off x="1356553" y="471555"/>
            <a:ext cx="1858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spcBef>
                <a:spcPct val="0"/>
              </a:spcBef>
              <a:buFontTx/>
              <a:buNone/>
            </a:pPr>
            <a:r>
              <a:rPr lang="en-US" altLang="en-US" sz="2800" dirty="0">
                <a:cs typeface="Arial" panose="020B0604020202020204" pitchFamily="34" charset="0"/>
              </a:rPr>
              <a:t>vs.</a:t>
            </a:r>
            <a:endParaRPr lang="en-US" altLang="en-US" sz="2800" dirty="0"/>
          </a:p>
        </p:txBody>
      </p:sp>
      <p:sp>
        <p:nvSpPr>
          <p:cNvPr id="9" name="Text Box 20">
            <a:extLst>
              <a:ext uri="{FF2B5EF4-FFF2-40B4-BE49-F238E27FC236}">
                <a16:creationId xmlns:a16="http://schemas.microsoft.com/office/drawing/2014/main" id="{6C1D3853-79B5-43D0-8C7F-86BFA3A80755}"/>
              </a:ext>
            </a:extLst>
          </p:cNvPr>
          <p:cNvSpPr txBox="1">
            <a:spLocks noChangeArrowheads="1"/>
          </p:cNvSpPr>
          <p:nvPr/>
        </p:nvSpPr>
        <p:spPr bwMode="auto">
          <a:xfrm>
            <a:off x="4361042" y="794023"/>
            <a:ext cx="449580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eaLnBrk="1" hangingPunct="1">
              <a:lnSpc>
                <a:spcPct val="110000"/>
              </a:lnSpc>
              <a:spcBef>
                <a:spcPct val="30000"/>
              </a:spcBef>
              <a:buFontTx/>
              <a:buNone/>
            </a:pPr>
            <a:r>
              <a:rPr lang="en-US" altLang="en-US" sz="2800" b="0" dirty="0"/>
              <a:t>Make Thinking Visible</a:t>
            </a:r>
          </a:p>
        </p:txBody>
      </p:sp>
      <p:sp>
        <p:nvSpPr>
          <p:cNvPr id="10" name="Rectangle 1">
            <a:extLst>
              <a:ext uri="{FF2B5EF4-FFF2-40B4-BE49-F238E27FC236}">
                <a16:creationId xmlns:a16="http://schemas.microsoft.com/office/drawing/2014/main" id="{16D3F35E-F3F9-48EF-AAB7-EC887319F300}"/>
              </a:ext>
            </a:extLst>
          </p:cNvPr>
          <p:cNvSpPr>
            <a:spLocks noChangeArrowheads="1"/>
          </p:cNvSpPr>
          <p:nvPr/>
        </p:nvSpPr>
        <p:spPr bwMode="auto">
          <a:xfrm>
            <a:off x="2200745" y="3622355"/>
            <a:ext cx="5827713"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eaLnBrk="1" hangingPunct="1">
              <a:lnSpc>
                <a:spcPct val="80000"/>
              </a:lnSpc>
              <a:spcBef>
                <a:spcPct val="0"/>
              </a:spcBef>
            </a:pPr>
            <a:r>
              <a:rPr lang="en-US" altLang="en-US" sz="2400" b="0" dirty="0">
                <a:latin typeface="Janda Everyday Casual" panose="02000503000000020004" pitchFamily="2" charset="0"/>
                <a:ea typeface="Arial Unicode MS" panose="020B0604020202020204" pitchFamily="34" charset="-128"/>
                <a:cs typeface="Arial Unicode MS" panose="020B0604020202020204" pitchFamily="34" charset="-128"/>
              </a:rPr>
              <a:t>Use graphic organizers to help students construct meaning as they read.</a:t>
            </a:r>
          </a:p>
          <a:p>
            <a:pPr eaLnBrk="1" hangingPunct="1">
              <a:lnSpc>
                <a:spcPct val="80000"/>
              </a:lnSpc>
              <a:spcBef>
                <a:spcPct val="0"/>
              </a:spcBef>
            </a:pPr>
            <a:endParaRPr lang="en-US" altLang="en-US" sz="2400" b="0" dirty="0">
              <a:latin typeface="Janda Everyday Casual" panose="02000503000000020004" pitchFamily="2" charset="0"/>
              <a:ea typeface="Arial Unicode MS" panose="020B0604020202020204" pitchFamily="34" charset="-128"/>
              <a:cs typeface="Arial Unicode MS" panose="020B0604020202020204" pitchFamily="34" charset="-128"/>
            </a:endParaRPr>
          </a:p>
          <a:p>
            <a:pPr eaLnBrk="1" hangingPunct="1">
              <a:lnSpc>
                <a:spcPct val="80000"/>
              </a:lnSpc>
              <a:spcBef>
                <a:spcPct val="0"/>
              </a:spcBef>
            </a:pPr>
            <a:r>
              <a:rPr lang="en-US" altLang="en-US" sz="2400" b="0" dirty="0">
                <a:latin typeface="Janda Everyday Casual" panose="02000503000000020004" pitchFamily="2" charset="0"/>
                <a:ea typeface="Arial Unicode MS" panose="020B0604020202020204" pitchFamily="34" charset="-128"/>
                <a:cs typeface="Arial Unicode MS" panose="020B0604020202020204" pitchFamily="34" charset="-128"/>
              </a:rPr>
              <a:t>Create a visual summary of the content</a:t>
            </a:r>
          </a:p>
          <a:p>
            <a:pPr eaLnBrk="1" hangingPunct="1">
              <a:lnSpc>
                <a:spcPct val="80000"/>
              </a:lnSpc>
              <a:spcBef>
                <a:spcPct val="0"/>
              </a:spcBef>
            </a:pPr>
            <a:endParaRPr lang="en-US" altLang="en-US" sz="2400" dirty="0">
              <a:latin typeface="Janda Everyday Casual" panose="02000503000000020004" pitchFamily="2" charset="0"/>
              <a:ea typeface="Arial Unicode MS" panose="020B0604020202020204" pitchFamily="34" charset="-128"/>
              <a:cs typeface="Arial Unicode MS" panose="020B0604020202020204" pitchFamily="34" charset="-128"/>
            </a:endParaRPr>
          </a:p>
          <a:p>
            <a:pPr eaLnBrk="1" hangingPunct="1">
              <a:lnSpc>
                <a:spcPct val="80000"/>
              </a:lnSpc>
              <a:spcBef>
                <a:spcPct val="0"/>
              </a:spcBef>
            </a:pPr>
            <a:r>
              <a:rPr lang="en-US" altLang="en-US" sz="2400" b="0" dirty="0">
                <a:latin typeface="Janda Everyday Casual" panose="02000503000000020004" pitchFamily="2" charset="0"/>
                <a:ea typeface="Arial Unicode MS" panose="020B0604020202020204" pitchFamily="34" charset="-128"/>
                <a:cs typeface="Arial Unicode MS" panose="020B0604020202020204" pitchFamily="34" charset="-128"/>
              </a:rPr>
              <a:t>Embed processing standards</a:t>
            </a:r>
            <a:endParaRPr lang="en-US" altLang="en-US" sz="2400" b="0" dirty="0">
              <a:latin typeface="Janda Everyday Casual" panose="02000503000000020004" pitchFamily="2" charset="0"/>
            </a:endParaRPr>
          </a:p>
        </p:txBody>
      </p:sp>
      <p:sp>
        <p:nvSpPr>
          <p:cNvPr id="11" name="TextBox 10">
            <a:extLst>
              <a:ext uri="{FF2B5EF4-FFF2-40B4-BE49-F238E27FC236}">
                <a16:creationId xmlns:a16="http://schemas.microsoft.com/office/drawing/2014/main" id="{7D3619D0-AE1E-4730-9DB0-E53F7BB364E0}"/>
              </a:ext>
            </a:extLst>
          </p:cNvPr>
          <p:cNvSpPr txBox="1">
            <a:spLocks noChangeArrowheads="1"/>
          </p:cNvSpPr>
          <p:nvPr/>
        </p:nvSpPr>
        <p:spPr bwMode="auto">
          <a:xfrm>
            <a:off x="4447058" y="5842000"/>
            <a:ext cx="716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000" dirty="0">
                <a:solidFill>
                  <a:srgbClr val="FF0000"/>
                </a:solidFill>
              </a:rPr>
              <a:t>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1FBC26-0D88-482C-8D47-EF0663B323DA}"/>
              </a:ext>
            </a:extLst>
          </p:cNvPr>
          <p:cNvSpPr txBox="1"/>
          <p:nvPr/>
        </p:nvSpPr>
        <p:spPr>
          <a:xfrm>
            <a:off x="64986" y="2413769"/>
            <a:ext cx="6701589" cy="276999"/>
          </a:xfrm>
          <a:prstGeom prst="rect">
            <a:avLst/>
          </a:prstGeom>
          <a:noFill/>
        </p:spPr>
        <p:txBody>
          <a:bodyPr wrap="square" rtlCol="0">
            <a:spAutoFit/>
          </a:bodyPr>
          <a:lstStyle/>
          <a:p>
            <a:r>
              <a:rPr lang="en-US" sz="1200" dirty="0">
                <a:latin typeface="Architects Daughter" panose="02000505000000020004" pitchFamily="2" charset="0"/>
              </a:rPr>
              <a:t>Prove your statement true with 3 facts from the reading. </a:t>
            </a:r>
          </a:p>
        </p:txBody>
      </p:sp>
      <p:cxnSp>
        <p:nvCxnSpPr>
          <p:cNvPr id="3" name="Straight Connector 2">
            <a:extLst>
              <a:ext uri="{FF2B5EF4-FFF2-40B4-BE49-F238E27FC236}">
                <a16:creationId xmlns:a16="http://schemas.microsoft.com/office/drawing/2014/main" id="{6C0C1350-75D1-4C08-B58D-B8C9A7C0C5D4}"/>
              </a:ext>
            </a:extLst>
          </p:cNvPr>
          <p:cNvCxnSpPr>
            <a:cxnSpLocks/>
          </p:cNvCxnSpPr>
          <p:nvPr/>
        </p:nvCxnSpPr>
        <p:spPr>
          <a:xfrm>
            <a:off x="128236" y="3476794"/>
            <a:ext cx="8950778" cy="16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870AEE5-CB0A-47BB-85D4-779C86E9405A}"/>
              </a:ext>
            </a:extLst>
          </p:cNvPr>
          <p:cNvSpPr txBox="1"/>
          <p:nvPr/>
        </p:nvSpPr>
        <p:spPr>
          <a:xfrm>
            <a:off x="64986" y="3043224"/>
            <a:ext cx="1624263" cy="523220"/>
          </a:xfrm>
          <a:prstGeom prst="rect">
            <a:avLst/>
          </a:prstGeom>
          <a:noFill/>
        </p:spPr>
        <p:txBody>
          <a:bodyPr wrap="square" rtlCol="0">
            <a:spAutoFit/>
          </a:bodyPr>
          <a:lstStyle/>
          <a:p>
            <a:r>
              <a:rPr lang="en-US" sz="2800" dirty="0">
                <a:latin typeface="Janda Safe and Sound" panose="02000503000000020004" pitchFamily="2" charset="0"/>
              </a:rPr>
              <a:t>Opinion</a:t>
            </a:r>
          </a:p>
        </p:txBody>
      </p:sp>
      <p:sp>
        <p:nvSpPr>
          <p:cNvPr id="5" name="TextBox 4">
            <a:extLst>
              <a:ext uri="{FF2B5EF4-FFF2-40B4-BE49-F238E27FC236}">
                <a16:creationId xmlns:a16="http://schemas.microsoft.com/office/drawing/2014/main" id="{E82274D4-9B93-4351-9412-42412C35DFDE}"/>
              </a:ext>
            </a:extLst>
          </p:cNvPr>
          <p:cNvSpPr txBox="1"/>
          <p:nvPr/>
        </p:nvSpPr>
        <p:spPr>
          <a:xfrm>
            <a:off x="3589059" y="3097321"/>
            <a:ext cx="1624263" cy="523220"/>
          </a:xfrm>
          <a:prstGeom prst="rect">
            <a:avLst/>
          </a:prstGeom>
          <a:noFill/>
        </p:spPr>
        <p:txBody>
          <a:bodyPr wrap="square" rtlCol="0">
            <a:spAutoFit/>
          </a:bodyPr>
          <a:lstStyle/>
          <a:p>
            <a:r>
              <a:rPr lang="en-US" sz="2800" dirty="0">
                <a:latin typeface="Janda Safe and Sound" panose="02000503000000020004" pitchFamily="2" charset="0"/>
              </a:rPr>
              <a:t>Proof</a:t>
            </a:r>
          </a:p>
        </p:txBody>
      </p:sp>
      <p:cxnSp>
        <p:nvCxnSpPr>
          <p:cNvPr id="6" name="Straight Connector 5">
            <a:extLst>
              <a:ext uri="{FF2B5EF4-FFF2-40B4-BE49-F238E27FC236}">
                <a16:creationId xmlns:a16="http://schemas.microsoft.com/office/drawing/2014/main" id="{F7E7EAED-DEFE-4260-82BB-68F40BE2563D}"/>
              </a:ext>
            </a:extLst>
          </p:cNvPr>
          <p:cNvCxnSpPr>
            <a:cxnSpLocks/>
          </p:cNvCxnSpPr>
          <p:nvPr/>
        </p:nvCxnSpPr>
        <p:spPr>
          <a:xfrm flipH="1">
            <a:off x="2359439" y="3493118"/>
            <a:ext cx="1" cy="3139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52E60E4A-6CFD-44CA-B350-4A5BA961DFE5}"/>
              </a:ext>
            </a:extLst>
          </p:cNvPr>
          <p:cNvSpPr txBox="1">
            <a:spLocks noChangeArrowheads="1"/>
          </p:cNvSpPr>
          <p:nvPr/>
        </p:nvSpPr>
        <p:spPr bwMode="auto">
          <a:xfrm>
            <a:off x="285750" y="225425"/>
            <a:ext cx="890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dirty="0">
                <a:latin typeface="Goudy Stout" panose="0202090407030B020401" pitchFamily="18" charset="0"/>
                <a:ea typeface="MS PGothic" panose="020B0600070205080204" pitchFamily="34" charset="-128"/>
              </a:rPr>
              <a:t>Opinion/proof</a:t>
            </a:r>
          </a:p>
        </p:txBody>
      </p:sp>
      <p:sp>
        <p:nvSpPr>
          <p:cNvPr id="9" name="Rectangle 8">
            <a:extLst>
              <a:ext uri="{FF2B5EF4-FFF2-40B4-BE49-F238E27FC236}">
                <a16:creationId xmlns:a16="http://schemas.microsoft.com/office/drawing/2014/main" id="{8BCB2F09-FAE1-4F40-82F3-4B9780D31EED}"/>
              </a:ext>
            </a:extLst>
          </p:cNvPr>
          <p:cNvSpPr/>
          <p:nvPr/>
        </p:nvSpPr>
        <p:spPr>
          <a:xfrm>
            <a:off x="3521075" y="695325"/>
            <a:ext cx="5562600"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4EC1A2C2-940C-4ED7-AB00-17BB9EF19BD9}"/>
              </a:ext>
            </a:extLst>
          </p:cNvPr>
          <p:cNvSpPr/>
          <p:nvPr/>
        </p:nvSpPr>
        <p:spPr>
          <a:xfrm>
            <a:off x="31720" y="695325"/>
            <a:ext cx="8738943" cy="1569660"/>
          </a:xfrm>
          <a:prstGeom prst="rect">
            <a:avLst/>
          </a:prstGeom>
        </p:spPr>
        <p:txBody>
          <a:bodyPr wrap="square">
            <a:spAutoFit/>
          </a:bodyPr>
          <a:lstStyle/>
          <a:p>
            <a:pPr marL="342900" indent="-342900">
              <a:buFont typeface="+mj-lt"/>
              <a:buAutoNum type="arabicPeriod"/>
            </a:pPr>
            <a:endParaRPr lang="en-US" sz="1200" b="0" i="0" dirty="0">
              <a:effectLst/>
              <a:latin typeface="Architects Daughter" panose="02000505000000020004" pitchFamily="2" charset="0"/>
            </a:endParaRPr>
          </a:p>
          <a:p>
            <a:pPr marL="342900" indent="-342900">
              <a:buFont typeface="+mj-lt"/>
              <a:buAutoNum type="arabicPeriod"/>
            </a:pPr>
            <a:r>
              <a:rPr lang="en-US" sz="1200" b="0" i="0" dirty="0">
                <a:effectLst/>
                <a:latin typeface="Architects Daughter" panose="02000505000000020004" pitchFamily="2" charset="0"/>
              </a:rPr>
              <a:t>Studying history teaches that people change and </a:t>
            </a:r>
            <a:r>
              <a:rPr lang="en-US" sz="1200" dirty="0">
                <a:latin typeface="Architects Daughter" panose="02000505000000020004" pitchFamily="2" charset="0"/>
              </a:rPr>
              <a:t>still</a:t>
            </a:r>
            <a:r>
              <a:rPr lang="en-US" sz="1200" b="0" i="0" dirty="0">
                <a:effectLst/>
                <a:latin typeface="Architects Daughter" panose="02000505000000020004" pitchFamily="2" charset="0"/>
              </a:rPr>
              <a:t> always stay the same. </a:t>
            </a:r>
          </a:p>
          <a:p>
            <a:pPr marL="457200" indent="-457200">
              <a:buFont typeface="+mj-lt"/>
              <a:buAutoNum type="arabicPeriod"/>
            </a:pPr>
            <a:endParaRPr lang="en-US" sz="1200" b="0" i="0" dirty="0">
              <a:effectLst/>
              <a:latin typeface="Architects Daughter" panose="02000505000000020004" pitchFamily="2" charset="0"/>
            </a:endParaRPr>
          </a:p>
          <a:p>
            <a:pPr marL="342900" indent="-342900">
              <a:buFont typeface="+mj-lt"/>
              <a:buAutoNum type="arabicPeriod"/>
            </a:pPr>
            <a:r>
              <a:rPr lang="en-US" sz="1200" dirty="0">
                <a:latin typeface="Architects Daughter" panose="02000505000000020004" pitchFamily="2" charset="0"/>
              </a:rPr>
              <a:t>History helps us understand the way we live now.</a:t>
            </a:r>
            <a:r>
              <a:rPr lang="en-US" sz="1200" b="0" i="0" dirty="0">
                <a:effectLst/>
                <a:latin typeface="Architects Daughter" panose="02000505000000020004" pitchFamily="2" charset="0"/>
              </a:rPr>
              <a:t> </a:t>
            </a:r>
          </a:p>
          <a:p>
            <a:pPr marL="457200" indent="-457200">
              <a:buFont typeface="+mj-lt"/>
              <a:buAutoNum type="arabicPeriod"/>
            </a:pPr>
            <a:endParaRPr lang="en-US" sz="1200" b="0" i="0" dirty="0">
              <a:effectLst/>
              <a:latin typeface="Architects Daughter" panose="02000505000000020004" pitchFamily="2" charset="0"/>
            </a:endParaRPr>
          </a:p>
          <a:p>
            <a:pPr marL="342900" indent="-342900">
              <a:buFont typeface="+mj-lt"/>
              <a:buAutoNum type="arabicPeriod"/>
            </a:pPr>
            <a:r>
              <a:rPr lang="en-US" sz="1200" b="0" i="0" dirty="0">
                <a:effectLst/>
                <a:latin typeface="Architects Daughter" panose="02000505000000020004" pitchFamily="2" charset="0"/>
              </a:rPr>
              <a:t>History teaches us that actions have consequences. </a:t>
            </a:r>
          </a:p>
          <a:p>
            <a:pPr marL="457200" indent="-457200">
              <a:buFont typeface="+mj-lt"/>
              <a:buAutoNum type="arabicPeriod"/>
            </a:pPr>
            <a:endParaRPr lang="en-US" sz="1200" b="0" i="0" dirty="0">
              <a:effectLst/>
              <a:latin typeface="Architects Daughter" panose="02000505000000020004" pitchFamily="2" charset="0"/>
            </a:endParaRPr>
          </a:p>
          <a:p>
            <a:pPr marL="342900" indent="-342900">
              <a:buFont typeface="+mj-lt"/>
              <a:buAutoNum type="arabicPeriod"/>
            </a:pPr>
            <a:r>
              <a:rPr lang="en-US" sz="1200" b="0" i="0" dirty="0">
                <a:effectLst/>
                <a:latin typeface="Architects Daughter" panose="02000505000000020004" pitchFamily="2" charset="0"/>
              </a:rPr>
              <a:t>History teaches you to ask questions and challenge ideas. </a:t>
            </a:r>
            <a:endParaRPr lang="en-US" sz="1200" dirty="0">
              <a:latin typeface="Architects Daughter" panose="02000505000000020004" pitchFamily="2" charset="0"/>
            </a:endParaRPr>
          </a:p>
        </p:txBody>
      </p:sp>
    </p:spTree>
    <p:extLst>
      <p:ext uri="{BB962C8B-B14F-4D97-AF65-F5344CB8AC3E}">
        <p14:creationId xmlns:p14="http://schemas.microsoft.com/office/powerpoint/2010/main" val="2541987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95E2C2-4D00-429F-A7D4-9840B11C3F0E}"/>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00AC2896-A961-4D32-84D1-AA94A98A3D9D}"/>
              </a:ext>
            </a:extLst>
          </p:cNvPr>
          <p:cNvSpPr txBox="1"/>
          <p:nvPr/>
        </p:nvSpPr>
        <p:spPr>
          <a:xfrm>
            <a:off x="28742" y="509907"/>
            <a:ext cx="7927531" cy="1015663"/>
          </a:xfrm>
          <a:prstGeom prst="rect">
            <a:avLst/>
          </a:prstGeom>
          <a:noFill/>
        </p:spPr>
        <p:txBody>
          <a:bodyPr wrap="square" rtlCol="0">
            <a:spAutoFit/>
          </a:bodyPr>
          <a:lstStyle/>
          <a:p>
            <a:r>
              <a:rPr lang="en-US" sz="6000" dirty="0">
                <a:latin typeface="Janda Everyday Casual" panose="02000503000000020004" pitchFamily="2" charset="0"/>
              </a:rPr>
              <a:t>Active</a:t>
            </a:r>
          </a:p>
        </p:txBody>
      </p:sp>
      <p:sp>
        <p:nvSpPr>
          <p:cNvPr id="8" name="Rectangle 7">
            <a:extLst>
              <a:ext uri="{FF2B5EF4-FFF2-40B4-BE49-F238E27FC236}">
                <a16:creationId xmlns:a16="http://schemas.microsoft.com/office/drawing/2014/main" id="{DFCC72E0-011B-4719-AD5A-CF1FC4877602}"/>
              </a:ext>
            </a:extLst>
          </p:cNvPr>
          <p:cNvSpPr/>
          <p:nvPr/>
        </p:nvSpPr>
        <p:spPr>
          <a:xfrm>
            <a:off x="2314742" y="-61729"/>
            <a:ext cx="2507418" cy="1862048"/>
          </a:xfrm>
          <a:prstGeom prst="rect">
            <a:avLst/>
          </a:prstGeom>
        </p:spPr>
        <p:txBody>
          <a:bodyPr wrap="none">
            <a:spAutoFit/>
          </a:bodyPr>
          <a:lstStyle/>
          <a:p>
            <a:r>
              <a:rPr lang="en-US" sz="11500" dirty="0">
                <a:latin typeface="Bloomishly" pitchFamily="50" charset="0"/>
              </a:rPr>
              <a:t>Notes!</a:t>
            </a:r>
            <a:endParaRPr lang="en-US" sz="2000" dirty="0"/>
          </a:p>
        </p:txBody>
      </p:sp>
      <p:pic>
        <p:nvPicPr>
          <p:cNvPr id="11" name="Picture 10">
            <a:extLst>
              <a:ext uri="{FF2B5EF4-FFF2-40B4-BE49-F238E27FC236}">
                <a16:creationId xmlns:a16="http://schemas.microsoft.com/office/drawing/2014/main" id="{D30DFA3C-678F-494D-A95D-17450182F4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0644" y="2109020"/>
            <a:ext cx="3869852" cy="3869852"/>
          </a:xfrm>
          <a:prstGeom prst="rect">
            <a:avLst/>
          </a:prstGeom>
        </p:spPr>
      </p:pic>
      <p:pic>
        <p:nvPicPr>
          <p:cNvPr id="12" name="Picture 11" descr="A person writing on a piece of paper&#10;&#10;Description automatically generated with medium confidence">
            <a:extLst>
              <a:ext uri="{FF2B5EF4-FFF2-40B4-BE49-F238E27FC236}">
                <a16:creationId xmlns:a16="http://schemas.microsoft.com/office/drawing/2014/main" id="{17A188C2-FAE9-4F2F-94B5-2DC70D166D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915" y="2657936"/>
            <a:ext cx="4402765" cy="4402765"/>
          </a:xfrm>
          <a:prstGeom prst="rect">
            <a:avLst/>
          </a:prstGeom>
        </p:spPr>
      </p:pic>
      <p:pic>
        <p:nvPicPr>
          <p:cNvPr id="13" name="Picture 12" descr="A person writing on a book&#10;&#10;Description automatically generated with medium confidence">
            <a:extLst>
              <a:ext uri="{FF2B5EF4-FFF2-40B4-BE49-F238E27FC236}">
                <a16:creationId xmlns:a16="http://schemas.microsoft.com/office/drawing/2014/main" id="{173918A5-2F58-4E61-A0CC-C8CEE15012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1151" y="3260612"/>
            <a:ext cx="4082034" cy="4082034"/>
          </a:xfrm>
          <a:prstGeom prst="rect">
            <a:avLst/>
          </a:prstGeom>
        </p:spPr>
      </p:pic>
    </p:spTree>
    <p:extLst>
      <p:ext uri="{BB962C8B-B14F-4D97-AF65-F5344CB8AC3E}">
        <p14:creationId xmlns:p14="http://schemas.microsoft.com/office/powerpoint/2010/main" val="2817589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C12BF6-6F92-32B6-AA49-7D39930310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282"/>
            <a:ext cx="9143980" cy="6856718"/>
          </a:xfrm>
          <a:prstGeom prst="rect">
            <a:avLst/>
          </a:prstGeom>
        </p:spPr>
      </p:pic>
      <p:sp>
        <p:nvSpPr>
          <p:cNvPr id="3" name="TextBox 2">
            <a:extLst>
              <a:ext uri="{FF2B5EF4-FFF2-40B4-BE49-F238E27FC236}">
                <a16:creationId xmlns:a16="http://schemas.microsoft.com/office/drawing/2014/main" id="{0AC97E95-C1E1-C8CA-B03B-1D5282A41A8F}"/>
              </a:ext>
            </a:extLst>
          </p:cNvPr>
          <p:cNvSpPr txBox="1"/>
          <p:nvPr/>
        </p:nvSpPr>
        <p:spPr>
          <a:xfrm>
            <a:off x="3793731" y="216579"/>
            <a:ext cx="7927531" cy="1015663"/>
          </a:xfrm>
          <a:prstGeom prst="rect">
            <a:avLst/>
          </a:prstGeom>
          <a:noFill/>
        </p:spPr>
        <p:txBody>
          <a:bodyPr wrap="square" rtlCol="0">
            <a:spAutoFit/>
          </a:bodyPr>
          <a:lstStyle/>
          <a:p>
            <a:r>
              <a:rPr lang="en-US" sz="6000" dirty="0">
                <a:solidFill>
                  <a:schemeClr val="bg1"/>
                </a:solidFill>
                <a:effectLst>
                  <a:outerShdw blurRad="38100" dist="38100" dir="2700000" algn="tl">
                    <a:srgbClr val="000000">
                      <a:alpha val="43137"/>
                    </a:srgbClr>
                  </a:outerShdw>
                </a:effectLst>
                <a:latin typeface="Janda Everyday Casual" panose="02000503000000020004" pitchFamily="2" charset="0"/>
              </a:rPr>
              <a:t>Review</a:t>
            </a:r>
          </a:p>
        </p:txBody>
      </p:sp>
      <p:sp>
        <p:nvSpPr>
          <p:cNvPr id="4" name="Rectangle 3">
            <a:extLst>
              <a:ext uri="{FF2B5EF4-FFF2-40B4-BE49-F238E27FC236}">
                <a16:creationId xmlns:a16="http://schemas.microsoft.com/office/drawing/2014/main" id="{367102ED-3841-2925-64C7-41B791075802}"/>
              </a:ext>
            </a:extLst>
          </p:cNvPr>
          <p:cNvSpPr/>
          <p:nvPr/>
        </p:nvSpPr>
        <p:spPr>
          <a:xfrm>
            <a:off x="4818449" y="1045919"/>
            <a:ext cx="4176143" cy="1862048"/>
          </a:xfrm>
          <a:prstGeom prst="rect">
            <a:avLst/>
          </a:prstGeom>
        </p:spPr>
        <p:txBody>
          <a:bodyPr wrap="none">
            <a:spAutoFit/>
          </a:bodyPr>
          <a:lstStyle/>
          <a:p>
            <a:r>
              <a:rPr lang="en-US" sz="11500" dirty="0">
                <a:solidFill>
                  <a:schemeClr val="bg1"/>
                </a:solidFill>
                <a:effectLst>
                  <a:outerShdw blurRad="38100" dist="38100" dir="2700000" algn="tl">
                    <a:srgbClr val="000000">
                      <a:alpha val="43137"/>
                    </a:srgbClr>
                  </a:outerShdw>
                </a:effectLst>
                <a:latin typeface="Bloomishly" pitchFamily="50" charset="0"/>
              </a:rPr>
              <a:t>Processing</a:t>
            </a:r>
            <a:endParaRPr lang="en-US" sz="2000"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EEE27FF-723D-677D-DA95-4D7D381A64BB}"/>
              </a:ext>
            </a:extLst>
          </p:cNvPr>
          <p:cNvSpPr txBox="1"/>
          <p:nvPr/>
        </p:nvSpPr>
        <p:spPr>
          <a:xfrm>
            <a:off x="5376510" y="3029457"/>
            <a:ext cx="3840480" cy="1015663"/>
          </a:xfrm>
          <a:prstGeom prst="rect">
            <a:avLst/>
          </a:prstGeom>
          <a:noFill/>
        </p:spPr>
        <p:txBody>
          <a:bodyPr wrap="square" rtlCol="0">
            <a:spAutoFit/>
          </a:bodyPr>
          <a:lstStyle/>
          <a:p>
            <a:r>
              <a:rPr lang="en-US" sz="6000" dirty="0">
                <a:solidFill>
                  <a:schemeClr val="bg1"/>
                </a:solidFill>
                <a:effectLst>
                  <a:outerShdw blurRad="38100" dist="38100" dir="2700000" algn="tl">
                    <a:srgbClr val="000000">
                      <a:alpha val="43137"/>
                    </a:srgbClr>
                  </a:outerShdw>
                </a:effectLst>
                <a:latin typeface="Janda Everyday Casual" panose="02000503000000020004" pitchFamily="2" charset="0"/>
              </a:rPr>
              <a:t>Standards</a:t>
            </a:r>
          </a:p>
        </p:txBody>
      </p:sp>
    </p:spTree>
    <p:extLst>
      <p:ext uri="{BB962C8B-B14F-4D97-AF65-F5344CB8AC3E}">
        <p14:creationId xmlns:p14="http://schemas.microsoft.com/office/powerpoint/2010/main" val="2722495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167B6C-3E07-5538-E978-28978DDAF82D}"/>
              </a:ext>
            </a:extLst>
          </p:cNvPr>
          <p:cNvSpPr/>
          <p:nvPr/>
        </p:nvSpPr>
        <p:spPr>
          <a:xfrm>
            <a:off x="194310" y="2122506"/>
            <a:ext cx="8858249" cy="3785652"/>
          </a:xfrm>
          <a:prstGeom prst="rect">
            <a:avLst/>
          </a:prstGeom>
        </p:spPr>
        <p:txBody>
          <a:bodyPr wrap="square">
            <a:spAutoFit/>
          </a:bodyPr>
          <a:lstStyle/>
          <a:p>
            <a:r>
              <a:rPr lang="en-US" sz="2400" dirty="0"/>
              <a:t>Social studies skills. The student applies critical-thinking skills to organize and use information acquired from a variety of valid sources, including electronic technology. The student is expected to:</a:t>
            </a:r>
          </a:p>
          <a:p>
            <a:endParaRPr lang="en-US" sz="2400" dirty="0"/>
          </a:p>
          <a:p>
            <a:r>
              <a:rPr lang="en-US" sz="2400" dirty="0"/>
              <a:t>	(B)  analyze information by </a:t>
            </a:r>
            <a:r>
              <a:rPr lang="en-US" sz="2400" dirty="0">
                <a:solidFill>
                  <a:srgbClr val="FF0000"/>
                </a:solidFill>
              </a:rPr>
              <a:t>sequencing, categorizing, identifying cause-and-effect relationships, comparing, contrasting, finding the main idea, summarizing, making generalizations and predictions, and drawing inferences and conclusions </a:t>
            </a:r>
            <a:r>
              <a:rPr lang="en-US" sz="2400" dirty="0"/>
              <a:t>and </a:t>
            </a:r>
            <a:r>
              <a:rPr lang="en-US" sz="2400" dirty="0">
                <a:solidFill>
                  <a:srgbClr val="00B0F0"/>
                </a:solidFill>
              </a:rPr>
              <a:t>developing connections between historical events over time</a:t>
            </a:r>
            <a:r>
              <a:rPr lang="en-US" sz="2400" dirty="0"/>
              <a:t>;</a:t>
            </a:r>
          </a:p>
          <a:p>
            <a:pPr marL="457200"/>
            <a:endParaRPr lang="en-US" sz="2400" b="0" i="0" dirty="0">
              <a:effectLst/>
              <a:latin typeface="Architects Daughter" panose="02000505000000020004" pitchFamily="2" charset="0"/>
            </a:endParaRPr>
          </a:p>
        </p:txBody>
      </p:sp>
      <p:sp>
        <p:nvSpPr>
          <p:cNvPr id="3" name="TextBox 2">
            <a:extLst>
              <a:ext uri="{FF2B5EF4-FFF2-40B4-BE49-F238E27FC236}">
                <a16:creationId xmlns:a16="http://schemas.microsoft.com/office/drawing/2014/main" id="{51C14832-FA97-9498-03A3-0CC84EB03A3F}"/>
              </a:ext>
            </a:extLst>
          </p:cNvPr>
          <p:cNvSpPr txBox="1"/>
          <p:nvPr/>
        </p:nvSpPr>
        <p:spPr>
          <a:xfrm>
            <a:off x="194310" y="5773123"/>
            <a:ext cx="8949690" cy="461665"/>
          </a:xfrm>
          <a:prstGeom prst="rect">
            <a:avLst/>
          </a:prstGeom>
          <a:noFill/>
        </p:spPr>
        <p:txBody>
          <a:bodyPr wrap="square">
            <a:spAutoFit/>
          </a:bodyPr>
          <a:lstStyle/>
          <a:p>
            <a:r>
              <a:rPr lang="en-US" sz="2400" dirty="0"/>
              <a:t>      (D) identify different </a:t>
            </a:r>
            <a:r>
              <a:rPr lang="en-US" sz="2400" dirty="0">
                <a:solidFill>
                  <a:srgbClr val="00B050"/>
                </a:solidFill>
              </a:rPr>
              <a:t>points of view </a:t>
            </a:r>
            <a:r>
              <a:rPr lang="en-US" sz="2400" dirty="0"/>
              <a:t>about an issue or current topic.</a:t>
            </a:r>
          </a:p>
        </p:txBody>
      </p:sp>
      <p:sp>
        <p:nvSpPr>
          <p:cNvPr id="4" name="Rectangle 3">
            <a:extLst>
              <a:ext uri="{FF2B5EF4-FFF2-40B4-BE49-F238E27FC236}">
                <a16:creationId xmlns:a16="http://schemas.microsoft.com/office/drawing/2014/main" id="{CB8CFD45-0EDD-E561-3F24-10411D4D5E43}"/>
              </a:ext>
            </a:extLst>
          </p:cNvPr>
          <p:cNvSpPr/>
          <p:nvPr/>
        </p:nvSpPr>
        <p:spPr>
          <a:xfrm>
            <a:off x="194310" y="174049"/>
            <a:ext cx="4176143" cy="1862048"/>
          </a:xfrm>
          <a:prstGeom prst="rect">
            <a:avLst/>
          </a:prstGeom>
        </p:spPr>
        <p:txBody>
          <a:bodyPr wrap="none">
            <a:spAutoFit/>
          </a:bodyPr>
          <a:lstStyle/>
          <a:p>
            <a:r>
              <a:rPr lang="en-US" sz="11500" dirty="0">
                <a:effectLst>
                  <a:outerShdw blurRad="38100" dist="38100" dir="2700000" algn="tl">
                    <a:srgbClr val="000000">
                      <a:alpha val="43137"/>
                    </a:srgbClr>
                  </a:outerShdw>
                </a:effectLst>
                <a:latin typeface="Bloomishly" pitchFamily="50" charset="0"/>
              </a:rPr>
              <a:t>Processing</a:t>
            </a:r>
            <a:endParaRPr lang="en-US" sz="20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5279B9E-D217-95BF-C664-D64C72D6084F}"/>
              </a:ext>
            </a:extLst>
          </p:cNvPr>
          <p:cNvSpPr txBox="1"/>
          <p:nvPr/>
        </p:nvSpPr>
        <p:spPr>
          <a:xfrm>
            <a:off x="4483375" y="595547"/>
            <a:ext cx="4569184" cy="1200329"/>
          </a:xfrm>
          <a:prstGeom prst="rect">
            <a:avLst/>
          </a:prstGeom>
          <a:noFill/>
        </p:spPr>
        <p:txBody>
          <a:bodyPr wrap="square" rtlCol="0">
            <a:spAutoFit/>
          </a:bodyPr>
          <a:lstStyle/>
          <a:p>
            <a:r>
              <a:rPr lang="en-US" sz="7200" dirty="0">
                <a:effectLst>
                  <a:outerShdw blurRad="38100" dist="38100" dir="2700000" algn="tl">
                    <a:srgbClr val="000000">
                      <a:alpha val="43137"/>
                    </a:srgbClr>
                  </a:outerShdw>
                </a:effectLst>
                <a:latin typeface="Janda Everyday Casual" panose="02000503000000020004" pitchFamily="2" charset="0"/>
              </a:rPr>
              <a:t>Standards</a:t>
            </a:r>
          </a:p>
        </p:txBody>
      </p:sp>
    </p:spTree>
    <p:extLst>
      <p:ext uri="{BB962C8B-B14F-4D97-AF65-F5344CB8AC3E}">
        <p14:creationId xmlns:p14="http://schemas.microsoft.com/office/powerpoint/2010/main" val="429651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DE24-E900-0B2E-3A5C-9A97629045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C5D61E-5D42-907B-6EC7-D4AFC31287AC}"/>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4006E8E-9473-1E6C-9456-8F0B4426BA06}"/>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2734B873-6A3C-66DB-1419-911DE7E53A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3874" y="-233916"/>
            <a:ext cx="10637874" cy="7091916"/>
          </a:xfrm>
          <a:prstGeom prst="rect">
            <a:avLst/>
          </a:prstGeom>
        </p:spPr>
      </p:pic>
      <p:sp>
        <p:nvSpPr>
          <p:cNvPr id="6" name="TextBox 5">
            <a:extLst>
              <a:ext uri="{FF2B5EF4-FFF2-40B4-BE49-F238E27FC236}">
                <a16:creationId xmlns:a16="http://schemas.microsoft.com/office/drawing/2014/main" id="{D6AE80D0-9F5E-3DA5-6ECD-40BF0232453B}"/>
              </a:ext>
            </a:extLst>
          </p:cNvPr>
          <p:cNvSpPr txBox="1"/>
          <p:nvPr/>
        </p:nvSpPr>
        <p:spPr>
          <a:xfrm>
            <a:off x="5337810" y="681037"/>
            <a:ext cx="3291840" cy="2492990"/>
          </a:xfrm>
          <a:prstGeom prst="rect">
            <a:avLst/>
          </a:prstGeom>
          <a:noFill/>
        </p:spPr>
        <p:txBody>
          <a:bodyPr wrap="square" rtlCol="0">
            <a:spAutoFit/>
          </a:bodyPr>
          <a:lstStyle/>
          <a:p>
            <a:r>
              <a:rPr lang="en-US" sz="6000" dirty="0">
                <a:solidFill>
                  <a:schemeClr val="bg1"/>
                </a:solidFill>
                <a:latin typeface="Abadi" panose="020B0604020104020204" pitchFamily="34" charset="0"/>
              </a:rPr>
              <a:t>Card</a:t>
            </a:r>
          </a:p>
          <a:p>
            <a:r>
              <a:rPr lang="en-US" sz="9600" dirty="0">
                <a:solidFill>
                  <a:schemeClr val="bg1"/>
                </a:solidFill>
                <a:latin typeface="Bloomishly" pitchFamily="50" charset="0"/>
              </a:rPr>
              <a:t>Sort</a:t>
            </a:r>
          </a:p>
        </p:txBody>
      </p:sp>
    </p:spTree>
    <p:extLst>
      <p:ext uri="{BB962C8B-B14F-4D97-AF65-F5344CB8AC3E}">
        <p14:creationId xmlns:p14="http://schemas.microsoft.com/office/powerpoint/2010/main" val="1616397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2454A1-46FE-4962-86EC-9E6A220AB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86" y="0"/>
            <a:ext cx="9347286" cy="6858000"/>
          </a:xfrm>
          <a:prstGeom prst="rect">
            <a:avLst/>
          </a:prstGeom>
        </p:spPr>
      </p:pic>
      <p:sp>
        <p:nvSpPr>
          <p:cNvPr id="3" name="TextBox 2">
            <a:extLst>
              <a:ext uri="{FF2B5EF4-FFF2-40B4-BE49-F238E27FC236}">
                <a16:creationId xmlns:a16="http://schemas.microsoft.com/office/drawing/2014/main" id="{4D1783D0-9419-D452-47AF-286D8A21AB2A}"/>
              </a:ext>
            </a:extLst>
          </p:cNvPr>
          <p:cNvSpPr txBox="1"/>
          <p:nvPr/>
        </p:nvSpPr>
        <p:spPr>
          <a:xfrm>
            <a:off x="504967" y="504967"/>
            <a:ext cx="3452884" cy="1569660"/>
          </a:xfrm>
          <a:prstGeom prst="rect">
            <a:avLst/>
          </a:prstGeom>
          <a:noFill/>
        </p:spPr>
        <p:txBody>
          <a:bodyPr wrap="square" rtlCol="0">
            <a:spAutoFit/>
          </a:bodyPr>
          <a:lstStyle/>
          <a:p>
            <a:r>
              <a:rPr lang="en-US" sz="4800" dirty="0">
                <a:latin typeface="The Serif Hand Black" panose="03070902030502020204" pitchFamily="66" charset="0"/>
              </a:rPr>
              <a:t>Directions for Breakout Session</a:t>
            </a:r>
          </a:p>
        </p:txBody>
      </p:sp>
    </p:spTree>
    <p:extLst>
      <p:ext uri="{BB962C8B-B14F-4D97-AF65-F5344CB8AC3E}">
        <p14:creationId xmlns:p14="http://schemas.microsoft.com/office/powerpoint/2010/main" val="4273010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D11394-4DED-4EB6-8466-C84B99EA22DE}"/>
              </a:ext>
            </a:extLst>
          </p:cNvPr>
          <p:cNvGrpSpPr/>
          <p:nvPr/>
        </p:nvGrpSpPr>
        <p:grpSpPr>
          <a:xfrm>
            <a:off x="-2582562" y="-591360"/>
            <a:ext cx="11854251" cy="7601760"/>
            <a:chOff x="-2582562" y="-591360"/>
            <a:chExt cx="11854251" cy="7601760"/>
          </a:xfrm>
        </p:grpSpPr>
        <p:pic>
          <p:nvPicPr>
            <p:cNvPr id="2" name="Picture 1">
              <a:extLst>
                <a:ext uri="{FF2B5EF4-FFF2-40B4-BE49-F238E27FC236}">
                  <a16:creationId xmlns:a16="http://schemas.microsoft.com/office/drawing/2014/main" id="{A3D73D2F-233D-49A8-9E2A-1809A0CBE2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2562" y="-591360"/>
              <a:ext cx="11170508" cy="7449360"/>
            </a:xfrm>
            <a:prstGeom prst="rect">
              <a:avLst/>
            </a:prstGeom>
          </p:spPr>
        </p:pic>
        <p:pic>
          <p:nvPicPr>
            <p:cNvPr id="3" name="Picture 2">
              <a:extLst>
                <a:ext uri="{FF2B5EF4-FFF2-40B4-BE49-F238E27FC236}">
                  <a16:creationId xmlns:a16="http://schemas.microsoft.com/office/drawing/2014/main" id="{142F1DEC-CB70-4331-B36B-5D8A2BF68D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64878" y="-438960"/>
              <a:ext cx="3006811" cy="7449360"/>
            </a:xfrm>
            <a:prstGeom prst="rect">
              <a:avLst/>
            </a:prstGeom>
          </p:spPr>
        </p:pic>
      </p:grpSp>
      <p:sp>
        <p:nvSpPr>
          <p:cNvPr id="5" name="TextBox 4">
            <a:extLst>
              <a:ext uri="{FF2B5EF4-FFF2-40B4-BE49-F238E27FC236}">
                <a16:creationId xmlns:a16="http://schemas.microsoft.com/office/drawing/2014/main" id="{31682A7E-E5C7-4AE0-A754-006AACC8E91D}"/>
              </a:ext>
            </a:extLst>
          </p:cNvPr>
          <p:cNvSpPr txBox="1"/>
          <p:nvPr/>
        </p:nvSpPr>
        <p:spPr>
          <a:xfrm>
            <a:off x="4176586" y="593124"/>
            <a:ext cx="5103341" cy="1862048"/>
          </a:xfrm>
          <a:prstGeom prst="rect">
            <a:avLst/>
          </a:prstGeom>
          <a:noFill/>
        </p:spPr>
        <p:txBody>
          <a:bodyPr wrap="square" rtlCol="0">
            <a:spAutoFit/>
          </a:bodyPr>
          <a:lstStyle/>
          <a:p>
            <a:r>
              <a:rPr lang="en-US" sz="11500" dirty="0">
                <a:latin typeface="Bloomishly" pitchFamily="50" charset="0"/>
              </a:rPr>
              <a:t>Sequencing </a:t>
            </a:r>
          </a:p>
        </p:txBody>
      </p:sp>
      <p:sp>
        <p:nvSpPr>
          <p:cNvPr id="6" name="TextBox 5">
            <a:extLst>
              <a:ext uri="{FF2B5EF4-FFF2-40B4-BE49-F238E27FC236}">
                <a16:creationId xmlns:a16="http://schemas.microsoft.com/office/drawing/2014/main" id="{E52DEEE3-C53C-4989-B998-F3DD173EF55E}"/>
              </a:ext>
            </a:extLst>
          </p:cNvPr>
          <p:cNvSpPr txBox="1"/>
          <p:nvPr/>
        </p:nvSpPr>
        <p:spPr>
          <a:xfrm>
            <a:off x="4168348" y="1863514"/>
            <a:ext cx="4411360" cy="1862048"/>
          </a:xfrm>
          <a:prstGeom prst="rect">
            <a:avLst/>
          </a:prstGeom>
          <a:noFill/>
        </p:spPr>
        <p:txBody>
          <a:bodyPr wrap="square" rtlCol="0">
            <a:spAutoFit/>
          </a:bodyPr>
          <a:lstStyle/>
          <a:p>
            <a:pPr algn="ctr"/>
            <a:r>
              <a:rPr lang="en-US" sz="11500" dirty="0">
                <a:latin typeface="Abadi" panose="020B0604020104020204" pitchFamily="34" charset="0"/>
              </a:rPr>
              <a:t>Skills</a:t>
            </a:r>
          </a:p>
        </p:txBody>
      </p:sp>
    </p:spTree>
    <p:extLst>
      <p:ext uri="{BB962C8B-B14F-4D97-AF65-F5344CB8AC3E}">
        <p14:creationId xmlns:p14="http://schemas.microsoft.com/office/powerpoint/2010/main" val="2156104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032" y="219456"/>
            <a:ext cx="8705088" cy="648614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TextBox 3"/>
          <p:cNvSpPr txBox="1"/>
          <p:nvPr/>
        </p:nvSpPr>
        <p:spPr>
          <a:xfrm>
            <a:off x="1091184" y="365980"/>
            <a:ext cx="6888480" cy="707886"/>
          </a:xfrm>
          <a:prstGeom prst="rect">
            <a:avLst/>
          </a:prstGeom>
          <a:noFill/>
        </p:spPr>
        <p:txBody>
          <a:bodyPr wrap="square" rtlCol="0">
            <a:spAutoFit/>
          </a:bodyPr>
          <a:lstStyle/>
          <a:p>
            <a:pPr algn="ctr"/>
            <a:r>
              <a:rPr lang="en-US" sz="4000" dirty="0">
                <a:latin typeface="KG Be Still &amp; Know" panose="02000503000000020004" pitchFamily="2" charset="0"/>
              </a:rPr>
              <a:t>Cause and Effect</a:t>
            </a:r>
          </a:p>
        </p:txBody>
      </p:sp>
      <p:sp>
        <p:nvSpPr>
          <p:cNvPr id="5" name="Rectangle 4"/>
          <p:cNvSpPr/>
          <p:nvPr/>
        </p:nvSpPr>
        <p:spPr>
          <a:xfrm>
            <a:off x="627888" y="1125158"/>
            <a:ext cx="8211312" cy="646331"/>
          </a:xfrm>
          <a:prstGeom prst="rect">
            <a:avLst/>
          </a:prstGeom>
        </p:spPr>
        <p:txBody>
          <a:bodyPr wrap="square">
            <a:spAutoFit/>
          </a:bodyPr>
          <a:lstStyle/>
          <a:p>
            <a:r>
              <a:rPr lang="en-US" baseline="0" dirty="0">
                <a:latin typeface="KG Be Still &amp; Know" panose="02000503000000020004" pitchFamily="2" charset="0"/>
              </a:rPr>
              <a:t>How is one event a direct result of another. What happened (cause)? Why did it happen (effect)?</a:t>
            </a:r>
            <a:endParaRPr lang="en-US" dirty="0">
              <a:latin typeface="KG Be Still &amp; Know" panose="02000503000000020004" pitchFamily="2" charset="0"/>
            </a:endParaRPr>
          </a:p>
        </p:txBody>
      </p:sp>
      <p:sp>
        <p:nvSpPr>
          <p:cNvPr id="6" name="Rounded Rectangle 5"/>
          <p:cNvSpPr/>
          <p:nvPr/>
        </p:nvSpPr>
        <p:spPr>
          <a:xfrm>
            <a:off x="731520" y="1979568"/>
            <a:ext cx="3148812" cy="3141072"/>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KG Be Still &amp; Know" panose="02000503000000020004" pitchFamily="2" charset="0"/>
              </a:rPr>
              <a:t>Cause</a:t>
            </a:r>
          </a:p>
        </p:txBody>
      </p:sp>
      <p:sp>
        <p:nvSpPr>
          <p:cNvPr id="9" name="Rectangle 8"/>
          <p:cNvSpPr/>
          <p:nvPr/>
        </p:nvSpPr>
        <p:spPr>
          <a:xfrm>
            <a:off x="2505456" y="5420757"/>
            <a:ext cx="7284720" cy="923330"/>
          </a:xfrm>
          <a:prstGeom prst="rect">
            <a:avLst/>
          </a:prstGeom>
        </p:spPr>
        <p:txBody>
          <a:bodyPr wrap="square">
            <a:spAutoFit/>
          </a:bodyPr>
          <a:lstStyle/>
          <a:p>
            <a:r>
              <a:rPr lang="en-US" dirty="0"/>
              <a:t>_____</a:t>
            </a:r>
            <a:r>
              <a:rPr lang="en-US" dirty="0">
                <a:latin typeface="KG Be Still &amp; Know" panose="02000503000000020004" pitchFamily="2" charset="0"/>
              </a:rPr>
              <a:t> </a:t>
            </a:r>
            <a:r>
              <a:rPr lang="en-US" sz="1400" dirty="0">
                <a:latin typeface="KG Be Still &amp; Know" panose="02000503000000020004" pitchFamily="2" charset="0"/>
              </a:rPr>
              <a:t>(effect) </a:t>
            </a:r>
            <a:r>
              <a:rPr lang="en-US" dirty="0">
                <a:latin typeface="KG Be Still &amp; Know" panose="02000503000000020004" pitchFamily="2" charset="0"/>
              </a:rPr>
              <a:t>because </a:t>
            </a:r>
            <a:r>
              <a:rPr lang="en-US" dirty="0"/>
              <a:t>_____</a:t>
            </a:r>
            <a:r>
              <a:rPr lang="en-US" dirty="0">
                <a:latin typeface="KG Be Still &amp; Know" panose="02000503000000020004" pitchFamily="2" charset="0"/>
              </a:rPr>
              <a:t> </a:t>
            </a:r>
            <a:r>
              <a:rPr lang="en-US" sz="1400" dirty="0">
                <a:latin typeface="KG Be Still &amp; Know" panose="02000503000000020004" pitchFamily="2" charset="0"/>
              </a:rPr>
              <a:t>(cause)</a:t>
            </a:r>
            <a:r>
              <a:rPr lang="en-US" dirty="0">
                <a:latin typeface="KG Be Still &amp; Know" panose="02000503000000020004" pitchFamily="2" charset="0"/>
              </a:rPr>
              <a:t>. </a:t>
            </a:r>
          </a:p>
          <a:p>
            <a:r>
              <a:rPr lang="en-US" sz="1400" dirty="0">
                <a:latin typeface="KG Be Still &amp; Know" panose="02000503000000020004" pitchFamily="2" charset="0"/>
              </a:rPr>
              <a:t>(Cause) </a:t>
            </a:r>
            <a:r>
              <a:rPr lang="en-US" dirty="0"/>
              <a:t>_____ </a:t>
            </a:r>
            <a:r>
              <a:rPr lang="en-US" dirty="0">
                <a:latin typeface="KG Be Still &amp; Know" panose="02000503000000020004" pitchFamily="2" charset="0"/>
              </a:rPr>
              <a:t>resulted in </a:t>
            </a:r>
            <a:r>
              <a:rPr lang="en-US" dirty="0"/>
              <a:t>____ </a:t>
            </a:r>
            <a:r>
              <a:rPr lang="en-US" sz="1400" dirty="0">
                <a:latin typeface="KG Be Still &amp; Know" panose="02000503000000020004" pitchFamily="2" charset="0"/>
              </a:rPr>
              <a:t>(effect).</a:t>
            </a:r>
            <a:endParaRPr lang="en-US" dirty="0"/>
          </a:p>
          <a:p>
            <a:r>
              <a:rPr lang="en-US" dirty="0"/>
              <a:t>_____ </a:t>
            </a:r>
            <a:r>
              <a:rPr lang="en-US" sz="1400" dirty="0">
                <a:latin typeface="KG Be Still &amp; Know" panose="02000503000000020004" pitchFamily="2" charset="0"/>
              </a:rPr>
              <a:t>(result) </a:t>
            </a:r>
            <a:r>
              <a:rPr lang="en-US" dirty="0">
                <a:latin typeface="KG Be Still &amp; Know" panose="02000503000000020004" pitchFamily="2" charset="0"/>
              </a:rPr>
              <a:t>was a result of </a:t>
            </a:r>
            <a:r>
              <a:rPr lang="en-US" dirty="0"/>
              <a:t>____</a:t>
            </a:r>
            <a:r>
              <a:rPr lang="en-US" dirty="0">
                <a:latin typeface="KG Be Still &amp; Know" panose="02000503000000020004" pitchFamily="2" charset="0"/>
              </a:rPr>
              <a:t> </a:t>
            </a:r>
            <a:r>
              <a:rPr lang="en-US" sz="1400" dirty="0">
                <a:latin typeface="KG Be Still &amp; Know" panose="02000503000000020004" pitchFamily="2" charset="0"/>
              </a:rPr>
              <a:t>(cause)_</a:t>
            </a:r>
            <a:endParaRPr lang="en-US" dirty="0">
              <a:latin typeface="KG Be Still &amp; Know" panose="02000503000000020004" pitchFamily="2" charset="0"/>
            </a:endParaRPr>
          </a:p>
        </p:txBody>
      </p:sp>
      <p:sp>
        <p:nvSpPr>
          <p:cNvPr id="11" name="TextBox 10"/>
          <p:cNvSpPr txBox="1"/>
          <p:nvPr/>
        </p:nvSpPr>
        <p:spPr>
          <a:xfrm>
            <a:off x="-36576" y="6049460"/>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
        <p:nvSpPr>
          <p:cNvPr id="17" name="Rounded Rectangle 16"/>
          <p:cNvSpPr/>
          <p:nvPr/>
        </p:nvSpPr>
        <p:spPr>
          <a:xfrm>
            <a:off x="4992624" y="1979568"/>
            <a:ext cx="3148812" cy="314107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KG Be Still &amp; Know" panose="02000503000000020004" pitchFamily="2" charset="0"/>
              </a:rPr>
              <a:t>Effect</a:t>
            </a:r>
          </a:p>
        </p:txBody>
      </p:sp>
      <p:sp>
        <p:nvSpPr>
          <p:cNvPr id="2" name="Right Arrow 1"/>
          <p:cNvSpPr/>
          <p:nvPr/>
        </p:nvSpPr>
        <p:spPr>
          <a:xfrm>
            <a:off x="3788892" y="2982914"/>
            <a:ext cx="1392708" cy="1016062"/>
          </a:xfrm>
          <a:prstGeom prst="rightArrow">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90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
            <a:extLst>
              <a:ext uri="{FF2B5EF4-FFF2-40B4-BE49-F238E27FC236}">
                <a16:creationId xmlns:a16="http://schemas.microsoft.com/office/drawing/2014/main" id="{89DE0F17-CD01-48B0-3787-BC04F83F96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Rectangle with Corners Rounded 5">
            <a:extLst>
              <a:ext uri="{FF2B5EF4-FFF2-40B4-BE49-F238E27FC236}">
                <a16:creationId xmlns:a16="http://schemas.microsoft.com/office/drawing/2014/main" id="{979172CB-7CC5-AED2-5C6E-7BF0ED7760B4}"/>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EA16F18F-9024-9129-1773-41CACD79783C}"/>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52DB2885-45D5-1675-4CC3-A7D87F802433}"/>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4343" name="TextBox 2">
            <a:extLst>
              <a:ext uri="{FF2B5EF4-FFF2-40B4-BE49-F238E27FC236}">
                <a16:creationId xmlns:a16="http://schemas.microsoft.com/office/drawing/2014/main" id="{A7649410-D53F-2CFB-5D8F-653449CA75B4}"/>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032" y="219456"/>
            <a:ext cx="8705088" cy="648614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91184" y="365980"/>
            <a:ext cx="6888480" cy="707886"/>
          </a:xfrm>
          <a:prstGeom prst="rect">
            <a:avLst/>
          </a:prstGeom>
          <a:noFill/>
        </p:spPr>
        <p:txBody>
          <a:bodyPr wrap="square" rtlCol="0">
            <a:spAutoFit/>
          </a:bodyPr>
          <a:lstStyle/>
          <a:p>
            <a:pPr algn="ctr"/>
            <a:r>
              <a:rPr lang="en-US" sz="4000" dirty="0">
                <a:latin typeface="KG Be Still &amp; Know" panose="02000503000000020004" pitchFamily="2" charset="0"/>
              </a:rPr>
              <a:t>Sequence Events</a:t>
            </a:r>
          </a:p>
        </p:txBody>
      </p:sp>
      <p:sp>
        <p:nvSpPr>
          <p:cNvPr id="5" name="Rectangle 4"/>
          <p:cNvSpPr/>
          <p:nvPr/>
        </p:nvSpPr>
        <p:spPr>
          <a:xfrm>
            <a:off x="627888" y="1125158"/>
            <a:ext cx="8211312" cy="646331"/>
          </a:xfrm>
          <a:prstGeom prst="rect">
            <a:avLst/>
          </a:prstGeom>
        </p:spPr>
        <p:txBody>
          <a:bodyPr wrap="square">
            <a:spAutoFit/>
          </a:bodyPr>
          <a:lstStyle/>
          <a:p>
            <a:r>
              <a:rPr lang="en-US" baseline="0" dirty="0">
                <a:latin typeface="KG Be Still &amp; Know" panose="02000503000000020004" pitchFamily="2" charset="0"/>
              </a:rPr>
              <a:t>Place connected events in chronological order. What happened first? Second? Next? Last?</a:t>
            </a:r>
            <a:endParaRPr lang="en-US" dirty="0">
              <a:latin typeface="KG Be Still &amp; Know" panose="02000503000000020004" pitchFamily="2" charset="0"/>
            </a:endParaRPr>
          </a:p>
        </p:txBody>
      </p:sp>
      <p:sp>
        <p:nvSpPr>
          <p:cNvPr id="6" name="Rounded Rectangle 5"/>
          <p:cNvSpPr/>
          <p:nvPr/>
        </p:nvSpPr>
        <p:spPr>
          <a:xfrm>
            <a:off x="731520" y="1979568"/>
            <a:ext cx="1694688" cy="31410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First, In the beginning, Starting,</a:t>
            </a:r>
          </a:p>
          <a:p>
            <a:pPr algn="ctr"/>
            <a:r>
              <a:rPr lang="en-US" dirty="0">
                <a:latin typeface="KG Be Still &amp; Know" panose="02000503000000020004" pitchFamily="2" charset="0"/>
              </a:rPr>
              <a:t>Initially</a:t>
            </a:r>
          </a:p>
        </p:txBody>
      </p:sp>
      <p:sp>
        <p:nvSpPr>
          <p:cNvPr id="9" name="Rectangle 8"/>
          <p:cNvSpPr/>
          <p:nvPr/>
        </p:nvSpPr>
        <p:spPr>
          <a:xfrm>
            <a:off x="1859280" y="5842045"/>
            <a:ext cx="7284720" cy="369332"/>
          </a:xfrm>
          <a:prstGeom prst="rect">
            <a:avLst/>
          </a:prstGeom>
        </p:spPr>
        <p:txBody>
          <a:bodyPr wrap="square">
            <a:spAutoFit/>
          </a:bodyPr>
          <a:lstStyle/>
          <a:p>
            <a:r>
              <a:rPr lang="en-US" dirty="0">
                <a:latin typeface="KG Be Still &amp; Know" panose="02000503000000020004" pitchFamily="2" charset="0"/>
              </a:rPr>
              <a:t>First</a:t>
            </a:r>
            <a:r>
              <a:rPr lang="en-US" dirty="0"/>
              <a:t>_____</a:t>
            </a:r>
            <a:r>
              <a:rPr lang="en-US" dirty="0">
                <a:latin typeface="KG Be Still &amp; Know" panose="02000503000000020004" pitchFamily="2" charset="0"/>
              </a:rPr>
              <a:t> then</a:t>
            </a:r>
            <a:r>
              <a:rPr lang="en-US" dirty="0"/>
              <a:t>_____</a:t>
            </a:r>
            <a:r>
              <a:rPr lang="en-US" dirty="0">
                <a:latin typeface="KG Be Still &amp; Know" panose="02000503000000020004" pitchFamily="2" charset="0"/>
              </a:rPr>
              <a:t> next</a:t>
            </a:r>
            <a:r>
              <a:rPr lang="en-US" dirty="0"/>
              <a:t>_____ </a:t>
            </a:r>
            <a:r>
              <a:rPr lang="en-US" dirty="0">
                <a:latin typeface="KG Be Still &amp; Know" panose="02000503000000020004" pitchFamily="2" charset="0"/>
              </a:rPr>
              <a:t>resulted in </a:t>
            </a:r>
            <a:r>
              <a:rPr lang="en-US" dirty="0"/>
              <a:t>____.</a:t>
            </a:r>
            <a:endParaRPr lang="en-US" dirty="0">
              <a:latin typeface="KG Be Still &amp; Know" panose="02000503000000020004" pitchFamily="2" charset="0"/>
            </a:endParaRPr>
          </a:p>
        </p:txBody>
      </p:sp>
      <p:sp>
        <p:nvSpPr>
          <p:cNvPr id="11" name="TextBox 10"/>
          <p:cNvSpPr txBox="1"/>
          <p:nvPr/>
        </p:nvSpPr>
        <p:spPr>
          <a:xfrm>
            <a:off x="-36576" y="6026711"/>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
        <p:nvSpPr>
          <p:cNvPr id="12" name="Rounded Rectangle 11"/>
          <p:cNvSpPr/>
          <p:nvPr/>
        </p:nvSpPr>
        <p:spPr>
          <a:xfrm>
            <a:off x="2718816" y="1970385"/>
            <a:ext cx="1694688" cy="31410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Then, Next, After that, Secondly, Result</a:t>
            </a:r>
          </a:p>
        </p:txBody>
      </p:sp>
      <p:sp>
        <p:nvSpPr>
          <p:cNvPr id="13" name="Rounded Rectangle 12"/>
          <p:cNvSpPr/>
          <p:nvPr/>
        </p:nvSpPr>
        <p:spPr>
          <a:xfrm>
            <a:off x="4803648" y="1970385"/>
            <a:ext cx="1694688" cy="31410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Then, Next, After that, Thirdly, Result</a:t>
            </a:r>
          </a:p>
        </p:txBody>
      </p:sp>
      <p:sp>
        <p:nvSpPr>
          <p:cNvPr id="14" name="Rounded Rectangle 13"/>
          <p:cNvSpPr/>
          <p:nvPr/>
        </p:nvSpPr>
        <p:spPr>
          <a:xfrm>
            <a:off x="6888480" y="1970385"/>
            <a:ext cx="1694688" cy="31410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Finally, At the end, In conclusion, Result</a:t>
            </a:r>
          </a:p>
        </p:txBody>
      </p:sp>
      <p:sp>
        <p:nvSpPr>
          <p:cNvPr id="2" name="Right Arrow 1"/>
          <p:cNvSpPr/>
          <p:nvPr/>
        </p:nvSpPr>
        <p:spPr>
          <a:xfrm>
            <a:off x="2188464" y="3275784"/>
            <a:ext cx="658368" cy="548640"/>
          </a:xfrm>
          <a:prstGeom prst="rightArrow">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279392" y="3275784"/>
            <a:ext cx="658368" cy="548640"/>
          </a:xfrm>
          <a:prstGeom prst="rightArrow">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412992" y="3275784"/>
            <a:ext cx="658368" cy="548640"/>
          </a:xfrm>
          <a:prstGeom prst="rightArrow">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397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016" y="719328"/>
            <a:ext cx="7181088" cy="1077218"/>
          </a:xfrm>
          <a:prstGeom prst="rect">
            <a:avLst/>
          </a:prstGeom>
          <a:noFill/>
        </p:spPr>
        <p:txBody>
          <a:bodyPr wrap="square" rtlCol="0">
            <a:spAutoFit/>
          </a:bodyPr>
          <a:lstStyle/>
          <a:p>
            <a:pPr algn="ctr"/>
            <a:r>
              <a:rPr lang="en-US" sz="3200" dirty="0">
                <a:latin typeface="KG Be Still &amp; Know" panose="02000503000000020004" pitchFamily="2" charset="0"/>
              </a:rPr>
              <a:t>Developing Connections Between Historical Events Over Time </a:t>
            </a:r>
          </a:p>
        </p:txBody>
      </p:sp>
      <p:sp>
        <p:nvSpPr>
          <p:cNvPr id="7" name="TextBox 6"/>
          <p:cNvSpPr txBox="1"/>
          <p:nvPr/>
        </p:nvSpPr>
        <p:spPr>
          <a:xfrm>
            <a:off x="1205521" y="1912292"/>
            <a:ext cx="6889967" cy="646331"/>
          </a:xfrm>
          <a:prstGeom prst="rect">
            <a:avLst/>
          </a:prstGeom>
          <a:noFill/>
        </p:spPr>
        <p:txBody>
          <a:bodyPr wrap="square" rtlCol="0">
            <a:spAutoFit/>
          </a:bodyPr>
          <a:lstStyle/>
          <a:p>
            <a:pPr algn="ctr"/>
            <a:r>
              <a:rPr lang="en-US" dirty="0">
                <a:latin typeface="KG Be Still &amp; Know" panose="02000503000000020004" pitchFamily="2" charset="0"/>
              </a:rPr>
              <a:t>Making connections require an understanding of the connections between two or more different events in history</a:t>
            </a:r>
          </a:p>
        </p:txBody>
      </p:sp>
      <p:sp>
        <p:nvSpPr>
          <p:cNvPr id="8" name="TextBox 7"/>
          <p:cNvSpPr txBox="1"/>
          <p:nvPr/>
        </p:nvSpPr>
        <p:spPr>
          <a:xfrm>
            <a:off x="1780032" y="5291328"/>
            <a:ext cx="5572103" cy="1200329"/>
          </a:xfrm>
          <a:prstGeom prst="rect">
            <a:avLst/>
          </a:prstGeom>
          <a:noFill/>
        </p:spPr>
        <p:txBody>
          <a:bodyPr wrap="none" rtlCol="0">
            <a:spAutoFit/>
          </a:bodyPr>
          <a:lstStyle/>
          <a:p>
            <a:r>
              <a:rPr lang="en-US" dirty="0">
                <a:latin typeface="KG Be Still &amp; Know" panose="02000503000000020004" pitchFamily="2" charset="0"/>
              </a:rPr>
              <a:t>How are </a:t>
            </a:r>
            <a:r>
              <a:rPr lang="en-US" dirty="0"/>
              <a:t>______</a:t>
            </a:r>
            <a:r>
              <a:rPr lang="en-US" dirty="0">
                <a:latin typeface="KG Be Still &amp; Know" panose="02000503000000020004" pitchFamily="2" charset="0"/>
              </a:rPr>
              <a:t> and </a:t>
            </a:r>
            <a:r>
              <a:rPr lang="en-US" dirty="0"/>
              <a:t>______</a:t>
            </a:r>
            <a:r>
              <a:rPr lang="en-US" dirty="0">
                <a:latin typeface="KG Be Still &amp; Know" panose="02000503000000020004" pitchFamily="2" charset="0"/>
              </a:rPr>
              <a:t> related?</a:t>
            </a:r>
          </a:p>
          <a:p>
            <a:r>
              <a:rPr lang="en-US" dirty="0">
                <a:latin typeface="KG Be Still &amp; Know" panose="02000503000000020004" pitchFamily="2" charset="0"/>
              </a:rPr>
              <a:t>How does </a:t>
            </a:r>
            <a:r>
              <a:rPr lang="en-US" dirty="0"/>
              <a:t>______</a:t>
            </a:r>
            <a:r>
              <a:rPr lang="en-US" dirty="0">
                <a:latin typeface="KG Be Still &amp; Know" panose="02000503000000020004" pitchFamily="2" charset="0"/>
              </a:rPr>
              <a:t> connect to </a:t>
            </a:r>
            <a:r>
              <a:rPr lang="en-US" dirty="0"/>
              <a:t>______ </a:t>
            </a:r>
            <a:r>
              <a:rPr lang="en-US" dirty="0">
                <a:latin typeface="KG Be Still &amp; Know" panose="02000503000000020004" pitchFamily="2" charset="0"/>
              </a:rPr>
              <a:t>?</a:t>
            </a:r>
          </a:p>
          <a:p>
            <a:r>
              <a:rPr lang="en-US" dirty="0">
                <a:latin typeface="KG Be Still &amp; Know" panose="02000503000000020004" pitchFamily="2" charset="0"/>
              </a:rPr>
              <a:t>Did </a:t>
            </a:r>
            <a:r>
              <a:rPr lang="en-US" dirty="0"/>
              <a:t>______</a:t>
            </a:r>
            <a:r>
              <a:rPr lang="en-US" dirty="0">
                <a:latin typeface="KG Be Still &amp; Know" panose="02000503000000020004" pitchFamily="2" charset="0"/>
              </a:rPr>
              <a:t> cause </a:t>
            </a:r>
            <a:r>
              <a:rPr lang="en-US" dirty="0"/>
              <a:t>______</a:t>
            </a:r>
            <a:r>
              <a:rPr lang="en-US" dirty="0">
                <a:latin typeface="KG Be Still &amp; Know" panose="02000503000000020004" pitchFamily="2" charset="0"/>
              </a:rPr>
              <a:t>?</a:t>
            </a:r>
          </a:p>
          <a:p>
            <a:r>
              <a:rPr lang="en-US" dirty="0">
                <a:latin typeface="KG Be Still &amp; Know" panose="02000503000000020004" pitchFamily="2" charset="0"/>
              </a:rPr>
              <a:t>What are the multiple long-term effects of </a:t>
            </a:r>
            <a:r>
              <a:rPr lang="en-US" dirty="0"/>
              <a:t>______</a:t>
            </a:r>
            <a:r>
              <a:rPr lang="en-US" dirty="0">
                <a:latin typeface="KG Be Still &amp; Know" panose="02000503000000020004" pitchFamily="2" charset="0"/>
              </a:rPr>
              <a:t>?</a:t>
            </a:r>
          </a:p>
        </p:txBody>
      </p:sp>
      <p:sp>
        <p:nvSpPr>
          <p:cNvPr id="9" name="Rounded Rectangle 8"/>
          <p:cNvSpPr/>
          <p:nvPr/>
        </p:nvSpPr>
        <p:spPr>
          <a:xfrm>
            <a:off x="195072" y="280416"/>
            <a:ext cx="8766048" cy="6364224"/>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8113" y="2558623"/>
            <a:ext cx="1194816" cy="119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Event</a:t>
            </a:r>
          </a:p>
        </p:txBody>
      </p:sp>
      <p:sp>
        <p:nvSpPr>
          <p:cNvPr id="11" name="Oval 10"/>
          <p:cNvSpPr/>
          <p:nvPr/>
        </p:nvSpPr>
        <p:spPr>
          <a:xfrm>
            <a:off x="608113" y="4074753"/>
            <a:ext cx="1194816" cy="119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Event</a:t>
            </a:r>
          </a:p>
        </p:txBody>
      </p:sp>
      <p:sp>
        <p:nvSpPr>
          <p:cNvPr id="12" name="Oval 11"/>
          <p:cNvSpPr/>
          <p:nvPr/>
        </p:nvSpPr>
        <p:spPr>
          <a:xfrm>
            <a:off x="3461695" y="3319697"/>
            <a:ext cx="1194816" cy="119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Event</a:t>
            </a:r>
          </a:p>
        </p:txBody>
      </p:sp>
      <p:sp>
        <p:nvSpPr>
          <p:cNvPr id="13" name="Isosceles Triangle 12"/>
          <p:cNvSpPr/>
          <p:nvPr/>
        </p:nvSpPr>
        <p:spPr>
          <a:xfrm>
            <a:off x="6339841" y="2906018"/>
            <a:ext cx="2072460" cy="206805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KG Be Still &amp; Know" panose="02000503000000020004" pitchFamily="2" charset="0"/>
              </a:rPr>
              <a:t>Event</a:t>
            </a:r>
          </a:p>
        </p:txBody>
      </p:sp>
      <p:cxnSp>
        <p:nvCxnSpPr>
          <p:cNvPr id="18" name="Curved Connector 17"/>
          <p:cNvCxnSpPr>
            <a:stCxn id="10" idx="6"/>
          </p:cNvCxnSpPr>
          <p:nvPr/>
        </p:nvCxnSpPr>
        <p:spPr>
          <a:xfrm>
            <a:off x="1802929" y="3156031"/>
            <a:ext cx="5390351" cy="12700"/>
          </a:xfrm>
          <a:prstGeom prst="curved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1" idx="6"/>
          </p:cNvCxnSpPr>
          <p:nvPr/>
        </p:nvCxnSpPr>
        <p:spPr>
          <a:xfrm flipV="1">
            <a:off x="1802929" y="4662457"/>
            <a:ext cx="4640543" cy="9704"/>
          </a:xfrm>
          <a:prstGeom prst="curved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V="1">
            <a:off x="4655678" y="3914877"/>
            <a:ext cx="2196226" cy="4640"/>
          </a:xfrm>
          <a:prstGeom prst="curved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02929" y="3462528"/>
            <a:ext cx="1525487" cy="44914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802929" y="4098652"/>
            <a:ext cx="1525487" cy="34224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960" y="6051095"/>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Tree>
    <p:extLst>
      <p:ext uri="{BB962C8B-B14F-4D97-AF65-F5344CB8AC3E}">
        <p14:creationId xmlns:p14="http://schemas.microsoft.com/office/powerpoint/2010/main" val="436511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CC531-9A67-4B6C-AE10-BE06AA4298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TextBox 3">
            <a:extLst>
              <a:ext uri="{FF2B5EF4-FFF2-40B4-BE49-F238E27FC236}">
                <a16:creationId xmlns:a16="http://schemas.microsoft.com/office/drawing/2014/main" id="{60E10B1F-4873-44B6-9B12-703D46974EB0}"/>
              </a:ext>
            </a:extLst>
          </p:cNvPr>
          <p:cNvSpPr txBox="1"/>
          <p:nvPr/>
        </p:nvSpPr>
        <p:spPr>
          <a:xfrm>
            <a:off x="3150973" y="4304552"/>
            <a:ext cx="3336324" cy="1200329"/>
          </a:xfrm>
          <a:prstGeom prst="rect">
            <a:avLst/>
          </a:prstGeom>
          <a:noFill/>
        </p:spPr>
        <p:txBody>
          <a:bodyPr wrap="square" rtlCol="0">
            <a:spAutoFit/>
          </a:bodyPr>
          <a:lstStyle/>
          <a:p>
            <a:r>
              <a:rPr lang="en-US" sz="7200" dirty="0">
                <a:solidFill>
                  <a:schemeClr val="bg1"/>
                </a:solidFill>
                <a:latin typeface="Bloomishly" pitchFamily="50" charset="0"/>
              </a:rPr>
              <a:t>Categorizing</a:t>
            </a:r>
          </a:p>
        </p:txBody>
      </p:sp>
      <p:sp>
        <p:nvSpPr>
          <p:cNvPr id="5" name="TextBox 4">
            <a:extLst>
              <a:ext uri="{FF2B5EF4-FFF2-40B4-BE49-F238E27FC236}">
                <a16:creationId xmlns:a16="http://schemas.microsoft.com/office/drawing/2014/main" id="{D7DE2FE3-2A47-48CB-A6A6-2C760827CD56}"/>
              </a:ext>
            </a:extLst>
          </p:cNvPr>
          <p:cNvSpPr txBox="1"/>
          <p:nvPr/>
        </p:nvSpPr>
        <p:spPr>
          <a:xfrm>
            <a:off x="2613455" y="5158084"/>
            <a:ext cx="4411360" cy="1446550"/>
          </a:xfrm>
          <a:prstGeom prst="rect">
            <a:avLst/>
          </a:prstGeom>
          <a:noFill/>
        </p:spPr>
        <p:txBody>
          <a:bodyPr wrap="square" rtlCol="0">
            <a:spAutoFit/>
          </a:bodyPr>
          <a:lstStyle/>
          <a:p>
            <a:pPr algn="ctr"/>
            <a:r>
              <a:rPr lang="en-US" sz="8800" dirty="0">
                <a:solidFill>
                  <a:schemeClr val="bg1"/>
                </a:solidFill>
                <a:latin typeface="Abadi" panose="020B0604020104020204" pitchFamily="34" charset="0"/>
              </a:rPr>
              <a:t>Skills</a:t>
            </a:r>
          </a:p>
        </p:txBody>
      </p:sp>
    </p:spTree>
    <p:extLst>
      <p:ext uri="{BB962C8B-B14F-4D97-AF65-F5344CB8AC3E}">
        <p14:creationId xmlns:p14="http://schemas.microsoft.com/office/powerpoint/2010/main" val="2770053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032" y="219456"/>
            <a:ext cx="8705088" cy="64861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91184" y="365980"/>
            <a:ext cx="6888480" cy="707886"/>
          </a:xfrm>
          <a:prstGeom prst="rect">
            <a:avLst/>
          </a:prstGeom>
          <a:noFill/>
        </p:spPr>
        <p:txBody>
          <a:bodyPr wrap="square" rtlCol="0">
            <a:spAutoFit/>
          </a:bodyPr>
          <a:lstStyle/>
          <a:p>
            <a:pPr algn="ctr"/>
            <a:r>
              <a:rPr lang="en-US" sz="4000" dirty="0">
                <a:latin typeface="KG Be Still &amp; Know" panose="02000503000000020004" pitchFamily="2" charset="0"/>
              </a:rPr>
              <a:t>Categorize</a:t>
            </a:r>
          </a:p>
        </p:txBody>
      </p:sp>
      <p:sp>
        <p:nvSpPr>
          <p:cNvPr id="5" name="Rectangle 4"/>
          <p:cNvSpPr/>
          <p:nvPr/>
        </p:nvSpPr>
        <p:spPr>
          <a:xfrm>
            <a:off x="627888" y="1125158"/>
            <a:ext cx="8211312" cy="646331"/>
          </a:xfrm>
          <a:prstGeom prst="rect">
            <a:avLst/>
          </a:prstGeom>
        </p:spPr>
        <p:txBody>
          <a:bodyPr wrap="square">
            <a:spAutoFit/>
          </a:bodyPr>
          <a:lstStyle/>
          <a:p>
            <a:r>
              <a:rPr lang="en-US" baseline="0" dirty="0">
                <a:latin typeface="KG Be Still &amp; Know" panose="02000503000000020004" pitchFamily="2" charset="0"/>
              </a:rPr>
              <a:t>Group events, people, places or things that belong</a:t>
            </a:r>
            <a:r>
              <a:rPr lang="en-US" dirty="0">
                <a:latin typeface="KG Be Still &amp; Know" panose="02000503000000020004" pitchFamily="2" charset="0"/>
              </a:rPr>
              <a:t> together. How do these go together? How are they related?</a:t>
            </a:r>
          </a:p>
        </p:txBody>
      </p:sp>
      <p:sp>
        <p:nvSpPr>
          <p:cNvPr id="9" name="Rectangle 8"/>
          <p:cNvSpPr/>
          <p:nvPr/>
        </p:nvSpPr>
        <p:spPr>
          <a:xfrm>
            <a:off x="1030224" y="5769533"/>
            <a:ext cx="7284720" cy="646331"/>
          </a:xfrm>
          <a:prstGeom prst="rect">
            <a:avLst/>
          </a:prstGeom>
        </p:spPr>
        <p:txBody>
          <a:bodyPr wrap="square">
            <a:spAutoFit/>
          </a:bodyPr>
          <a:lstStyle/>
          <a:p>
            <a:pPr algn="ctr"/>
            <a:r>
              <a:rPr lang="en-US" dirty="0"/>
              <a:t>_____</a:t>
            </a:r>
            <a:r>
              <a:rPr lang="en-US" dirty="0">
                <a:latin typeface="KG Be Still &amp; Know" panose="02000503000000020004" pitchFamily="2" charset="0"/>
              </a:rPr>
              <a:t> goes with </a:t>
            </a:r>
            <a:r>
              <a:rPr lang="en-US" dirty="0"/>
              <a:t>_____. </a:t>
            </a:r>
            <a:r>
              <a:rPr lang="en-US" dirty="0">
                <a:latin typeface="KG Be Still &amp; Know" panose="02000503000000020004" pitchFamily="2" charset="0"/>
              </a:rPr>
              <a:t> </a:t>
            </a:r>
          </a:p>
          <a:p>
            <a:pPr algn="ctr"/>
            <a:r>
              <a:rPr lang="en-US" dirty="0"/>
              <a:t>_____ </a:t>
            </a:r>
            <a:r>
              <a:rPr lang="en-US" dirty="0">
                <a:latin typeface="KG Be Still &amp; Know" panose="02000503000000020004" pitchFamily="2" charset="0"/>
              </a:rPr>
              <a:t>are examples of  </a:t>
            </a:r>
            <a:r>
              <a:rPr lang="en-US" dirty="0"/>
              <a:t>____.</a:t>
            </a:r>
            <a:endParaRPr lang="en-US" dirty="0">
              <a:latin typeface="KG Be Still &amp; Know" panose="02000503000000020004" pitchFamily="2" charset="0"/>
            </a:endParaRPr>
          </a:p>
        </p:txBody>
      </p:sp>
      <p:sp>
        <p:nvSpPr>
          <p:cNvPr id="11" name="TextBox 10"/>
          <p:cNvSpPr txBox="1"/>
          <p:nvPr/>
        </p:nvSpPr>
        <p:spPr>
          <a:xfrm>
            <a:off x="-36576" y="6026711"/>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
        <p:nvSpPr>
          <p:cNvPr id="7" name="Oval 6"/>
          <p:cNvSpPr/>
          <p:nvPr/>
        </p:nvSpPr>
        <p:spPr>
          <a:xfrm>
            <a:off x="1438656" y="2133600"/>
            <a:ext cx="1950720" cy="18531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latin typeface="KG Be Still &amp; Know" panose="02000503000000020004" pitchFamily="2" charset="0"/>
              </a:rPr>
              <a:t>Category</a:t>
            </a:r>
          </a:p>
        </p:txBody>
      </p:sp>
      <p:sp>
        <p:nvSpPr>
          <p:cNvPr id="17" name="Oval 16"/>
          <p:cNvSpPr/>
          <p:nvPr/>
        </p:nvSpPr>
        <p:spPr>
          <a:xfrm>
            <a:off x="5882640" y="2182552"/>
            <a:ext cx="1950720" cy="1853184"/>
          </a:xfrm>
          <a:prstGeom prst="ellipse">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latin typeface="KG Be Still &amp; Know" panose="02000503000000020004" pitchFamily="2" charset="0"/>
              </a:rPr>
              <a:t>Category</a:t>
            </a:r>
          </a:p>
        </p:txBody>
      </p:sp>
      <p:sp>
        <p:nvSpPr>
          <p:cNvPr id="8" name="Oval 7"/>
          <p:cNvSpPr/>
          <p:nvPr/>
        </p:nvSpPr>
        <p:spPr>
          <a:xfrm>
            <a:off x="835152" y="4171450"/>
            <a:ext cx="877824" cy="841248"/>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G Be Still &amp; Know" panose="02000503000000020004" pitchFamily="2" charset="0"/>
              </a:rPr>
              <a:t>2</a:t>
            </a:r>
          </a:p>
        </p:txBody>
      </p:sp>
      <p:sp>
        <p:nvSpPr>
          <p:cNvPr id="19" name="Oval 18"/>
          <p:cNvSpPr/>
          <p:nvPr/>
        </p:nvSpPr>
        <p:spPr>
          <a:xfrm>
            <a:off x="2572512" y="4200569"/>
            <a:ext cx="877824" cy="841248"/>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G Be Still &amp; Know" panose="02000503000000020004" pitchFamily="2" charset="0"/>
              </a:rPr>
              <a:t>3</a:t>
            </a:r>
          </a:p>
        </p:txBody>
      </p:sp>
      <p:sp>
        <p:nvSpPr>
          <p:cNvPr id="20" name="Oval 19"/>
          <p:cNvSpPr/>
          <p:nvPr/>
        </p:nvSpPr>
        <p:spPr>
          <a:xfrm>
            <a:off x="396240" y="2756383"/>
            <a:ext cx="877824" cy="841248"/>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G Be Still &amp; Know" panose="02000503000000020004" pitchFamily="2" charset="0"/>
              </a:rPr>
              <a:t>1</a:t>
            </a:r>
          </a:p>
        </p:txBody>
      </p:sp>
      <p:sp>
        <p:nvSpPr>
          <p:cNvPr id="21" name="Oval 20"/>
          <p:cNvSpPr/>
          <p:nvPr/>
        </p:nvSpPr>
        <p:spPr>
          <a:xfrm>
            <a:off x="7979664" y="2783474"/>
            <a:ext cx="877824" cy="841248"/>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G Be Still &amp; Know" panose="02000503000000020004" pitchFamily="2" charset="0"/>
              </a:rPr>
              <a:t>C</a:t>
            </a:r>
          </a:p>
        </p:txBody>
      </p:sp>
      <p:sp>
        <p:nvSpPr>
          <p:cNvPr id="22" name="Oval 21"/>
          <p:cNvSpPr/>
          <p:nvPr/>
        </p:nvSpPr>
        <p:spPr>
          <a:xfrm>
            <a:off x="7540752" y="4229236"/>
            <a:ext cx="877824" cy="841248"/>
          </a:xfrm>
          <a:prstGeom prst="ellipse">
            <a:avLst/>
          </a:prstGeom>
          <a:solidFill>
            <a:srgbClr val="9966F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G Be Still &amp; Know" panose="02000503000000020004" pitchFamily="2" charset="0"/>
              </a:rPr>
              <a:t>B</a:t>
            </a:r>
          </a:p>
        </p:txBody>
      </p:sp>
      <p:sp>
        <p:nvSpPr>
          <p:cNvPr id="23" name="Oval 22"/>
          <p:cNvSpPr/>
          <p:nvPr/>
        </p:nvSpPr>
        <p:spPr>
          <a:xfrm>
            <a:off x="5644896" y="4226028"/>
            <a:ext cx="877824" cy="841248"/>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G Be Still &amp; Know" panose="02000503000000020004" pitchFamily="2" charset="0"/>
              </a:rPr>
              <a:t>A</a:t>
            </a:r>
          </a:p>
        </p:txBody>
      </p:sp>
    </p:spTree>
    <p:extLst>
      <p:ext uri="{BB962C8B-B14F-4D97-AF65-F5344CB8AC3E}">
        <p14:creationId xmlns:p14="http://schemas.microsoft.com/office/powerpoint/2010/main" val="3459244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032" y="219456"/>
            <a:ext cx="8705088" cy="6486144"/>
          </a:xfrm>
          <a:prstGeom prst="round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_</a:t>
            </a:r>
          </a:p>
        </p:txBody>
      </p:sp>
      <p:sp>
        <p:nvSpPr>
          <p:cNvPr id="4" name="TextBox 3"/>
          <p:cNvSpPr txBox="1"/>
          <p:nvPr/>
        </p:nvSpPr>
        <p:spPr>
          <a:xfrm>
            <a:off x="1091184" y="365980"/>
            <a:ext cx="6888480" cy="707886"/>
          </a:xfrm>
          <a:prstGeom prst="rect">
            <a:avLst/>
          </a:prstGeom>
          <a:noFill/>
        </p:spPr>
        <p:txBody>
          <a:bodyPr wrap="square" rtlCol="0">
            <a:spAutoFit/>
          </a:bodyPr>
          <a:lstStyle/>
          <a:p>
            <a:pPr algn="ctr"/>
            <a:r>
              <a:rPr lang="en-US" sz="4000" dirty="0">
                <a:latin typeface="KG Be Still &amp; Know" panose="02000503000000020004" pitchFamily="2" charset="0"/>
              </a:rPr>
              <a:t>Comparing and Contrasting</a:t>
            </a:r>
          </a:p>
        </p:txBody>
      </p:sp>
      <p:sp>
        <p:nvSpPr>
          <p:cNvPr id="5" name="Rectangle 4"/>
          <p:cNvSpPr/>
          <p:nvPr/>
        </p:nvSpPr>
        <p:spPr>
          <a:xfrm>
            <a:off x="627888" y="1125158"/>
            <a:ext cx="8211312" cy="646331"/>
          </a:xfrm>
          <a:prstGeom prst="rect">
            <a:avLst/>
          </a:prstGeom>
        </p:spPr>
        <p:txBody>
          <a:bodyPr wrap="square">
            <a:spAutoFit/>
          </a:bodyPr>
          <a:lstStyle/>
          <a:p>
            <a:r>
              <a:rPr lang="en-US" baseline="0" dirty="0">
                <a:latin typeface="KG Be Still &amp; Know" panose="02000503000000020004" pitchFamily="2" charset="0"/>
              </a:rPr>
              <a:t>How are they similar and different. What is the same? What are the similarities? How do they differ?  </a:t>
            </a:r>
            <a:endParaRPr lang="en-US" dirty="0">
              <a:latin typeface="KG Be Still &amp; Know" panose="02000503000000020004" pitchFamily="2" charset="0"/>
            </a:endParaRPr>
          </a:p>
        </p:txBody>
      </p:sp>
      <p:sp>
        <p:nvSpPr>
          <p:cNvPr id="9" name="Rectangle 8"/>
          <p:cNvSpPr/>
          <p:nvPr/>
        </p:nvSpPr>
        <p:spPr>
          <a:xfrm>
            <a:off x="1091184" y="5564423"/>
            <a:ext cx="7284720" cy="923330"/>
          </a:xfrm>
          <a:prstGeom prst="rect">
            <a:avLst/>
          </a:prstGeom>
        </p:spPr>
        <p:txBody>
          <a:bodyPr wrap="square">
            <a:spAutoFit/>
          </a:bodyPr>
          <a:lstStyle/>
          <a:p>
            <a:pPr algn="ctr"/>
            <a:r>
              <a:rPr lang="en-US" dirty="0"/>
              <a:t>_____</a:t>
            </a:r>
            <a:r>
              <a:rPr lang="en-US" dirty="0">
                <a:latin typeface="KG Be Still &amp; Know" panose="02000503000000020004" pitchFamily="2" charset="0"/>
              </a:rPr>
              <a:t> and </a:t>
            </a:r>
            <a:r>
              <a:rPr lang="en-US" dirty="0"/>
              <a:t>_____</a:t>
            </a:r>
            <a:r>
              <a:rPr lang="en-US" dirty="0">
                <a:latin typeface="KG Be Still &amp; Know" panose="02000503000000020004" pitchFamily="2" charset="0"/>
              </a:rPr>
              <a:t> are the same because they both </a:t>
            </a:r>
            <a:r>
              <a:rPr lang="en-US" dirty="0"/>
              <a:t>_____.</a:t>
            </a:r>
            <a:r>
              <a:rPr lang="en-US" dirty="0">
                <a:latin typeface="KG Be Still &amp; Know" panose="02000503000000020004" pitchFamily="2" charset="0"/>
              </a:rPr>
              <a:t>  </a:t>
            </a:r>
          </a:p>
          <a:p>
            <a:pPr algn="ctr"/>
            <a:r>
              <a:rPr lang="en-US" dirty="0"/>
              <a:t>_____ </a:t>
            </a:r>
            <a:r>
              <a:rPr lang="en-US" dirty="0">
                <a:latin typeface="KG Be Still &amp; Know" panose="02000503000000020004" pitchFamily="2" charset="0"/>
              </a:rPr>
              <a:t>and </a:t>
            </a:r>
            <a:r>
              <a:rPr lang="en-US" dirty="0"/>
              <a:t>____ </a:t>
            </a:r>
            <a:r>
              <a:rPr lang="en-US" dirty="0">
                <a:latin typeface="KG Be Still &amp; Know" panose="02000503000000020004" pitchFamily="2" charset="0"/>
              </a:rPr>
              <a:t>are different because </a:t>
            </a:r>
            <a:r>
              <a:rPr lang="en-US" dirty="0"/>
              <a:t>_____</a:t>
            </a:r>
            <a:r>
              <a:rPr lang="en-US" dirty="0">
                <a:latin typeface="KG Be Still &amp; Know" panose="02000503000000020004" pitchFamily="2" charset="0"/>
              </a:rPr>
              <a:t>.</a:t>
            </a:r>
          </a:p>
          <a:p>
            <a:pPr algn="ctr"/>
            <a:r>
              <a:rPr lang="en-US" dirty="0"/>
              <a:t>_____ </a:t>
            </a:r>
            <a:r>
              <a:rPr lang="en-US" dirty="0">
                <a:latin typeface="KG Be Still &amp; Know" panose="02000503000000020004" pitchFamily="2" charset="0"/>
              </a:rPr>
              <a:t>(result) was a result of </a:t>
            </a:r>
            <a:r>
              <a:rPr lang="en-US" dirty="0"/>
              <a:t>____</a:t>
            </a:r>
            <a:r>
              <a:rPr lang="en-US" dirty="0">
                <a:latin typeface="KG Be Still &amp; Know" panose="02000503000000020004" pitchFamily="2" charset="0"/>
              </a:rPr>
              <a:t> (cause)_</a:t>
            </a:r>
          </a:p>
        </p:txBody>
      </p:sp>
      <p:sp>
        <p:nvSpPr>
          <p:cNvPr id="11" name="TextBox 10"/>
          <p:cNvSpPr txBox="1"/>
          <p:nvPr/>
        </p:nvSpPr>
        <p:spPr>
          <a:xfrm>
            <a:off x="-68694" y="6054550"/>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
        <p:nvSpPr>
          <p:cNvPr id="7" name="Oval 6"/>
          <p:cNvSpPr/>
          <p:nvPr/>
        </p:nvSpPr>
        <p:spPr>
          <a:xfrm>
            <a:off x="1889760" y="1854729"/>
            <a:ext cx="3560064" cy="3448964"/>
          </a:xfrm>
          <a:prstGeom prst="ellipse">
            <a:avLst/>
          </a:prstGeom>
          <a:solidFill>
            <a:srgbClr val="0000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52672" y="1822781"/>
            <a:ext cx="3560064" cy="3448964"/>
          </a:xfrm>
          <a:prstGeom prst="ellipse">
            <a:avLst/>
          </a:prstGeom>
          <a:solidFill>
            <a:srgbClr val="0000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60448" y="3374137"/>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Difference</a:t>
            </a:r>
          </a:p>
        </p:txBody>
      </p:sp>
      <p:sp>
        <p:nvSpPr>
          <p:cNvPr id="14" name="TextBox 13"/>
          <p:cNvSpPr txBox="1"/>
          <p:nvPr/>
        </p:nvSpPr>
        <p:spPr>
          <a:xfrm>
            <a:off x="5632704" y="3374136"/>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Difference</a:t>
            </a:r>
          </a:p>
        </p:txBody>
      </p:sp>
      <p:sp>
        <p:nvSpPr>
          <p:cNvPr id="15" name="TextBox 14"/>
          <p:cNvSpPr txBox="1"/>
          <p:nvPr/>
        </p:nvSpPr>
        <p:spPr>
          <a:xfrm>
            <a:off x="3874008" y="3374137"/>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Similarity</a:t>
            </a:r>
          </a:p>
        </p:txBody>
      </p:sp>
    </p:spTree>
    <p:extLst>
      <p:ext uri="{BB962C8B-B14F-4D97-AF65-F5344CB8AC3E}">
        <p14:creationId xmlns:p14="http://schemas.microsoft.com/office/powerpoint/2010/main" val="926455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everal&#10;&#10;Description automatically generated">
            <a:extLst>
              <a:ext uri="{FF2B5EF4-FFF2-40B4-BE49-F238E27FC236}">
                <a16:creationId xmlns:a16="http://schemas.microsoft.com/office/drawing/2014/main" id="{416089A8-6905-4B0A-8C45-C38922390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095120"/>
          </a:xfrm>
          <a:prstGeom prst="rect">
            <a:avLst/>
          </a:prstGeom>
        </p:spPr>
      </p:pic>
      <p:pic>
        <p:nvPicPr>
          <p:cNvPr id="3" name="Picture 2">
            <a:extLst>
              <a:ext uri="{FF2B5EF4-FFF2-40B4-BE49-F238E27FC236}">
                <a16:creationId xmlns:a16="http://schemas.microsoft.com/office/drawing/2014/main" id="{D54AFC2A-49B2-4DCA-BE34-E5E312862F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59225"/>
            <a:ext cx="9149483" cy="6098775"/>
          </a:xfrm>
          <a:prstGeom prst="rect">
            <a:avLst/>
          </a:prstGeom>
        </p:spPr>
      </p:pic>
      <p:sp>
        <p:nvSpPr>
          <p:cNvPr id="2" name="TextBox 3">
            <a:extLst>
              <a:ext uri="{FF2B5EF4-FFF2-40B4-BE49-F238E27FC236}">
                <a16:creationId xmlns:a16="http://schemas.microsoft.com/office/drawing/2014/main" id="{6FEBF1E2-70B7-43B2-8FAB-44F9656A8BA3}"/>
              </a:ext>
            </a:extLst>
          </p:cNvPr>
          <p:cNvSpPr txBox="1">
            <a:spLocks noChangeArrowheads="1"/>
          </p:cNvSpPr>
          <p:nvPr/>
        </p:nvSpPr>
        <p:spPr bwMode="auto">
          <a:xfrm>
            <a:off x="188586" y="0"/>
            <a:ext cx="87668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dirty="0">
                <a:solidFill>
                  <a:schemeClr val="bg1"/>
                </a:solidFill>
                <a:latin typeface="A Hundred Miles" panose="02000000000000000000" pitchFamily="2" charset="0"/>
              </a:rPr>
              <a:t>Share one new piece of information you learned.</a:t>
            </a:r>
          </a:p>
        </p:txBody>
      </p:sp>
    </p:spTree>
    <p:extLst>
      <p:ext uri="{BB962C8B-B14F-4D97-AF65-F5344CB8AC3E}">
        <p14:creationId xmlns:p14="http://schemas.microsoft.com/office/powerpoint/2010/main" val="1647665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022C4-88BC-4773-A992-DF7C094BE4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4166393" cy="6858000"/>
          </a:xfrm>
          <a:prstGeom prst="rect">
            <a:avLst/>
          </a:prstGeom>
        </p:spPr>
      </p:pic>
      <p:sp>
        <p:nvSpPr>
          <p:cNvPr id="3" name="TextBox 2">
            <a:extLst>
              <a:ext uri="{FF2B5EF4-FFF2-40B4-BE49-F238E27FC236}">
                <a16:creationId xmlns:a16="http://schemas.microsoft.com/office/drawing/2014/main" id="{C0E0D8FB-1695-4C3B-9FD2-986347C763E5}"/>
              </a:ext>
            </a:extLst>
          </p:cNvPr>
          <p:cNvSpPr txBox="1"/>
          <p:nvPr/>
        </p:nvSpPr>
        <p:spPr>
          <a:xfrm>
            <a:off x="4704344" y="109854"/>
            <a:ext cx="4204252" cy="2862322"/>
          </a:xfrm>
          <a:prstGeom prst="rect">
            <a:avLst/>
          </a:prstGeom>
          <a:noFill/>
        </p:spPr>
        <p:txBody>
          <a:bodyPr wrap="square" rtlCol="0">
            <a:spAutoFit/>
          </a:bodyPr>
          <a:lstStyle/>
          <a:p>
            <a:pPr algn="r"/>
            <a:r>
              <a:rPr lang="en-US" sz="6000" dirty="0">
                <a:latin typeface="Be Bright" panose="02000506000000020003" pitchFamily="50" charset="0"/>
              </a:rPr>
              <a:t>Text </a:t>
            </a:r>
          </a:p>
          <a:p>
            <a:pPr algn="r"/>
            <a:r>
              <a:rPr lang="en-US" sz="6000" dirty="0">
                <a:latin typeface="Be Bright" panose="02000506000000020003" pitchFamily="50" charset="0"/>
              </a:rPr>
              <a:t>Dependent </a:t>
            </a:r>
          </a:p>
          <a:p>
            <a:pPr algn="r"/>
            <a:r>
              <a:rPr lang="en-US" sz="6000" dirty="0">
                <a:latin typeface="Be Bright" panose="02000506000000020003" pitchFamily="50" charset="0"/>
              </a:rPr>
              <a:t>Skills</a:t>
            </a:r>
          </a:p>
        </p:txBody>
      </p:sp>
    </p:spTree>
    <p:extLst>
      <p:ext uri="{BB962C8B-B14F-4D97-AF65-F5344CB8AC3E}">
        <p14:creationId xmlns:p14="http://schemas.microsoft.com/office/powerpoint/2010/main" val="1691573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032" y="219456"/>
            <a:ext cx="8705088" cy="6486144"/>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4" name="TextBox 3"/>
          <p:cNvSpPr txBox="1"/>
          <p:nvPr/>
        </p:nvSpPr>
        <p:spPr>
          <a:xfrm>
            <a:off x="1091184" y="365980"/>
            <a:ext cx="6888480" cy="707886"/>
          </a:xfrm>
          <a:prstGeom prst="rect">
            <a:avLst/>
          </a:prstGeom>
          <a:noFill/>
        </p:spPr>
        <p:txBody>
          <a:bodyPr wrap="square" rtlCol="0">
            <a:spAutoFit/>
          </a:bodyPr>
          <a:lstStyle/>
          <a:p>
            <a:pPr algn="ctr"/>
            <a:r>
              <a:rPr lang="en-US" sz="4000" dirty="0">
                <a:latin typeface="KG Be Still &amp; Know" panose="02000503000000020004" pitchFamily="2" charset="0"/>
              </a:rPr>
              <a:t>Finding the Main Idea</a:t>
            </a:r>
          </a:p>
        </p:txBody>
      </p:sp>
      <p:sp>
        <p:nvSpPr>
          <p:cNvPr id="5" name="Rectangle 4"/>
          <p:cNvSpPr/>
          <p:nvPr/>
        </p:nvSpPr>
        <p:spPr>
          <a:xfrm>
            <a:off x="627888" y="1125158"/>
            <a:ext cx="8211312" cy="369332"/>
          </a:xfrm>
          <a:prstGeom prst="rect">
            <a:avLst/>
          </a:prstGeom>
        </p:spPr>
        <p:txBody>
          <a:bodyPr wrap="square">
            <a:spAutoFit/>
          </a:bodyPr>
          <a:lstStyle/>
          <a:p>
            <a:r>
              <a:rPr lang="en-US" baseline="0" dirty="0">
                <a:latin typeface="KG Be Still &amp; Know" panose="02000503000000020004" pitchFamily="2" charset="0"/>
              </a:rPr>
              <a:t>What is the text mostly about. What details support the</a:t>
            </a:r>
            <a:r>
              <a:rPr lang="en-US" dirty="0">
                <a:latin typeface="KG Be Still &amp; Know" panose="02000503000000020004" pitchFamily="2" charset="0"/>
              </a:rPr>
              <a:t> main idea?</a:t>
            </a:r>
          </a:p>
        </p:txBody>
      </p:sp>
      <p:sp>
        <p:nvSpPr>
          <p:cNvPr id="9" name="Rectangle 8"/>
          <p:cNvSpPr/>
          <p:nvPr/>
        </p:nvSpPr>
        <p:spPr>
          <a:xfrm>
            <a:off x="1091184" y="5770855"/>
            <a:ext cx="7284720" cy="646331"/>
          </a:xfrm>
          <a:prstGeom prst="rect">
            <a:avLst/>
          </a:prstGeom>
        </p:spPr>
        <p:txBody>
          <a:bodyPr wrap="square">
            <a:spAutoFit/>
          </a:bodyPr>
          <a:lstStyle/>
          <a:p>
            <a:pPr algn="ctr"/>
            <a:r>
              <a:rPr lang="en-US" dirty="0"/>
              <a:t>_____</a:t>
            </a:r>
            <a:r>
              <a:rPr lang="en-US" dirty="0">
                <a:latin typeface="KG Be Still &amp; Know" panose="02000503000000020004" pitchFamily="2" charset="0"/>
              </a:rPr>
              <a:t> is mostly about  </a:t>
            </a:r>
            <a:r>
              <a:rPr lang="en-US" dirty="0"/>
              <a:t>_____</a:t>
            </a:r>
            <a:r>
              <a:rPr lang="en-US" dirty="0">
                <a:latin typeface="KG Be Still &amp; Know" panose="02000503000000020004" pitchFamily="2" charset="0"/>
              </a:rPr>
              <a:t> because</a:t>
            </a:r>
            <a:r>
              <a:rPr lang="en-US" dirty="0"/>
              <a:t>_____.</a:t>
            </a:r>
            <a:r>
              <a:rPr lang="en-US" dirty="0">
                <a:latin typeface="KG Be Still &amp; Know" panose="02000503000000020004" pitchFamily="2" charset="0"/>
              </a:rPr>
              <a:t>  </a:t>
            </a:r>
          </a:p>
          <a:p>
            <a:pPr algn="ctr"/>
            <a:r>
              <a:rPr lang="en-US" dirty="0"/>
              <a:t>_____ </a:t>
            </a:r>
            <a:r>
              <a:rPr lang="en-US" dirty="0">
                <a:latin typeface="KG Be Still &amp; Know" panose="02000503000000020004" pitchFamily="2" charset="0"/>
              </a:rPr>
              <a:t>and </a:t>
            </a:r>
            <a:r>
              <a:rPr lang="en-US" dirty="0"/>
              <a:t>____ </a:t>
            </a:r>
            <a:r>
              <a:rPr lang="en-US" dirty="0">
                <a:latin typeface="KG Be Still &amp; Know" panose="02000503000000020004" pitchFamily="2" charset="0"/>
              </a:rPr>
              <a:t>are details that support the main idea by </a:t>
            </a:r>
            <a:r>
              <a:rPr lang="en-US" dirty="0"/>
              <a:t>_____</a:t>
            </a:r>
            <a:r>
              <a:rPr lang="en-US" dirty="0">
                <a:latin typeface="KG Be Still &amp; Know" panose="02000503000000020004" pitchFamily="2" charset="0"/>
              </a:rPr>
              <a:t>.</a:t>
            </a:r>
          </a:p>
        </p:txBody>
      </p:sp>
      <p:sp>
        <p:nvSpPr>
          <p:cNvPr id="11" name="TextBox 10"/>
          <p:cNvSpPr txBox="1"/>
          <p:nvPr/>
        </p:nvSpPr>
        <p:spPr>
          <a:xfrm>
            <a:off x="-68694" y="6054550"/>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
        <p:nvSpPr>
          <p:cNvPr id="8" name="TextBox 7"/>
          <p:cNvSpPr txBox="1"/>
          <p:nvPr/>
        </p:nvSpPr>
        <p:spPr>
          <a:xfrm>
            <a:off x="2060448" y="3374137"/>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Difference</a:t>
            </a:r>
          </a:p>
        </p:txBody>
      </p:sp>
      <p:sp>
        <p:nvSpPr>
          <p:cNvPr id="14" name="TextBox 13"/>
          <p:cNvSpPr txBox="1"/>
          <p:nvPr/>
        </p:nvSpPr>
        <p:spPr>
          <a:xfrm>
            <a:off x="5632704" y="3374136"/>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Difference</a:t>
            </a:r>
          </a:p>
        </p:txBody>
      </p:sp>
      <p:sp>
        <p:nvSpPr>
          <p:cNvPr id="15" name="TextBox 14"/>
          <p:cNvSpPr txBox="1"/>
          <p:nvPr/>
        </p:nvSpPr>
        <p:spPr>
          <a:xfrm>
            <a:off x="3907536" y="2278845"/>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Similarity</a:t>
            </a:r>
          </a:p>
        </p:txBody>
      </p:sp>
      <p:sp>
        <p:nvSpPr>
          <p:cNvPr id="10" name="Rectangle 9"/>
          <p:cNvSpPr/>
          <p:nvPr/>
        </p:nvSpPr>
        <p:spPr>
          <a:xfrm>
            <a:off x="1941576" y="2917305"/>
            <a:ext cx="582168" cy="24593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p:cNvSpPr/>
          <p:nvPr/>
        </p:nvSpPr>
        <p:spPr>
          <a:xfrm rot="16200000">
            <a:off x="1635734" y="3927911"/>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16" name="Rectangle 15"/>
          <p:cNvSpPr/>
          <p:nvPr/>
        </p:nvSpPr>
        <p:spPr>
          <a:xfrm>
            <a:off x="3004811" y="2911924"/>
            <a:ext cx="582168" cy="24593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Rectangle 16"/>
          <p:cNvSpPr/>
          <p:nvPr/>
        </p:nvSpPr>
        <p:spPr>
          <a:xfrm rot="16200000">
            <a:off x="2698969" y="3922530"/>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18" name="Rectangle 17"/>
          <p:cNvSpPr/>
          <p:nvPr/>
        </p:nvSpPr>
        <p:spPr>
          <a:xfrm>
            <a:off x="4155921" y="2921933"/>
            <a:ext cx="582168" cy="24593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9" name="Rectangle 18"/>
          <p:cNvSpPr/>
          <p:nvPr/>
        </p:nvSpPr>
        <p:spPr>
          <a:xfrm rot="16200000">
            <a:off x="3850079" y="3932539"/>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20" name="Rectangle 19"/>
          <p:cNvSpPr/>
          <p:nvPr/>
        </p:nvSpPr>
        <p:spPr>
          <a:xfrm>
            <a:off x="5417793" y="2923970"/>
            <a:ext cx="582168" cy="24593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Rectangle 20"/>
          <p:cNvSpPr/>
          <p:nvPr/>
        </p:nvSpPr>
        <p:spPr>
          <a:xfrm rot="16200000">
            <a:off x="5111951" y="3934576"/>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22" name="Rectangle 21"/>
          <p:cNvSpPr/>
          <p:nvPr/>
        </p:nvSpPr>
        <p:spPr>
          <a:xfrm>
            <a:off x="6582905" y="2911924"/>
            <a:ext cx="582168" cy="24593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3" name="Rectangle 22"/>
          <p:cNvSpPr/>
          <p:nvPr/>
        </p:nvSpPr>
        <p:spPr>
          <a:xfrm rot="16200000">
            <a:off x="6277063" y="3922530"/>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2" name="Isosceles Triangle 1"/>
          <p:cNvSpPr/>
          <p:nvPr/>
        </p:nvSpPr>
        <p:spPr>
          <a:xfrm>
            <a:off x="1941576" y="1563993"/>
            <a:ext cx="5230368" cy="135331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latin typeface="KG Be Still &amp; Know" panose="02000503000000020004" pitchFamily="2" charset="0"/>
              </a:rPr>
              <a:t>Main Idea</a:t>
            </a:r>
          </a:p>
        </p:txBody>
      </p:sp>
    </p:spTree>
    <p:extLst>
      <p:ext uri="{BB962C8B-B14F-4D97-AF65-F5344CB8AC3E}">
        <p14:creationId xmlns:p14="http://schemas.microsoft.com/office/powerpoint/2010/main" val="535134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032" y="219456"/>
            <a:ext cx="8705088" cy="64861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TextBox 3"/>
          <p:cNvSpPr txBox="1"/>
          <p:nvPr/>
        </p:nvSpPr>
        <p:spPr>
          <a:xfrm>
            <a:off x="1091184" y="365980"/>
            <a:ext cx="6888480" cy="707886"/>
          </a:xfrm>
          <a:prstGeom prst="rect">
            <a:avLst/>
          </a:prstGeom>
          <a:noFill/>
        </p:spPr>
        <p:txBody>
          <a:bodyPr wrap="square" rtlCol="0">
            <a:spAutoFit/>
          </a:bodyPr>
          <a:lstStyle/>
          <a:p>
            <a:pPr algn="ctr"/>
            <a:r>
              <a:rPr lang="en-US" sz="4000" dirty="0">
                <a:latin typeface="KG Be Still &amp; Know" panose="02000503000000020004" pitchFamily="2" charset="0"/>
              </a:rPr>
              <a:t>Summarizing</a:t>
            </a:r>
          </a:p>
        </p:txBody>
      </p:sp>
      <p:sp>
        <p:nvSpPr>
          <p:cNvPr id="5" name="Rectangle 4"/>
          <p:cNvSpPr/>
          <p:nvPr/>
        </p:nvSpPr>
        <p:spPr>
          <a:xfrm>
            <a:off x="627888" y="1125158"/>
            <a:ext cx="8211312" cy="369332"/>
          </a:xfrm>
          <a:prstGeom prst="rect">
            <a:avLst/>
          </a:prstGeom>
        </p:spPr>
        <p:txBody>
          <a:bodyPr wrap="square">
            <a:spAutoFit/>
          </a:bodyPr>
          <a:lstStyle/>
          <a:p>
            <a:r>
              <a:rPr lang="en-US" baseline="0" dirty="0">
                <a:latin typeface="KG Be Still &amp; Know" panose="02000503000000020004" pitchFamily="2" charset="0"/>
              </a:rPr>
              <a:t>A shortened version</a:t>
            </a:r>
            <a:r>
              <a:rPr lang="en-US" dirty="0">
                <a:latin typeface="KG Be Still &amp; Know" panose="02000503000000020004" pitchFamily="2" charset="0"/>
              </a:rPr>
              <a:t> of a longer text that tells the basic ideas. </a:t>
            </a:r>
          </a:p>
        </p:txBody>
      </p:sp>
      <p:sp>
        <p:nvSpPr>
          <p:cNvPr id="11" name="TextBox 10"/>
          <p:cNvSpPr txBox="1"/>
          <p:nvPr/>
        </p:nvSpPr>
        <p:spPr>
          <a:xfrm>
            <a:off x="-68694" y="6054550"/>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
        <p:nvSpPr>
          <p:cNvPr id="8" name="TextBox 7"/>
          <p:cNvSpPr txBox="1"/>
          <p:nvPr/>
        </p:nvSpPr>
        <p:spPr>
          <a:xfrm>
            <a:off x="2060448" y="3374137"/>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Difference</a:t>
            </a:r>
          </a:p>
        </p:txBody>
      </p:sp>
      <p:sp>
        <p:nvSpPr>
          <p:cNvPr id="14" name="TextBox 13"/>
          <p:cNvSpPr txBox="1"/>
          <p:nvPr/>
        </p:nvSpPr>
        <p:spPr>
          <a:xfrm>
            <a:off x="5632704" y="3374136"/>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Difference</a:t>
            </a:r>
          </a:p>
        </p:txBody>
      </p:sp>
      <p:sp>
        <p:nvSpPr>
          <p:cNvPr id="15" name="TextBox 14"/>
          <p:cNvSpPr txBox="1"/>
          <p:nvPr/>
        </p:nvSpPr>
        <p:spPr>
          <a:xfrm>
            <a:off x="3907536" y="2278845"/>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Similarity</a:t>
            </a:r>
          </a:p>
        </p:txBody>
      </p:sp>
      <p:sp>
        <p:nvSpPr>
          <p:cNvPr id="12" name="Rectangle 11"/>
          <p:cNvSpPr/>
          <p:nvPr/>
        </p:nvSpPr>
        <p:spPr>
          <a:xfrm rot="16200000">
            <a:off x="1635734" y="3927911"/>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17" name="Rectangle 16"/>
          <p:cNvSpPr/>
          <p:nvPr/>
        </p:nvSpPr>
        <p:spPr>
          <a:xfrm rot="16200000">
            <a:off x="2698969" y="3922530"/>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19" name="Rectangle 18"/>
          <p:cNvSpPr/>
          <p:nvPr/>
        </p:nvSpPr>
        <p:spPr>
          <a:xfrm rot="16200000">
            <a:off x="3850079" y="3932539"/>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21" name="Rectangle 20"/>
          <p:cNvSpPr/>
          <p:nvPr/>
        </p:nvSpPr>
        <p:spPr>
          <a:xfrm rot="16200000">
            <a:off x="5111951" y="3934576"/>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23" name="Rectangle 22"/>
          <p:cNvSpPr/>
          <p:nvPr/>
        </p:nvSpPr>
        <p:spPr>
          <a:xfrm rot="16200000">
            <a:off x="6277063" y="3922530"/>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6" name="Rectangle 5"/>
          <p:cNvSpPr/>
          <p:nvPr/>
        </p:nvSpPr>
        <p:spPr>
          <a:xfrm>
            <a:off x="780288" y="1545782"/>
            <a:ext cx="2904976" cy="4236488"/>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800" dirty="0">
                <a:latin typeface="KG Be Still &amp; Know" panose="02000503000000020004" pitchFamily="2" charset="0"/>
              </a:rPr>
              <a:t>Text</a:t>
            </a:r>
          </a:p>
        </p:txBody>
      </p:sp>
      <p:sp>
        <p:nvSpPr>
          <p:cNvPr id="7" name="Right Arrow 6"/>
          <p:cNvSpPr/>
          <p:nvPr/>
        </p:nvSpPr>
        <p:spPr>
          <a:xfrm>
            <a:off x="3785616" y="2228446"/>
            <a:ext cx="2184872" cy="1024128"/>
          </a:xfrm>
          <a:prstGeom prst="rightArrow">
            <a:avLst/>
          </a:prstGeom>
          <a:gradFill>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main ideas</a:t>
            </a:r>
          </a:p>
        </p:txBody>
      </p:sp>
      <p:sp>
        <p:nvSpPr>
          <p:cNvPr id="24" name="Right Arrow 23"/>
          <p:cNvSpPr/>
          <p:nvPr/>
        </p:nvSpPr>
        <p:spPr>
          <a:xfrm>
            <a:off x="3774431" y="3295963"/>
            <a:ext cx="2184872" cy="1024128"/>
          </a:xfrm>
          <a:prstGeom prst="rightArrow">
            <a:avLst/>
          </a:prstGeom>
          <a:gradFill>
            <a:gsLst>
              <a:gs pos="0">
                <a:schemeClr val="accent6">
                  <a:lumMod val="60000"/>
                  <a:lumOff val="40000"/>
                </a:schemeClr>
              </a:gs>
              <a:gs pos="76000">
                <a:schemeClr val="accent6">
                  <a:satMod val="110000"/>
                  <a:lumMod val="100000"/>
                  <a:shade val="100000"/>
                </a:schemeClr>
              </a:gs>
              <a:gs pos="100000">
                <a:schemeClr val="accent6">
                  <a:lumMod val="99000"/>
                  <a:satMod val="120000"/>
                  <a:shade val="7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important ideas</a:t>
            </a:r>
          </a:p>
        </p:txBody>
      </p:sp>
      <p:sp>
        <p:nvSpPr>
          <p:cNvPr id="25" name="Right Arrow 24"/>
          <p:cNvSpPr/>
          <p:nvPr/>
        </p:nvSpPr>
        <p:spPr>
          <a:xfrm>
            <a:off x="3783820" y="4398264"/>
            <a:ext cx="2184872" cy="102412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key terms</a:t>
            </a:r>
          </a:p>
        </p:txBody>
      </p:sp>
      <p:sp>
        <p:nvSpPr>
          <p:cNvPr id="13" name="Rectangle 12"/>
          <p:cNvSpPr/>
          <p:nvPr/>
        </p:nvSpPr>
        <p:spPr>
          <a:xfrm>
            <a:off x="6303264" y="2367178"/>
            <a:ext cx="2072640" cy="25431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KG Be Still &amp; Know" panose="02000503000000020004" pitchFamily="2" charset="0"/>
              </a:rPr>
              <a:t>Summary</a:t>
            </a:r>
          </a:p>
        </p:txBody>
      </p:sp>
      <p:sp>
        <p:nvSpPr>
          <p:cNvPr id="27" name="Rectangle 26"/>
          <p:cNvSpPr/>
          <p:nvPr/>
        </p:nvSpPr>
        <p:spPr>
          <a:xfrm>
            <a:off x="1091184" y="5936898"/>
            <a:ext cx="7284720" cy="923330"/>
          </a:xfrm>
          <a:prstGeom prst="rect">
            <a:avLst/>
          </a:prstGeom>
        </p:spPr>
        <p:txBody>
          <a:bodyPr wrap="square">
            <a:spAutoFit/>
          </a:bodyPr>
          <a:lstStyle/>
          <a:p>
            <a:pPr algn="ctr"/>
            <a:r>
              <a:rPr lang="en-US" dirty="0">
                <a:latin typeface="KG Be Still &amp; Know" panose="02000503000000020004" pitchFamily="2" charset="0"/>
              </a:rPr>
              <a:t>The important ideas are </a:t>
            </a:r>
            <a:r>
              <a:rPr lang="en-US" dirty="0"/>
              <a:t>_____</a:t>
            </a:r>
            <a:r>
              <a:rPr lang="en-US" dirty="0">
                <a:latin typeface="KG Be Still &amp; Know" panose="02000503000000020004" pitchFamily="2" charset="0"/>
              </a:rPr>
              <a:t> and include </a:t>
            </a:r>
            <a:r>
              <a:rPr lang="en-US" dirty="0"/>
              <a:t>_____</a:t>
            </a:r>
            <a:r>
              <a:rPr lang="en-US" dirty="0">
                <a:latin typeface="KG Be Still &amp; Know" panose="02000503000000020004" pitchFamily="2" charset="0"/>
              </a:rPr>
              <a:t>.</a:t>
            </a:r>
          </a:p>
          <a:p>
            <a:pPr algn="ctr"/>
            <a:r>
              <a:rPr lang="en-US" dirty="0">
                <a:latin typeface="KG Be Still &amp; Know" panose="02000503000000020004" pitchFamily="2" charset="0"/>
              </a:rPr>
              <a:t>The idea that best sums up this event is </a:t>
            </a:r>
            <a:r>
              <a:rPr lang="en-US" dirty="0"/>
              <a:t>_____ </a:t>
            </a:r>
            <a:r>
              <a:rPr lang="en-US" dirty="0">
                <a:latin typeface="KG Be Still &amp; Know" panose="02000503000000020004" pitchFamily="2" charset="0"/>
              </a:rPr>
              <a:t>because</a:t>
            </a:r>
            <a:r>
              <a:rPr lang="en-US" dirty="0"/>
              <a:t> _____</a:t>
            </a:r>
            <a:r>
              <a:rPr lang="en-US" dirty="0">
                <a:latin typeface="KG Be Still &amp; Know" panose="02000503000000020004" pitchFamily="2" charset="0"/>
              </a:rPr>
              <a:t>.</a:t>
            </a:r>
          </a:p>
          <a:p>
            <a:pPr algn="ctr"/>
            <a:r>
              <a:rPr lang="en-US" dirty="0">
                <a:latin typeface="KG Be Still &amp; Know" panose="02000503000000020004" pitchFamily="2" charset="0"/>
              </a:rPr>
              <a:t> </a:t>
            </a:r>
          </a:p>
        </p:txBody>
      </p:sp>
    </p:spTree>
    <p:extLst>
      <p:ext uri="{BB962C8B-B14F-4D97-AF65-F5344CB8AC3E}">
        <p14:creationId xmlns:p14="http://schemas.microsoft.com/office/powerpoint/2010/main" val="22757656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90453A-EFB3-477B-BFAA-669E3DDA3D36}"/>
              </a:ext>
            </a:extLst>
          </p:cNvPr>
          <p:cNvSpPr txBox="1"/>
          <p:nvPr/>
        </p:nvSpPr>
        <p:spPr>
          <a:xfrm>
            <a:off x="541096" y="1338829"/>
            <a:ext cx="4319337" cy="1569660"/>
          </a:xfrm>
          <a:prstGeom prst="rect">
            <a:avLst/>
          </a:prstGeom>
          <a:noFill/>
        </p:spPr>
        <p:txBody>
          <a:bodyPr wrap="square" rtlCol="0">
            <a:spAutoFit/>
          </a:bodyPr>
          <a:lstStyle/>
          <a:p>
            <a:r>
              <a:rPr lang="en-US" sz="9600" dirty="0">
                <a:latin typeface="Abadi" panose="020B0604020104020204" pitchFamily="34" charset="0"/>
              </a:rPr>
              <a:t>Skills</a:t>
            </a:r>
          </a:p>
        </p:txBody>
      </p:sp>
      <p:pic>
        <p:nvPicPr>
          <p:cNvPr id="4" name="Picture 3" descr="A hand holding a light bulb&#10;&#10;Description automatically generated with medium confidence">
            <a:extLst>
              <a:ext uri="{FF2B5EF4-FFF2-40B4-BE49-F238E27FC236}">
                <a16:creationId xmlns:a16="http://schemas.microsoft.com/office/drawing/2014/main" id="{39145E71-7269-4729-8502-1105421DC8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7400" y="1041400"/>
            <a:ext cx="5816600" cy="5816600"/>
          </a:xfrm>
          <a:prstGeom prst="rect">
            <a:avLst/>
          </a:prstGeom>
        </p:spPr>
      </p:pic>
      <p:sp>
        <p:nvSpPr>
          <p:cNvPr id="5" name="TextBox 4">
            <a:extLst>
              <a:ext uri="{FF2B5EF4-FFF2-40B4-BE49-F238E27FC236}">
                <a16:creationId xmlns:a16="http://schemas.microsoft.com/office/drawing/2014/main" id="{826365E0-D5AB-4D70-A7DD-5AA2FA22DD14}"/>
              </a:ext>
            </a:extLst>
          </p:cNvPr>
          <p:cNvSpPr txBox="1"/>
          <p:nvPr/>
        </p:nvSpPr>
        <p:spPr>
          <a:xfrm>
            <a:off x="98854" y="-92332"/>
            <a:ext cx="5560540" cy="2215991"/>
          </a:xfrm>
          <a:prstGeom prst="rect">
            <a:avLst/>
          </a:prstGeom>
          <a:noFill/>
        </p:spPr>
        <p:txBody>
          <a:bodyPr wrap="square" rtlCol="0">
            <a:spAutoFit/>
          </a:bodyPr>
          <a:lstStyle/>
          <a:p>
            <a:r>
              <a:rPr lang="en-US" sz="13800" dirty="0">
                <a:latin typeface="Bloomishly" pitchFamily="50" charset="0"/>
              </a:rPr>
              <a:t>Evidence</a:t>
            </a:r>
          </a:p>
        </p:txBody>
      </p:sp>
    </p:spTree>
    <p:extLst>
      <p:ext uri="{BB962C8B-B14F-4D97-AF65-F5344CB8AC3E}">
        <p14:creationId xmlns:p14="http://schemas.microsoft.com/office/powerpoint/2010/main" val="90842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a:extLst>
              <a:ext uri="{FF2B5EF4-FFF2-40B4-BE49-F238E27FC236}">
                <a16:creationId xmlns:a16="http://schemas.microsoft.com/office/drawing/2014/main" id="{21DF87E5-808B-748D-13F6-98C58BFE32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63AE66E4-1133-5728-0E7C-BEA8BFD7D2F9}"/>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9E6A3FE2-F834-0368-F6D5-B70AE5A19737}"/>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BA78D32A-5F9F-0F7B-F3A0-1D1BF846F8F0}"/>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FAE5550C-DB65-FD3B-7BB7-2F92652DA17A}"/>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6392" name="TextBox 2">
            <a:extLst>
              <a:ext uri="{FF2B5EF4-FFF2-40B4-BE49-F238E27FC236}">
                <a16:creationId xmlns:a16="http://schemas.microsoft.com/office/drawing/2014/main" id="{CCBE5AEF-D44B-E415-F092-1128A7DE7647}"/>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9" name="Rectangle 18">
            <a:extLst>
              <a:ext uri="{FF2B5EF4-FFF2-40B4-BE49-F238E27FC236}">
                <a16:creationId xmlns:a16="http://schemas.microsoft.com/office/drawing/2014/main" id="{923D588D-EB15-2009-2791-77B019232FB6}"/>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032" y="219456"/>
            <a:ext cx="8705088" cy="64861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a:solidFill>
                  <a:schemeClr val="bg1"/>
                </a:solidFill>
                <a:latin typeface="KG Be Still &amp; Know" panose="02000503000000020004" pitchFamily="2" charset="0"/>
              </a:rPr>
              <a:t>clue</a:t>
            </a:r>
            <a:endParaRPr lang="en-US" dirty="0">
              <a:solidFill>
                <a:schemeClr val="bg1"/>
              </a:solidFill>
              <a:latin typeface="KG Be Still &amp; Know" panose="02000503000000020004" pitchFamily="2" charset="0"/>
            </a:endParaRPr>
          </a:p>
        </p:txBody>
      </p:sp>
      <p:sp>
        <p:nvSpPr>
          <p:cNvPr id="4" name="TextBox 3"/>
          <p:cNvSpPr txBox="1"/>
          <p:nvPr/>
        </p:nvSpPr>
        <p:spPr>
          <a:xfrm>
            <a:off x="1091184" y="365980"/>
            <a:ext cx="6888480" cy="1323439"/>
          </a:xfrm>
          <a:prstGeom prst="rect">
            <a:avLst/>
          </a:prstGeom>
          <a:noFill/>
        </p:spPr>
        <p:txBody>
          <a:bodyPr wrap="square" rtlCol="0">
            <a:spAutoFit/>
          </a:bodyPr>
          <a:lstStyle/>
          <a:p>
            <a:pPr algn="ctr"/>
            <a:r>
              <a:rPr lang="en-US" sz="4000" dirty="0">
                <a:latin typeface="KG Be Still &amp; Know" panose="02000503000000020004" pitchFamily="2" charset="0"/>
              </a:rPr>
              <a:t>Making generalizations and predictions</a:t>
            </a:r>
          </a:p>
        </p:txBody>
      </p:sp>
      <p:sp>
        <p:nvSpPr>
          <p:cNvPr id="5" name="Rectangle 4"/>
          <p:cNvSpPr/>
          <p:nvPr/>
        </p:nvSpPr>
        <p:spPr>
          <a:xfrm>
            <a:off x="664464" y="1661532"/>
            <a:ext cx="8211312" cy="646331"/>
          </a:xfrm>
          <a:prstGeom prst="rect">
            <a:avLst/>
          </a:prstGeom>
        </p:spPr>
        <p:txBody>
          <a:bodyPr wrap="square">
            <a:spAutoFit/>
          </a:bodyPr>
          <a:lstStyle/>
          <a:p>
            <a:r>
              <a:rPr lang="en-US" baseline="0" dirty="0">
                <a:latin typeface="KG Be Still &amp; Know" panose="02000503000000020004" pitchFamily="2" charset="0"/>
              </a:rPr>
              <a:t>Using information to create a conclusion that is true most of the time. Using details found in the text</a:t>
            </a:r>
            <a:r>
              <a:rPr lang="en-US" dirty="0">
                <a:latin typeface="KG Be Still &amp; Know" panose="02000503000000020004" pitchFamily="2" charset="0"/>
              </a:rPr>
              <a:t> to support what will happen next.</a:t>
            </a:r>
            <a:r>
              <a:rPr lang="en-US" baseline="0" dirty="0">
                <a:latin typeface="KG Be Still &amp; Know" panose="02000503000000020004" pitchFamily="2" charset="0"/>
              </a:rPr>
              <a:t> </a:t>
            </a:r>
            <a:endParaRPr lang="en-US" dirty="0">
              <a:latin typeface="KG Be Still &amp; Know" panose="02000503000000020004" pitchFamily="2" charset="0"/>
            </a:endParaRPr>
          </a:p>
        </p:txBody>
      </p:sp>
      <p:sp>
        <p:nvSpPr>
          <p:cNvPr id="11" name="TextBox 10"/>
          <p:cNvSpPr txBox="1"/>
          <p:nvPr/>
        </p:nvSpPr>
        <p:spPr>
          <a:xfrm>
            <a:off x="-68694" y="6054550"/>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
        <p:nvSpPr>
          <p:cNvPr id="8" name="TextBox 7"/>
          <p:cNvSpPr txBox="1"/>
          <p:nvPr/>
        </p:nvSpPr>
        <p:spPr>
          <a:xfrm>
            <a:off x="2060448" y="3374137"/>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Difference</a:t>
            </a:r>
          </a:p>
        </p:txBody>
      </p:sp>
      <p:sp>
        <p:nvSpPr>
          <p:cNvPr id="14" name="TextBox 13"/>
          <p:cNvSpPr txBox="1"/>
          <p:nvPr/>
        </p:nvSpPr>
        <p:spPr>
          <a:xfrm>
            <a:off x="5632704" y="3374136"/>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Difference</a:t>
            </a:r>
          </a:p>
        </p:txBody>
      </p:sp>
      <p:sp>
        <p:nvSpPr>
          <p:cNvPr id="15" name="TextBox 14"/>
          <p:cNvSpPr txBox="1"/>
          <p:nvPr/>
        </p:nvSpPr>
        <p:spPr>
          <a:xfrm>
            <a:off x="3907536" y="2278845"/>
            <a:ext cx="1725168"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Similarity</a:t>
            </a:r>
          </a:p>
        </p:txBody>
      </p:sp>
      <p:sp>
        <p:nvSpPr>
          <p:cNvPr id="12" name="Rectangle 11"/>
          <p:cNvSpPr/>
          <p:nvPr/>
        </p:nvSpPr>
        <p:spPr>
          <a:xfrm rot="16200000">
            <a:off x="1635734" y="3927911"/>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17" name="Rectangle 16"/>
          <p:cNvSpPr/>
          <p:nvPr/>
        </p:nvSpPr>
        <p:spPr>
          <a:xfrm rot="16200000">
            <a:off x="2698969" y="3922530"/>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19" name="Rectangle 18"/>
          <p:cNvSpPr/>
          <p:nvPr/>
        </p:nvSpPr>
        <p:spPr>
          <a:xfrm rot="16200000">
            <a:off x="3850079" y="3932539"/>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21" name="Rectangle 20"/>
          <p:cNvSpPr/>
          <p:nvPr/>
        </p:nvSpPr>
        <p:spPr>
          <a:xfrm rot="16200000">
            <a:off x="5111951" y="3934576"/>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23" name="Rectangle 22"/>
          <p:cNvSpPr/>
          <p:nvPr/>
        </p:nvSpPr>
        <p:spPr>
          <a:xfrm rot="16200000">
            <a:off x="6277063" y="3922530"/>
            <a:ext cx="1193853" cy="523220"/>
          </a:xfrm>
          <a:prstGeom prst="rect">
            <a:avLst/>
          </a:prstGeom>
        </p:spPr>
        <p:txBody>
          <a:bodyPr wrap="none">
            <a:spAutoFit/>
          </a:bodyPr>
          <a:lstStyle/>
          <a:p>
            <a:pPr algn="ctr"/>
            <a:r>
              <a:rPr lang="en-US" sz="2800" dirty="0">
                <a:solidFill>
                  <a:schemeClr val="bg1"/>
                </a:solidFill>
                <a:latin typeface="KG Be Still &amp; Know" panose="02000503000000020004" pitchFamily="2" charset="0"/>
              </a:rPr>
              <a:t>Detail</a:t>
            </a:r>
          </a:p>
        </p:txBody>
      </p:sp>
      <p:sp>
        <p:nvSpPr>
          <p:cNvPr id="27" name="Rectangle 26"/>
          <p:cNvSpPr/>
          <p:nvPr/>
        </p:nvSpPr>
        <p:spPr>
          <a:xfrm>
            <a:off x="1091184" y="5936898"/>
            <a:ext cx="7284720" cy="923330"/>
          </a:xfrm>
          <a:prstGeom prst="rect">
            <a:avLst/>
          </a:prstGeom>
        </p:spPr>
        <p:txBody>
          <a:bodyPr wrap="square">
            <a:spAutoFit/>
          </a:bodyPr>
          <a:lstStyle/>
          <a:p>
            <a:pPr algn="ctr"/>
            <a:r>
              <a:rPr lang="en-US" dirty="0"/>
              <a:t>_____</a:t>
            </a:r>
            <a:r>
              <a:rPr lang="en-US" dirty="0">
                <a:latin typeface="KG Be Still &amp; Know" panose="02000503000000020004" pitchFamily="2" charset="0"/>
              </a:rPr>
              <a:t> and </a:t>
            </a:r>
            <a:r>
              <a:rPr lang="en-US" dirty="0"/>
              <a:t>_____ </a:t>
            </a:r>
            <a:r>
              <a:rPr lang="en-US" dirty="0">
                <a:latin typeface="KG Be Still &amp; Know" panose="02000503000000020004" pitchFamily="2" charset="0"/>
              </a:rPr>
              <a:t>lead me to believe</a:t>
            </a:r>
            <a:r>
              <a:rPr lang="en-US" dirty="0"/>
              <a:t> _____</a:t>
            </a:r>
            <a:r>
              <a:rPr lang="en-US" dirty="0">
                <a:latin typeface="KG Be Still &amp; Know" panose="02000503000000020004" pitchFamily="2" charset="0"/>
              </a:rPr>
              <a:t>.</a:t>
            </a:r>
          </a:p>
          <a:p>
            <a:pPr algn="ctr"/>
            <a:r>
              <a:rPr lang="en-US" dirty="0">
                <a:latin typeface="KG Be Still &amp; Know" panose="02000503000000020004" pitchFamily="2" charset="0"/>
              </a:rPr>
              <a:t>Because</a:t>
            </a:r>
            <a:r>
              <a:rPr lang="en-US" dirty="0"/>
              <a:t>_____</a:t>
            </a:r>
            <a:r>
              <a:rPr lang="en-US" dirty="0">
                <a:latin typeface="KG Be Still &amp; Know" panose="02000503000000020004" pitchFamily="2" charset="0"/>
              </a:rPr>
              <a:t> I can predict that </a:t>
            </a:r>
            <a:r>
              <a:rPr lang="en-US" dirty="0"/>
              <a:t>_____</a:t>
            </a:r>
            <a:r>
              <a:rPr lang="en-US" dirty="0">
                <a:latin typeface="KG Be Still &amp; Know" panose="02000503000000020004" pitchFamily="2" charset="0"/>
              </a:rPr>
              <a:t>.</a:t>
            </a:r>
          </a:p>
          <a:p>
            <a:pPr algn="ctr"/>
            <a:r>
              <a:rPr lang="en-US" dirty="0">
                <a:latin typeface="KG Be Still &amp; Know" panose="02000503000000020004" pitchFamily="2" charset="0"/>
              </a:rPr>
              <a:t>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212" y="2408926"/>
            <a:ext cx="1694298" cy="144513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5264" y="2584393"/>
            <a:ext cx="1836237" cy="1165546"/>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4090" y="2571088"/>
            <a:ext cx="1975237" cy="1311871"/>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2202" y="4166319"/>
            <a:ext cx="2277532" cy="1522540"/>
          </a:xfrm>
          <a:prstGeom prst="rect">
            <a:avLst/>
          </a:prstGeom>
        </p:spPr>
      </p:pic>
      <p:sp>
        <p:nvSpPr>
          <p:cNvPr id="20" name="TextBox 19"/>
          <p:cNvSpPr txBox="1"/>
          <p:nvPr/>
        </p:nvSpPr>
        <p:spPr>
          <a:xfrm>
            <a:off x="1292352" y="2976301"/>
            <a:ext cx="768096" cy="461665"/>
          </a:xfrm>
          <a:prstGeom prst="rect">
            <a:avLst/>
          </a:prstGeom>
          <a:noFill/>
        </p:spPr>
        <p:txBody>
          <a:bodyPr wrap="square" rtlCol="0">
            <a:spAutoFit/>
          </a:bodyPr>
          <a:lstStyle/>
          <a:p>
            <a:r>
              <a:rPr lang="en-US" sz="2400" dirty="0">
                <a:solidFill>
                  <a:schemeClr val="bg1"/>
                </a:solidFill>
                <a:latin typeface="KG Be Still &amp; Know" panose="02000503000000020004" pitchFamily="2" charset="0"/>
              </a:rPr>
              <a:t>clue</a:t>
            </a:r>
          </a:p>
        </p:txBody>
      </p:sp>
      <p:sp>
        <p:nvSpPr>
          <p:cNvPr id="22" name="Rectangle 21"/>
          <p:cNvSpPr/>
          <p:nvPr/>
        </p:nvSpPr>
        <p:spPr>
          <a:xfrm>
            <a:off x="4222244" y="3011537"/>
            <a:ext cx="742126" cy="461665"/>
          </a:xfrm>
          <a:prstGeom prst="rect">
            <a:avLst/>
          </a:prstGeom>
        </p:spPr>
        <p:txBody>
          <a:bodyPr wrap="none">
            <a:spAutoFit/>
          </a:bodyPr>
          <a:lstStyle/>
          <a:p>
            <a:r>
              <a:rPr lang="en-US" sz="2400" dirty="0">
                <a:solidFill>
                  <a:schemeClr val="bg1"/>
                </a:solidFill>
                <a:latin typeface="KG Be Still &amp; Know" panose="02000503000000020004" pitchFamily="2" charset="0"/>
              </a:rPr>
              <a:t>clue</a:t>
            </a:r>
          </a:p>
        </p:txBody>
      </p:sp>
      <p:sp>
        <p:nvSpPr>
          <p:cNvPr id="26" name="Rectangle 25"/>
          <p:cNvSpPr/>
          <p:nvPr/>
        </p:nvSpPr>
        <p:spPr>
          <a:xfrm>
            <a:off x="7104066" y="2997276"/>
            <a:ext cx="742126" cy="461665"/>
          </a:xfrm>
          <a:prstGeom prst="rect">
            <a:avLst/>
          </a:prstGeom>
        </p:spPr>
        <p:txBody>
          <a:bodyPr wrap="none">
            <a:spAutoFit/>
          </a:bodyPr>
          <a:lstStyle/>
          <a:p>
            <a:r>
              <a:rPr lang="en-US" sz="2400" dirty="0">
                <a:solidFill>
                  <a:schemeClr val="bg1"/>
                </a:solidFill>
                <a:latin typeface="KG Be Still &amp; Know" panose="02000503000000020004" pitchFamily="2" charset="0"/>
              </a:rPr>
              <a:t>clue</a:t>
            </a:r>
          </a:p>
        </p:txBody>
      </p:sp>
      <p:sp>
        <p:nvSpPr>
          <p:cNvPr id="28" name="Rectangle 27"/>
          <p:cNvSpPr/>
          <p:nvPr/>
        </p:nvSpPr>
        <p:spPr>
          <a:xfrm>
            <a:off x="3445987" y="4264495"/>
            <a:ext cx="2253747" cy="1200329"/>
          </a:xfrm>
          <a:prstGeom prst="rect">
            <a:avLst/>
          </a:prstGeom>
        </p:spPr>
        <p:txBody>
          <a:bodyPr wrap="square">
            <a:spAutoFit/>
          </a:bodyPr>
          <a:lstStyle/>
          <a:p>
            <a:pPr algn="ctr"/>
            <a:r>
              <a:rPr lang="en-US" sz="2400" dirty="0">
                <a:solidFill>
                  <a:schemeClr val="bg1"/>
                </a:solidFill>
                <a:latin typeface="KG Be Still &amp; Know" panose="02000503000000020004" pitchFamily="2" charset="0"/>
              </a:rPr>
              <a:t>Generalization or </a:t>
            </a:r>
          </a:p>
          <a:p>
            <a:pPr algn="ctr"/>
            <a:r>
              <a:rPr lang="en-US" sz="2400" dirty="0">
                <a:solidFill>
                  <a:schemeClr val="bg1"/>
                </a:solidFill>
                <a:latin typeface="KG Be Still &amp; Know" panose="02000503000000020004" pitchFamily="2" charset="0"/>
              </a:rPr>
              <a:t>Prediction</a:t>
            </a:r>
          </a:p>
        </p:txBody>
      </p:sp>
      <p:sp>
        <p:nvSpPr>
          <p:cNvPr id="2" name="Arrow: Left-Right 1">
            <a:extLst>
              <a:ext uri="{FF2B5EF4-FFF2-40B4-BE49-F238E27FC236}">
                <a16:creationId xmlns:a16="http://schemas.microsoft.com/office/drawing/2014/main" id="{24A02FB1-CB83-4A4A-BDDE-59E44E688EE1}"/>
              </a:ext>
            </a:extLst>
          </p:cNvPr>
          <p:cNvSpPr/>
          <p:nvPr/>
        </p:nvSpPr>
        <p:spPr>
          <a:xfrm>
            <a:off x="2656204" y="3030237"/>
            <a:ext cx="756162" cy="32093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Right 23">
            <a:extLst>
              <a:ext uri="{FF2B5EF4-FFF2-40B4-BE49-F238E27FC236}">
                <a16:creationId xmlns:a16="http://schemas.microsoft.com/office/drawing/2014/main" id="{0759035E-AB8F-4BF8-94F1-11DC53678AC1}"/>
              </a:ext>
            </a:extLst>
          </p:cNvPr>
          <p:cNvSpPr/>
          <p:nvPr/>
        </p:nvSpPr>
        <p:spPr>
          <a:xfrm>
            <a:off x="5629457" y="3052114"/>
            <a:ext cx="756162" cy="32093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A8CC748B-B4C0-41F6-A636-24A747FC7B2F}"/>
              </a:ext>
            </a:extLst>
          </p:cNvPr>
          <p:cNvSpPr/>
          <p:nvPr/>
        </p:nvSpPr>
        <p:spPr>
          <a:xfrm>
            <a:off x="4438892" y="3635021"/>
            <a:ext cx="237904" cy="42618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903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032" y="219456"/>
            <a:ext cx="8705088" cy="648614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91184" y="365980"/>
            <a:ext cx="6888480" cy="1323439"/>
          </a:xfrm>
          <a:prstGeom prst="rect">
            <a:avLst/>
          </a:prstGeom>
          <a:noFill/>
        </p:spPr>
        <p:txBody>
          <a:bodyPr wrap="square" rtlCol="0">
            <a:spAutoFit/>
          </a:bodyPr>
          <a:lstStyle/>
          <a:p>
            <a:pPr algn="ctr"/>
            <a:r>
              <a:rPr lang="en-US" sz="4000" dirty="0">
                <a:latin typeface="KG Be Still &amp; Know" panose="02000503000000020004" pitchFamily="2" charset="0"/>
              </a:rPr>
              <a:t>Drawing Inferences and  Conclusions</a:t>
            </a:r>
          </a:p>
        </p:txBody>
      </p:sp>
      <p:sp>
        <p:nvSpPr>
          <p:cNvPr id="5" name="Rectangle 4"/>
          <p:cNvSpPr/>
          <p:nvPr/>
        </p:nvSpPr>
        <p:spPr>
          <a:xfrm>
            <a:off x="627888" y="1702492"/>
            <a:ext cx="8211312" cy="646331"/>
          </a:xfrm>
          <a:prstGeom prst="rect">
            <a:avLst/>
          </a:prstGeom>
        </p:spPr>
        <p:txBody>
          <a:bodyPr wrap="square">
            <a:spAutoFit/>
          </a:bodyPr>
          <a:lstStyle/>
          <a:p>
            <a:r>
              <a:rPr lang="en-US" baseline="0" dirty="0">
                <a:latin typeface="KG Be Still &amp; Know" panose="02000503000000020004" pitchFamily="2" charset="0"/>
              </a:rPr>
              <a:t>Use evidence from text</a:t>
            </a:r>
            <a:r>
              <a:rPr lang="en-US" dirty="0">
                <a:latin typeface="KG Be Still &amp; Know" panose="02000503000000020004" pitchFamily="2" charset="0"/>
              </a:rPr>
              <a:t> or visual analysis</a:t>
            </a:r>
            <a:r>
              <a:rPr lang="en-US" baseline="0" dirty="0">
                <a:latin typeface="KG Be Still &amp; Know" panose="02000503000000020004" pitchFamily="2" charset="0"/>
              </a:rPr>
              <a:t> and what you already know to draw a conclusion about history.</a:t>
            </a:r>
            <a:endParaRPr lang="en-US" dirty="0">
              <a:latin typeface="KG Be Still &amp; Know" panose="02000503000000020004" pitchFamily="2" charset="0"/>
            </a:endParaRPr>
          </a:p>
        </p:txBody>
      </p:sp>
      <p:sp>
        <p:nvSpPr>
          <p:cNvPr id="6" name="Rounded Rectangle 5"/>
          <p:cNvSpPr/>
          <p:nvPr/>
        </p:nvSpPr>
        <p:spPr>
          <a:xfrm>
            <a:off x="731520" y="2499360"/>
            <a:ext cx="3401568" cy="1121664"/>
          </a:xfrm>
          <a:prstGeom prst="round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What</a:t>
            </a:r>
            <a:r>
              <a:rPr lang="en-US" baseline="0" dirty="0">
                <a:latin typeface="KG Be Still &amp; Know" panose="02000503000000020004" pitchFamily="2" charset="0"/>
              </a:rPr>
              <a:t> the evidence tells me </a:t>
            </a:r>
          </a:p>
        </p:txBody>
      </p:sp>
      <p:sp>
        <p:nvSpPr>
          <p:cNvPr id="7" name="Rounded Rectangle 6"/>
          <p:cNvSpPr/>
          <p:nvPr/>
        </p:nvSpPr>
        <p:spPr>
          <a:xfrm>
            <a:off x="4846320" y="2499360"/>
            <a:ext cx="3401568" cy="11216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G Be Still &amp; Know" panose="02000503000000020004" pitchFamily="2" charset="0"/>
              </a:rPr>
              <a:t>What I already know</a:t>
            </a:r>
            <a:endParaRPr lang="en-US" baseline="0" dirty="0">
              <a:latin typeface="KG Be Still &amp; Know" panose="02000503000000020004" pitchFamily="2" charset="0"/>
            </a:endParaRPr>
          </a:p>
        </p:txBody>
      </p:sp>
      <p:sp>
        <p:nvSpPr>
          <p:cNvPr id="8" name="Rounded Rectangle 7"/>
          <p:cNvSpPr/>
          <p:nvPr/>
        </p:nvSpPr>
        <p:spPr>
          <a:xfrm>
            <a:off x="1444752" y="4041648"/>
            <a:ext cx="6358128" cy="134721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KG Be Still &amp; Know" panose="02000503000000020004" pitchFamily="2" charset="0"/>
              </a:rPr>
              <a:t>My Inference/Conclusion</a:t>
            </a:r>
            <a:endParaRPr lang="en-US" sz="4000" baseline="0" dirty="0">
              <a:latin typeface="KG Be Still &amp; Know" panose="02000503000000020004" pitchFamily="2" charset="0"/>
            </a:endParaRPr>
          </a:p>
        </p:txBody>
      </p:sp>
      <p:sp>
        <p:nvSpPr>
          <p:cNvPr id="9" name="Rectangle 8"/>
          <p:cNvSpPr/>
          <p:nvPr/>
        </p:nvSpPr>
        <p:spPr>
          <a:xfrm>
            <a:off x="1091184" y="5624822"/>
            <a:ext cx="7284720" cy="369332"/>
          </a:xfrm>
          <a:prstGeom prst="rect">
            <a:avLst/>
          </a:prstGeom>
        </p:spPr>
        <p:txBody>
          <a:bodyPr wrap="square">
            <a:spAutoFit/>
          </a:bodyPr>
          <a:lstStyle/>
          <a:p>
            <a:r>
              <a:rPr lang="en-US" dirty="0">
                <a:latin typeface="KG Be Still &amp; Know" panose="02000503000000020004" pitchFamily="2" charset="0"/>
              </a:rPr>
              <a:t>The text said </a:t>
            </a:r>
            <a:r>
              <a:rPr lang="en-US" dirty="0"/>
              <a:t>_____</a:t>
            </a:r>
            <a:r>
              <a:rPr lang="en-US" dirty="0">
                <a:latin typeface="KG Be Still &amp; Know" panose="02000503000000020004" pitchFamily="2" charset="0"/>
              </a:rPr>
              <a:t> and I know that </a:t>
            </a:r>
            <a:r>
              <a:rPr lang="en-US" dirty="0"/>
              <a:t>_____</a:t>
            </a:r>
            <a:r>
              <a:rPr lang="en-US" dirty="0">
                <a:latin typeface="KG Be Still &amp; Know" panose="02000503000000020004" pitchFamily="2" charset="0"/>
              </a:rPr>
              <a:t> so I can conclude</a:t>
            </a:r>
            <a:r>
              <a:rPr lang="en-US" dirty="0"/>
              <a:t> _____.</a:t>
            </a:r>
            <a:endParaRPr lang="en-US" dirty="0">
              <a:latin typeface="KG Be Still &amp; Know" panose="02000503000000020004" pitchFamily="2" charset="0"/>
            </a:endParaRPr>
          </a:p>
        </p:txBody>
      </p:sp>
      <p:sp>
        <p:nvSpPr>
          <p:cNvPr id="10" name="Rectangle 9"/>
          <p:cNvSpPr/>
          <p:nvPr/>
        </p:nvSpPr>
        <p:spPr>
          <a:xfrm>
            <a:off x="1091184" y="6026711"/>
            <a:ext cx="7284720" cy="369332"/>
          </a:xfrm>
          <a:prstGeom prst="rect">
            <a:avLst/>
          </a:prstGeom>
        </p:spPr>
        <p:txBody>
          <a:bodyPr wrap="square">
            <a:spAutoFit/>
          </a:bodyPr>
          <a:lstStyle/>
          <a:p>
            <a:r>
              <a:rPr lang="en-US" dirty="0">
                <a:latin typeface="KG Be Still &amp; Know" panose="02000503000000020004" pitchFamily="2" charset="0"/>
              </a:rPr>
              <a:t>I see </a:t>
            </a:r>
            <a:r>
              <a:rPr lang="en-US" dirty="0"/>
              <a:t>_____</a:t>
            </a:r>
            <a:r>
              <a:rPr lang="en-US" dirty="0">
                <a:latin typeface="KG Be Still &amp; Know" panose="02000503000000020004" pitchFamily="2" charset="0"/>
              </a:rPr>
              <a:t> and I know that </a:t>
            </a:r>
            <a:r>
              <a:rPr lang="en-US" dirty="0"/>
              <a:t>_____</a:t>
            </a:r>
            <a:r>
              <a:rPr lang="en-US" dirty="0">
                <a:latin typeface="KG Be Still &amp; Know" panose="02000503000000020004" pitchFamily="2" charset="0"/>
              </a:rPr>
              <a:t> so I can infer</a:t>
            </a:r>
            <a:r>
              <a:rPr lang="en-US" dirty="0"/>
              <a:t> _____.</a:t>
            </a:r>
            <a:endParaRPr lang="en-US" dirty="0">
              <a:latin typeface="KG Be Still &amp; Know" panose="02000503000000020004" pitchFamily="2" charset="0"/>
            </a:endParaRPr>
          </a:p>
        </p:txBody>
      </p:sp>
      <p:sp>
        <p:nvSpPr>
          <p:cNvPr id="11" name="TextBox 10"/>
          <p:cNvSpPr txBox="1"/>
          <p:nvPr/>
        </p:nvSpPr>
        <p:spPr>
          <a:xfrm>
            <a:off x="-36576" y="6026711"/>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sp>
        <p:nvSpPr>
          <p:cNvPr id="2" name="Arrow: Down 1">
            <a:extLst>
              <a:ext uri="{FF2B5EF4-FFF2-40B4-BE49-F238E27FC236}">
                <a16:creationId xmlns:a16="http://schemas.microsoft.com/office/drawing/2014/main" id="{842068AE-B783-4D4E-813B-C178C9BED7F8}"/>
              </a:ext>
            </a:extLst>
          </p:cNvPr>
          <p:cNvSpPr/>
          <p:nvPr/>
        </p:nvSpPr>
        <p:spPr>
          <a:xfrm>
            <a:off x="2281909" y="3429000"/>
            <a:ext cx="300789" cy="517358"/>
          </a:xfrm>
          <a:prstGeom prst="down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B255E695-900F-4EA3-B64A-5E83D0026BEE}"/>
              </a:ext>
            </a:extLst>
          </p:cNvPr>
          <p:cNvSpPr/>
          <p:nvPr/>
        </p:nvSpPr>
        <p:spPr>
          <a:xfrm>
            <a:off x="6268455" y="3438464"/>
            <a:ext cx="300789" cy="517358"/>
          </a:xfrm>
          <a:prstGeom prst="down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148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janus figu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2537" y="2154536"/>
            <a:ext cx="2681966" cy="3084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7552" y="536119"/>
            <a:ext cx="7181088" cy="584775"/>
          </a:xfrm>
          <a:prstGeom prst="rect">
            <a:avLst/>
          </a:prstGeom>
          <a:noFill/>
        </p:spPr>
        <p:txBody>
          <a:bodyPr wrap="square" rtlCol="0">
            <a:spAutoFit/>
          </a:bodyPr>
          <a:lstStyle/>
          <a:p>
            <a:pPr algn="ctr"/>
            <a:r>
              <a:rPr lang="en-US" sz="3200" dirty="0">
                <a:latin typeface="KG Be Still &amp; Know" panose="02000503000000020004" pitchFamily="2" charset="0"/>
              </a:rPr>
              <a:t>Point of View</a:t>
            </a:r>
          </a:p>
        </p:txBody>
      </p:sp>
      <p:sp>
        <p:nvSpPr>
          <p:cNvPr id="7" name="TextBox 6"/>
          <p:cNvSpPr txBox="1"/>
          <p:nvPr/>
        </p:nvSpPr>
        <p:spPr>
          <a:xfrm>
            <a:off x="1318537" y="1298197"/>
            <a:ext cx="6889967" cy="646331"/>
          </a:xfrm>
          <a:prstGeom prst="rect">
            <a:avLst/>
          </a:prstGeom>
          <a:noFill/>
        </p:spPr>
        <p:txBody>
          <a:bodyPr wrap="square" rtlCol="0">
            <a:spAutoFit/>
          </a:bodyPr>
          <a:lstStyle/>
          <a:p>
            <a:pPr algn="ctr"/>
            <a:r>
              <a:rPr lang="en-US" dirty="0">
                <a:latin typeface="KG Be Still &amp; Know" panose="02000503000000020004" pitchFamily="2" charset="0"/>
              </a:rPr>
              <a:t>Understanding history requires examining events from different perspectives</a:t>
            </a:r>
          </a:p>
        </p:txBody>
      </p:sp>
      <p:sp>
        <p:nvSpPr>
          <p:cNvPr id="8" name="TextBox 7"/>
          <p:cNvSpPr txBox="1"/>
          <p:nvPr/>
        </p:nvSpPr>
        <p:spPr>
          <a:xfrm>
            <a:off x="1780032" y="5291328"/>
            <a:ext cx="4843442" cy="1200329"/>
          </a:xfrm>
          <a:prstGeom prst="rect">
            <a:avLst/>
          </a:prstGeom>
          <a:noFill/>
        </p:spPr>
        <p:txBody>
          <a:bodyPr wrap="none" rtlCol="0">
            <a:spAutoFit/>
          </a:bodyPr>
          <a:lstStyle/>
          <a:p>
            <a:r>
              <a:rPr lang="en-US" dirty="0">
                <a:latin typeface="KG Be Still &amp; Know" panose="02000503000000020004" pitchFamily="2" charset="0"/>
              </a:rPr>
              <a:t>Who is providing the information?</a:t>
            </a:r>
          </a:p>
          <a:p>
            <a:r>
              <a:rPr lang="en-US" dirty="0">
                <a:latin typeface="KG Be Still &amp; Know" panose="02000503000000020004" pitchFamily="2" charset="0"/>
              </a:rPr>
              <a:t>What is the author trying to convince you?</a:t>
            </a:r>
          </a:p>
          <a:p>
            <a:r>
              <a:rPr lang="en-US" dirty="0">
                <a:latin typeface="KG Be Still &amp; Know" panose="02000503000000020004" pitchFamily="2" charset="0"/>
              </a:rPr>
              <a:t>Compare the different accounts.</a:t>
            </a:r>
          </a:p>
          <a:p>
            <a:r>
              <a:rPr lang="en-US" dirty="0">
                <a:latin typeface="KG Be Still &amp; Know" panose="02000503000000020004" pitchFamily="2" charset="0"/>
              </a:rPr>
              <a:t>Which information is the most valid?</a:t>
            </a:r>
          </a:p>
        </p:txBody>
      </p:sp>
      <p:sp>
        <p:nvSpPr>
          <p:cNvPr id="9" name="Rounded Rectangle 8"/>
          <p:cNvSpPr/>
          <p:nvPr/>
        </p:nvSpPr>
        <p:spPr>
          <a:xfrm>
            <a:off x="195072" y="280416"/>
            <a:ext cx="8766048" cy="6364224"/>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960" y="6051095"/>
            <a:ext cx="3916908" cy="923330"/>
          </a:xfrm>
          <a:prstGeom prst="rect">
            <a:avLst/>
          </a:prstGeom>
          <a:noFill/>
        </p:spPr>
        <p:txBody>
          <a:bodyPr wrap="square" rtlCol="0">
            <a:spAutoFit/>
          </a:bodyPr>
          <a:lstStyle/>
          <a:p>
            <a:r>
              <a:rPr lang="en-US" dirty="0">
                <a:latin typeface="One Starry Night" pitchFamily="2" charset="0"/>
              </a:rPr>
              <a:t>Social </a:t>
            </a:r>
          </a:p>
          <a:p>
            <a:r>
              <a:rPr lang="en-US" dirty="0">
                <a:latin typeface="One Starry Night" pitchFamily="2" charset="0"/>
              </a:rPr>
              <a:t>Studies</a:t>
            </a:r>
          </a:p>
          <a:p>
            <a:r>
              <a:rPr lang="en-US" dirty="0">
                <a:latin typeface="One Starry Night" pitchFamily="2" charset="0"/>
              </a:rPr>
              <a:t>Success</a:t>
            </a:r>
          </a:p>
        </p:txBody>
      </p:sp>
      <p:cxnSp>
        <p:nvCxnSpPr>
          <p:cNvPr id="4" name="Straight Arrow Connector 3"/>
          <p:cNvCxnSpPr/>
          <p:nvPr/>
        </p:nvCxnSpPr>
        <p:spPr>
          <a:xfrm flipH="1" flipV="1">
            <a:off x="2188396" y="3124659"/>
            <a:ext cx="1500027" cy="18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357033" y="2523397"/>
            <a:ext cx="1331391" cy="5153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357033" y="3237777"/>
            <a:ext cx="1296316" cy="503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flipH="1">
            <a:off x="5815310" y="2591270"/>
            <a:ext cx="1500028" cy="1217548"/>
            <a:chOff x="6419993" y="2541684"/>
            <a:chExt cx="1500028" cy="1217548"/>
          </a:xfrm>
        </p:grpSpPr>
        <p:cxnSp>
          <p:nvCxnSpPr>
            <p:cNvPr id="28" name="Straight Arrow Connector 27"/>
            <p:cNvCxnSpPr/>
            <p:nvPr/>
          </p:nvCxnSpPr>
          <p:spPr>
            <a:xfrm flipH="1" flipV="1">
              <a:off x="6419993" y="3142946"/>
              <a:ext cx="1500027" cy="18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588630" y="2541684"/>
              <a:ext cx="1331391" cy="5153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588630" y="3256064"/>
              <a:ext cx="1296316" cy="503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0560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1">
            <a:extLst>
              <a:ext uri="{FF2B5EF4-FFF2-40B4-BE49-F238E27FC236}">
                <a16:creationId xmlns:a16="http://schemas.microsoft.com/office/drawing/2014/main" id="{F486EE01-139B-4D50-B488-4C9FC2874E1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4871" y="1270000"/>
            <a:ext cx="8382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59FD5931-61A9-4F56-9CEF-168E1C0B6215}"/>
              </a:ext>
            </a:extLst>
          </p:cNvPr>
          <p:cNvSpPr>
            <a:spLocks noChangeArrowheads="1"/>
          </p:cNvSpPr>
          <p:nvPr/>
        </p:nvSpPr>
        <p:spPr bwMode="auto">
          <a:xfrm>
            <a:off x="5141026" y="777158"/>
            <a:ext cx="3124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latin typeface="Chief Blueprint" panose="020B0500000000000000" pitchFamily="34" charset="0"/>
              </a:rPr>
              <a:t>How does this information either confirm or challenge what you already know?</a:t>
            </a:r>
          </a:p>
        </p:txBody>
      </p:sp>
      <p:sp>
        <p:nvSpPr>
          <p:cNvPr id="5" name="Speech Bubble: Oval 4">
            <a:extLst>
              <a:ext uri="{FF2B5EF4-FFF2-40B4-BE49-F238E27FC236}">
                <a16:creationId xmlns:a16="http://schemas.microsoft.com/office/drawing/2014/main" id="{70457829-A1DE-4475-A260-857F6DC8A6EF}"/>
              </a:ext>
            </a:extLst>
          </p:cNvPr>
          <p:cNvSpPr/>
          <p:nvPr/>
        </p:nvSpPr>
        <p:spPr>
          <a:xfrm>
            <a:off x="4572000" y="228599"/>
            <a:ext cx="4191990" cy="3832761"/>
          </a:xfrm>
          <a:prstGeom prst="wedgeEllipseCallout">
            <a:avLst>
              <a:gd name="adj1" fmla="val -61426"/>
              <a:gd name="adj2" fmla="val 35155"/>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Box 5">
            <a:extLst>
              <a:ext uri="{FF2B5EF4-FFF2-40B4-BE49-F238E27FC236}">
                <a16:creationId xmlns:a16="http://schemas.microsoft.com/office/drawing/2014/main" id="{26070944-43AE-4BBB-AC33-ED0816FDD48B}"/>
              </a:ext>
            </a:extLst>
          </p:cNvPr>
          <p:cNvSpPr txBox="1"/>
          <p:nvPr/>
        </p:nvSpPr>
        <p:spPr>
          <a:xfrm>
            <a:off x="175243" y="97822"/>
            <a:ext cx="4204252" cy="707886"/>
          </a:xfrm>
          <a:prstGeom prst="rect">
            <a:avLst/>
          </a:prstGeom>
          <a:noFill/>
        </p:spPr>
        <p:txBody>
          <a:bodyPr wrap="square" rtlCol="0">
            <a:spAutoFit/>
          </a:bodyPr>
          <a:lstStyle/>
          <a:p>
            <a:r>
              <a:rPr lang="en-US" sz="4000" dirty="0">
                <a:latin typeface="Be Bright" panose="02000506000000020003" pitchFamily="50" charset="0"/>
              </a:rPr>
              <a:t>Brain Break</a:t>
            </a:r>
          </a:p>
        </p:txBody>
      </p:sp>
    </p:spTree>
    <p:extLst>
      <p:ext uri="{BB962C8B-B14F-4D97-AF65-F5344CB8AC3E}">
        <p14:creationId xmlns:p14="http://schemas.microsoft.com/office/powerpoint/2010/main" val="770082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2454A1-46FE-4962-86EC-9E6A220AB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86" y="0"/>
            <a:ext cx="9347286" cy="6858000"/>
          </a:xfrm>
          <a:prstGeom prst="rect">
            <a:avLst/>
          </a:prstGeom>
        </p:spPr>
      </p:pic>
      <p:sp>
        <p:nvSpPr>
          <p:cNvPr id="3" name="TextBox 2">
            <a:extLst>
              <a:ext uri="{FF2B5EF4-FFF2-40B4-BE49-F238E27FC236}">
                <a16:creationId xmlns:a16="http://schemas.microsoft.com/office/drawing/2014/main" id="{4D1783D0-9419-D452-47AF-286D8A21AB2A}"/>
              </a:ext>
            </a:extLst>
          </p:cNvPr>
          <p:cNvSpPr txBox="1"/>
          <p:nvPr/>
        </p:nvSpPr>
        <p:spPr>
          <a:xfrm>
            <a:off x="504967" y="504967"/>
            <a:ext cx="3452884" cy="1569660"/>
          </a:xfrm>
          <a:prstGeom prst="rect">
            <a:avLst/>
          </a:prstGeom>
          <a:noFill/>
        </p:spPr>
        <p:txBody>
          <a:bodyPr wrap="square" rtlCol="0">
            <a:spAutoFit/>
          </a:bodyPr>
          <a:lstStyle/>
          <a:p>
            <a:r>
              <a:rPr lang="en-US" sz="4800" dirty="0">
                <a:latin typeface="The Serif Hand Black" panose="03070902030502020204" pitchFamily="66" charset="0"/>
              </a:rPr>
              <a:t>Directions for Breakout Session</a:t>
            </a:r>
          </a:p>
        </p:txBody>
      </p:sp>
    </p:spTree>
    <p:extLst>
      <p:ext uri="{BB962C8B-B14F-4D97-AF65-F5344CB8AC3E}">
        <p14:creationId xmlns:p14="http://schemas.microsoft.com/office/powerpoint/2010/main" val="3243093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239B7-27C8-DF3C-BD37-9F6F04249188}"/>
              </a:ext>
            </a:extLst>
          </p:cNvPr>
          <p:cNvSpPr txBox="1"/>
          <p:nvPr/>
        </p:nvSpPr>
        <p:spPr>
          <a:xfrm>
            <a:off x="4572000" y="1063280"/>
            <a:ext cx="4572000" cy="5078313"/>
          </a:xfrm>
          <a:prstGeom prst="rect">
            <a:avLst/>
          </a:prstGeom>
          <a:noFill/>
        </p:spPr>
        <p:txBody>
          <a:bodyPr wrap="square" rtlCol="0">
            <a:spAutoFit/>
          </a:bodyPr>
          <a:lstStyle/>
          <a:p>
            <a:r>
              <a:rPr lang="en-US" sz="3600" dirty="0">
                <a:latin typeface="Abadi" panose="020B0604020104020204" pitchFamily="34" charset="0"/>
              </a:rPr>
              <a:t>Read the Free Enterprise handout.</a:t>
            </a:r>
          </a:p>
          <a:p>
            <a:endParaRPr lang="en-US" sz="3600" dirty="0">
              <a:latin typeface="Abadi" panose="020B0604020104020204" pitchFamily="34" charset="0"/>
            </a:endParaRPr>
          </a:p>
          <a:p>
            <a:r>
              <a:rPr lang="en-US" sz="3600" dirty="0">
                <a:latin typeface="Abadi" panose="020B0604020104020204" pitchFamily="34" charset="0"/>
              </a:rPr>
              <a:t>Identify a skill that supports the content.</a:t>
            </a:r>
          </a:p>
          <a:p>
            <a:endParaRPr lang="en-US" sz="3600" dirty="0">
              <a:latin typeface="Abadi" panose="020B0604020104020204" pitchFamily="34" charset="0"/>
            </a:endParaRPr>
          </a:p>
          <a:p>
            <a:r>
              <a:rPr lang="en-US" sz="3600" dirty="0">
                <a:latin typeface="Abadi" panose="020B0604020104020204" pitchFamily="34" charset="0"/>
              </a:rPr>
              <a:t>Choose a strategy graphic organizer. </a:t>
            </a:r>
          </a:p>
          <a:p>
            <a:endParaRPr lang="en-US" sz="3600" dirty="0">
              <a:latin typeface="Abadi" panose="020B0604020104020204" pitchFamily="34" charset="0"/>
            </a:endParaRPr>
          </a:p>
        </p:txBody>
      </p:sp>
      <p:sp>
        <p:nvSpPr>
          <p:cNvPr id="3" name="TextBox 2">
            <a:extLst>
              <a:ext uri="{FF2B5EF4-FFF2-40B4-BE49-F238E27FC236}">
                <a16:creationId xmlns:a16="http://schemas.microsoft.com/office/drawing/2014/main" id="{FDB9D93E-D7E4-CB57-8784-1B4DE7E6F268}"/>
              </a:ext>
            </a:extLst>
          </p:cNvPr>
          <p:cNvSpPr txBox="1"/>
          <p:nvPr/>
        </p:nvSpPr>
        <p:spPr>
          <a:xfrm>
            <a:off x="0" y="0"/>
            <a:ext cx="4572000" cy="769441"/>
          </a:xfrm>
          <a:prstGeom prst="rect">
            <a:avLst/>
          </a:prstGeom>
          <a:noFill/>
        </p:spPr>
        <p:txBody>
          <a:bodyPr wrap="square" rtlCol="0">
            <a:spAutoFit/>
          </a:bodyPr>
          <a:lstStyle/>
          <a:p>
            <a:r>
              <a:rPr lang="en-US" sz="4400" u="sng" dirty="0">
                <a:latin typeface="Be Bright" panose="02000506000000020003" pitchFamily="50" charset="0"/>
              </a:rPr>
              <a:t>Strategy Practice</a:t>
            </a:r>
          </a:p>
        </p:txBody>
      </p:sp>
      <p:pic>
        <p:nvPicPr>
          <p:cNvPr id="5" name="Picture 4" descr="Text, whiteboard&#10;&#10;Description automatically generated">
            <a:extLst>
              <a:ext uri="{FF2B5EF4-FFF2-40B4-BE49-F238E27FC236}">
                <a16:creationId xmlns:a16="http://schemas.microsoft.com/office/drawing/2014/main" id="{EC8FB525-970C-D216-B112-0E335BEF75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932" y="809472"/>
            <a:ext cx="3969068" cy="5292090"/>
          </a:xfrm>
          <a:prstGeom prst="rect">
            <a:avLst/>
          </a:prstGeom>
        </p:spPr>
      </p:pic>
      <p:sp>
        <p:nvSpPr>
          <p:cNvPr id="6" name="TextBox 5">
            <a:extLst>
              <a:ext uri="{FF2B5EF4-FFF2-40B4-BE49-F238E27FC236}">
                <a16:creationId xmlns:a16="http://schemas.microsoft.com/office/drawing/2014/main" id="{D623E017-57DC-A6B4-F72F-6EC9D63E9604}"/>
              </a:ext>
            </a:extLst>
          </p:cNvPr>
          <p:cNvSpPr txBox="1"/>
          <p:nvPr/>
        </p:nvSpPr>
        <p:spPr>
          <a:xfrm>
            <a:off x="-5049671" y="1637564"/>
            <a:ext cx="4694830" cy="3139321"/>
          </a:xfrm>
          <a:prstGeom prst="rect">
            <a:avLst/>
          </a:prstGeom>
          <a:noFill/>
        </p:spPr>
        <p:txBody>
          <a:bodyPr wrap="square">
            <a:spAutoFit/>
          </a:bodyPr>
          <a:lstStyle/>
          <a:p>
            <a:r>
              <a:rPr lang="en-US" dirty="0"/>
              <a:t>(14) Economics. The student understands the origins and development of the free enterprise system in</a:t>
            </a:r>
          </a:p>
          <a:p>
            <a:r>
              <a:rPr lang="en-US" dirty="0"/>
              <a:t>the United States. The student is expected to:</a:t>
            </a:r>
          </a:p>
          <a:p>
            <a:r>
              <a:rPr lang="en-US" dirty="0"/>
              <a:t>(A) explain why a free enterprise system of economics developed in the new nation,</a:t>
            </a:r>
          </a:p>
          <a:p>
            <a:r>
              <a:rPr lang="en-US" dirty="0"/>
              <a:t>including minimal government regulation, taxation, and property rights; and</a:t>
            </a:r>
          </a:p>
          <a:p>
            <a:r>
              <a:rPr lang="en-US" dirty="0"/>
              <a:t>(B) describe the characteristics and the benefits of the U.S. free enterprise system through</a:t>
            </a:r>
          </a:p>
          <a:p>
            <a:r>
              <a:rPr lang="en-US" dirty="0"/>
              <a:t>1877.</a:t>
            </a:r>
          </a:p>
        </p:txBody>
      </p:sp>
    </p:spTree>
    <p:extLst>
      <p:ext uri="{BB962C8B-B14F-4D97-AF65-F5344CB8AC3E}">
        <p14:creationId xmlns:p14="http://schemas.microsoft.com/office/powerpoint/2010/main" val="817930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02F02E-5193-BAB9-6F20-F2FE5F3A7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3382" y="761434"/>
            <a:ext cx="9144000" cy="6096566"/>
          </a:xfrm>
          <a:prstGeom prst="rect">
            <a:avLst/>
          </a:prstGeom>
        </p:spPr>
      </p:pic>
      <p:sp>
        <p:nvSpPr>
          <p:cNvPr id="3" name="Thought Bubble: Cloud 2">
            <a:extLst>
              <a:ext uri="{FF2B5EF4-FFF2-40B4-BE49-F238E27FC236}">
                <a16:creationId xmlns:a16="http://schemas.microsoft.com/office/drawing/2014/main" id="{1653F6A1-A0E7-86DF-6A1F-609A7D1F05C3}"/>
              </a:ext>
            </a:extLst>
          </p:cNvPr>
          <p:cNvSpPr/>
          <p:nvPr/>
        </p:nvSpPr>
        <p:spPr>
          <a:xfrm>
            <a:off x="5084619" y="368489"/>
            <a:ext cx="3895608" cy="3357349"/>
          </a:xfrm>
          <a:prstGeom prst="cloudCallout">
            <a:avLst>
              <a:gd name="adj1" fmla="val -93029"/>
              <a:gd name="adj2" fmla="val -15081"/>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380509E-668A-CEDD-BB7F-582ED458EDD0}"/>
              </a:ext>
            </a:extLst>
          </p:cNvPr>
          <p:cNvSpPr txBox="1"/>
          <p:nvPr/>
        </p:nvSpPr>
        <p:spPr>
          <a:xfrm>
            <a:off x="5351367" y="1139222"/>
            <a:ext cx="2854035" cy="1815882"/>
          </a:xfrm>
          <a:prstGeom prst="rect">
            <a:avLst/>
          </a:prstGeom>
          <a:noFill/>
        </p:spPr>
        <p:txBody>
          <a:bodyPr wrap="square" rtlCol="0">
            <a:spAutoFit/>
          </a:bodyPr>
          <a:lstStyle/>
          <a:p>
            <a:pPr algn="ctr"/>
            <a:r>
              <a:rPr lang="en-US" sz="2800" dirty="0">
                <a:latin typeface="Abadi" panose="020B0604020104020204" pitchFamily="34" charset="0"/>
              </a:rPr>
              <a:t>What additional ideas do you have for graphic organizers?</a:t>
            </a:r>
          </a:p>
        </p:txBody>
      </p:sp>
    </p:spTree>
    <p:extLst>
      <p:ext uri="{BB962C8B-B14F-4D97-AF65-F5344CB8AC3E}">
        <p14:creationId xmlns:p14="http://schemas.microsoft.com/office/powerpoint/2010/main" val="9104554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0">
            <a:extLst>
              <a:ext uri="{FF2B5EF4-FFF2-40B4-BE49-F238E27FC236}">
                <a16:creationId xmlns:a16="http://schemas.microsoft.com/office/drawing/2014/main" id="{5967032E-F924-4ED8-AFEE-3C63AC77BC7D}"/>
              </a:ext>
            </a:extLst>
          </p:cNvPr>
          <p:cNvSpPr txBox="1">
            <a:spLocks noChangeArrowheads="1"/>
          </p:cNvSpPr>
          <p:nvPr/>
        </p:nvSpPr>
        <p:spPr bwMode="auto">
          <a:xfrm>
            <a:off x="4793343" y="456475"/>
            <a:ext cx="4495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eaLnBrk="1" hangingPunct="1">
              <a:lnSpc>
                <a:spcPct val="110000"/>
              </a:lnSpc>
              <a:spcBef>
                <a:spcPct val="30000"/>
              </a:spcBef>
              <a:buFontTx/>
              <a:buNone/>
            </a:pPr>
            <a:r>
              <a:rPr lang="en-US" altLang="en-US" sz="2800" b="0" dirty="0"/>
              <a:t>Use processing strategies that allow students to reflect, make connections, and apply learning. </a:t>
            </a:r>
          </a:p>
        </p:txBody>
      </p:sp>
      <p:sp>
        <p:nvSpPr>
          <p:cNvPr id="138243" name="Rectangle 1">
            <a:extLst>
              <a:ext uri="{FF2B5EF4-FFF2-40B4-BE49-F238E27FC236}">
                <a16:creationId xmlns:a16="http://schemas.microsoft.com/office/drawing/2014/main" id="{7B65231A-CF7D-40D9-9CE7-255C0B56EFE2}"/>
              </a:ext>
            </a:extLst>
          </p:cNvPr>
          <p:cNvSpPr>
            <a:spLocks noChangeArrowheads="1"/>
          </p:cNvSpPr>
          <p:nvPr/>
        </p:nvSpPr>
        <p:spPr bwMode="auto">
          <a:xfrm>
            <a:off x="2155825" y="3939313"/>
            <a:ext cx="5827713" cy="262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eaLnBrk="1" hangingPunct="1">
              <a:spcBef>
                <a:spcPct val="0"/>
              </a:spcBef>
            </a:pPr>
            <a:r>
              <a:rPr lang="en-US" altLang="en-US" sz="2400" b="0" dirty="0">
                <a:latin typeface="Janda Everyday Casual" panose="02000503000000020004" pitchFamily="2" charset="0"/>
              </a:rPr>
              <a:t>make connections </a:t>
            </a:r>
          </a:p>
          <a:p>
            <a:pPr eaLnBrk="1" hangingPunct="1">
              <a:spcBef>
                <a:spcPct val="0"/>
              </a:spcBef>
            </a:pPr>
            <a:r>
              <a:rPr lang="en-US" altLang="en-US" sz="2400" b="0" dirty="0">
                <a:latin typeface="Janda Everyday Casual" panose="02000503000000020004" pitchFamily="2" charset="0"/>
              </a:rPr>
              <a:t>extend the reading experience </a:t>
            </a:r>
          </a:p>
          <a:p>
            <a:pPr eaLnBrk="1" hangingPunct="1">
              <a:spcBef>
                <a:spcPct val="0"/>
              </a:spcBef>
            </a:pPr>
            <a:r>
              <a:rPr lang="en-US" altLang="en-US" sz="2400" b="0" dirty="0">
                <a:latin typeface="Janda Everyday Casual" panose="02000503000000020004" pitchFamily="2" charset="0"/>
              </a:rPr>
              <a:t>lead students to a deeper analysis of the text</a:t>
            </a:r>
          </a:p>
          <a:p>
            <a:pPr eaLnBrk="1" hangingPunct="1">
              <a:spcBef>
                <a:spcPct val="0"/>
              </a:spcBef>
            </a:pPr>
            <a:r>
              <a:rPr lang="en-US" altLang="en-US" sz="2400" b="0" dirty="0">
                <a:latin typeface="Janda Everyday Casual" panose="02000503000000020004" pitchFamily="2" charset="0"/>
              </a:rPr>
              <a:t>be able to apply new content</a:t>
            </a:r>
          </a:p>
          <a:p>
            <a:pPr eaLnBrk="1" hangingPunct="1">
              <a:spcBef>
                <a:spcPct val="0"/>
              </a:spcBef>
            </a:pPr>
            <a:r>
              <a:rPr lang="en-US" altLang="en-US" sz="2400" dirty="0">
                <a:latin typeface="Janda Everyday Casual" panose="02000503000000020004" pitchFamily="2" charset="0"/>
              </a:rPr>
              <a:t>allows for Differentiated Learning</a:t>
            </a:r>
            <a:endParaRPr lang="en-US" altLang="en-US" sz="2400" b="0" dirty="0">
              <a:latin typeface="Janda Everyday Casual" panose="02000503000000020004" pitchFamily="2" charset="0"/>
            </a:endParaRPr>
          </a:p>
          <a:p>
            <a:pPr eaLnBrk="1" hangingPunct="1">
              <a:lnSpc>
                <a:spcPct val="80000"/>
              </a:lnSpc>
              <a:spcBef>
                <a:spcPct val="0"/>
              </a:spcBef>
            </a:pPr>
            <a:endParaRPr lang="en-US" altLang="en-US" sz="2400" b="0" dirty="0">
              <a:latin typeface="Janda Everyday Casual" panose="02000503000000020004" pitchFamily="2" charset="0"/>
            </a:endParaRPr>
          </a:p>
        </p:txBody>
      </p:sp>
      <p:pic>
        <p:nvPicPr>
          <p:cNvPr id="138244" name="Picture 2">
            <a:extLst>
              <a:ext uri="{FF2B5EF4-FFF2-40B4-BE49-F238E27FC236}">
                <a16:creationId xmlns:a16="http://schemas.microsoft.com/office/drawing/2014/main" id="{DA2B6C0D-EB58-4F37-ADF6-6CB38A2CCA1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482079">
            <a:off x="-114300" y="4064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Rectangle 3">
            <a:extLst>
              <a:ext uri="{FF2B5EF4-FFF2-40B4-BE49-F238E27FC236}">
                <a16:creationId xmlns:a16="http://schemas.microsoft.com/office/drawing/2014/main" id="{71CF75CC-F1B0-49E3-9413-7E4FE4569F1D}"/>
              </a:ext>
            </a:extLst>
          </p:cNvPr>
          <p:cNvSpPr>
            <a:spLocks noChangeArrowheads="1"/>
          </p:cNvSpPr>
          <p:nvPr/>
        </p:nvSpPr>
        <p:spPr bwMode="auto">
          <a:xfrm rot="20002780">
            <a:off x="663183" y="2159763"/>
            <a:ext cx="1696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spcBef>
                <a:spcPct val="0"/>
              </a:spcBef>
              <a:buFontTx/>
              <a:buNone/>
            </a:pPr>
            <a:r>
              <a:rPr lang="en-US" altLang="en-US" sz="2000" dirty="0">
                <a:cs typeface="Arial" panose="020B0604020202020204" pitchFamily="34" charset="0"/>
              </a:rPr>
              <a:t>Processing</a:t>
            </a:r>
            <a:endParaRPr lang="en-US" altLang="en-US" sz="2000" dirty="0"/>
          </a:p>
        </p:txBody>
      </p:sp>
      <p:sp>
        <p:nvSpPr>
          <p:cNvPr id="138246" name="Rectangle 9">
            <a:extLst>
              <a:ext uri="{FF2B5EF4-FFF2-40B4-BE49-F238E27FC236}">
                <a16:creationId xmlns:a16="http://schemas.microsoft.com/office/drawing/2014/main" id="{71CC260A-8487-45F0-8185-D92CF0AB873C}"/>
              </a:ext>
            </a:extLst>
          </p:cNvPr>
          <p:cNvSpPr>
            <a:spLocks noChangeArrowheads="1"/>
          </p:cNvSpPr>
          <p:nvPr/>
        </p:nvSpPr>
        <p:spPr bwMode="auto">
          <a:xfrm rot="20002780">
            <a:off x="2368989" y="1396969"/>
            <a:ext cx="143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chitects Daughter" panose="02000505000000020004" pitchFamily="2" charset="0"/>
              </a:defRPr>
            </a:lvl1pPr>
            <a:lvl2pPr marL="742950" indent="-285750">
              <a:spcBef>
                <a:spcPct val="20000"/>
              </a:spcBef>
              <a:buChar char="–"/>
              <a:defRPr sz="2800">
                <a:solidFill>
                  <a:schemeClr val="tx1"/>
                </a:solidFill>
                <a:latin typeface="Architects Daughter" panose="02000505000000020004" pitchFamily="2" charset="0"/>
              </a:defRPr>
            </a:lvl2pPr>
            <a:lvl3pPr marL="1143000" indent="-228600">
              <a:spcBef>
                <a:spcPct val="20000"/>
              </a:spcBef>
              <a:buChar char="•"/>
              <a:defRPr sz="2400">
                <a:solidFill>
                  <a:schemeClr val="tx1"/>
                </a:solidFill>
                <a:latin typeface="Architects Daughter" panose="02000505000000020004" pitchFamily="2" charset="0"/>
              </a:defRPr>
            </a:lvl3pPr>
            <a:lvl4pPr marL="1600200" indent="-228600">
              <a:spcBef>
                <a:spcPct val="20000"/>
              </a:spcBef>
              <a:buChar char="–"/>
              <a:defRPr sz="2000">
                <a:solidFill>
                  <a:schemeClr val="tx1"/>
                </a:solidFill>
                <a:latin typeface="Architects Daughter" panose="02000505000000020004" pitchFamily="2" charset="0"/>
              </a:defRPr>
            </a:lvl4pPr>
            <a:lvl5pPr marL="2057400" indent="-228600">
              <a:spcBef>
                <a:spcPct val="20000"/>
              </a:spcBef>
              <a:buChar char="»"/>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defRPr sz="2000">
                <a:solidFill>
                  <a:schemeClr val="tx1"/>
                </a:solidFill>
                <a:latin typeface="Architects Daughter" panose="02000505000000020004" pitchFamily="2" charset="0"/>
              </a:defRPr>
            </a:lvl9pPr>
          </a:lstStyle>
          <a:p>
            <a:pPr>
              <a:spcBef>
                <a:spcPct val="0"/>
              </a:spcBef>
              <a:buFontTx/>
              <a:buNone/>
            </a:pPr>
            <a:r>
              <a:rPr lang="en-US" altLang="en-US" sz="2000" dirty="0">
                <a:cs typeface="Arial" panose="020B0604020202020204" pitchFamily="34" charset="0"/>
              </a:rPr>
              <a:t>Activities</a:t>
            </a:r>
            <a:endParaRPr lang="en-US" altLang="en-US" sz="2000" dirty="0"/>
          </a:p>
        </p:txBody>
      </p:sp>
      <p:sp>
        <p:nvSpPr>
          <p:cNvPr id="7" name="TextBox 6">
            <a:extLst>
              <a:ext uri="{FF2B5EF4-FFF2-40B4-BE49-F238E27FC236}">
                <a16:creationId xmlns:a16="http://schemas.microsoft.com/office/drawing/2014/main" id="{460DD200-1AB0-40CD-A710-1D21219ADD3B}"/>
              </a:ext>
            </a:extLst>
          </p:cNvPr>
          <p:cNvSpPr txBox="1">
            <a:spLocks noChangeArrowheads="1"/>
          </p:cNvSpPr>
          <p:nvPr/>
        </p:nvSpPr>
        <p:spPr bwMode="auto">
          <a:xfrm>
            <a:off x="4402138" y="6014631"/>
            <a:ext cx="716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000" dirty="0">
                <a:solidFill>
                  <a:srgbClr val="FF0000"/>
                </a:solidFill>
              </a:rPr>
              <a:t>Sinker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153" y="883534"/>
            <a:ext cx="3804249" cy="646331"/>
          </a:xfrm>
          <a:prstGeom prst="rect">
            <a:avLst/>
          </a:prstGeom>
          <a:noFill/>
        </p:spPr>
        <p:txBody>
          <a:bodyPr wrap="square" rtlCol="0">
            <a:spAutoFit/>
          </a:bodyPr>
          <a:lstStyle/>
          <a:p>
            <a:endParaRPr lang="en-US" dirty="0">
              <a:latin typeface="Architects Daughter" panose="02000505000000020004" pitchFamily="2" charset="0"/>
            </a:endParaRPr>
          </a:p>
          <a:p>
            <a:endParaRPr lang="en-US" dirty="0">
              <a:latin typeface="Architects Daughter" panose="02000505000000020004" pitchFamily="2" charset="0"/>
            </a:endParaRPr>
          </a:p>
        </p:txBody>
      </p:sp>
      <p:sp>
        <p:nvSpPr>
          <p:cNvPr id="7" name="TextBox 8"/>
          <p:cNvSpPr txBox="1">
            <a:spLocks noChangeArrowheads="1"/>
          </p:cNvSpPr>
          <p:nvPr/>
        </p:nvSpPr>
        <p:spPr bwMode="auto">
          <a:xfrm>
            <a:off x="285750" y="225425"/>
            <a:ext cx="890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a:latin typeface="Goudy Stout" panose="0202090407030B020401" pitchFamily="18" charset="0"/>
                <a:ea typeface="MS PGothic" panose="020B0600070205080204" pitchFamily="34" charset="-128"/>
              </a:rPr>
              <a:t>After Reading</a:t>
            </a:r>
            <a:endParaRPr lang="en-US" altLang="en-US" sz="2800" dirty="0">
              <a:latin typeface="Goudy Stout" panose="0202090407030B020401" pitchFamily="18" charset="0"/>
              <a:ea typeface="MS PGothic" panose="020B0600070205080204" pitchFamily="34" charset="-128"/>
            </a:endParaRPr>
          </a:p>
        </p:txBody>
      </p:sp>
      <p:sp>
        <p:nvSpPr>
          <p:cNvPr id="8" name="Rectangle 7"/>
          <p:cNvSpPr/>
          <p:nvPr/>
        </p:nvSpPr>
        <p:spPr>
          <a:xfrm>
            <a:off x="3521075" y="695325"/>
            <a:ext cx="5562600"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4">
            <a:extLst>
              <a:ext uri="{FF2B5EF4-FFF2-40B4-BE49-F238E27FC236}">
                <a16:creationId xmlns:a16="http://schemas.microsoft.com/office/drawing/2014/main" id="{71FEB017-F307-4830-BED5-05EABC9931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883534"/>
            <a:ext cx="4311780" cy="5749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AFBDD593-30F7-4710-8779-D331DE240C24}"/>
              </a:ext>
            </a:extLst>
          </p:cNvPr>
          <p:cNvSpPr txBox="1"/>
          <p:nvPr/>
        </p:nvSpPr>
        <p:spPr>
          <a:xfrm>
            <a:off x="5653478" y="2511380"/>
            <a:ext cx="3389244" cy="3416320"/>
          </a:xfrm>
          <a:prstGeom prst="rect">
            <a:avLst/>
          </a:prstGeom>
          <a:noFill/>
        </p:spPr>
        <p:txBody>
          <a:bodyPr wrap="square" rtlCol="0">
            <a:spAutoFit/>
          </a:bodyPr>
          <a:lstStyle/>
          <a:p>
            <a:r>
              <a:rPr lang="en-US" sz="3600" dirty="0">
                <a:latin typeface="Abscissa" panose="00000400000000000000" pitchFamily="2" charset="0"/>
              </a:rPr>
              <a:t>the statements and complete the spectrum. Discuss with your breakout team.</a:t>
            </a:r>
          </a:p>
        </p:txBody>
      </p:sp>
      <p:sp>
        <p:nvSpPr>
          <p:cNvPr id="12" name="Rectangle 11">
            <a:extLst>
              <a:ext uri="{FF2B5EF4-FFF2-40B4-BE49-F238E27FC236}">
                <a16:creationId xmlns:a16="http://schemas.microsoft.com/office/drawing/2014/main" id="{C2CEFF3C-EEF6-42A4-93EC-0172F57558DA}"/>
              </a:ext>
            </a:extLst>
          </p:cNvPr>
          <p:cNvSpPr/>
          <p:nvPr/>
        </p:nvSpPr>
        <p:spPr>
          <a:xfrm rot="20746926">
            <a:off x="4864877" y="891182"/>
            <a:ext cx="3520516" cy="1862048"/>
          </a:xfrm>
          <a:prstGeom prst="rect">
            <a:avLst/>
          </a:prstGeom>
        </p:spPr>
        <p:txBody>
          <a:bodyPr wrap="none">
            <a:spAutoFit/>
          </a:bodyPr>
          <a:lstStyle/>
          <a:p>
            <a:r>
              <a:rPr lang="en-US" sz="11500" dirty="0">
                <a:latin typeface="Bloomishly" pitchFamily="50" charset="0"/>
              </a:rPr>
              <a:t>Analyze </a:t>
            </a:r>
          </a:p>
        </p:txBody>
      </p:sp>
    </p:spTree>
    <p:extLst>
      <p:ext uri="{BB962C8B-B14F-4D97-AF65-F5344CB8AC3E}">
        <p14:creationId xmlns:p14="http://schemas.microsoft.com/office/powerpoint/2010/main" val="4023901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95E97-4F9B-43D2-B1D6-40BEA9C21F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905000" y="1664277"/>
            <a:ext cx="533400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0F6E78CC-BD52-4391-8F6E-9ADDF717D28C}"/>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Character Collage</a:t>
            </a:r>
          </a:p>
        </p:txBody>
      </p:sp>
      <p:pic>
        <p:nvPicPr>
          <p:cNvPr id="7" name="Picture 6">
            <a:extLst>
              <a:ext uri="{FF2B5EF4-FFF2-40B4-BE49-F238E27FC236}">
                <a16:creationId xmlns:a16="http://schemas.microsoft.com/office/drawing/2014/main" id="{D106CE39-9BC4-4302-A84F-96653AB481D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77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7">
            <a:extLst>
              <a:ext uri="{FF2B5EF4-FFF2-40B4-BE49-F238E27FC236}">
                <a16:creationId xmlns:a16="http://schemas.microsoft.com/office/drawing/2014/main" id="{E2D51609-0CC3-7456-0160-E55D3610A2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946DC466-53D8-C9B4-3AEA-8AA9A37DACD1}"/>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C54343EA-798D-9511-A8F2-A29D840A49CF}"/>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8AD9C934-C026-F644-997B-3D1B4E32D6AB}"/>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43576E2F-FEA4-5851-85FC-9CF90A3B7CDE}"/>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8440" name="TextBox 2">
            <a:extLst>
              <a:ext uri="{FF2B5EF4-FFF2-40B4-BE49-F238E27FC236}">
                <a16:creationId xmlns:a16="http://schemas.microsoft.com/office/drawing/2014/main" id="{6A1DBFCD-36BB-FC4B-1526-A151606EE71C}"/>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6" name="Speech Bubble: Oval 15">
            <a:extLst>
              <a:ext uri="{FF2B5EF4-FFF2-40B4-BE49-F238E27FC236}">
                <a16:creationId xmlns:a16="http://schemas.microsoft.com/office/drawing/2014/main" id="{DB906A0C-0BE4-B5A3-C888-2CC5DAB70D0A}"/>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9710FBCA-22C6-2790-1372-E7B36813A686}"/>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4" name="Rectangle 23">
            <a:extLst>
              <a:ext uri="{FF2B5EF4-FFF2-40B4-BE49-F238E27FC236}">
                <a16:creationId xmlns:a16="http://schemas.microsoft.com/office/drawing/2014/main" id="{0C5EB3CF-D8C1-D624-F071-56A83EE8F9FE}"/>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6E78CC-BD52-4391-8F6E-9ADDF717D28C}"/>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Sensory figure</a:t>
            </a:r>
          </a:p>
        </p:txBody>
      </p:sp>
      <p:pic>
        <p:nvPicPr>
          <p:cNvPr id="7" name="Picture 6">
            <a:extLst>
              <a:ext uri="{FF2B5EF4-FFF2-40B4-BE49-F238E27FC236}">
                <a16:creationId xmlns:a16="http://schemas.microsoft.com/office/drawing/2014/main" id="{D106CE39-9BC4-4302-A84F-96653AB481D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64DF550-3528-4D3C-AC85-71F97C544D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23279" y="1055687"/>
            <a:ext cx="3897442"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93404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19F3A-30D1-45B2-AE3E-B07AEAA42F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048741" y="1701006"/>
            <a:ext cx="533400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69ABF109-A45E-4A48-AA67-080DDD5E4B46}"/>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Flow Chart</a:t>
            </a:r>
          </a:p>
        </p:txBody>
      </p:sp>
      <p:pic>
        <p:nvPicPr>
          <p:cNvPr id="7" name="Picture 6">
            <a:extLst>
              <a:ext uri="{FF2B5EF4-FFF2-40B4-BE49-F238E27FC236}">
                <a16:creationId xmlns:a16="http://schemas.microsoft.com/office/drawing/2014/main" id="{24BDB553-09F7-4D8C-97CE-59BF713FFEE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6998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DB02F4-BABE-4168-BE47-945A3D4DA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775402" y="1596447"/>
            <a:ext cx="5761181" cy="4320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D2330F61-EDDE-4085-A5FE-7D2E01733180}"/>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Point of view story</a:t>
            </a:r>
          </a:p>
        </p:txBody>
      </p:sp>
      <p:pic>
        <p:nvPicPr>
          <p:cNvPr id="7" name="Picture 6">
            <a:extLst>
              <a:ext uri="{FF2B5EF4-FFF2-40B4-BE49-F238E27FC236}">
                <a16:creationId xmlns:a16="http://schemas.microsoft.com/office/drawing/2014/main" id="{73530FF4-5705-4A51-80C8-41294A6C867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8396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330F61-EDDE-4085-A5FE-7D2E01733180}"/>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Annotated Image</a:t>
            </a:r>
          </a:p>
        </p:txBody>
      </p:sp>
      <p:pic>
        <p:nvPicPr>
          <p:cNvPr id="7" name="Picture 6">
            <a:extLst>
              <a:ext uri="{FF2B5EF4-FFF2-40B4-BE49-F238E27FC236}">
                <a16:creationId xmlns:a16="http://schemas.microsoft.com/office/drawing/2014/main" id="{73530FF4-5705-4A51-80C8-41294A6C867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634089F-0BCB-4170-9222-88C4D963B7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82187" y="857249"/>
            <a:ext cx="4513288" cy="5888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4388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DC567-939E-42AC-A100-B01861C25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819076" y="1648023"/>
            <a:ext cx="5868987" cy="4401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5BB22F7-CB73-4225-977D-8E7E0F79B8BA}"/>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Mosaic</a:t>
            </a:r>
          </a:p>
        </p:txBody>
      </p:sp>
      <p:pic>
        <p:nvPicPr>
          <p:cNvPr id="7" name="Picture 6">
            <a:extLst>
              <a:ext uri="{FF2B5EF4-FFF2-40B4-BE49-F238E27FC236}">
                <a16:creationId xmlns:a16="http://schemas.microsoft.com/office/drawing/2014/main" id="{0D7668DE-B5A0-4E26-9997-4AA9F8F1468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7223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BB22F7-CB73-4225-977D-8E7E0F79B8BA}"/>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Alpha boxes</a:t>
            </a:r>
          </a:p>
        </p:txBody>
      </p:sp>
      <p:pic>
        <p:nvPicPr>
          <p:cNvPr id="7" name="Picture 6">
            <a:extLst>
              <a:ext uri="{FF2B5EF4-FFF2-40B4-BE49-F238E27FC236}">
                <a16:creationId xmlns:a16="http://schemas.microsoft.com/office/drawing/2014/main" id="{0D7668DE-B5A0-4E26-9997-4AA9F8F1468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FC843D3-17FE-4FA2-AE01-F6EA63FC44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3298" y="857250"/>
            <a:ext cx="4437089" cy="5810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00119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A75CB-0FE8-4C64-BFB9-6D4CE2362D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694585" y="1551202"/>
            <a:ext cx="5964380" cy="447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FD6325C9-1D19-4A39-9B09-161820BF1E1A}"/>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Acrostic poem</a:t>
            </a:r>
          </a:p>
        </p:txBody>
      </p:sp>
      <p:pic>
        <p:nvPicPr>
          <p:cNvPr id="7" name="Picture 6">
            <a:extLst>
              <a:ext uri="{FF2B5EF4-FFF2-40B4-BE49-F238E27FC236}">
                <a16:creationId xmlns:a16="http://schemas.microsoft.com/office/drawing/2014/main" id="{50DA77BF-66A9-409E-B58D-6751E73ED5F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0209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6325C9-1D19-4A39-9B09-161820BF1E1A}"/>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Beyond the frame</a:t>
            </a:r>
          </a:p>
        </p:txBody>
      </p:sp>
      <p:pic>
        <p:nvPicPr>
          <p:cNvPr id="7" name="Picture 6">
            <a:extLst>
              <a:ext uri="{FF2B5EF4-FFF2-40B4-BE49-F238E27FC236}">
                <a16:creationId xmlns:a16="http://schemas.microsoft.com/office/drawing/2014/main" id="{50DA77BF-66A9-409E-B58D-6751E73ED5F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55EFB0F-AFF1-402A-9740-4FC4CBC785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23278" y="857249"/>
            <a:ext cx="4238856" cy="5615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99621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B86E86-9677-49EB-8104-76E07E1923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721096" y="1670832"/>
            <a:ext cx="5674818" cy="4256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9597E52A-AE6D-4AE6-A11E-D1550455FC1B}"/>
              </a:ext>
            </a:extLst>
          </p:cNvPr>
          <p:cNvSpPr txBox="1">
            <a:spLocks noChangeArrowheads="1"/>
          </p:cNvSpPr>
          <p:nvPr/>
        </p:nvSpPr>
        <p:spPr bwMode="auto">
          <a:xfrm>
            <a:off x="0" y="74613"/>
            <a:ext cx="9117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dirty="0">
                <a:latin typeface="Goudy Stout" panose="0202090407030B020401" pitchFamily="18" charset="0"/>
                <a:ea typeface="ＭＳ Ｐゴシック" panose="020B0600070205080204" pitchFamily="34" charset="-128"/>
              </a:rPr>
              <a:t>Spectrum</a:t>
            </a:r>
          </a:p>
        </p:txBody>
      </p:sp>
      <p:pic>
        <p:nvPicPr>
          <p:cNvPr id="7" name="Picture 6">
            <a:extLst>
              <a:ext uri="{FF2B5EF4-FFF2-40B4-BE49-F238E27FC236}">
                <a16:creationId xmlns:a16="http://schemas.microsoft.com/office/drawing/2014/main" id="{DEAD9A93-27C9-44AB-90F2-4D2046D4579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489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F8947-FE83-49F8-86A3-F1554B9EE5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3315" y="2877001"/>
            <a:ext cx="5861521" cy="3897288"/>
          </a:xfrm>
          <a:prstGeom prst="rect">
            <a:avLst/>
          </a:prstGeom>
        </p:spPr>
      </p:pic>
      <p:sp>
        <p:nvSpPr>
          <p:cNvPr id="2" name="TextBox 3">
            <a:extLst>
              <a:ext uri="{FF2B5EF4-FFF2-40B4-BE49-F238E27FC236}">
                <a16:creationId xmlns:a16="http://schemas.microsoft.com/office/drawing/2014/main" id="{1C971C76-6E4F-4375-972E-8E30A35D6F10}"/>
              </a:ext>
            </a:extLst>
          </p:cNvPr>
          <p:cNvSpPr txBox="1">
            <a:spLocks noChangeArrowheads="1"/>
          </p:cNvSpPr>
          <p:nvPr/>
        </p:nvSpPr>
        <p:spPr bwMode="auto">
          <a:xfrm>
            <a:off x="0" y="74613"/>
            <a:ext cx="9117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800" dirty="0">
                <a:latin typeface="Goudy Stout" panose="0202090407030B020401" pitchFamily="18" charset="0"/>
                <a:ea typeface="ＭＳ Ｐゴシック" panose="020B0600070205080204" pitchFamily="34" charset="-128"/>
              </a:rPr>
              <a:t>Processing activities</a:t>
            </a:r>
          </a:p>
        </p:txBody>
      </p:sp>
      <p:pic>
        <p:nvPicPr>
          <p:cNvPr id="3" name="Picture 4">
            <a:extLst>
              <a:ext uri="{FF2B5EF4-FFF2-40B4-BE49-F238E27FC236}">
                <a16:creationId xmlns:a16="http://schemas.microsoft.com/office/drawing/2014/main" id="{446D3B07-F607-41E1-8AFC-A1EF0C218D8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2188" y="658813"/>
            <a:ext cx="55848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98D150C1-17BC-494E-9DE4-EA26E499F265}"/>
              </a:ext>
            </a:extLst>
          </p:cNvPr>
          <p:cNvSpPr txBox="1">
            <a:spLocks noChangeArrowheads="1"/>
          </p:cNvSpPr>
          <p:nvPr/>
        </p:nvSpPr>
        <p:spPr bwMode="auto">
          <a:xfrm>
            <a:off x="104775" y="1133771"/>
            <a:ext cx="3816061" cy="378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chitects Daughter" panose="02000505000000020004" pitchFamily="2"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chitects Daughter" panose="02000505000000020004" pitchFamily="2"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chitects Daughter" panose="02000505000000020004" pitchFamily="2"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chitects Daughter" panose="02000505000000020004" pitchFamily="2" charset="0"/>
              </a:defRPr>
            </a:lvl9pPr>
          </a:lstStyle>
          <a:p>
            <a:pPr eaLnBrk="1" hangingPunct="1">
              <a:spcBef>
                <a:spcPct val="0"/>
              </a:spcBef>
            </a:pPr>
            <a:r>
              <a:rPr lang="en-US" altLang="en-US" sz="2400" b="0" dirty="0">
                <a:solidFill>
                  <a:srgbClr val="000000"/>
                </a:solidFill>
              </a:rPr>
              <a:t>Examine the processing activities in the </a:t>
            </a:r>
            <a:r>
              <a:rPr lang="en-US" altLang="en-US" sz="2400" b="0" i="1" dirty="0">
                <a:solidFill>
                  <a:srgbClr val="000000"/>
                </a:solidFill>
              </a:rPr>
              <a:t>Social Studies Strategies for Success </a:t>
            </a:r>
            <a:r>
              <a:rPr lang="en-US" altLang="en-US" sz="2400" b="0" dirty="0">
                <a:solidFill>
                  <a:srgbClr val="000000"/>
                </a:solidFill>
              </a:rPr>
              <a:t>manual.</a:t>
            </a:r>
          </a:p>
          <a:p>
            <a:pPr eaLnBrk="1" hangingPunct="1">
              <a:spcBef>
                <a:spcPct val="0"/>
              </a:spcBef>
              <a:buFontTx/>
              <a:buNone/>
            </a:pPr>
            <a:endParaRPr lang="en-US" altLang="en-US" sz="2400" b="0" dirty="0">
              <a:solidFill>
                <a:srgbClr val="000000"/>
              </a:solidFill>
            </a:endParaRPr>
          </a:p>
          <a:p>
            <a:pPr eaLnBrk="1" hangingPunct="1">
              <a:spcBef>
                <a:spcPct val="0"/>
              </a:spcBef>
            </a:pPr>
            <a:r>
              <a:rPr lang="en-US" altLang="en-US" sz="2400" b="0" dirty="0">
                <a:solidFill>
                  <a:srgbClr val="000000"/>
                </a:solidFill>
              </a:rPr>
              <a:t>Which processing strategy would work best for the Free Enterprise lesson?</a:t>
            </a:r>
          </a:p>
        </p:txBody>
      </p:sp>
      <p:sp>
        <p:nvSpPr>
          <p:cNvPr id="9" name="TextBox 8">
            <a:extLst>
              <a:ext uri="{FF2B5EF4-FFF2-40B4-BE49-F238E27FC236}">
                <a16:creationId xmlns:a16="http://schemas.microsoft.com/office/drawing/2014/main" id="{F27B6954-2032-4DB1-9584-6B542E78E078}"/>
              </a:ext>
            </a:extLst>
          </p:cNvPr>
          <p:cNvSpPr txBox="1"/>
          <p:nvPr/>
        </p:nvSpPr>
        <p:spPr>
          <a:xfrm>
            <a:off x="4555241" y="2273291"/>
            <a:ext cx="5308270" cy="1015663"/>
          </a:xfrm>
          <a:prstGeom prst="rect">
            <a:avLst/>
          </a:prstGeom>
          <a:noFill/>
        </p:spPr>
        <p:txBody>
          <a:bodyPr wrap="square" rtlCol="0">
            <a:spAutoFit/>
          </a:bodyPr>
          <a:lstStyle/>
          <a:p>
            <a:r>
              <a:rPr lang="en-US" sz="6000" u="sng" dirty="0">
                <a:effectLst>
                  <a:outerShdw blurRad="38100" dist="38100" dir="2700000" algn="tl">
                    <a:srgbClr val="000000">
                      <a:alpha val="43137"/>
                    </a:srgbClr>
                  </a:outerShdw>
                </a:effectLst>
                <a:latin typeface="Be Bright" panose="02000506000000020003" pitchFamily="50" charset="0"/>
              </a:rPr>
              <a:t>7 minutes</a:t>
            </a:r>
          </a:p>
        </p:txBody>
      </p:sp>
      <p:pic>
        <p:nvPicPr>
          <p:cNvPr id="10" name="Picture 9">
            <a:extLst>
              <a:ext uri="{FF2B5EF4-FFF2-40B4-BE49-F238E27FC236}">
                <a16:creationId xmlns:a16="http://schemas.microsoft.com/office/drawing/2014/main" id="{031C1286-FE76-4471-A65C-A7DA83A303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4818" y="736600"/>
            <a:ext cx="2874558" cy="1536691"/>
          </a:xfrm>
          <a:prstGeom prst="rect">
            <a:avLst/>
          </a:prstGeom>
        </p:spPr>
      </p:pic>
    </p:spTree>
    <p:extLst>
      <p:ext uri="{BB962C8B-B14F-4D97-AF65-F5344CB8AC3E}">
        <p14:creationId xmlns:p14="http://schemas.microsoft.com/office/powerpoint/2010/main" val="283376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7">
            <a:extLst>
              <a:ext uri="{FF2B5EF4-FFF2-40B4-BE49-F238E27FC236}">
                <a16:creationId xmlns:a16="http://schemas.microsoft.com/office/drawing/2014/main" id="{770FFD4A-FF6A-784C-8FFC-BC21ECDAAE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9">
            <a:extLst>
              <a:ext uri="{FF2B5EF4-FFF2-40B4-BE49-F238E27FC236}">
                <a16:creationId xmlns:a16="http://schemas.microsoft.com/office/drawing/2014/main" id="{A87103C7-CDAF-2C9C-6C2B-DF01C19D65A4}"/>
              </a:ext>
            </a:extLst>
          </p:cNvPr>
          <p:cNvSpPr/>
          <p:nvPr/>
        </p:nvSpPr>
        <p:spPr>
          <a:xfrm rot="1341498">
            <a:off x="3327400" y="1231900"/>
            <a:ext cx="3421063" cy="101758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peech Bubble: Rectangle with Corners Rounded 5">
            <a:extLst>
              <a:ext uri="{FF2B5EF4-FFF2-40B4-BE49-F238E27FC236}">
                <a16:creationId xmlns:a16="http://schemas.microsoft.com/office/drawing/2014/main" id="{AC04F1B1-77E4-33F8-F92A-467B78F79605}"/>
              </a:ext>
            </a:extLst>
          </p:cNvPr>
          <p:cNvSpPr/>
          <p:nvPr/>
        </p:nvSpPr>
        <p:spPr>
          <a:xfrm rot="20991018">
            <a:off x="377825" y="962025"/>
            <a:ext cx="2665413" cy="114776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a:extLst>
              <a:ext uri="{FF2B5EF4-FFF2-40B4-BE49-F238E27FC236}">
                <a16:creationId xmlns:a16="http://schemas.microsoft.com/office/drawing/2014/main" id="{C71AA562-095C-3AEC-2360-C8FE6162D44C}"/>
              </a:ext>
            </a:extLst>
          </p:cNvPr>
          <p:cNvSpPr/>
          <p:nvPr/>
        </p:nvSpPr>
        <p:spPr>
          <a:xfrm rot="20986987">
            <a:off x="401638" y="1031875"/>
            <a:ext cx="2571750"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be engaged to learn.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a:t>
            </a:r>
            <a:r>
              <a:rPr lang="en-US" sz="1350" dirty="0" err="1">
                <a:solidFill>
                  <a:srgbClr val="000000"/>
                </a:solidFill>
                <a:latin typeface="Chief Blueprint" panose="020B0500000000000000" pitchFamily="34" charset="0"/>
              </a:rPr>
              <a:t>Schlechty’s</a:t>
            </a:r>
            <a:r>
              <a:rPr lang="en-US" sz="1350" dirty="0">
                <a:solidFill>
                  <a:srgbClr val="000000"/>
                </a:solidFill>
                <a:latin typeface="Chief Blueprint" panose="020B0500000000000000" pitchFamily="34" charset="0"/>
              </a:rPr>
              <a:t> </a:t>
            </a:r>
            <a:r>
              <a:rPr lang="en-US" sz="1350" i="1" dirty="0">
                <a:solidFill>
                  <a:srgbClr val="000000"/>
                </a:solidFill>
                <a:latin typeface="Chief Blueprint" panose="020B0500000000000000" pitchFamily="34" charset="0"/>
              </a:rPr>
              <a:t>Design Qualities of Engagement</a:t>
            </a:r>
          </a:p>
        </p:txBody>
      </p:sp>
      <p:sp>
        <p:nvSpPr>
          <p:cNvPr id="11" name="Speech Bubble: Rectangle 10">
            <a:extLst>
              <a:ext uri="{FF2B5EF4-FFF2-40B4-BE49-F238E27FC236}">
                <a16:creationId xmlns:a16="http://schemas.microsoft.com/office/drawing/2014/main" id="{EAFBE577-4B4F-092B-B5CA-89CDFB736198}"/>
              </a:ext>
            </a:extLst>
          </p:cNvPr>
          <p:cNvSpPr/>
          <p:nvPr/>
        </p:nvSpPr>
        <p:spPr>
          <a:xfrm>
            <a:off x="280988" y="106363"/>
            <a:ext cx="6867525" cy="503237"/>
          </a:xfrm>
          <a:prstGeom prst="wedgeRectCallout">
            <a:avLst>
              <a:gd name="adj1" fmla="val -21519"/>
              <a:gd name="adj2" fmla="val 116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0488" name="TextBox 2">
            <a:extLst>
              <a:ext uri="{FF2B5EF4-FFF2-40B4-BE49-F238E27FC236}">
                <a16:creationId xmlns:a16="http://schemas.microsoft.com/office/drawing/2014/main" id="{4666AD72-85E1-2F2A-9BED-806174E7E28F}"/>
              </a:ext>
            </a:extLst>
          </p:cNvPr>
          <p:cNvSpPr txBox="1">
            <a:spLocks noChangeArrowheads="1"/>
          </p:cNvSpPr>
          <p:nvPr/>
        </p:nvSpPr>
        <p:spPr bwMode="auto">
          <a:xfrm>
            <a:off x="280988" y="139700"/>
            <a:ext cx="7045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1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latin typeface="Chief Blueprint" panose="020B0500000000000000" pitchFamily="34" charset="0"/>
              </a:rPr>
              <a:t>What do I believe about Social Studies instruction?</a:t>
            </a:r>
          </a:p>
        </p:txBody>
      </p:sp>
      <p:sp>
        <p:nvSpPr>
          <p:cNvPr id="16" name="Speech Bubble: Oval 15">
            <a:extLst>
              <a:ext uri="{FF2B5EF4-FFF2-40B4-BE49-F238E27FC236}">
                <a16:creationId xmlns:a16="http://schemas.microsoft.com/office/drawing/2014/main" id="{94A1C4AC-C062-3F27-5B94-C19BAD0199A2}"/>
              </a:ext>
            </a:extLst>
          </p:cNvPr>
          <p:cNvSpPr/>
          <p:nvPr/>
        </p:nvSpPr>
        <p:spPr>
          <a:xfrm>
            <a:off x="6329363" y="728663"/>
            <a:ext cx="2425700" cy="1697037"/>
          </a:xfrm>
          <a:prstGeom prst="wedgeEllipseCallout">
            <a:avLst>
              <a:gd name="adj1" fmla="val 4750"/>
              <a:gd name="adj2" fmla="val 66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AD547317-45D7-27F9-411F-CBA948EB33A6}"/>
              </a:ext>
            </a:extLst>
          </p:cNvPr>
          <p:cNvSpPr/>
          <p:nvPr/>
        </p:nvSpPr>
        <p:spPr>
          <a:xfrm rot="1384697">
            <a:off x="3314700" y="1304925"/>
            <a:ext cx="3281363" cy="1131888"/>
          </a:xfrm>
          <a:prstGeom prst="rect">
            <a:avLst/>
          </a:prstGeom>
        </p:spPr>
        <p:txBody>
          <a:bodyPr>
            <a:spAutoFit/>
          </a:bodyPr>
          <a:lstStyle/>
          <a:p>
            <a:pPr>
              <a:defRPr/>
            </a:pPr>
            <a:r>
              <a:rPr lang="en-US" sz="1350" dirty="0">
                <a:solidFill>
                  <a:srgbClr val="000000"/>
                </a:solidFill>
                <a:latin typeface="Chief Blueprint" panose="020B0500000000000000" pitchFamily="34" charset="0"/>
              </a:rPr>
              <a:t>Students need to read in Social Studies – a lot! Like everyday! </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-Kinsella’s </a:t>
            </a:r>
            <a:r>
              <a:rPr lang="en-US" sz="1350" i="1" dirty="0">
                <a:solidFill>
                  <a:srgbClr val="000000"/>
                </a:solidFill>
                <a:latin typeface="Chief Blueprint" panose="020B0500000000000000" pitchFamily="34" charset="0"/>
              </a:rPr>
              <a:t>Considerate Text</a:t>
            </a:r>
          </a:p>
          <a:p>
            <a:pPr>
              <a:defRPr/>
            </a:pPr>
            <a:endParaRPr lang="en-US" sz="1350" dirty="0">
              <a:latin typeface="Chief Blueprint" panose="020B0500000000000000" pitchFamily="34" charset="0"/>
            </a:endParaRPr>
          </a:p>
        </p:txBody>
      </p:sp>
      <p:sp>
        <p:nvSpPr>
          <p:cNvPr id="24" name="Rectangle 23">
            <a:extLst>
              <a:ext uri="{FF2B5EF4-FFF2-40B4-BE49-F238E27FC236}">
                <a16:creationId xmlns:a16="http://schemas.microsoft.com/office/drawing/2014/main" id="{15F2491B-A4BC-7709-2771-A717C10A3E7E}"/>
              </a:ext>
            </a:extLst>
          </p:cNvPr>
          <p:cNvSpPr/>
          <p:nvPr/>
        </p:nvSpPr>
        <p:spPr>
          <a:xfrm>
            <a:off x="6584950" y="768350"/>
            <a:ext cx="1962150" cy="1754188"/>
          </a:xfrm>
          <a:prstGeom prst="rect">
            <a:avLst/>
          </a:prstGeom>
        </p:spPr>
        <p:txBody>
          <a:bodyPr>
            <a:spAutoFit/>
          </a:bodyPr>
          <a:lstStyle/>
          <a:p>
            <a:pPr algn="ctr">
              <a:defRPr/>
            </a:pPr>
            <a:r>
              <a:rPr lang="en-US" sz="1350" dirty="0">
                <a:solidFill>
                  <a:srgbClr val="000000"/>
                </a:solidFill>
                <a:latin typeface="Chief Blueprint" panose="020B0500000000000000" pitchFamily="34" charset="0"/>
              </a:rPr>
              <a:t>Students</a:t>
            </a:r>
          </a:p>
          <a:p>
            <a:pPr algn="ctr">
              <a:defRPr/>
            </a:pPr>
            <a:r>
              <a:rPr lang="en-US" sz="1350" dirty="0">
                <a:solidFill>
                  <a:srgbClr val="000000"/>
                </a:solidFill>
                <a:latin typeface="Chief Blueprint" panose="020B0500000000000000" pitchFamily="34" charset="0"/>
              </a:rPr>
              <a:t> are social – purposeful talk is crucial to learning. </a:t>
            </a:r>
          </a:p>
          <a:p>
            <a:pPr algn="ctr">
              <a:defRPr/>
            </a:pPr>
            <a:endParaRPr lang="en-US" sz="1350" dirty="0">
              <a:solidFill>
                <a:srgbClr val="000000"/>
              </a:solidFill>
              <a:latin typeface="Chief Blueprint" panose="020B0500000000000000" pitchFamily="34" charset="0"/>
            </a:endParaRPr>
          </a:p>
          <a:p>
            <a:pPr algn="ctr">
              <a:defRPr/>
            </a:pPr>
            <a:r>
              <a:rPr lang="en-US" sz="1350" dirty="0">
                <a:solidFill>
                  <a:srgbClr val="000000"/>
                </a:solidFill>
                <a:latin typeface="Chief Blueprint" panose="020B0500000000000000" pitchFamily="34" charset="0"/>
              </a:rPr>
              <a:t>-Walsh </a:t>
            </a:r>
            <a:r>
              <a:rPr lang="en-US" sz="1350" i="1" dirty="0">
                <a:solidFill>
                  <a:srgbClr val="000000"/>
                </a:solidFill>
                <a:latin typeface="Chief Blueprint" panose="020B0500000000000000" pitchFamily="34" charset="0"/>
              </a:rPr>
              <a:t>Quality Questioning</a:t>
            </a:r>
          </a:p>
          <a:p>
            <a:pPr algn="ctr">
              <a:defRPr/>
            </a:pPr>
            <a:endParaRPr lang="en-US" sz="1350" dirty="0">
              <a:latin typeface="Chief Blueprint" panose="020B0500000000000000" pitchFamily="34" charset="0"/>
            </a:endParaRPr>
          </a:p>
        </p:txBody>
      </p:sp>
      <p:sp>
        <p:nvSpPr>
          <p:cNvPr id="31" name="Speech Bubble: Rectangle with Corners Rounded 30">
            <a:extLst>
              <a:ext uri="{FF2B5EF4-FFF2-40B4-BE49-F238E27FC236}">
                <a16:creationId xmlns:a16="http://schemas.microsoft.com/office/drawing/2014/main" id="{BD5AD4F3-B99B-20EF-0EC0-F8EF7AE84DD8}"/>
              </a:ext>
            </a:extLst>
          </p:cNvPr>
          <p:cNvSpPr/>
          <p:nvPr/>
        </p:nvSpPr>
        <p:spPr>
          <a:xfrm rot="616323">
            <a:off x="417513" y="2455863"/>
            <a:ext cx="1784350" cy="1470025"/>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Rectangle 28">
            <a:extLst>
              <a:ext uri="{FF2B5EF4-FFF2-40B4-BE49-F238E27FC236}">
                <a16:creationId xmlns:a16="http://schemas.microsoft.com/office/drawing/2014/main" id="{AC5D7D8D-A4CC-DF5B-2405-6964F3516A5F}"/>
              </a:ext>
            </a:extLst>
          </p:cNvPr>
          <p:cNvSpPr/>
          <p:nvPr/>
        </p:nvSpPr>
        <p:spPr>
          <a:xfrm rot="609555">
            <a:off x="417513" y="2505075"/>
            <a:ext cx="1725612" cy="1546225"/>
          </a:xfrm>
          <a:prstGeom prst="rect">
            <a:avLst/>
          </a:prstGeom>
        </p:spPr>
        <p:txBody>
          <a:bodyPr>
            <a:spAutoFit/>
          </a:bodyPr>
          <a:lstStyle/>
          <a:p>
            <a:pPr>
              <a:defRPr/>
            </a:pPr>
            <a:r>
              <a:rPr lang="en-US" sz="1350" dirty="0">
                <a:solidFill>
                  <a:srgbClr val="000000"/>
                </a:solidFill>
                <a:latin typeface="Chief Blueprint" panose="020B0500000000000000" pitchFamily="34" charset="0"/>
              </a:rPr>
              <a:t>History can be fun and rigorous at the same time.</a:t>
            </a:r>
          </a:p>
          <a:p>
            <a:pPr>
              <a:defRPr/>
            </a:pPr>
            <a:endParaRPr lang="en-US" sz="1350" dirty="0">
              <a:solidFill>
                <a:srgbClr val="000000"/>
              </a:solidFill>
              <a:latin typeface="Chief Blueprint" panose="020B0500000000000000" pitchFamily="34" charset="0"/>
            </a:endParaRPr>
          </a:p>
          <a:p>
            <a:pPr>
              <a:defRPr/>
            </a:pPr>
            <a:r>
              <a:rPr lang="en-US" sz="1350" dirty="0">
                <a:solidFill>
                  <a:srgbClr val="000000"/>
                </a:solidFill>
                <a:latin typeface="Chief Blueprint" panose="020B0500000000000000" pitchFamily="34" charset="0"/>
              </a:rPr>
              <a:t>-Bower’s </a:t>
            </a:r>
            <a:r>
              <a:rPr lang="en-US" sz="1350" i="1" dirty="0">
                <a:solidFill>
                  <a:srgbClr val="000000"/>
                </a:solidFill>
                <a:latin typeface="Chief Blueprint" panose="020B0500000000000000" pitchFamily="34" charset="0"/>
              </a:rPr>
              <a:t>Bring Learning Alive!</a:t>
            </a:r>
          </a:p>
          <a:p>
            <a:pPr>
              <a:defRPr/>
            </a:pPr>
            <a:endParaRPr lang="en-US" sz="1350" dirty="0">
              <a:solidFill>
                <a:srgbClr val="000000"/>
              </a:solidFill>
              <a:latin typeface="Chief Blueprint" panose="020B0500000000000000"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13E35-E8F6-4D05-BD31-1692C8BD2C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0275666" cy="6858000"/>
          </a:xfrm>
          <a:prstGeom prst="rect">
            <a:avLst/>
          </a:prstGeom>
        </p:spPr>
      </p:pic>
      <p:sp>
        <p:nvSpPr>
          <p:cNvPr id="3" name="TextBox 2">
            <a:extLst>
              <a:ext uri="{FF2B5EF4-FFF2-40B4-BE49-F238E27FC236}">
                <a16:creationId xmlns:a16="http://schemas.microsoft.com/office/drawing/2014/main" id="{405C85F1-032F-4849-8311-A41B72371063}"/>
              </a:ext>
            </a:extLst>
          </p:cNvPr>
          <p:cNvSpPr txBox="1"/>
          <p:nvPr/>
        </p:nvSpPr>
        <p:spPr>
          <a:xfrm rot="21372074">
            <a:off x="2388213" y="1247199"/>
            <a:ext cx="3626807" cy="523220"/>
          </a:xfrm>
          <a:prstGeom prst="rect">
            <a:avLst/>
          </a:prstGeom>
          <a:noFill/>
        </p:spPr>
        <p:txBody>
          <a:bodyPr wrap="square" rtlCol="0">
            <a:spAutoFit/>
          </a:bodyPr>
          <a:lstStyle/>
          <a:p>
            <a:r>
              <a:rPr lang="en-US" sz="2800" dirty="0">
                <a:latin typeface="Abadi" panose="020B0604020104020204" pitchFamily="34" charset="0"/>
              </a:rPr>
              <a:t>Answer in chat box…</a:t>
            </a:r>
          </a:p>
        </p:txBody>
      </p:sp>
      <p:sp>
        <p:nvSpPr>
          <p:cNvPr id="4" name="TextBox 3">
            <a:extLst>
              <a:ext uri="{FF2B5EF4-FFF2-40B4-BE49-F238E27FC236}">
                <a16:creationId xmlns:a16="http://schemas.microsoft.com/office/drawing/2014/main" id="{FFB7710A-2A52-456C-9444-71F9A7D1717D}"/>
              </a:ext>
            </a:extLst>
          </p:cNvPr>
          <p:cNvSpPr txBox="1"/>
          <p:nvPr/>
        </p:nvSpPr>
        <p:spPr>
          <a:xfrm rot="21376308">
            <a:off x="3165755" y="2856008"/>
            <a:ext cx="2633522" cy="1200329"/>
          </a:xfrm>
          <a:prstGeom prst="rect">
            <a:avLst/>
          </a:prstGeom>
          <a:noFill/>
        </p:spPr>
        <p:txBody>
          <a:bodyPr wrap="square" rtlCol="0">
            <a:spAutoFit/>
          </a:bodyPr>
          <a:lstStyle/>
          <a:p>
            <a:r>
              <a:rPr lang="en-US" sz="2400" dirty="0">
                <a:latin typeface="KG Satisfied Script" pitchFamily="2" charset="0"/>
              </a:rPr>
              <a:t>What part of this workshop was new information?</a:t>
            </a:r>
          </a:p>
        </p:txBody>
      </p:sp>
    </p:spTree>
    <p:extLst>
      <p:ext uri="{BB962C8B-B14F-4D97-AF65-F5344CB8AC3E}">
        <p14:creationId xmlns:p14="http://schemas.microsoft.com/office/powerpoint/2010/main" val="24539771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A84680-4D3E-414F-B5B7-7B7CF69470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9213" y="0"/>
            <a:ext cx="16206463" cy="6976753"/>
          </a:xfrm>
          <a:prstGeom prst="rect">
            <a:avLst/>
          </a:prstGeom>
        </p:spPr>
      </p:pic>
      <p:sp>
        <p:nvSpPr>
          <p:cNvPr id="3" name="Rectangle 2">
            <a:extLst>
              <a:ext uri="{FF2B5EF4-FFF2-40B4-BE49-F238E27FC236}">
                <a16:creationId xmlns:a16="http://schemas.microsoft.com/office/drawing/2014/main" id="{A202A168-4AEA-48A5-8BD4-83C6F97CFFDA}"/>
              </a:ext>
            </a:extLst>
          </p:cNvPr>
          <p:cNvSpPr/>
          <p:nvPr/>
        </p:nvSpPr>
        <p:spPr>
          <a:xfrm rot="493290">
            <a:off x="4258888" y="768696"/>
            <a:ext cx="4456669" cy="3770263"/>
          </a:xfrm>
          <a:prstGeom prst="rect">
            <a:avLst/>
          </a:prstGeom>
        </p:spPr>
        <p:txBody>
          <a:bodyPr wrap="none">
            <a:spAutoFit/>
          </a:bodyPr>
          <a:lstStyle/>
          <a:p>
            <a:r>
              <a:rPr lang="en-US" sz="23900" dirty="0">
                <a:solidFill>
                  <a:schemeClr val="bg1"/>
                </a:solidFill>
                <a:latin typeface="Bloomishly" pitchFamily="50" charset="0"/>
              </a:rPr>
              <a:t>Style</a:t>
            </a:r>
            <a:endParaRPr lang="en-US" sz="23900" dirty="0">
              <a:latin typeface="Bloomishly" pitchFamily="50" charset="0"/>
            </a:endParaRPr>
          </a:p>
        </p:txBody>
      </p:sp>
    </p:spTree>
    <p:extLst>
      <p:ext uri="{BB962C8B-B14F-4D97-AF65-F5344CB8AC3E}">
        <p14:creationId xmlns:p14="http://schemas.microsoft.com/office/powerpoint/2010/main" val="1415483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7">
            <a:extLst>
              <a:ext uri="{FF2B5EF4-FFF2-40B4-BE49-F238E27FC236}">
                <a16:creationId xmlns:a16="http://schemas.microsoft.com/office/drawing/2014/main" id="{28794D65-EB46-4134-BE9A-AB5A43E5E88B}"/>
              </a:ext>
            </a:extLst>
          </p:cNvPr>
          <p:cNvSpPr txBox="1">
            <a:spLocks noChangeArrowheads="1"/>
          </p:cNvSpPr>
          <p:nvPr/>
        </p:nvSpPr>
        <p:spPr bwMode="auto">
          <a:xfrm>
            <a:off x="1295400" y="19050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endParaRPr lang="en-US" altLang="en-US">
              <a:latin typeface="Architects Daughter" panose="02000505000000020004" pitchFamily="2" charset="0"/>
            </a:endParaRPr>
          </a:p>
          <a:p>
            <a:pPr eaLnBrk="1" hangingPunct="1">
              <a:buFont typeface="Times" panose="02020603050405020304" pitchFamily="18" charset="0"/>
              <a:buChar char="•"/>
            </a:pPr>
            <a:endParaRPr lang="en-US" altLang="en-US">
              <a:latin typeface="Architects Daughter" panose="02000505000000020004" pitchFamily="2" charset="0"/>
            </a:endParaRPr>
          </a:p>
        </p:txBody>
      </p:sp>
      <p:sp>
        <p:nvSpPr>
          <p:cNvPr id="53252" name="Rectangle 23">
            <a:extLst>
              <a:ext uri="{FF2B5EF4-FFF2-40B4-BE49-F238E27FC236}">
                <a16:creationId xmlns:a16="http://schemas.microsoft.com/office/drawing/2014/main" id="{6992AE61-F7AA-4E13-A7D1-25D7BE876D3A}"/>
              </a:ext>
            </a:extLst>
          </p:cNvPr>
          <p:cNvSpPr>
            <a:spLocks noChangeArrowheads="1"/>
          </p:cNvSpPr>
          <p:nvPr/>
        </p:nvSpPr>
        <p:spPr bwMode="auto">
          <a:xfrm>
            <a:off x="371104" y="844282"/>
            <a:ext cx="71876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3363" indent="-233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Use magazines.</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Cover with packing tape or contact paper.</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Add special touches such as bookmarks and dividers.</a:t>
            </a:r>
          </a:p>
        </p:txBody>
      </p:sp>
      <p:sp>
        <p:nvSpPr>
          <p:cNvPr id="53254" name="Text Box 20">
            <a:extLst>
              <a:ext uri="{FF2B5EF4-FFF2-40B4-BE49-F238E27FC236}">
                <a16:creationId xmlns:a16="http://schemas.microsoft.com/office/drawing/2014/main" id="{50A047BC-5A39-4282-B4B8-565C5847744E}"/>
              </a:ext>
            </a:extLst>
          </p:cNvPr>
          <p:cNvSpPr txBox="1">
            <a:spLocks noChangeArrowheads="1"/>
          </p:cNvSpPr>
          <p:nvPr/>
        </p:nvSpPr>
        <p:spPr bwMode="auto">
          <a:xfrm>
            <a:off x="153390" y="74195"/>
            <a:ext cx="784860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US" altLang="en-US" sz="2800" dirty="0">
                <a:latin typeface="Be Bright" panose="02000506000000020003" pitchFamily="50" charset="0"/>
              </a:rPr>
              <a:t>Personalization - Cover</a:t>
            </a:r>
          </a:p>
        </p:txBody>
      </p:sp>
      <p:pic>
        <p:nvPicPr>
          <p:cNvPr id="5" name="Picture 4">
            <a:extLst>
              <a:ext uri="{FF2B5EF4-FFF2-40B4-BE49-F238E27FC236}">
                <a16:creationId xmlns:a16="http://schemas.microsoft.com/office/drawing/2014/main" id="{56C2A857-8D3D-4E9F-81FA-3CDF9AE59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4287" y="2225675"/>
            <a:ext cx="6055426" cy="4386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45700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7">
            <a:extLst>
              <a:ext uri="{FF2B5EF4-FFF2-40B4-BE49-F238E27FC236}">
                <a16:creationId xmlns:a16="http://schemas.microsoft.com/office/drawing/2014/main" id="{DB2CF46D-BD23-4EFB-A1D8-165F4EE7DA1F}"/>
              </a:ext>
            </a:extLst>
          </p:cNvPr>
          <p:cNvSpPr txBox="1">
            <a:spLocks noChangeArrowheads="1"/>
          </p:cNvSpPr>
          <p:nvPr/>
        </p:nvSpPr>
        <p:spPr bwMode="auto">
          <a:xfrm>
            <a:off x="1295400" y="19050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endParaRPr lang="en-US" altLang="en-US"/>
          </a:p>
          <a:p>
            <a:pPr eaLnBrk="1" hangingPunct="1">
              <a:buFont typeface="Times" panose="02020603050405020304" pitchFamily="18" charset="0"/>
              <a:buChar char="•"/>
            </a:pPr>
            <a:endParaRPr lang="en-US" altLang="en-US"/>
          </a:p>
        </p:txBody>
      </p:sp>
      <p:sp>
        <p:nvSpPr>
          <p:cNvPr id="55300" name="Rectangle 23">
            <a:extLst>
              <a:ext uri="{FF2B5EF4-FFF2-40B4-BE49-F238E27FC236}">
                <a16:creationId xmlns:a16="http://schemas.microsoft.com/office/drawing/2014/main" id="{EC79C773-6AFD-4BD9-BF2D-C36738E04349}"/>
              </a:ext>
            </a:extLst>
          </p:cNvPr>
          <p:cNvSpPr>
            <a:spLocks noChangeArrowheads="1"/>
          </p:cNvSpPr>
          <p:nvPr/>
        </p:nvSpPr>
        <p:spPr bwMode="auto">
          <a:xfrm>
            <a:off x="362743" y="862412"/>
            <a:ext cx="71379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3363" indent="-233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reflect content or individuals.</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encourage students to take pride in their notebooks.</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reduce the number of lost notebooks.</a:t>
            </a:r>
          </a:p>
        </p:txBody>
      </p:sp>
      <p:pic>
        <p:nvPicPr>
          <p:cNvPr id="2" name="Picture 1">
            <a:extLst>
              <a:ext uri="{FF2B5EF4-FFF2-40B4-BE49-F238E27FC236}">
                <a16:creationId xmlns:a16="http://schemas.microsoft.com/office/drawing/2014/main" id="{58DB615C-D6B5-4CD6-BFED-0167B02125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52450" y="3060700"/>
            <a:ext cx="4114798" cy="3086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9A5022FD-09A3-4679-852C-39CBD5D048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439285" y="3054985"/>
            <a:ext cx="4109720" cy="3082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E0D6B22F-A3D8-4F08-8B06-20D39B20508A}"/>
              </a:ext>
            </a:extLst>
          </p:cNvPr>
          <p:cNvSpPr/>
          <p:nvPr/>
        </p:nvSpPr>
        <p:spPr>
          <a:xfrm>
            <a:off x="2209800" y="4010025"/>
            <a:ext cx="990600" cy="138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F823A812-E26F-4AB7-B90B-10941296B3C2}"/>
              </a:ext>
            </a:extLst>
          </p:cNvPr>
          <p:cNvSpPr/>
          <p:nvPr/>
        </p:nvSpPr>
        <p:spPr>
          <a:xfrm rot="740263">
            <a:off x="5153025" y="4637088"/>
            <a:ext cx="1343025" cy="2190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1" name="Text Box 20">
            <a:extLst>
              <a:ext uri="{FF2B5EF4-FFF2-40B4-BE49-F238E27FC236}">
                <a16:creationId xmlns:a16="http://schemas.microsoft.com/office/drawing/2014/main" id="{38E1EB63-A84B-458B-B3C3-071136B23273}"/>
              </a:ext>
            </a:extLst>
          </p:cNvPr>
          <p:cNvSpPr txBox="1">
            <a:spLocks noChangeArrowheads="1"/>
          </p:cNvSpPr>
          <p:nvPr/>
        </p:nvSpPr>
        <p:spPr bwMode="auto">
          <a:xfrm>
            <a:off x="153390" y="74195"/>
            <a:ext cx="784860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0000"/>
              </a:lnSpc>
              <a:spcBef>
                <a:spcPct val="50000"/>
              </a:spcBef>
            </a:pPr>
            <a:r>
              <a:rPr lang="en-US" altLang="en-US" sz="2800" dirty="0">
                <a:latin typeface="Be Bright" panose="02000506000000020003" pitchFamily="50" charset="0"/>
              </a:rPr>
              <a:t>Personalization – Author Page</a:t>
            </a:r>
          </a:p>
        </p:txBody>
      </p:sp>
    </p:spTree>
    <p:extLst>
      <p:ext uri="{BB962C8B-B14F-4D97-AF65-F5344CB8AC3E}">
        <p14:creationId xmlns:p14="http://schemas.microsoft.com/office/powerpoint/2010/main" val="24141941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13">
            <a:extLst>
              <a:ext uri="{FF2B5EF4-FFF2-40B4-BE49-F238E27FC236}">
                <a16:creationId xmlns:a16="http://schemas.microsoft.com/office/drawing/2014/main" id="{29EC6B12-0865-496F-BC9E-7855C18B8428}"/>
              </a:ext>
            </a:extLst>
          </p:cNvPr>
          <p:cNvSpPr txBox="1">
            <a:spLocks noChangeArrowheads="1"/>
          </p:cNvSpPr>
          <p:nvPr/>
        </p:nvSpPr>
        <p:spPr bwMode="auto">
          <a:xfrm>
            <a:off x="412667" y="862768"/>
            <a:ext cx="81494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r>
              <a:rPr lang="en-US" altLang="en-US">
                <a:latin typeface="Architects Daughter" panose="02000505000000020004" pitchFamily="2" charset="0"/>
              </a:rPr>
              <a:t>Have students put a title and date on each assignment.</a:t>
            </a:r>
          </a:p>
        </p:txBody>
      </p:sp>
      <p:sp>
        <p:nvSpPr>
          <p:cNvPr id="67590" name="Text Box 8">
            <a:extLst>
              <a:ext uri="{FF2B5EF4-FFF2-40B4-BE49-F238E27FC236}">
                <a16:creationId xmlns:a16="http://schemas.microsoft.com/office/drawing/2014/main" id="{3ABE1E87-AA50-49C0-96CF-F6F7267A4523}"/>
              </a:ext>
            </a:extLst>
          </p:cNvPr>
          <p:cNvSpPr txBox="1">
            <a:spLocks noChangeArrowheads="1"/>
          </p:cNvSpPr>
          <p:nvPr/>
        </p:nvSpPr>
        <p:spPr bwMode="auto">
          <a:xfrm>
            <a:off x="123825" y="82550"/>
            <a:ext cx="5715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50000"/>
              </a:spcBef>
            </a:pPr>
            <a:r>
              <a:rPr lang="en-US" altLang="en-US" sz="1400" b="1" i="1">
                <a:solidFill>
                  <a:schemeClr val="bg1"/>
                </a:solidFill>
              </a:rPr>
              <a:t>  Interactive Student Notebook: Five Steps to Implementation</a:t>
            </a:r>
          </a:p>
        </p:txBody>
      </p:sp>
      <p:pic>
        <p:nvPicPr>
          <p:cNvPr id="3" name="Picture 2">
            <a:extLst>
              <a:ext uri="{FF2B5EF4-FFF2-40B4-BE49-F238E27FC236}">
                <a16:creationId xmlns:a16="http://schemas.microsoft.com/office/drawing/2014/main" id="{A9E70933-855F-4738-B320-0110E886C4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86870" y="2344093"/>
            <a:ext cx="4876800" cy="3164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91D137BA-06F5-4BC2-B64F-DC836B0D2A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125717" y="2203619"/>
            <a:ext cx="4897121" cy="3425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Box 20">
            <a:extLst>
              <a:ext uri="{FF2B5EF4-FFF2-40B4-BE49-F238E27FC236}">
                <a16:creationId xmlns:a16="http://schemas.microsoft.com/office/drawing/2014/main" id="{4B6BA3EC-AA09-4E20-9377-4886311DABB0}"/>
              </a:ext>
            </a:extLst>
          </p:cNvPr>
          <p:cNvSpPr txBox="1">
            <a:spLocks noChangeArrowheads="1"/>
          </p:cNvSpPr>
          <p:nvPr/>
        </p:nvSpPr>
        <p:spPr bwMode="auto">
          <a:xfrm>
            <a:off x="153390" y="74195"/>
            <a:ext cx="784860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US" altLang="en-US" sz="2800" dirty="0">
                <a:latin typeface="Be Bright" panose="02000506000000020003" pitchFamily="50" charset="0"/>
              </a:rPr>
              <a:t>Organization - Pages</a:t>
            </a:r>
          </a:p>
        </p:txBody>
      </p:sp>
    </p:spTree>
    <p:extLst>
      <p:ext uri="{BB962C8B-B14F-4D97-AF65-F5344CB8AC3E}">
        <p14:creationId xmlns:p14="http://schemas.microsoft.com/office/powerpoint/2010/main" val="36962600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13">
            <a:extLst>
              <a:ext uri="{FF2B5EF4-FFF2-40B4-BE49-F238E27FC236}">
                <a16:creationId xmlns:a16="http://schemas.microsoft.com/office/drawing/2014/main" id="{1954B0E2-913D-4B25-A8AA-43FFE5906CBD}"/>
              </a:ext>
            </a:extLst>
          </p:cNvPr>
          <p:cNvSpPr txBox="1">
            <a:spLocks noChangeArrowheads="1"/>
          </p:cNvSpPr>
          <p:nvPr/>
        </p:nvSpPr>
        <p:spPr bwMode="auto">
          <a:xfrm>
            <a:off x="4910138" y="1885950"/>
            <a:ext cx="35480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a:latin typeface="Architects Daughter" panose="02000505000000020004" pitchFamily="2" charset="0"/>
              </a:rPr>
              <a:t>Number as you go</a:t>
            </a:r>
          </a:p>
          <a:p>
            <a:pPr eaLnBrk="1" hangingPunct="1">
              <a:spcBef>
                <a:spcPct val="50000"/>
              </a:spcBef>
              <a:buFont typeface="Times" panose="02020603050405020304" pitchFamily="18" charset="0"/>
              <a:buChar char="•"/>
            </a:pPr>
            <a:r>
              <a:rPr lang="en-US" altLang="en-US">
                <a:latin typeface="Architects Daughter" panose="02000505000000020004" pitchFamily="2" charset="0"/>
              </a:rPr>
              <a:t>Number by activity</a:t>
            </a:r>
          </a:p>
          <a:p>
            <a:pPr eaLnBrk="1" hangingPunct="1">
              <a:spcBef>
                <a:spcPct val="50000"/>
              </a:spcBef>
              <a:buFont typeface="Times" panose="02020603050405020304" pitchFamily="18" charset="0"/>
              <a:buChar char="•"/>
            </a:pPr>
            <a:r>
              <a:rPr lang="en-US" altLang="en-US">
                <a:latin typeface="Architects Daughter" panose="02000505000000020004" pitchFamily="2" charset="0"/>
              </a:rPr>
              <a:t>Use an A, B, C method with your numbers</a:t>
            </a:r>
          </a:p>
        </p:txBody>
      </p:sp>
      <p:sp>
        <p:nvSpPr>
          <p:cNvPr id="69636" name="Text Box 12">
            <a:extLst>
              <a:ext uri="{FF2B5EF4-FFF2-40B4-BE49-F238E27FC236}">
                <a16:creationId xmlns:a16="http://schemas.microsoft.com/office/drawing/2014/main" id="{C62CCEF6-A67C-4E7E-8156-72E342EB7037}"/>
              </a:ext>
            </a:extLst>
          </p:cNvPr>
          <p:cNvSpPr txBox="1">
            <a:spLocks noChangeArrowheads="1"/>
          </p:cNvSpPr>
          <p:nvPr/>
        </p:nvSpPr>
        <p:spPr bwMode="auto">
          <a:xfrm>
            <a:off x="414152" y="735036"/>
            <a:ext cx="8373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latin typeface="Architects Daughter" panose="02000505000000020004" pitchFamily="2" charset="0"/>
              </a:rPr>
              <a:t>Show students how you want their pages numbered. </a:t>
            </a:r>
          </a:p>
        </p:txBody>
      </p:sp>
      <p:sp>
        <p:nvSpPr>
          <p:cNvPr id="69640" name="Text Box 8">
            <a:extLst>
              <a:ext uri="{FF2B5EF4-FFF2-40B4-BE49-F238E27FC236}">
                <a16:creationId xmlns:a16="http://schemas.microsoft.com/office/drawing/2014/main" id="{C6BEB2B0-37C2-4B71-8E7C-6EC9EB615B2D}"/>
              </a:ext>
            </a:extLst>
          </p:cNvPr>
          <p:cNvSpPr txBox="1">
            <a:spLocks noChangeArrowheads="1"/>
          </p:cNvSpPr>
          <p:nvPr/>
        </p:nvSpPr>
        <p:spPr bwMode="auto">
          <a:xfrm>
            <a:off x="123825" y="82550"/>
            <a:ext cx="5715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50000"/>
              </a:spcBef>
            </a:pPr>
            <a:r>
              <a:rPr lang="en-US" altLang="en-US" sz="1400" b="1" i="1">
                <a:solidFill>
                  <a:schemeClr val="bg1"/>
                </a:solidFill>
              </a:rPr>
              <a:t>  Interactive Student Notebook: Five Steps to Implementation</a:t>
            </a:r>
          </a:p>
        </p:txBody>
      </p:sp>
      <p:pic>
        <p:nvPicPr>
          <p:cNvPr id="149513" name="Picture 9" descr="_MG_6277">
            <a:extLst>
              <a:ext uri="{FF2B5EF4-FFF2-40B4-BE49-F238E27FC236}">
                <a16:creationId xmlns:a16="http://schemas.microsoft.com/office/drawing/2014/main" id="{AC32B0F7-A460-4385-A914-06BD70C8C0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599" y="1295400"/>
            <a:ext cx="3624263" cy="5437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 Box 20">
            <a:extLst>
              <a:ext uri="{FF2B5EF4-FFF2-40B4-BE49-F238E27FC236}">
                <a16:creationId xmlns:a16="http://schemas.microsoft.com/office/drawing/2014/main" id="{806C1663-278D-4328-A734-3F53D993CB71}"/>
              </a:ext>
            </a:extLst>
          </p:cNvPr>
          <p:cNvSpPr txBox="1">
            <a:spLocks noChangeArrowheads="1"/>
          </p:cNvSpPr>
          <p:nvPr/>
        </p:nvSpPr>
        <p:spPr bwMode="auto">
          <a:xfrm>
            <a:off x="153390" y="74195"/>
            <a:ext cx="784860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US" altLang="en-US" sz="2800" dirty="0">
                <a:latin typeface="Be Bright" panose="02000506000000020003" pitchFamily="50" charset="0"/>
              </a:rPr>
              <a:t>Organization - Numbering</a:t>
            </a:r>
          </a:p>
        </p:txBody>
      </p:sp>
    </p:spTree>
    <p:extLst>
      <p:ext uri="{BB962C8B-B14F-4D97-AF65-F5344CB8AC3E}">
        <p14:creationId xmlns:p14="http://schemas.microsoft.com/office/powerpoint/2010/main" val="33475425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13">
            <a:extLst>
              <a:ext uri="{FF2B5EF4-FFF2-40B4-BE49-F238E27FC236}">
                <a16:creationId xmlns:a16="http://schemas.microsoft.com/office/drawing/2014/main" id="{91EAEF5F-B08A-4755-BA58-56CA495EFB2E}"/>
              </a:ext>
            </a:extLst>
          </p:cNvPr>
          <p:cNvSpPr txBox="1">
            <a:spLocks noChangeArrowheads="1"/>
          </p:cNvSpPr>
          <p:nvPr/>
        </p:nvSpPr>
        <p:spPr bwMode="auto">
          <a:xfrm>
            <a:off x="4993266" y="1498844"/>
            <a:ext cx="3852862"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Include page numbers and title.</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May have the date you did the assignment.</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Can include assignment grades. </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Consider keeping a master table of contents in your room.</a:t>
            </a:r>
          </a:p>
        </p:txBody>
      </p:sp>
      <p:sp>
        <p:nvSpPr>
          <p:cNvPr id="71684" name="Text Box 12">
            <a:extLst>
              <a:ext uri="{FF2B5EF4-FFF2-40B4-BE49-F238E27FC236}">
                <a16:creationId xmlns:a16="http://schemas.microsoft.com/office/drawing/2014/main" id="{E23F583E-2BB4-484E-92E4-3EE70DDD6A4E}"/>
              </a:ext>
            </a:extLst>
          </p:cNvPr>
          <p:cNvSpPr txBox="1">
            <a:spLocks noChangeArrowheads="1"/>
          </p:cNvSpPr>
          <p:nvPr/>
        </p:nvSpPr>
        <p:spPr bwMode="auto">
          <a:xfrm>
            <a:off x="380014" y="726681"/>
            <a:ext cx="894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latin typeface="Architects Daughter" panose="02000505000000020004" pitchFamily="2" charset="0"/>
              </a:rPr>
              <a:t>Add a table of contents to help guide students.</a:t>
            </a:r>
          </a:p>
        </p:txBody>
      </p:sp>
      <p:sp>
        <p:nvSpPr>
          <p:cNvPr id="71688" name="Text Box 8">
            <a:extLst>
              <a:ext uri="{FF2B5EF4-FFF2-40B4-BE49-F238E27FC236}">
                <a16:creationId xmlns:a16="http://schemas.microsoft.com/office/drawing/2014/main" id="{C53AE76D-08A0-4A10-B52E-CA78B1D3CDFE}"/>
              </a:ext>
            </a:extLst>
          </p:cNvPr>
          <p:cNvSpPr txBox="1">
            <a:spLocks noChangeArrowheads="1"/>
          </p:cNvSpPr>
          <p:nvPr/>
        </p:nvSpPr>
        <p:spPr bwMode="auto">
          <a:xfrm>
            <a:off x="123825" y="82550"/>
            <a:ext cx="5715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50000"/>
              </a:spcBef>
            </a:pPr>
            <a:r>
              <a:rPr lang="en-US" altLang="en-US" sz="1400" b="1" i="1">
                <a:solidFill>
                  <a:schemeClr val="bg1"/>
                </a:solidFill>
              </a:rPr>
              <a:t>  Interactive Student Notebook: Five Steps to Implementation</a:t>
            </a:r>
          </a:p>
        </p:txBody>
      </p:sp>
      <p:pic>
        <p:nvPicPr>
          <p:cNvPr id="2" name="Picture 1">
            <a:extLst>
              <a:ext uri="{FF2B5EF4-FFF2-40B4-BE49-F238E27FC236}">
                <a16:creationId xmlns:a16="http://schemas.microsoft.com/office/drawing/2014/main" id="{E31E0326-6E9E-4301-AF18-003E281A1B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96004" y="1810655"/>
            <a:ext cx="5449147" cy="4086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 Box 20">
            <a:extLst>
              <a:ext uri="{FF2B5EF4-FFF2-40B4-BE49-F238E27FC236}">
                <a16:creationId xmlns:a16="http://schemas.microsoft.com/office/drawing/2014/main" id="{6CA9DDA8-D380-4162-8DAE-92661EA8568C}"/>
              </a:ext>
            </a:extLst>
          </p:cNvPr>
          <p:cNvSpPr txBox="1">
            <a:spLocks noChangeArrowheads="1"/>
          </p:cNvSpPr>
          <p:nvPr/>
        </p:nvSpPr>
        <p:spPr bwMode="auto">
          <a:xfrm>
            <a:off x="153390" y="74195"/>
            <a:ext cx="784860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US" altLang="en-US" sz="2800" dirty="0">
                <a:latin typeface="Be Bright" panose="02000506000000020003" pitchFamily="50" charset="0"/>
              </a:rPr>
              <a:t>Organization – Table of Contents</a:t>
            </a:r>
          </a:p>
        </p:txBody>
      </p:sp>
    </p:spTree>
    <p:extLst>
      <p:ext uri="{BB962C8B-B14F-4D97-AF65-F5344CB8AC3E}">
        <p14:creationId xmlns:p14="http://schemas.microsoft.com/office/powerpoint/2010/main" val="9563938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13">
            <a:extLst>
              <a:ext uri="{FF2B5EF4-FFF2-40B4-BE49-F238E27FC236}">
                <a16:creationId xmlns:a16="http://schemas.microsoft.com/office/drawing/2014/main" id="{7810FD16-CB02-4EF7-BEB8-9305CCFE809F}"/>
              </a:ext>
            </a:extLst>
          </p:cNvPr>
          <p:cNvSpPr txBox="1">
            <a:spLocks noChangeArrowheads="1"/>
          </p:cNvSpPr>
          <p:nvPr/>
        </p:nvSpPr>
        <p:spPr bwMode="auto">
          <a:xfrm>
            <a:off x="646896" y="1554905"/>
            <a:ext cx="444658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vocabulary</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maps</a:t>
            </a:r>
          </a:p>
        </p:txBody>
      </p:sp>
      <p:sp>
        <p:nvSpPr>
          <p:cNvPr id="73732" name="Text Box 12">
            <a:extLst>
              <a:ext uri="{FF2B5EF4-FFF2-40B4-BE49-F238E27FC236}">
                <a16:creationId xmlns:a16="http://schemas.microsoft.com/office/drawing/2014/main" id="{A9531EFD-32D3-446D-9D8B-80A3EF281582}"/>
              </a:ext>
            </a:extLst>
          </p:cNvPr>
          <p:cNvSpPr txBox="1">
            <a:spLocks noChangeArrowheads="1"/>
          </p:cNvSpPr>
          <p:nvPr/>
        </p:nvSpPr>
        <p:spPr bwMode="auto">
          <a:xfrm>
            <a:off x="414915" y="735036"/>
            <a:ext cx="8610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latin typeface="Architects Daughter" panose="02000505000000020004" pitchFamily="2" charset="0"/>
              </a:rPr>
              <a:t>Include lesson material with each unit such as:</a:t>
            </a:r>
          </a:p>
        </p:txBody>
      </p:sp>
      <p:sp>
        <p:nvSpPr>
          <p:cNvPr id="73736" name="Text Box 8">
            <a:extLst>
              <a:ext uri="{FF2B5EF4-FFF2-40B4-BE49-F238E27FC236}">
                <a16:creationId xmlns:a16="http://schemas.microsoft.com/office/drawing/2014/main" id="{3A660A93-4E48-441A-BD96-C9940F23C080}"/>
              </a:ext>
            </a:extLst>
          </p:cNvPr>
          <p:cNvSpPr txBox="1">
            <a:spLocks noChangeArrowheads="1"/>
          </p:cNvSpPr>
          <p:nvPr/>
        </p:nvSpPr>
        <p:spPr bwMode="auto">
          <a:xfrm>
            <a:off x="123825" y="82550"/>
            <a:ext cx="5715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50000"/>
              </a:spcBef>
            </a:pPr>
            <a:r>
              <a:rPr lang="en-US" altLang="en-US" sz="1400" b="1" i="1">
                <a:solidFill>
                  <a:schemeClr val="bg1"/>
                </a:solidFill>
              </a:rPr>
              <a:t>  Interactive Student Notebook: Five Steps to Implementation</a:t>
            </a:r>
          </a:p>
        </p:txBody>
      </p:sp>
      <p:pic>
        <p:nvPicPr>
          <p:cNvPr id="153609" name="Picture 9" descr="ISN Map">
            <a:extLst>
              <a:ext uri="{FF2B5EF4-FFF2-40B4-BE49-F238E27FC236}">
                <a16:creationId xmlns:a16="http://schemas.microsoft.com/office/drawing/2014/main" id="{76D938B1-E6B6-4FED-9B4C-0B3B04E396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8709" y="1270844"/>
            <a:ext cx="4752199" cy="5308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 Box 20">
            <a:extLst>
              <a:ext uri="{FF2B5EF4-FFF2-40B4-BE49-F238E27FC236}">
                <a16:creationId xmlns:a16="http://schemas.microsoft.com/office/drawing/2014/main" id="{27B20B84-ABBE-4100-AA4E-AE27C72C69C8}"/>
              </a:ext>
            </a:extLst>
          </p:cNvPr>
          <p:cNvSpPr txBox="1">
            <a:spLocks noChangeArrowheads="1"/>
          </p:cNvSpPr>
          <p:nvPr/>
        </p:nvSpPr>
        <p:spPr bwMode="auto">
          <a:xfrm>
            <a:off x="153390" y="74195"/>
            <a:ext cx="784860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US" altLang="en-US" sz="2800" dirty="0">
                <a:latin typeface="Be Bright" panose="02000506000000020003" pitchFamily="50" charset="0"/>
              </a:rPr>
              <a:t>Organization – Resource Pages</a:t>
            </a:r>
          </a:p>
        </p:txBody>
      </p:sp>
    </p:spTree>
    <p:extLst>
      <p:ext uri="{BB962C8B-B14F-4D97-AF65-F5344CB8AC3E}">
        <p14:creationId xmlns:p14="http://schemas.microsoft.com/office/powerpoint/2010/main" val="22703754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13">
            <a:extLst>
              <a:ext uri="{FF2B5EF4-FFF2-40B4-BE49-F238E27FC236}">
                <a16:creationId xmlns:a16="http://schemas.microsoft.com/office/drawing/2014/main" id="{73C97C05-ACD4-45B6-913B-615F78398C4E}"/>
              </a:ext>
            </a:extLst>
          </p:cNvPr>
          <p:cNvSpPr txBox="1">
            <a:spLocks noChangeArrowheads="1"/>
          </p:cNvSpPr>
          <p:nvPr/>
        </p:nvSpPr>
        <p:spPr bwMode="auto">
          <a:xfrm>
            <a:off x="4572000" y="1432008"/>
            <a:ext cx="41507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the title of the unit.</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pictures that represent the unit content.</a:t>
            </a:r>
          </a:p>
          <a:p>
            <a:pPr eaLnBrk="1" hangingPunct="1">
              <a:spcBef>
                <a:spcPct val="50000"/>
              </a:spcBef>
              <a:buFont typeface="Times" panose="02020603050405020304" pitchFamily="18" charset="0"/>
              <a:buChar char="•"/>
            </a:pPr>
            <a:r>
              <a:rPr lang="en-US" altLang="en-US" dirty="0">
                <a:latin typeface="Architects Daughter" panose="02000505000000020004" pitchFamily="2" charset="0"/>
              </a:rPr>
              <a:t>a phrase that describes the unit.</a:t>
            </a:r>
          </a:p>
        </p:txBody>
      </p:sp>
      <p:sp>
        <p:nvSpPr>
          <p:cNvPr id="75780" name="Text Box 12">
            <a:extLst>
              <a:ext uri="{FF2B5EF4-FFF2-40B4-BE49-F238E27FC236}">
                <a16:creationId xmlns:a16="http://schemas.microsoft.com/office/drawing/2014/main" id="{A8D42665-21D2-47ED-BD5E-69E167550297}"/>
              </a:ext>
            </a:extLst>
          </p:cNvPr>
          <p:cNvSpPr txBox="1">
            <a:spLocks noChangeArrowheads="1"/>
          </p:cNvSpPr>
          <p:nvPr/>
        </p:nvSpPr>
        <p:spPr bwMode="auto">
          <a:xfrm>
            <a:off x="439386" y="685800"/>
            <a:ext cx="69759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latin typeface="Architects Daughter" panose="02000505000000020004" pitchFamily="2" charset="0"/>
              </a:rPr>
              <a:t>Add unit title pages that echo the unit theme and contain:</a:t>
            </a:r>
          </a:p>
        </p:txBody>
      </p:sp>
      <p:pic>
        <p:nvPicPr>
          <p:cNvPr id="135176" name="Picture 8" descr="ISN Unit Page">
            <a:extLst>
              <a:ext uri="{FF2B5EF4-FFF2-40B4-BE49-F238E27FC236}">
                <a16:creationId xmlns:a16="http://schemas.microsoft.com/office/drawing/2014/main" id="{4DF170F9-F15C-49C5-884A-94660FE54B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127" y="1432008"/>
            <a:ext cx="3738563" cy="501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5785" name="Text Box 8">
            <a:extLst>
              <a:ext uri="{FF2B5EF4-FFF2-40B4-BE49-F238E27FC236}">
                <a16:creationId xmlns:a16="http://schemas.microsoft.com/office/drawing/2014/main" id="{CD4D1825-2D02-40BD-B333-13555333361D}"/>
              </a:ext>
            </a:extLst>
          </p:cNvPr>
          <p:cNvSpPr txBox="1">
            <a:spLocks noChangeArrowheads="1"/>
          </p:cNvSpPr>
          <p:nvPr/>
        </p:nvSpPr>
        <p:spPr bwMode="auto">
          <a:xfrm>
            <a:off x="123825" y="82550"/>
            <a:ext cx="5715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50000"/>
              </a:spcBef>
            </a:pPr>
            <a:r>
              <a:rPr lang="en-US" altLang="en-US" sz="1400" b="1" i="1">
                <a:solidFill>
                  <a:schemeClr val="bg1"/>
                </a:solidFill>
              </a:rPr>
              <a:t>  Interactive Student Notebook: Five Steps to Implementation</a:t>
            </a:r>
          </a:p>
        </p:txBody>
      </p:sp>
      <p:sp>
        <p:nvSpPr>
          <p:cNvPr id="10" name="Text Box 20">
            <a:extLst>
              <a:ext uri="{FF2B5EF4-FFF2-40B4-BE49-F238E27FC236}">
                <a16:creationId xmlns:a16="http://schemas.microsoft.com/office/drawing/2014/main" id="{EDBB1F55-D1C8-4C98-A7C4-D38C1D53934D}"/>
              </a:ext>
            </a:extLst>
          </p:cNvPr>
          <p:cNvSpPr txBox="1">
            <a:spLocks noChangeArrowheads="1"/>
          </p:cNvSpPr>
          <p:nvPr/>
        </p:nvSpPr>
        <p:spPr bwMode="auto">
          <a:xfrm>
            <a:off x="153390" y="74195"/>
            <a:ext cx="784860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US" altLang="en-US" sz="2800" dirty="0">
                <a:latin typeface="Be Bright" panose="02000506000000020003" pitchFamily="50" charset="0"/>
              </a:rPr>
              <a:t>Organization – Unit Pages</a:t>
            </a:r>
          </a:p>
        </p:txBody>
      </p:sp>
    </p:spTree>
    <p:extLst>
      <p:ext uri="{BB962C8B-B14F-4D97-AF65-F5344CB8AC3E}">
        <p14:creationId xmlns:p14="http://schemas.microsoft.com/office/powerpoint/2010/main" val="33646842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24BC4-7389-4413-BD66-3DC7149899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2" name="TextBox 1">
            <a:extLst>
              <a:ext uri="{FF2B5EF4-FFF2-40B4-BE49-F238E27FC236}">
                <a16:creationId xmlns:a16="http://schemas.microsoft.com/office/drawing/2014/main" id="{0CEF2352-35D4-4C47-998E-6FB63B932FF2}"/>
              </a:ext>
            </a:extLst>
          </p:cNvPr>
          <p:cNvSpPr txBox="1"/>
          <p:nvPr/>
        </p:nvSpPr>
        <p:spPr>
          <a:xfrm>
            <a:off x="160772" y="135207"/>
            <a:ext cx="5256180" cy="954107"/>
          </a:xfrm>
          <a:prstGeom prst="rect">
            <a:avLst/>
          </a:prstGeom>
          <a:noFill/>
        </p:spPr>
        <p:txBody>
          <a:bodyPr wrap="square" rtlCol="0">
            <a:spAutoFit/>
          </a:bodyPr>
          <a:lstStyle/>
          <a:p>
            <a:r>
              <a:rPr lang="en-US" sz="2800" dirty="0">
                <a:latin typeface="Be Bright" panose="02000506000000020003" pitchFamily="50" charset="0"/>
              </a:rPr>
              <a:t>What are some ideas that you will use in your classroom?</a:t>
            </a:r>
          </a:p>
        </p:txBody>
      </p:sp>
      <p:sp>
        <p:nvSpPr>
          <p:cNvPr id="5" name="TextBox 4">
            <a:extLst>
              <a:ext uri="{FF2B5EF4-FFF2-40B4-BE49-F238E27FC236}">
                <a16:creationId xmlns:a16="http://schemas.microsoft.com/office/drawing/2014/main" id="{E8FD135B-8AAF-42EA-9B3A-5611F2713959}"/>
              </a:ext>
            </a:extLst>
          </p:cNvPr>
          <p:cNvSpPr txBox="1"/>
          <p:nvPr/>
        </p:nvSpPr>
        <p:spPr>
          <a:xfrm>
            <a:off x="6121120" y="350650"/>
            <a:ext cx="3022880" cy="523220"/>
          </a:xfrm>
          <a:prstGeom prst="rect">
            <a:avLst/>
          </a:prstGeom>
          <a:noFill/>
        </p:spPr>
        <p:txBody>
          <a:bodyPr wrap="square" rtlCol="0">
            <a:spAutoFit/>
          </a:bodyPr>
          <a:lstStyle/>
          <a:p>
            <a:r>
              <a:rPr lang="en-US" sz="2800" dirty="0">
                <a:latin typeface="Be Bright" panose="02000506000000020003" pitchFamily="50" charset="0"/>
              </a:rPr>
              <a:t>I will use…</a:t>
            </a:r>
          </a:p>
        </p:txBody>
      </p:sp>
    </p:spTree>
    <p:extLst>
      <p:ext uri="{BB962C8B-B14F-4D97-AF65-F5344CB8AC3E}">
        <p14:creationId xmlns:p14="http://schemas.microsoft.com/office/powerpoint/2010/main" val="3788361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4249</TotalTime>
  <Words>5598</Words>
  <Application>Microsoft Office PowerPoint</Application>
  <PresentationFormat>On-screen Show (4:3)</PresentationFormat>
  <Paragraphs>967</Paragraphs>
  <Slides>111</Slides>
  <Notes>103</Notes>
  <HiddenSlides>0</HiddenSlides>
  <MMClips>0</MMClips>
  <ScaleCrop>false</ScaleCrop>
  <HeadingPairs>
    <vt:vector size="6" baseType="variant">
      <vt:variant>
        <vt:lpstr>Fonts Used</vt:lpstr>
      </vt:variant>
      <vt:variant>
        <vt:i4>29</vt:i4>
      </vt:variant>
      <vt:variant>
        <vt:lpstr>Theme</vt:lpstr>
      </vt:variant>
      <vt:variant>
        <vt:i4>1</vt:i4>
      </vt:variant>
      <vt:variant>
        <vt:lpstr>Slide Titles</vt:lpstr>
      </vt:variant>
      <vt:variant>
        <vt:i4>111</vt:i4>
      </vt:variant>
    </vt:vector>
  </HeadingPairs>
  <TitlesOfParts>
    <vt:vector size="141" baseType="lpstr">
      <vt:lpstr>A Hundred Miles</vt:lpstr>
      <vt:lpstr>Abadi</vt:lpstr>
      <vt:lpstr>Abscissa</vt:lpstr>
      <vt:lpstr>always  forever</vt:lpstr>
      <vt:lpstr>Architects Daughter</vt:lpstr>
      <vt:lpstr>Arial</vt:lpstr>
      <vt:lpstr>Be Bright</vt:lpstr>
      <vt:lpstr>Bloomishly</vt:lpstr>
      <vt:lpstr>Bloomishly Broad</vt:lpstr>
      <vt:lpstr>Calibri</vt:lpstr>
      <vt:lpstr>Calibri Light</vt:lpstr>
      <vt:lpstr>Chief Blueprint</vt:lpstr>
      <vt:lpstr>Covered By Your Grace</vt:lpstr>
      <vt:lpstr>Goudy Stout</vt:lpstr>
      <vt:lpstr>Janda Everyday Casual</vt:lpstr>
      <vt:lpstr>Janda Safe and Sound</vt:lpstr>
      <vt:lpstr>KG Be Still &amp; Know</vt:lpstr>
      <vt:lpstr>KG Call Me Maybe</vt:lpstr>
      <vt:lpstr>KG Miss Kindergarten</vt:lpstr>
      <vt:lpstr>KG Satisfied Script</vt:lpstr>
      <vt:lpstr>KG This Is Not Goodbye</vt:lpstr>
      <vt:lpstr>One Starry Night</vt:lpstr>
      <vt:lpstr>Open Sans</vt:lpstr>
      <vt:lpstr>Papyrus</vt:lpstr>
      <vt:lpstr>Simply*Glamorous</vt:lpstr>
      <vt:lpstr>The Serif Hand Black</vt:lpstr>
      <vt:lpstr>Times</vt:lpstr>
      <vt:lpstr>Verdana</vt:lpstr>
      <vt:lpstr>Waiting for the Sunrise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Vinas</dc:creator>
  <cp:lastModifiedBy>Dawn Vinas</cp:lastModifiedBy>
  <cp:revision>25</cp:revision>
  <dcterms:created xsi:type="dcterms:W3CDTF">2022-06-29T14:33:47Z</dcterms:created>
  <dcterms:modified xsi:type="dcterms:W3CDTF">2023-07-24T13:33:02Z</dcterms:modified>
</cp:coreProperties>
</file>