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2.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7"/>
  </p:notesMasterIdLst>
  <p:sldIdLst>
    <p:sldId id="1527" r:id="rId2"/>
    <p:sldId id="1237" r:id="rId3"/>
    <p:sldId id="336" r:id="rId4"/>
    <p:sldId id="1473" r:id="rId5"/>
    <p:sldId id="1474" r:id="rId6"/>
    <p:sldId id="1475" r:id="rId7"/>
    <p:sldId id="1476" r:id="rId8"/>
    <p:sldId id="1477" r:id="rId9"/>
    <p:sldId id="1478" r:id="rId10"/>
    <p:sldId id="1479" r:id="rId11"/>
    <p:sldId id="1480" r:id="rId12"/>
    <p:sldId id="1481" r:id="rId13"/>
    <p:sldId id="1503" r:id="rId14"/>
    <p:sldId id="1502" r:id="rId15"/>
    <p:sldId id="1446" r:id="rId16"/>
    <p:sldId id="410" r:id="rId17"/>
    <p:sldId id="2038" r:id="rId18"/>
    <p:sldId id="2039" r:id="rId19"/>
    <p:sldId id="2047" r:id="rId20"/>
    <p:sldId id="2041" r:id="rId21"/>
    <p:sldId id="2048" r:id="rId22"/>
    <p:sldId id="2042" r:id="rId23"/>
    <p:sldId id="2043" r:id="rId24"/>
    <p:sldId id="2044" r:id="rId25"/>
    <p:sldId id="2049" r:id="rId26"/>
    <p:sldId id="1976" r:id="rId27"/>
    <p:sldId id="1977" r:id="rId28"/>
    <p:sldId id="2026" r:id="rId29"/>
    <p:sldId id="2027" r:id="rId30"/>
    <p:sldId id="2028" r:id="rId31"/>
    <p:sldId id="2029" r:id="rId32"/>
    <p:sldId id="2030" r:id="rId33"/>
    <p:sldId id="2086" r:id="rId34"/>
    <p:sldId id="2031" r:id="rId35"/>
    <p:sldId id="2032" r:id="rId36"/>
    <p:sldId id="2033" r:id="rId37"/>
    <p:sldId id="2034" r:id="rId38"/>
    <p:sldId id="1782" r:id="rId39"/>
    <p:sldId id="2093" r:id="rId40"/>
    <p:sldId id="2094" r:id="rId41"/>
    <p:sldId id="2095" r:id="rId42"/>
    <p:sldId id="1978" r:id="rId43"/>
    <p:sldId id="2096" r:id="rId44"/>
    <p:sldId id="2098" r:id="rId45"/>
    <p:sldId id="1689" r:id="rId46"/>
    <p:sldId id="2109" r:id="rId47"/>
    <p:sldId id="2110" r:id="rId48"/>
    <p:sldId id="2035" r:id="rId49"/>
    <p:sldId id="1836" r:id="rId50"/>
    <p:sldId id="1937" r:id="rId51"/>
    <p:sldId id="2111" r:id="rId52"/>
    <p:sldId id="2112" r:id="rId53"/>
    <p:sldId id="2113" r:id="rId54"/>
    <p:sldId id="1907" r:id="rId55"/>
    <p:sldId id="2114" r:id="rId56"/>
    <p:sldId id="2036" r:id="rId57"/>
    <p:sldId id="1827" r:id="rId58"/>
    <p:sldId id="1980" r:id="rId59"/>
    <p:sldId id="636" r:id="rId60"/>
    <p:sldId id="2055" r:id="rId61"/>
    <p:sldId id="1982" r:id="rId62"/>
    <p:sldId id="2117" r:id="rId63"/>
    <p:sldId id="2118" r:id="rId64"/>
    <p:sldId id="2107" r:id="rId65"/>
    <p:sldId id="1619"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624" autoAdjust="0"/>
  </p:normalViewPr>
  <p:slideViewPr>
    <p:cSldViewPr snapToGrid="0">
      <p:cViewPr varScale="1">
        <p:scale>
          <a:sx n="46" d="100"/>
          <a:sy n="46" d="100"/>
        </p:scale>
        <p:origin x="2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355B74-AA2B-47D2-A273-D2762865E929}" type="datetimeFigureOut">
              <a:rPr lang="en-US" smtClean="0"/>
              <a:t>11/15/2023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77858B-6287-4F39-9239-D435684DEBDF}" type="slidenum">
              <a:rPr lang="en-US" smtClean="0"/>
              <a:t>‹#›</a:t>
            </a:fld>
            <a:endParaRPr lang="en-US"/>
          </a:p>
        </p:txBody>
      </p:sp>
    </p:spTree>
    <p:extLst>
      <p:ext uri="{BB962C8B-B14F-4D97-AF65-F5344CB8AC3E}">
        <p14:creationId xmlns:p14="http://schemas.microsoft.com/office/powerpoint/2010/main" val="2471589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Spend a few minutes introducing your personal and professional life. </a:t>
            </a:r>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830807" indent="-318896">
              <a:defRPr>
                <a:solidFill>
                  <a:schemeClr val="tx1"/>
                </a:solidFill>
                <a:latin typeface="Arial" panose="020B0604020202020204" pitchFamily="34" charset="0"/>
              </a:defRPr>
            </a:lvl2pPr>
            <a:lvl3pPr marL="1277263" indent="-255117">
              <a:defRPr>
                <a:solidFill>
                  <a:schemeClr val="tx1"/>
                </a:solidFill>
                <a:latin typeface="Arial" panose="020B0604020202020204" pitchFamily="34" charset="0"/>
              </a:defRPr>
            </a:lvl3pPr>
            <a:lvl4pPr marL="1789173" indent="-255117">
              <a:defRPr>
                <a:solidFill>
                  <a:schemeClr val="tx1"/>
                </a:solidFill>
                <a:latin typeface="Arial" panose="020B0604020202020204" pitchFamily="34" charset="0"/>
              </a:defRPr>
            </a:lvl4pPr>
            <a:lvl5pPr marL="2301086" indent="-255117">
              <a:defRPr>
                <a:solidFill>
                  <a:schemeClr val="tx1"/>
                </a:solidFill>
                <a:latin typeface="Arial" panose="020B0604020202020204" pitchFamily="34" charset="0"/>
              </a:defRPr>
            </a:lvl5pPr>
            <a:lvl6pPr marL="2784464" indent="-255117" eaLnBrk="0" fontAlgn="base" hangingPunct="0">
              <a:spcBef>
                <a:spcPct val="0"/>
              </a:spcBef>
              <a:spcAft>
                <a:spcPct val="0"/>
              </a:spcAft>
              <a:defRPr>
                <a:solidFill>
                  <a:schemeClr val="tx1"/>
                </a:solidFill>
                <a:latin typeface="Arial" panose="020B0604020202020204" pitchFamily="34" charset="0"/>
              </a:defRPr>
            </a:lvl6pPr>
            <a:lvl7pPr marL="3267843" indent="-255117" eaLnBrk="0" fontAlgn="base" hangingPunct="0">
              <a:spcBef>
                <a:spcPct val="0"/>
              </a:spcBef>
              <a:spcAft>
                <a:spcPct val="0"/>
              </a:spcAft>
              <a:defRPr>
                <a:solidFill>
                  <a:schemeClr val="tx1"/>
                </a:solidFill>
                <a:latin typeface="Arial" panose="020B0604020202020204" pitchFamily="34" charset="0"/>
              </a:defRPr>
            </a:lvl7pPr>
            <a:lvl8pPr marL="3751222" indent="-255117" eaLnBrk="0" fontAlgn="base" hangingPunct="0">
              <a:spcBef>
                <a:spcPct val="0"/>
              </a:spcBef>
              <a:spcAft>
                <a:spcPct val="0"/>
              </a:spcAft>
              <a:defRPr>
                <a:solidFill>
                  <a:schemeClr val="tx1"/>
                </a:solidFill>
                <a:latin typeface="Arial" panose="020B0604020202020204" pitchFamily="34" charset="0"/>
              </a:defRPr>
            </a:lvl8pPr>
            <a:lvl9pPr marL="4234601" indent="-255117" eaLnBrk="0" fontAlgn="base" hangingPunct="0">
              <a:spcBef>
                <a:spcPct val="0"/>
              </a:spcBef>
              <a:spcAft>
                <a:spcPct val="0"/>
              </a:spcAft>
              <a:defRPr>
                <a:solidFill>
                  <a:schemeClr val="tx1"/>
                </a:solidFill>
                <a:latin typeface="Arial" panose="020B0604020202020204" pitchFamily="34" charset="0"/>
              </a:defRPr>
            </a:lvl9pPr>
          </a:lstStyle>
          <a:p>
            <a:fld id="{800C877C-5733-45C9-9B56-D0F4968C073F}" type="slidenum">
              <a:rPr lang="en-US" altLang="en-US" smtClean="0">
                <a:latin typeface="Calibri" panose="020F0502020204030204" pitchFamily="34" charset="0"/>
              </a:rPr>
              <a:pPr/>
              <a:t>3</a:t>
            </a:fld>
            <a:endParaRPr lang="en-US" altLang="en-US">
              <a:latin typeface="Calibri" panose="020F0502020204030204" pitchFamily="34" charset="0"/>
            </a:endParaRPr>
          </a:p>
        </p:txBody>
      </p:sp>
    </p:spTree>
    <p:extLst>
      <p:ext uri="{BB962C8B-B14F-4D97-AF65-F5344CB8AC3E}">
        <p14:creationId xmlns:p14="http://schemas.microsoft.com/office/powerpoint/2010/main" val="3571058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12</a:t>
            </a:fld>
            <a:endParaRPr lang="en-US"/>
          </a:p>
        </p:txBody>
      </p:sp>
    </p:spTree>
    <p:extLst>
      <p:ext uri="{BB962C8B-B14F-4D97-AF65-F5344CB8AC3E}">
        <p14:creationId xmlns:p14="http://schemas.microsoft.com/office/powerpoint/2010/main" val="2530117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13</a:t>
            </a:fld>
            <a:endParaRPr lang="en-US"/>
          </a:p>
        </p:txBody>
      </p:sp>
    </p:spTree>
    <p:extLst>
      <p:ext uri="{BB962C8B-B14F-4D97-AF65-F5344CB8AC3E}">
        <p14:creationId xmlns:p14="http://schemas.microsoft.com/office/powerpoint/2010/main" val="2453577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14</a:t>
            </a:fld>
            <a:endParaRPr lang="en-US"/>
          </a:p>
        </p:txBody>
      </p:sp>
    </p:spTree>
    <p:extLst>
      <p:ext uri="{BB962C8B-B14F-4D97-AF65-F5344CB8AC3E}">
        <p14:creationId xmlns:p14="http://schemas.microsoft.com/office/powerpoint/2010/main" val="660354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I have reviewed the different research – I ask the teachers, which one they agree with and why – have them talk to their table or partner. </a:t>
            </a:r>
          </a:p>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15</a:t>
            </a:fld>
            <a:endParaRPr lang="en-US"/>
          </a:p>
        </p:txBody>
      </p:sp>
    </p:spTree>
    <p:extLst>
      <p:ext uri="{BB962C8B-B14F-4D97-AF65-F5344CB8AC3E}">
        <p14:creationId xmlns:p14="http://schemas.microsoft.com/office/powerpoint/2010/main" val="4294575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pink and yellow cards to each person.  When you ask the following questions, they need to hold up the correct colored card to answer the question.  We will be looking at statements on </a:t>
            </a:r>
            <a:r>
              <a:rPr lang="en-US" b="1" dirty="0"/>
              <a:t>why</a:t>
            </a:r>
            <a:r>
              <a:rPr lang="en-US" dirty="0"/>
              <a:t> we use manipulatives and </a:t>
            </a:r>
            <a:r>
              <a:rPr lang="en-US" b="1" dirty="0"/>
              <a:t>how</a:t>
            </a:r>
            <a:r>
              <a:rPr lang="en-US" dirty="0"/>
              <a:t> we use manipulatives. </a:t>
            </a:r>
          </a:p>
        </p:txBody>
      </p:sp>
      <p:sp>
        <p:nvSpPr>
          <p:cNvPr id="4" name="Slide Number Placeholder 3"/>
          <p:cNvSpPr>
            <a:spLocks noGrp="1"/>
          </p:cNvSpPr>
          <p:nvPr>
            <p:ph type="sldNum" sz="quarter" idx="5"/>
          </p:nvPr>
        </p:nvSpPr>
        <p:spPr/>
        <p:txBody>
          <a:bodyPr/>
          <a:lstStyle/>
          <a:p>
            <a:fld id="{E577858B-6287-4F39-9239-D435684DEBDF}" type="slidenum">
              <a:rPr lang="en-US" smtClean="0"/>
              <a:t>17</a:t>
            </a:fld>
            <a:endParaRPr lang="en-US"/>
          </a:p>
        </p:txBody>
      </p:sp>
    </p:spTree>
    <p:extLst>
      <p:ext uri="{BB962C8B-B14F-4D97-AF65-F5344CB8AC3E}">
        <p14:creationId xmlns:p14="http://schemas.microsoft.com/office/powerpoint/2010/main" val="2284197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p>
        </p:txBody>
      </p:sp>
      <p:sp>
        <p:nvSpPr>
          <p:cNvPr id="4" name="Slide Number Placeholder 3"/>
          <p:cNvSpPr>
            <a:spLocks noGrp="1"/>
          </p:cNvSpPr>
          <p:nvPr>
            <p:ph type="sldNum" sz="quarter" idx="5"/>
          </p:nvPr>
        </p:nvSpPr>
        <p:spPr/>
        <p:txBody>
          <a:bodyPr/>
          <a:lstStyle/>
          <a:p>
            <a:fld id="{E577858B-6287-4F39-9239-D435684DEBDF}" type="slidenum">
              <a:rPr lang="en-US" smtClean="0"/>
              <a:t>18</a:t>
            </a:fld>
            <a:endParaRPr lang="en-US"/>
          </a:p>
        </p:txBody>
      </p:sp>
    </p:spTree>
    <p:extLst>
      <p:ext uri="{BB962C8B-B14F-4D97-AF65-F5344CB8AC3E}">
        <p14:creationId xmlns:p14="http://schemas.microsoft.com/office/powerpoint/2010/main" val="2995806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a:t>
            </a:r>
          </a:p>
        </p:txBody>
      </p:sp>
      <p:sp>
        <p:nvSpPr>
          <p:cNvPr id="4" name="Slide Number Placeholder 3"/>
          <p:cNvSpPr>
            <a:spLocks noGrp="1"/>
          </p:cNvSpPr>
          <p:nvPr>
            <p:ph type="sldNum" sz="quarter" idx="5"/>
          </p:nvPr>
        </p:nvSpPr>
        <p:spPr/>
        <p:txBody>
          <a:bodyPr/>
          <a:lstStyle/>
          <a:p>
            <a:fld id="{E577858B-6287-4F39-9239-D435684DEBDF}" type="slidenum">
              <a:rPr lang="en-US" smtClean="0"/>
              <a:t>19</a:t>
            </a:fld>
            <a:endParaRPr lang="en-US"/>
          </a:p>
        </p:txBody>
      </p:sp>
    </p:spTree>
    <p:extLst>
      <p:ext uri="{BB962C8B-B14F-4D97-AF65-F5344CB8AC3E}">
        <p14:creationId xmlns:p14="http://schemas.microsoft.com/office/powerpoint/2010/main" val="30776091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A3A3A"/>
                </a:solidFill>
                <a:effectLst/>
                <a:latin typeface="-apple-system"/>
              </a:rPr>
              <a:t>why</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20</a:t>
            </a:fld>
            <a:endParaRPr lang="en-US"/>
          </a:p>
        </p:txBody>
      </p:sp>
    </p:spTree>
    <p:extLst>
      <p:ext uri="{BB962C8B-B14F-4D97-AF65-F5344CB8AC3E}">
        <p14:creationId xmlns:p14="http://schemas.microsoft.com/office/powerpoint/2010/main" val="2173195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A3A3A"/>
                </a:solidFill>
                <a:effectLst/>
                <a:latin typeface="-apple-system"/>
              </a:rPr>
              <a:t>how</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21</a:t>
            </a:fld>
            <a:endParaRPr lang="en-US"/>
          </a:p>
        </p:txBody>
      </p:sp>
    </p:spTree>
    <p:extLst>
      <p:ext uri="{BB962C8B-B14F-4D97-AF65-F5344CB8AC3E}">
        <p14:creationId xmlns:p14="http://schemas.microsoft.com/office/powerpoint/2010/main" val="1556720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A3A3A"/>
                </a:solidFill>
                <a:effectLst/>
                <a:latin typeface="-apple-system"/>
              </a:rPr>
              <a:t>why</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22</a:t>
            </a:fld>
            <a:endParaRPr lang="en-US"/>
          </a:p>
        </p:txBody>
      </p:sp>
    </p:spTree>
    <p:extLst>
      <p:ext uri="{BB962C8B-B14F-4D97-AF65-F5344CB8AC3E}">
        <p14:creationId xmlns:p14="http://schemas.microsoft.com/office/powerpoint/2010/main" val="2077888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slides list the research that goes into my workshops.  I quickly share all of the research, and on the last slide I ask, “Which of these do you agree with?” and share the answer with a partner. </a:t>
            </a:r>
          </a:p>
        </p:txBody>
      </p:sp>
      <p:sp>
        <p:nvSpPr>
          <p:cNvPr id="4" name="Slide Number Placeholder 3"/>
          <p:cNvSpPr>
            <a:spLocks noGrp="1"/>
          </p:cNvSpPr>
          <p:nvPr>
            <p:ph type="sldNum" sz="quarter" idx="5"/>
          </p:nvPr>
        </p:nvSpPr>
        <p:spPr/>
        <p:txBody>
          <a:bodyPr/>
          <a:lstStyle/>
          <a:p>
            <a:fld id="{0E34CE70-55C6-4E46-82C9-94A40AE4AD8D}" type="slidenum">
              <a:rPr lang="en-US" smtClean="0"/>
              <a:t>4</a:t>
            </a:fld>
            <a:endParaRPr lang="en-US"/>
          </a:p>
        </p:txBody>
      </p:sp>
    </p:spTree>
    <p:extLst>
      <p:ext uri="{BB962C8B-B14F-4D97-AF65-F5344CB8AC3E}">
        <p14:creationId xmlns:p14="http://schemas.microsoft.com/office/powerpoint/2010/main" val="325831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A3A3A"/>
                </a:solidFill>
                <a:effectLst/>
                <a:latin typeface="-apple-system"/>
              </a:rPr>
              <a:t>how</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23</a:t>
            </a:fld>
            <a:endParaRPr lang="en-US"/>
          </a:p>
        </p:txBody>
      </p:sp>
    </p:spTree>
    <p:extLst>
      <p:ext uri="{BB962C8B-B14F-4D97-AF65-F5344CB8AC3E}">
        <p14:creationId xmlns:p14="http://schemas.microsoft.com/office/powerpoint/2010/main" val="207543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3A3A3A"/>
                </a:solidFill>
                <a:effectLst/>
                <a:latin typeface="-apple-system"/>
              </a:rPr>
              <a:t>why</a:t>
            </a:r>
          </a:p>
        </p:txBody>
      </p:sp>
      <p:sp>
        <p:nvSpPr>
          <p:cNvPr id="4" name="Slide Number Placeholder 3"/>
          <p:cNvSpPr>
            <a:spLocks noGrp="1"/>
          </p:cNvSpPr>
          <p:nvPr>
            <p:ph type="sldNum" sz="quarter" idx="5"/>
          </p:nvPr>
        </p:nvSpPr>
        <p:spPr/>
        <p:txBody>
          <a:bodyPr/>
          <a:lstStyle/>
          <a:p>
            <a:fld id="{0E34CE70-55C6-4E46-82C9-94A40AE4AD8D}" type="slidenum">
              <a:rPr lang="en-US" smtClean="0"/>
              <a:t>24</a:t>
            </a:fld>
            <a:endParaRPr lang="en-US"/>
          </a:p>
        </p:txBody>
      </p:sp>
    </p:spTree>
    <p:extLst>
      <p:ext uri="{BB962C8B-B14F-4D97-AF65-F5344CB8AC3E}">
        <p14:creationId xmlns:p14="http://schemas.microsoft.com/office/powerpoint/2010/main" val="18262863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3A3A3A"/>
                </a:solidFill>
                <a:effectLst/>
                <a:latin typeface="-apple-system"/>
              </a:rPr>
              <a:t>how</a:t>
            </a:r>
          </a:p>
        </p:txBody>
      </p:sp>
      <p:sp>
        <p:nvSpPr>
          <p:cNvPr id="4" name="Slide Number Placeholder 3"/>
          <p:cNvSpPr>
            <a:spLocks noGrp="1"/>
          </p:cNvSpPr>
          <p:nvPr>
            <p:ph type="sldNum" sz="quarter" idx="5"/>
          </p:nvPr>
        </p:nvSpPr>
        <p:spPr/>
        <p:txBody>
          <a:bodyPr/>
          <a:lstStyle/>
          <a:p>
            <a:fld id="{0E34CE70-55C6-4E46-82C9-94A40AE4AD8D}" type="slidenum">
              <a:rPr lang="en-US" smtClean="0"/>
              <a:t>25</a:t>
            </a:fld>
            <a:endParaRPr lang="en-US"/>
          </a:p>
        </p:txBody>
      </p:sp>
    </p:spTree>
    <p:extLst>
      <p:ext uri="{BB962C8B-B14F-4D97-AF65-F5344CB8AC3E}">
        <p14:creationId xmlns:p14="http://schemas.microsoft.com/office/powerpoint/2010/main" val="29751458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divided this workshop into two different parts – using manipulatives for Skill Based Instruction and Skill Based Review</a:t>
            </a:r>
          </a:p>
        </p:txBody>
      </p:sp>
      <p:sp>
        <p:nvSpPr>
          <p:cNvPr id="4" name="Slide Number Placeholder 3"/>
          <p:cNvSpPr>
            <a:spLocks noGrp="1"/>
          </p:cNvSpPr>
          <p:nvPr>
            <p:ph type="sldNum" sz="quarter" idx="5"/>
          </p:nvPr>
        </p:nvSpPr>
        <p:spPr/>
        <p:txBody>
          <a:bodyPr/>
          <a:lstStyle/>
          <a:p>
            <a:fld id="{E577858B-6287-4F39-9239-D435684DEBDF}" type="slidenum">
              <a:rPr lang="en-US" smtClean="0"/>
              <a:t>26</a:t>
            </a:fld>
            <a:endParaRPr lang="en-US"/>
          </a:p>
        </p:txBody>
      </p:sp>
    </p:spTree>
    <p:extLst>
      <p:ext uri="{BB962C8B-B14F-4D97-AF65-F5344CB8AC3E}">
        <p14:creationId xmlns:p14="http://schemas.microsoft.com/office/powerpoint/2010/main" val="30081352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how you can preview a unit with artifacts (or faked artifacts). The boxes I have given you are for the Cotton, Cattle, and Railroads era of Texas History (Don’t tell them that yet).</a:t>
            </a:r>
          </a:p>
        </p:txBody>
      </p:sp>
      <p:sp>
        <p:nvSpPr>
          <p:cNvPr id="4" name="Slide Number Placeholder 3"/>
          <p:cNvSpPr>
            <a:spLocks noGrp="1"/>
          </p:cNvSpPr>
          <p:nvPr>
            <p:ph type="sldNum" sz="quarter" idx="5"/>
          </p:nvPr>
        </p:nvSpPr>
        <p:spPr/>
        <p:txBody>
          <a:bodyPr/>
          <a:lstStyle/>
          <a:p>
            <a:fld id="{E577858B-6287-4F39-9239-D435684DEBDF}" type="slidenum">
              <a:rPr lang="en-US" smtClean="0"/>
              <a:t>27</a:t>
            </a:fld>
            <a:endParaRPr lang="en-US"/>
          </a:p>
        </p:txBody>
      </p:sp>
    </p:spTree>
    <p:extLst>
      <p:ext uri="{BB962C8B-B14F-4D97-AF65-F5344CB8AC3E}">
        <p14:creationId xmlns:p14="http://schemas.microsoft.com/office/powerpoint/2010/main" val="26906581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the boxes and have them talk through these questions with a partner. At the end you can pass out the artifact questions.  All of the items in the boxes came from Amazon. </a:t>
            </a:r>
          </a:p>
        </p:txBody>
      </p:sp>
      <p:sp>
        <p:nvSpPr>
          <p:cNvPr id="4" name="Slide Number Placeholder 3"/>
          <p:cNvSpPr>
            <a:spLocks noGrp="1"/>
          </p:cNvSpPr>
          <p:nvPr>
            <p:ph type="sldNum" sz="quarter" idx="5"/>
          </p:nvPr>
        </p:nvSpPr>
        <p:spPr/>
        <p:txBody>
          <a:bodyPr/>
          <a:lstStyle/>
          <a:p>
            <a:fld id="{E577858B-6287-4F39-9239-D435684DEBDF}" type="slidenum">
              <a:rPr lang="en-US" smtClean="0"/>
              <a:t>28</a:t>
            </a:fld>
            <a:endParaRPr lang="en-US"/>
          </a:p>
        </p:txBody>
      </p:sp>
    </p:spTree>
    <p:extLst>
      <p:ext uri="{BB962C8B-B14F-4D97-AF65-F5344CB8AC3E}">
        <p14:creationId xmlns:p14="http://schemas.microsoft.com/office/powerpoint/2010/main" val="20461883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create artifact boxes on sensitive topics. </a:t>
            </a:r>
          </a:p>
        </p:txBody>
      </p:sp>
      <p:sp>
        <p:nvSpPr>
          <p:cNvPr id="4" name="Slide Number Placeholder 3"/>
          <p:cNvSpPr>
            <a:spLocks noGrp="1"/>
          </p:cNvSpPr>
          <p:nvPr>
            <p:ph type="sldNum" sz="quarter" idx="5"/>
          </p:nvPr>
        </p:nvSpPr>
        <p:spPr/>
        <p:txBody>
          <a:bodyPr/>
          <a:lstStyle/>
          <a:p>
            <a:fld id="{E577858B-6287-4F39-9239-D435684DEBDF}" type="slidenum">
              <a:rPr lang="en-US" smtClean="0"/>
              <a:t>37</a:t>
            </a:fld>
            <a:endParaRPr lang="en-US"/>
          </a:p>
        </p:txBody>
      </p:sp>
    </p:spTree>
    <p:extLst>
      <p:ext uri="{BB962C8B-B14F-4D97-AF65-F5344CB8AC3E}">
        <p14:creationId xmlns:p14="http://schemas.microsoft.com/office/powerpoint/2010/main" val="2244502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56565"/>
                </a:solidFill>
                <a:effectLst/>
                <a:latin typeface="Roboto"/>
              </a:rPr>
              <a:t>Use these as sentence stems to debrief the workshop so far. </a:t>
            </a:r>
          </a:p>
          <a:p>
            <a:endParaRPr lang="en-US" b="0" i="0" dirty="0">
              <a:solidFill>
                <a:srgbClr val="656565"/>
              </a:solidFill>
              <a:effectLst/>
              <a:latin typeface="Roboto"/>
            </a:endParaRPr>
          </a:p>
          <a:p>
            <a:endParaRPr lang="en-US" b="0" i="0" dirty="0">
              <a:solidFill>
                <a:srgbClr val="656565"/>
              </a:solidFill>
              <a:effectLst/>
              <a:latin typeface="Roboto"/>
            </a:endParaRPr>
          </a:p>
        </p:txBody>
      </p:sp>
      <p:sp>
        <p:nvSpPr>
          <p:cNvPr id="4" name="Slide Number Placeholder 3"/>
          <p:cNvSpPr>
            <a:spLocks noGrp="1"/>
          </p:cNvSpPr>
          <p:nvPr>
            <p:ph type="sldNum" sz="quarter" idx="5"/>
          </p:nvPr>
        </p:nvSpPr>
        <p:spPr/>
        <p:txBody>
          <a:bodyPr/>
          <a:lstStyle/>
          <a:p>
            <a:fld id="{F94772A4-3E62-4DB2-81D2-6C4D5EC334C6}" type="slidenum">
              <a:rPr lang="en-US" smtClean="0"/>
              <a:t>38</a:t>
            </a:fld>
            <a:endParaRPr lang="en-US"/>
          </a:p>
        </p:txBody>
      </p:sp>
    </p:spTree>
    <p:extLst>
      <p:ext uri="{BB962C8B-B14F-4D97-AF65-F5344CB8AC3E}">
        <p14:creationId xmlns:p14="http://schemas.microsoft.com/office/powerpoint/2010/main" val="1502543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look at how to use manipulatives to make models.</a:t>
            </a:r>
          </a:p>
        </p:txBody>
      </p:sp>
      <p:sp>
        <p:nvSpPr>
          <p:cNvPr id="4" name="Slide Number Placeholder 3"/>
          <p:cNvSpPr>
            <a:spLocks noGrp="1"/>
          </p:cNvSpPr>
          <p:nvPr>
            <p:ph type="sldNum" sz="quarter" idx="5"/>
          </p:nvPr>
        </p:nvSpPr>
        <p:spPr/>
        <p:txBody>
          <a:bodyPr/>
          <a:lstStyle/>
          <a:p>
            <a:fld id="{E577858B-6287-4F39-9239-D435684DEBDF}" type="slidenum">
              <a:rPr lang="en-US" smtClean="0"/>
              <a:t>39</a:t>
            </a:fld>
            <a:endParaRPr lang="en-US"/>
          </a:p>
        </p:txBody>
      </p:sp>
    </p:spTree>
    <p:extLst>
      <p:ext uri="{BB962C8B-B14F-4D97-AF65-F5344CB8AC3E}">
        <p14:creationId xmlns:p14="http://schemas.microsoft.com/office/powerpoint/2010/main" val="2783707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the reading on the Preamble from 5</a:t>
            </a:r>
            <a:r>
              <a:rPr lang="en-US" baseline="30000" dirty="0"/>
              <a:t>th</a:t>
            </a:r>
            <a:r>
              <a:rPr lang="en-US" dirty="0"/>
              <a:t> grade. Give them time to quickly read.  Explain that this is only part of the lesson, you are not modeling reading strategies or note taking that is also a part of the lesson. </a:t>
            </a:r>
          </a:p>
        </p:txBody>
      </p:sp>
      <p:sp>
        <p:nvSpPr>
          <p:cNvPr id="4" name="Slide Number Placeholder 3"/>
          <p:cNvSpPr>
            <a:spLocks noGrp="1"/>
          </p:cNvSpPr>
          <p:nvPr>
            <p:ph type="sldNum" sz="quarter" idx="5"/>
          </p:nvPr>
        </p:nvSpPr>
        <p:spPr/>
        <p:txBody>
          <a:bodyPr/>
          <a:lstStyle/>
          <a:p>
            <a:fld id="{E577858B-6287-4F39-9239-D435684DEBDF}" type="slidenum">
              <a:rPr lang="en-US" smtClean="0"/>
              <a:t>40</a:t>
            </a:fld>
            <a:endParaRPr lang="en-US"/>
          </a:p>
        </p:txBody>
      </p:sp>
    </p:spTree>
    <p:extLst>
      <p:ext uri="{BB962C8B-B14F-4D97-AF65-F5344CB8AC3E}">
        <p14:creationId xmlns:p14="http://schemas.microsoft.com/office/powerpoint/2010/main" val="3414816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5</a:t>
            </a:fld>
            <a:endParaRPr lang="en-US"/>
          </a:p>
        </p:txBody>
      </p:sp>
    </p:spTree>
    <p:extLst>
      <p:ext uri="{BB962C8B-B14F-4D97-AF65-F5344CB8AC3E}">
        <p14:creationId xmlns:p14="http://schemas.microsoft.com/office/powerpoint/2010/main" val="1249459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one of the strips for the pipe cleaner Preamble and a ½ sheet to each teacher.</a:t>
            </a:r>
          </a:p>
          <a:p>
            <a:endParaRPr lang="en-US" dirty="0"/>
          </a:p>
          <a:p>
            <a:r>
              <a:rPr lang="en-US" dirty="0"/>
              <a:t>Review directions and show the example on the next slide.</a:t>
            </a:r>
          </a:p>
          <a:p>
            <a:endParaRPr lang="en-US" dirty="0"/>
          </a:p>
        </p:txBody>
      </p:sp>
      <p:sp>
        <p:nvSpPr>
          <p:cNvPr id="4" name="Slide Number Placeholder 3"/>
          <p:cNvSpPr>
            <a:spLocks noGrp="1"/>
          </p:cNvSpPr>
          <p:nvPr>
            <p:ph type="sldNum" sz="quarter" idx="5"/>
          </p:nvPr>
        </p:nvSpPr>
        <p:spPr/>
        <p:txBody>
          <a:bodyPr/>
          <a:lstStyle/>
          <a:p>
            <a:fld id="{E577858B-6287-4F39-9239-D435684DEBDF}" type="slidenum">
              <a:rPr lang="en-US" smtClean="0"/>
              <a:t>41</a:t>
            </a:fld>
            <a:endParaRPr lang="en-US"/>
          </a:p>
        </p:txBody>
      </p:sp>
    </p:spTree>
    <p:extLst>
      <p:ext uri="{BB962C8B-B14F-4D97-AF65-F5344CB8AC3E}">
        <p14:creationId xmlns:p14="http://schemas.microsoft.com/office/powerpoint/2010/main" val="5425645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 pipe cleaner model for the American Revolution.</a:t>
            </a:r>
          </a:p>
        </p:txBody>
      </p:sp>
      <p:sp>
        <p:nvSpPr>
          <p:cNvPr id="4" name="Slide Number Placeholder 3"/>
          <p:cNvSpPr>
            <a:spLocks noGrp="1"/>
          </p:cNvSpPr>
          <p:nvPr>
            <p:ph type="sldNum" sz="quarter" idx="5"/>
          </p:nvPr>
        </p:nvSpPr>
        <p:spPr/>
        <p:txBody>
          <a:bodyPr/>
          <a:lstStyle/>
          <a:p>
            <a:fld id="{E577858B-6287-4F39-9239-D435684DEBDF}" type="slidenum">
              <a:rPr lang="en-US" smtClean="0"/>
              <a:t>42</a:t>
            </a:fld>
            <a:endParaRPr lang="en-US"/>
          </a:p>
        </p:txBody>
      </p:sp>
    </p:spTree>
    <p:extLst>
      <p:ext uri="{BB962C8B-B14F-4D97-AF65-F5344CB8AC3E}">
        <p14:creationId xmlns:p14="http://schemas.microsoft.com/office/powerpoint/2010/main" val="21042683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everyone is done, do a quick gallery walk so they can see each other’s models. </a:t>
            </a:r>
          </a:p>
        </p:txBody>
      </p:sp>
      <p:sp>
        <p:nvSpPr>
          <p:cNvPr id="4" name="Slide Number Placeholder 3"/>
          <p:cNvSpPr>
            <a:spLocks noGrp="1"/>
          </p:cNvSpPr>
          <p:nvPr>
            <p:ph type="sldNum" sz="quarter" idx="5"/>
          </p:nvPr>
        </p:nvSpPr>
        <p:spPr/>
        <p:txBody>
          <a:bodyPr/>
          <a:lstStyle/>
          <a:p>
            <a:fld id="{E577858B-6287-4F39-9239-D435684DEBDF}" type="slidenum">
              <a:rPr lang="en-US" smtClean="0"/>
              <a:t>43</a:t>
            </a:fld>
            <a:endParaRPr lang="en-US"/>
          </a:p>
        </p:txBody>
      </p:sp>
    </p:spTree>
    <p:extLst>
      <p:ext uri="{BB962C8B-B14F-4D97-AF65-F5344CB8AC3E}">
        <p14:creationId xmlns:p14="http://schemas.microsoft.com/office/powerpoint/2010/main" val="29611516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them talk about one thing they learned and one question they have while you prepare for the Earthquake model and pass out the resources. </a:t>
            </a:r>
          </a:p>
        </p:txBody>
      </p:sp>
      <p:sp>
        <p:nvSpPr>
          <p:cNvPr id="4" name="Slide Number Placeholder 3"/>
          <p:cNvSpPr>
            <a:spLocks noGrp="1"/>
          </p:cNvSpPr>
          <p:nvPr>
            <p:ph type="sldNum" sz="quarter" idx="5"/>
          </p:nvPr>
        </p:nvSpPr>
        <p:spPr/>
        <p:txBody>
          <a:bodyPr/>
          <a:lstStyle/>
          <a:p>
            <a:fld id="{E577858B-6287-4F39-9239-D435684DEBDF}" type="slidenum">
              <a:rPr lang="en-US" smtClean="0"/>
              <a:t>44</a:t>
            </a:fld>
            <a:endParaRPr lang="en-US"/>
          </a:p>
        </p:txBody>
      </p:sp>
    </p:spTree>
    <p:extLst>
      <p:ext uri="{BB962C8B-B14F-4D97-AF65-F5344CB8AC3E}">
        <p14:creationId xmlns:p14="http://schemas.microsoft.com/office/powerpoint/2010/main" val="20214688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you are going to model a brief lesson on Earthquakes for 3</a:t>
            </a:r>
            <a:r>
              <a:rPr lang="en-US" baseline="30000" dirty="0"/>
              <a:t>rd</a:t>
            </a:r>
            <a:r>
              <a:rPr lang="en-US" dirty="0"/>
              <a:t> grade to show how you can combine manipulatives into a lesson.</a:t>
            </a:r>
          </a:p>
        </p:txBody>
      </p:sp>
      <p:sp>
        <p:nvSpPr>
          <p:cNvPr id="4" name="Slide Number Placeholder 3"/>
          <p:cNvSpPr>
            <a:spLocks noGrp="1"/>
          </p:cNvSpPr>
          <p:nvPr>
            <p:ph type="sldNum" sz="quarter" idx="5"/>
          </p:nvPr>
        </p:nvSpPr>
        <p:spPr/>
        <p:txBody>
          <a:bodyPr/>
          <a:lstStyle/>
          <a:p>
            <a:fld id="{E577858B-6287-4F39-9239-D435684DEBDF}" type="slidenum">
              <a:rPr lang="en-US" smtClean="0"/>
              <a:t>45</a:t>
            </a:fld>
            <a:endParaRPr lang="en-US"/>
          </a:p>
        </p:txBody>
      </p:sp>
    </p:spTree>
    <p:extLst>
      <p:ext uri="{BB962C8B-B14F-4D97-AF65-F5344CB8AC3E}">
        <p14:creationId xmlns:p14="http://schemas.microsoft.com/office/powerpoint/2010/main" val="39890606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read</a:t>
            </a:r>
          </a:p>
        </p:txBody>
      </p:sp>
      <p:sp>
        <p:nvSpPr>
          <p:cNvPr id="4" name="Slide Number Placeholder 3"/>
          <p:cNvSpPr>
            <a:spLocks noGrp="1"/>
          </p:cNvSpPr>
          <p:nvPr>
            <p:ph type="sldNum" sz="quarter" idx="10"/>
          </p:nvPr>
        </p:nvSpPr>
        <p:spPr/>
        <p:txBody>
          <a:bodyPr/>
          <a:lstStyle/>
          <a:p>
            <a:fld id="{C9D13ADE-F1C8-451D-9C97-BA9FC71A1C14}" type="slidenum">
              <a:rPr lang="en-US" smtClean="0"/>
              <a:t>46</a:t>
            </a:fld>
            <a:endParaRPr lang="en-US"/>
          </a:p>
        </p:txBody>
      </p:sp>
    </p:spTree>
    <p:extLst>
      <p:ext uri="{BB962C8B-B14F-4D97-AF65-F5344CB8AC3E}">
        <p14:creationId xmlns:p14="http://schemas.microsoft.com/office/powerpoint/2010/main" val="5393974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method to teach vocabulary with images is the 3, 2, 1 Definitions – Allow students time to analyze an image to build their understanding of an image. </a:t>
            </a:r>
          </a:p>
          <a:p>
            <a:endParaRPr lang="en-US" dirty="0"/>
          </a:p>
          <a:p>
            <a:r>
              <a:rPr lang="en-US" dirty="0"/>
              <a:t>Allow them to pick a term with a partner and complete the 3, 2, 1 definition. I always bring the teachers close to word wall to get them out of their seats. </a:t>
            </a:r>
          </a:p>
        </p:txBody>
      </p:sp>
      <p:sp>
        <p:nvSpPr>
          <p:cNvPr id="4" name="Slide Number Placeholder 3"/>
          <p:cNvSpPr>
            <a:spLocks noGrp="1"/>
          </p:cNvSpPr>
          <p:nvPr>
            <p:ph type="sldNum" sz="quarter" idx="5"/>
          </p:nvPr>
        </p:nvSpPr>
        <p:spPr/>
        <p:txBody>
          <a:bodyPr/>
          <a:lstStyle/>
          <a:p>
            <a:fld id="{EB2CA709-669E-4DA9-9ABF-8EB8F8D0BB17}" type="slidenum">
              <a:rPr lang="en-US" smtClean="0"/>
              <a:t>47</a:t>
            </a:fld>
            <a:endParaRPr lang="en-US"/>
          </a:p>
        </p:txBody>
      </p:sp>
    </p:spTree>
    <p:extLst>
      <p:ext uri="{BB962C8B-B14F-4D97-AF65-F5344CB8AC3E}">
        <p14:creationId xmlns:p14="http://schemas.microsoft.com/office/powerpoint/2010/main" val="26336184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go over this definition – rub your hands together to model friction.  Have the teachers do it as well. </a:t>
            </a:r>
          </a:p>
        </p:txBody>
      </p:sp>
      <p:sp>
        <p:nvSpPr>
          <p:cNvPr id="4" name="Slide Number Placeholder 3"/>
          <p:cNvSpPr>
            <a:spLocks noGrp="1"/>
          </p:cNvSpPr>
          <p:nvPr>
            <p:ph type="sldNum" sz="quarter" idx="5"/>
          </p:nvPr>
        </p:nvSpPr>
        <p:spPr/>
        <p:txBody>
          <a:bodyPr/>
          <a:lstStyle/>
          <a:p>
            <a:fld id="{E577858B-6287-4F39-9239-D435684DEBDF}" type="slidenum">
              <a:rPr lang="en-US" smtClean="0"/>
              <a:t>52</a:t>
            </a:fld>
            <a:endParaRPr lang="en-US"/>
          </a:p>
        </p:txBody>
      </p:sp>
    </p:spTree>
    <p:extLst>
      <p:ext uri="{BB962C8B-B14F-4D97-AF65-F5344CB8AC3E}">
        <p14:creationId xmlns:p14="http://schemas.microsoft.com/office/powerpoint/2010/main" val="2814087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prereading strategy using manipulatives to help students visualize what they are going to read. </a:t>
            </a:r>
          </a:p>
        </p:txBody>
      </p:sp>
      <p:sp>
        <p:nvSpPr>
          <p:cNvPr id="4" name="Slide Number Placeholder 3"/>
          <p:cNvSpPr>
            <a:spLocks noGrp="1"/>
          </p:cNvSpPr>
          <p:nvPr>
            <p:ph type="sldNum" sz="quarter" idx="5"/>
          </p:nvPr>
        </p:nvSpPr>
        <p:spPr/>
        <p:txBody>
          <a:bodyPr/>
          <a:lstStyle/>
          <a:p>
            <a:fld id="{0E34CE70-55C6-4E46-82C9-94A40AE4AD8D}" type="slidenum">
              <a:rPr lang="en-US" smtClean="0"/>
              <a:t>54</a:t>
            </a:fld>
            <a:endParaRPr lang="en-US"/>
          </a:p>
        </p:txBody>
      </p:sp>
    </p:spTree>
    <p:extLst>
      <p:ext uri="{BB962C8B-B14F-4D97-AF65-F5344CB8AC3E}">
        <p14:creationId xmlns:p14="http://schemas.microsoft.com/office/powerpoint/2010/main" val="32641937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55</a:t>
            </a:fld>
            <a:endParaRPr lang="en-US"/>
          </a:p>
        </p:txBody>
      </p:sp>
    </p:spTree>
    <p:extLst>
      <p:ext uri="{BB962C8B-B14F-4D97-AF65-F5344CB8AC3E}">
        <p14:creationId xmlns:p14="http://schemas.microsoft.com/office/powerpoint/2010/main" val="2938382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6</a:t>
            </a:fld>
            <a:endParaRPr lang="en-US"/>
          </a:p>
        </p:txBody>
      </p:sp>
    </p:spTree>
    <p:extLst>
      <p:ext uri="{BB962C8B-B14F-4D97-AF65-F5344CB8AC3E}">
        <p14:creationId xmlns:p14="http://schemas.microsoft.com/office/powerpoint/2010/main" val="23010438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give them a few minutes to do. </a:t>
            </a:r>
          </a:p>
        </p:txBody>
      </p:sp>
      <p:sp>
        <p:nvSpPr>
          <p:cNvPr id="4" name="Slide Number Placeholder 3"/>
          <p:cNvSpPr>
            <a:spLocks noGrp="1"/>
          </p:cNvSpPr>
          <p:nvPr>
            <p:ph type="sldNum" sz="quarter" idx="5"/>
          </p:nvPr>
        </p:nvSpPr>
        <p:spPr/>
        <p:txBody>
          <a:bodyPr/>
          <a:lstStyle/>
          <a:p>
            <a:fld id="{474090D7-EA30-45C9-860E-96BC584F5939}" type="slidenum">
              <a:rPr lang="en-US" smtClean="0"/>
              <a:t>56</a:t>
            </a:fld>
            <a:endParaRPr lang="en-US"/>
          </a:p>
        </p:txBody>
      </p:sp>
    </p:spTree>
    <p:extLst>
      <p:ext uri="{BB962C8B-B14F-4D97-AF65-F5344CB8AC3E}">
        <p14:creationId xmlns:p14="http://schemas.microsoft.com/office/powerpoint/2010/main" val="17640926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ctr" latinLnBrk="0" hangingPunct="1">
              <a:spcBef>
                <a:spcPts val="0"/>
              </a:spcBef>
              <a:spcAft>
                <a:spcPts val="0"/>
              </a:spcAft>
            </a:pPr>
            <a:r>
              <a:rPr lang="en-US" sz="1800" b="0" i="0" u="none" strike="noStrike" kern="1200" baseline="0" dirty="0">
                <a:solidFill>
                  <a:srgbClr val="000000"/>
                </a:solidFill>
                <a:effectLst/>
                <a:latin typeface="Abadi" panose="020B0604020104020204" pitchFamily="34" charset="0"/>
              </a:rPr>
              <a:t>How can you summarize what you have learned so far about teaching with manipulatives in just one word?</a:t>
            </a:r>
            <a:endParaRPr lang="en-US" sz="1800" b="0" i="0" u="none" strike="noStrike"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256B08E-1286-489F-8CD2-5FF750E53285}" type="slidenum">
              <a:rPr lang="en-US" smtClean="0"/>
              <a:t>57</a:t>
            </a:fld>
            <a:endParaRPr lang="en-US"/>
          </a:p>
        </p:txBody>
      </p:sp>
    </p:spTree>
    <p:extLst>
      <p:ext uri="{BB962C8B-B14F-4D97-AF65-F5344CB8AC3E}">
        <p14:creationId xmlns:p14="http://schemas.microsoft.com/office/powerpoint/2010/main" val="31949247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how you can use crop-it tools to analyze images. </a:t>
            </a:r>
            <a:r>
              <a:rPr lang="en-US" altLang="en-US" dirty="0"/>
              <a:t>Pass out the crop-it tools and the Boston Massacre images. Use the handout with questions to ask questions for the teachers to answer using the tool. </a:t>
            </a:r>
          </a:p>
          <a:p>
            <a:endParaRPr lang="en-US" dirty="0"/>
          </a:p>
        </p:txBody>
      </p:sp>
      <p:sp>
        <p:nvSpPr>
          <p:cNvPr id="4" name="Slide Number Placeholder 3"/>
          <p:cNvSpPr>
            <a:spLocks noGrp="1"/>
          </p:cNvSpPr>
          <p:nvPr>
            <p:ph type="sldNum" sz="quarter" idx="5"/>
          </p:nvPr>
        </p:nvSpPr>
        <p:spPr/>
        <p:txBody>
          <a:bodyPr/>
          <a:lstStyle/>
          <a:p>
            <a:fld id="{E577858B-6287-4F39-9239-D435684DEBDF}" type="slidenum">
              <a:rPr lang="en-US" smtClean="0"/>
              <a:t>58</a:t>
            </a:fld>
            <a:endParaRPr lang="en-US"/>
          </a:p>
        </p:txBody>
      </p:sp>
    </p:spTree>
    <p:extLst>
      <p:ext uri="{BB962C8B-B14F-4D97-AF65-F5344CB8AC3E}">
        <p14:creationId xmlns:p14="http://schemas.microsoft.com/office/powerpoint/2010/main" val="24080928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FA871731-CA9F-4B4F-82DC-076152B30C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CBE72C08-A600-48CA-9D93-AB3A7AE3A02B}"/>
              </a:ext>
            </a:extLst>
          </p:cNvPr>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Pass out the crop-it tools and the Boston Massacre images. Use the handout with questions to ask questions for the teachers to answer using the tool. </a:t>
            </a:r>
          </a:p>
        </p:txBody>
      </p:sp>
      <p:sp>
        <p:nvSpPr>
          <p:cNvPr id="21508" name="Slide Number Placeholder 3">
            <a:extLst>
              <a:ext uri="{FF2B5EF4-FFF2-40B4-BE49-F238E27FC236}">
                <a16:creationId xmlns:a16="http://schemas.microsoft.com/office/drawing/2014/main" id="{C1BDE85F-4732-468D-8F75-C4C2E7182A0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8775" indent="-295559">
              <a:defRPr>
                <a:solidFill>
                  <a:schemeClr val="tx1"/>
                </a:solidFill>
                <a:latin typeface="Calibri" panose="020F0502020204030204" pitchFamily="34" charset="0"/>
              </a:defRPr>
            </a:lvl2pPr>
            <a:lvl3pPr marL="1183850" indent="-235801">
              <a:defRPr>
                <a:solidFill>
                  <a:schemeClr val="tx1"/>
                </a:solidFill>
                <a:latin typeface="Calibri" panose="020F0502020204030204" pitchFamily="34" charset="0"/>
              </a:defRPr>
            </a:lvl3pPr>
            <a:lvl4pPr marL="1658683" indent="-235801">
              <a:defRPr>
                <a:solidFill>
                  <a:schemeClr val="tx1"/>
                </a:solidFill>
                <a:latin typeface="Calibri" panose="020F0502020204030204" pitchFamily="34" charset="0"/>
              </a:defRPr>
            </a:lvl4pPr>
            <a:lvl5pPr marL="2131900" indent="-235801">
              <a:defRPr>
                <a:solidFill>
                  <a:schemeClr val="tx1"/>
                </a:solidFill>
                <a:latin typeface="Calibri" panose="020F0502020204030204" pitchFamily="34" charset="0"/>
              </a:defRPr>
            </a:lvl5pPr>
            <a:lvl6pPr marL="2597041" indent="-235801" eaLnBrk="0" fontAlgn="base" hangingPunct="0">
              <a:spcBef>
                <a:spcPct val="0"/>
              </a:spcBef>
              <a:spcAft>
                <a:spcPct val="0"/>
              </a:spcAft>
              <a:defRPr>
                <a:solidFill>
                  <a:schemeClr val="tx1"/>
                </a:solidFill>
                <a:latin typeface="Calibri" panose="020F0502020204030204" pitchFamily="34" charset="0"/>
              </a:defRPr>
            </a:lvl6pPr>
            <a:lvl7pPr marL="3062182" indent="-235801" eaLnBrk="0" fontAlgn="base" hangingPunct="0">
              <a:spcBef>
                <a:spcPct val="0"/>
              </a:spcBef>
              <a:spcAft>
                <a:spcPct val="0"/>
              </a:spcAft>
              <a:defRPr>
                <a:solidFill>
                  <a:schemeClr val="tx1"/>
                </a:solidFill>
                <a:latin typeface="Calibri" panose="020F0502020204030204" pitchFamily="34" charset="0"/>
              </a:defRPr>
            </a:lvl7pPr>
            <a:lvl8pPr marL="3527325" indent="-235801" eaLnBrk="0" fontAlgn="base" hangingPunct="0">
              <a:spcBef>
                <a:spcPct val="0"/>
              </a:spcBef>
              <a:spcAft>
                <a:spcPct val="0"/>
              </a:spcAft>
              <a:defRPr>
                <a:solidFill>
                  <a:schemeClr val="tx1"/>
                </a:solidFill>
                <a:latin typeface="Calibri" panose="020F0502020204030204" pitchFamily="34" charset="0"/>
              </a:defRPr>
            </a:lvl8pPr>
            <a:lvl9pPr marL="3992466" indent="-235801" eaLnBrk="0" fontAlgn="base" hangingPunct="0">
              <a:spcBef>
                <a:spcPct val="0"/>
              </a:spcBef>
              <a:spcAft>
                <a:spcPct val="0"/>
              </a:spcAft>
              <a:defRPr>
                <a:solidFill>
                  <a:schemeClr val="tx1"/>
                </a:solidFill>
                <a:latin typeface="Calibri" panose="020F0502020204030204" pitchFamily="34" charset="0"/>
              </a:defRPr>
            </a:lvl9pPr>
          </a:lstStyle>
          <a:p>
            <a:fld id="{BC717816-69BD-4BF4-AF28-94BF12A3CD57}" type="slidenum">
              <a:rPr lang="en-US" altLang="en-US" smtClean="0"/>
              <a:pPr/>
              <a:t>59</a:t>
            </a:fld>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are going to look at manipulatives for review.</a:t>
            </a:r>
          </a:p>
        </p:txBody>
      </p:sp>
      <p:sp>
        <p:nvSpPr>
          <p:cNvPr id="4" name="Slide Number Placeholder 3"/>
          <p:cNvSpPr>
            <a:spLocks noGrp="1"/>
          </p:cNvSpPr>
          <p:nvPr>
            <p:ph type="sldNum" sz="quarter" idx="5"/>
          </p:nvPr>
        </p:nvSpPr>
        <p:spPr/>
        <p:txBody>
          <a:bodyPr/>
          <a:lstStyle/>
          <a:p>
            <a:fld id="{E577858B-6287-4F39-9239-D435684DEBDF}" type="slidenum">
              <a:rPr lang="en-US" smtClean="0"/>
              <a:t>61</a:t>
            </a:fld>
            <a:endParaRPr lang="en-US"/>
          </a:p>
        </p:txBody>
      </p:sp>
    </p:spTree>
    <p:extLst>
      <p:ext uri="{BB962C8B-B14F-4D97-AF65-F5344CB8AC3E}">
        <p14:creationId xmlns:p14="http://schemas.microsoft.com/office/powerpoint/2010/main" val="40759952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extra time you can use these task cards to play war. They are from Teaching in the Fast Lane and she has given me permission to use these with you. </a:t>
            </a:r>
          </a:p>
        </p:txBody>
      </p:sp>
      <p:sp>
        <p:nvSpPr>
          <p:cNvPr id="4" name="Slide Number Placeholder 3"/>
          <p:cNvSpPr>
            <a:spLocks noGrp="1"/>
          </p:cNvSpPr>
          <p:nvPr>
            <p:ph type="sldNum" sz="quarter" idx="5"/>
          </p:nvPr>
        </p:nvSpPr>
        <p:spPr/>
        <p:txBody>
          <a:bodyPr/>
          <a:lstStyle/>
          <a:p>
            <a:fld id="{766C6E54-F618-4E7C-83B7-A0516BE93301}" type="slidenum">
              <a:rPr lang="en-US" smtClean="0"/>
              <a:t>62</a:t>
            </a:fld>
            <a:endParaRPr lang="en-US"/>
          </a:p>
        </p:txBody>
      </p:sp>
    </p:spTree>
    <p:extLst>
      <p:ext uri="{BB962C8B-B14F-4D97-AF65-F5344CB8AC3E}">
        <p14:creationId xmlns:p14="http://schemas.microsoft.com/office/powerpoint/2010/main" val="32748483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a:t>
            </a:r>
            <a:r>
              <a:rPr lang="en-US" dirty="0">
                <a:sym typeface="Wingdings" panose="05000000000000000000" pitchFamily="2" charset="2"/>
              </a:rPr>
              <a:t></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63</a:t>
            </a:fld>
            <a:endParaRPr lang="en-US"/>
          </a:p>
        </p:txBody>
      </p:sp>
    </p:spTree>
    <p:extLst>
      <p:ext uri="{BB962C8B-B14F-4D97-AF65-F5344CB8AC3E}">
        <p14:creationId xmlns:p14="http://schemas.microsoft.com/office/powerpoint/2010/main" val="555712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7</a:t>
            </a:fld>
            <a:endParaRPr lang="en-US"/>
          </a:p>
        </p:txBody>
      </p:sp>
    </p:spTree>
    <p:extLst>
      <p:ext uri="{BB962C8B-B14F-4D97-AF65-F5344CB8AC3E}">
        <p14:creationId xmlns:p14="http://schemas.microsoft.com/office/powerpoint/2010/main" val="3664245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8</a:t>
            </a:fld>
            <a:endParaRPr lang="en-US"/>
          </a:p>
        </p:txBody>
      </p:sp>
    </p:spTree>
    <p:extLst>
      <p:ext uri="{BB962C8B-B14F-4D97-AF65-F5344CB8AC3E}">
        <p14:creationId xmlns:p14="http://schemas.microsoft.com/office/powerpoint/2010/main" val="697866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9</a:t>
            </a:fld>
            <a:endParaRPr lang="en-US"/>
          </a:p>
        </p:txBody>
      </p:sp>
    </p:spTree>
    <p:extLst>
      <p:ext uri="{BB962C8B-B14F-4D97-AF65-F5344CB8AC3E}">
        <p14:creationId xmlns:p14="http://schemas.microsoft.com/office/powerpoint/2010/main" val="3583523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10</a:t>
            </a:fld>
            <a:endParaRPr lang="en-US"/>
          </a:p>
        </p:txBody>
      </p:sp>
    </p:spTree>
    <p:extLst>
      <p:ext uri="{BB962C8B-B14F-4D97-AF65-F5344CB8AC3E}">
        <p14:creationId xmlns:p14="http://schemas.microsoft.com/office/powerpoint/2010/main" val="1954343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11</a:t>
            </a:fld>
            <a:endParaRPr lang="en-US"/>
          </a:p>
        </p:txBody>
      </p:sp>
    </p:spTree>
    <p:extLst>
      <p:ext uri="{BB962C8B-B14F-4D97-AF65-F5344CB8AC3E}">
        <p14:creationId xmlns:p14="http://schemas.microsoft.com/office/powerpoint/2010/main" val="4078624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1E1F784-D013-43EF-9817-FC4A462F352A}"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B7174C-E950-43BD-A60A-8E8AD5245D12}" type="slidenum">
              <a:rPr lang="en-US" smtClean="0"/>
              <a:t>‹#›</a:t>
            </a:fld>
            <a:endParaRPr lang="en-US"/>
          </a:p>
        </p:txBody>
      </p:sp>
    </p:spTree>
    <p:extLst>
      <p:ext uri="{BB962C8B-B14F-4D97-AF65-F5344CB8AC3E}">
        <p14:creationId xmlns:p14="http://schemas.microsoft.com/office/powerpoint/2010/main" val="3772546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E1F784-D013-43EF-9817-FC4A462F352A}"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B7174C-E950-43BD-A60A-8E8AD5245D12}" type="slidenum">
              <a:rPr lang="en-US" smtClean="0"/>
              <a:t>‹#›</a:t>
            </a:fld>
            <a:endParaRPr lang="en-US"/>
          </a:p>
        </p:txBody>
      </p:sp>
    </p:spTree>
    <p:extLst>
      <p:ext uri="{BB962C8B-B14F-4D97-AF65-F5344CB8AC3E}">
        <p14:creationId xmlns:p14="http://schemas.microsoft.com/office/powerpoint/2010/main" val="1919820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E1F784-D013-43EF-9817-FC4A462F352A}"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B7174C-E950-43BD-A60A-8E8AD5245D12}" type="slidenum">
              <a:rPr lang="en-US" smtClean="0"/>
              <a:t>‹#›</a:t>
            </a:fld>
            <a:endParaRPr lang="en-US"/>
          </a:p>
        </p:txBody>
      </p:sp>
    </p:spTree>
    <p:extLst>
      <p:ext uri="{BB962C8B-B14F-4D97-AF65-F5344CB8AC3E}">
        <p14:creationId xmlns:p14="http://schemas.microsoft.com/office/powerpoint/2010/main" val="3638298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E1F784-D013-43EF-9817-FC4A462F352A}"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B7174C-E950-43BD-A60A-8E8AD5245D12}" type="slidenum">
              <a:rPr lang="en-US" smtClean="0"/>
              <a:t>‹#›</a:t>
            </a:fld>
            <a:endParaRPr lang="en-US"/>
          </a:p>
        </p:txBody>
      </p:sp>
    </p:spTree>
    <p:extLst>
      <p:ext uri="{BB962C8B-B14F-4D97-AF65-F5344CB8AC3E}">
        <p14:creationId xmlns:p14="http://schemas.microsoft.com/office/powerpoint/2010/main" val="2441444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E1F784-D013-43EF-9817-FC4A462F352A}"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B7174C-E950-43BD-A60A-8E8AD5245D12}" type="slidenum">
              <a:rPr lang="en-US" smtClean="0"/>
              <a:t>‹#›</a:t>
            </a:fld>
            <a:endParaRPr lang="en-US"/>
          </a:p>
        </p:txBody>
      </p:sp>
    </p:spTree>
    <p:extLst>
      <p:ext uri="{BB962C8B-B14F-4D97-AF65-F5344CB8AC3E}">
        <p14:creationId xmlns:p14="http://schemas.microsoft.com/office/powerpoint/2010/main" val="3966878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1E1F784-D013-43EF-9817-FC4A462F352A}"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B7174C-E950-43BD-A60A-8E8AD5245D12}" type="slidenum">
              <a:rPr lang="en-US" smtClean="0"/>
              <a:t>‹#›</a:t>
            </a:fld>
            <a:endParaRPr lang="en-US"/>
          </a:p>
        </p:txBody>
      </p:sp>
    </p:spTree>
    <p:extLst>
      <p:ext uri="{BB962C8B-B14F-4D97-AF65-F5344CB8AC3E}">
        <p14:creationId xmlns:p14="http://schemas.microsoft.com/office/powerpoint/2010/main" val="3725289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1E1F784-D013-43EF-9817-FC4A462F352A}" type="datetimeFigureOut">
              <a:rPr lang="en-US" smtClean="0"/>
              <a:t>11/15/2023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B7174C-E950-43BD-A60A-8E8AD5245D12}" type="slidenum">
              <a:rPr lang="en-US" smtClean="0"/>
              <a:t>‹#›</a:t>
            </a:fld>
            <a:endParaRPr lang="en-US"/>
          </a:p>
        </p:txBody>
      </p:sp>
    </p:spTree>
    <p:extLst>
      <p:ext uri="{BB962C8B-B14F-4D97-AF65-F5344CB8AC3E}">
        <p14:creationId xmlns:p14="http://schemas.microsoft.com/office/powerpoint/2010/main" val="3598106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1E1F784-D013-43EF-9817-FC4A462F352A}" type="datetimeFigureOut">
              <a:rPr lang="en-US" smtClean="0"/>
              <a:t>11/15/2023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B7174C-E950-43BD-A60A-8E8AD5245D12}" type="slidenum">
              <a:rPr lang="en-US" smtClean="0"/>
              <a:t>‹#›</a:t>
            </a:fld>
            <a:endParaRPr lang="en-US"/>
          </a:p>
        </p:txBody>
      </p:sp>
    </p:spTree>
    <p:extLst>
      <p:ext uri="{BB962C8B-B14F-4D97-AF65-F5344CB8AC3E}">
        <p14:creationId xmlns:p14="http://schemas.microsoft.com/office/powerpoint/2010/main" val="1747606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E1F784-D013-43EF-9817-FC4A462F352A}" type="datetimeFigureOut">
              <a:rPr lang="en-US" smtClean="0"/>
              <a:t>11/15/2023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B7174C-E950-43BD-A60A-8E8AD5245D12}" type="slidenum">
              <a:rPr lang="en-US" smtClean="0"/>
              <a:t>‹#›</a:t>
            </a:fld>
            <a:endParaRPr lang="en-US"/>
          </a:p>
        </p:txBody>
      </p:sp>
    </p:spTree>
    <p:extLst>
      <p:ext uri="{BB962C8B-B14F-4D97-AF65-F5344CB8AC3E}">
        <p14:creationId xmlns:p14="http://schemas.microsoft.com/office/powerpoint/2010/main" val="3880164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E1F784-D013-43EF-9817-FC4A462F352A}"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B7174C-E950-43BD-A60A-8E8AD5245D12}" type="slidenum">
              <a:rPr lang="en-US" smtClean="0"/>
              <a:t>‹#›</a:t>
            </a:fld>
            <a:endParaRPr lang="en-US"/>
          </a:p>
        </p:txBody>
      </p:sp>
    </p:spTree>
    <p:extLst>
      <p:ext uri="{BB962C8B-B14F-4D97-AF65-F5344CB8AC3E}">
        <p14:creationId xmlns:p14="http://schemas.microsoft.com/office/powerpoint/2010/main" val="2810594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E1F784-D013-43EF-9817-FC4A462F352A}"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B7174C-E950-43BD-A60A-8E8AD5245D12}" type="slidenum">
              <a:rPr lang="en-US" smtClean="0"/>
              <a:t>‹#›</a:t>
            </a:fld>
            <a:endParaRPr lang="en-US"/>
          </a:p>
        </p:txBody>
      </p:sp>
    </p:spTree>
    <p:extLst>
      <p:ext uri="{BB962C8B-B14F-4D97-AF65-F5344CB8AC3E}">
        <p14:creationId xmlns:p14="http://schemas.microsoft.com/office/powerpoint/2010/main" val="1888354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E1F784-D013-43EF-9817-FC4A462F352A}" type="datetimeFigureOut">
              <a:rPr lang="en-US" smtClean="0"/>
              <a:t>11/15/2023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B7174C-E950-43BD-A60A-8E8AD5245D12}" type="slidenum">
              <a:rPr lang="en-US" smtClean="0"/>
              <a:t>‹#›</a:t>
            </a:fld>
            <a:endParaRPr lang="en-US"/>
          </a:p>
        </p:txBody>
      </p:sp>
    </p:spTree>
    <p:extLst>
      <p:ext uri="{BB962C8B-B14F-4D97-AF65-F5344CB8AC3E}">
        <p14:creationId xmlns:p14="http://schemas.microsoft.com/office/powerpoint/2010/main" val="42548429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789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706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9508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53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1639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5362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716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080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004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8079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505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95598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831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27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43000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6708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14319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3928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3069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643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5281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5315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9764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8239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1099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16985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3229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4873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731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66382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7375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64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0870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5370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4987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34319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3244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4276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5078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0102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1735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10907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710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34492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57784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91277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4033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5674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390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36530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5300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02246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5010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0848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3979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84853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6234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5108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43148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6002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558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634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2673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1535</TotalTime>
  <Words>734</Words>
  <Application>Microsoft Office PowerPoint</Application>
  <PresentationFormat>On-screen Show (4:3)</PresentationFormat>
  <Paragraphs>85</Paragraphs>
  <Slides>65</Slides>
  <Notes>46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65</vt:i4>
      </vt:variant>
    </vt:vector>
  </HeadingPairs>
  <TitlesOfParts>
    <vt:vector size="72" baseType="lpstr">
      <vt:lpstr>Abadi</vt:lpstr>
      <vt:lpstr>-apple-system</vt:lpstr>
      <vt:lpstr>Arial</vt:lpstr>
      <vt:lpstr>Calibri</vt:lpstr>
      <vt:lpstr>Calibri Light</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Dawn Vinas</dc:creator>
  <cp:lastModifiedBy>Dawn Vinas</cp:lastModifiedBy>
  <cp:revision>16</cp:revision>
  <dcterms:created xsi:type="dcterms:W3CDTF">2023-01-17T17:21:22Z</dcterms:created>
  <dcterms:modified xsi:type="dcterms:W3CDTF">2023-11-15T14:47:42Z</dcterms:modified>
</cp:coreProperties>
</file>