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2.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ags/tag3.xml" ContentType="application/vnd.openxmlformats-officedocument.presentationml.tags+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tags/tag4.xml" ContentType="application/vnd.openxmlformats-officedocument.presentationml.tags+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tags/tag5.xml" ContentType="application/vnd.openxmlformats-officedocument.presentationml.tags+xml"/>
  <Override PartName="/ppt/notesSlides/notesSlide45.xml" ContentType="application/vnd.openxmlformats-officedocument.presentationml.notesSlide+xml"/>
  <Override PartName="/ppt/tags/tag6.xml" ContentType="application/vnd.openxmlformats-officedocument.presentationml.tags+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tags/tag7.xml" ContentType="application/vnd.openxmlformats-officedocument.presentationml.tags+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tags/tag8.xml" ContentType="application/vnd.openxmlformats-officedocument.presentationml.tags+xml"/>
  <Override PartName="/ppt/notesSlides/notesSlide5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7"/>
  </p:notesMasterIdLst>
  <p:handoutMasterIdLst>
    <p:handoutMasterId r:id="rId68"/>
  </p:handoutMasterIdLst>
  <p:sldIdLst>
    <p:sldId id="265" r:id="rId2"/>
    <p:sldId id="1237" r:id="rId3"/>
    <p:sldId id="1108" r:id="rId4"/>
    <p:sldId id="270" r:id="rId5"/>
    <p:sldId id="271" r:id="rId6"/>
    <p:sldId id="272" r:id="rId7"/>
    <p:sldId id="1414" r:id="rId8"/>
    <p:sldId id="1415" r:id="rId9"/>
    <p:sldId id="275" r:id="rId10"/>
    <p:sldId id="276" r:id="rId11"/>
    <p:sldId id="277" r:id="rId12"/>
    <p:sldId id="278" r:id="rId13"/>
    <p:sldId id="279" r:id="rId14"/>
    <p:sldId id="280" r:id="rId15"/>
    <p:sldId id="1446" r:id="rId16"/>
    <p:sldId id="380" r:id="rId17"/>
    <p:sldId id="410" r:id="rId18"/>
    <p:sldId id="1344" r:id="rId19"/>
    <p:sldId id="1966" r:id="rId20"/>
    <p:sldId id="396" r:id="rId21"/>
    <p:sldId id="1956" r:id="rId22"/>
    <p:sldId id="386" r:id="rId23"/>
    <p:sldId id="387" r:id="rId24"/>
    <p:sldId id="1266" r:id="rId25"/>
    <p:sldId id="2134" r:id="rId26"/>
    <p:sldId id="389" r:id="rId27"/>
    <p:sldId id="390" r:id="rId28"/>
    <p:sldId id="391" r:id="rId29"/>
    <p:sldId id="392" r:id="rId30"/>
    <p:sldId id="419" r:id="rId31"/>
    <p:sldId id="1936" r:id="rId32"/>
    <p:sldId id="446" r:id="rId33"/>
    <p:sldId id="1667" r:id="rId34"/>
    <p:sldId id="813" r:id="rId35"/>
    <p:sldId id="2412" r:id="rId36"/>
    <p:sldId id="1512" r:id="rId37"/>
    <p:sldId id="1898" r:id="rId38"/>
    <p:sldId id="1789" r:id="rId39"/>
    <p:sldId id="445" r:id="rId40"/>
    <p:sldId id="1501" r:id="rId41"/>
    <p:sldId id="2172" r:id="rId42"/>
    <p:sldId id="2156" r:id="rId43"/>
    <p:sldId id="2157" r:id="rId44"/>
    <p:sldId id="2159" r:id="rId45"/>
    <p:sldId id="2160" r:id="rId46"/>
    <p:sldId id="2161" r:id="rId47"/>
    <p:sldId id="2162" r:id="rId48"/>
    <p:sldId id="2163" r:id="rId49"/>
    <p:sldId id="2164" r:id="rId50"/>
    <p:sldId id="2165" r:id="rId51"/>
    <p:sldId id="1874" r:id="rId52"/>
    <p:sldId id="2166" r:id="rId53"/>
    <p:sldId id="2345" r:id="rId54"/>
    <p:sldId id="2346" r:id="rId55"/>
    <p:sldId id="2347" r:id="rId56"/>
    <p:sldId id="2348" r:id="rId57"/>
    <p:sldId id="2169" r:id="rId58"/>
    <p:sldId id="2171" r:id="rId59"/>
    <p:sldId id="1585" r:id="rId60"/>
    <p:sldId id="1413" r:id="rId61"/>
    <p:sldId id="2179" r:id="rId62"/>
    <p:sldId id="2177" r:id="rId63"/>
    <p:sldId id="1616" r:id="rId64"/>
    <p:sldId id="1618" r:id="rId65"/>
    <p:sldId id="1139" r:id="rId66"/>
  </p:sldIdLst>
  <p:sldSz cx="9144000" cy="6858000" type="screen4x3"/>
  <p:notesSz cx="7004050" cy="92900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wn Vinas" initials="DV" lastIdx="1" clrIdx="0">
    <p:extLst>
      <p:ext uri="{19B8F6BF-5375-455C-9EA6-DF929625EA0E}">
        <p15:presenceInfo xmlns:p15="http://schemas.microsoft.com/office/powerpoint/2012/main" userId="f38e12e2bed0e53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B93AB4A-8D53-4DA0-B3EC-C34DF6573269}" v="2" dt="2026-07-14T19:48:38.7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8812" autoAdjust="0"/>
  </p:normalViewPr>
  <p:slideViewPr>
    <p:cSldViewPr snapToGrid="0" showGuides="1">
      <p:cViewPr varScale="1">
        <p:scale>
          <a:sx n="48" d="100"/>
          <a:sy n="48" d="100"/>
        </p:scale>
        <p:origin x="1770" y="18"/>
      </p:cViewPr>
      <p:guideLst>
        <p:guide orient="horz" pos="2184"/>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microsoft.com/office/2016/11/relationships/changesInfo" Target="changesInfos/changesInfo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75"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wn Vinas" userId="f38e12e2bed0e532" providerId="LiveId" clId="{65703078-5513-4BC7-914D-E938A0DDC8AE}"/>
    <pc:docChg chg="custSel addSld delSld modSld">
      <pc:chgData name="Dawn Vinas" userId="f38e12e2bed0e532" providerId="LiveId" clId="{65703078-5513-4BC7-914D-E938A0DDC8AE}" dt="2026-07-14T19:48:38.745" v="1022" actId="14100"/>
      <pc:docMkLst>
        <pc:docMk/>
      </pc:docMkLst>
      <pc:sldChg chg="modSp mod">
        <pc:chgData name="Dawn Vinas" userId="f38e12e2bed0e532" providerId="LiveId" clId="{65703078-5513-4BC7-914D-E938A0DDC8AE}" dt="2026-06-23T16:14:18.532" v="49" actId="20577"/>
        <pc:sldMkLst>
          <pc:docMk/>
          <pc:sldMk cId="1664080305" sldId="410"/>
        </pc:sldMkLst>
        <pc:spChg chg="mod">
          <ac:chgData name="Dawn Vinas" userId="f38e12e2bed0e532" providerId="LiveId" clId="{65703078-5513-4BC7-914D-E938A0DDC8AE}" dt="2026-06-23T16:14:18.532" v="49" actId="20577"/>
          <ac:spMkLst>
            <pc:docMk/>
            <pc:sldMk cId="1664080305" sldId="410"/>
            <ac:spMk id="3" creationId="{00000000-0000-0000-0000-000000000000}"/>
          </ac:spMkLst>
        </pc:spChg>
      </pc:sldChg>
      <pc:sldChg chg="addSp delSp modSp mod">
        <pc:chgData name="Dawn Vinas" userId="f38e12e2bed0e532" providerId="LiveId" clId="{65703078-5513-4BC7-914D-E938A0DDC8AE}" dt="2026-06-23T16:18:14.842" v="105" actId="1076"/>
        <pc:sldMkLst>
          <pc:docMk/>
          <pc:sldMk cId="155784994" sldId="813"/>
        </pc:sldMkLst>
        <pc:spChg chg="mod">
          <ac:chgData name="Dawn Vinas" userId="f38e12e2bed0e532" providerId="LiveId" clId="{65703078-5513-4BC7-914D-E938A0DDC8AE}" dt="2026-06-23T16:18:05.212" v="103" actId="1076"/>
          <ac:spMkLst>
            <pc:docMk/>
            <pc:sldMk cId="155784994" sldId="813"/>
            <ac:spMk id="4" creationId="{00000000-0000-0000-0000-000000000000}"/>
          </ac:spMkLst>
        </pc:spChg>
        <pc:picChg chg="add mod">
          <ac:chgData name="Dawn Vinas" userId="f38e12e2bed0e532" providerId="LiveId" clId="{65703078-5513-4BC7-914D-E938A0DDC8AE}" dt="2026-06-23T16:18:14.842" v="105" actId="1076"/>
          <ac:picMkLst>
            <pc:docMk/>
            <pc:sldMk cId="155784994" sldId="813"/>
            <ac:picMk id="6" creationId="{40921853-4473-6408-D08A-1E72931BD12A}"/>
          </ac:picMkLst>
        </pc:picChg>
        <pc:picChg chg="add mod">
          <ac:chgData name="Dawn Vinas" userId="f38e12e2bed0e532" providerId="LiveId" clId="{65703078-5513-4BC7-914D-E938A0DDC8AE}" dt="2026-06-23T16:17:17.401" v="54" actId="14100"/>
          <ac:picMkLst>
            <pc:docMk/>
            <pc:sldMk cId="155784994" sldId="813"/>
            <ac:picMk id="8" creationId="{7EB810C0-7C61-6A39-2D17-0D7FC9564F5F}"/>
          </ac:picMkLst>
        </pc:picChg>
      </pc:sldChg>
      <pc:sldChg chg="del">
        <pc:chgData name="Dawn Vinas" userId="f38e12e2bed0e532" providerId="LiveId" clId="{65703078-5513-4BC7-914D-E938A0DDC8AE}" dt="2026-07-14T15:42:57.945" v="913" actId="47"/>
        <pc:sldMkLst>
          <pc:docMk/>
          <pc:sldMk cId="0" sldId="1345"/>
        </pc:sldMkLst>
      </pc:sldChg>
      <pc:sldChg chg="addSp modSp mod">
        <pc:chgData name="Dawn Vinas" userId="f38e12e2bed0e532" providerId="LiveId" clId="{65703078-5513-4BC7-914D-E938A0DDC8AE}" dt="2026-06-23T16:13:54.886" v="15" actId="20577"/>
        <pc:sldMkLst>
          <pc:docMk/>
          <pc:sldMk cId="3108716799" sldId="1446"/>
        </pc:sldMkLst>
        <pc:spChg chg="add mod">
          <ac:chgData name="Dawn Vinas" userId="f38e12e2bed0e532" providerId="LiveId" clId="{65703078-5513-4BC7-914D-E938A0DDC8AE}" dt="2026-06-23T16:13:54.886" v="15" actId="20577"/>
          <ac:spMkLst>
            <pc:docMk/>
            <pc:sldMk cId="3108716799" sldId="1446"/>
            <ac:spMk id="5" creationId="{DF341B5E-6570-435B-01AA-B705C6D58C2E}"/>
          </ac:spMkLst>
        </pc:spChg>
        <pc:spChg chg="mod">
          <ac:chgData name="Dawn Vinas" userId="f38e12e2bed0e532" providerId="LiveId" clId="{65703078-5513-4BC7-914D-E938A0DDC8AE}" dt="2026-06-23T16:13:39.376" v="8" actId="14100"/>
          <ac:spMkLst>
            <pc:docMk/>
            <pc:sldMk cId="3108716799" sldId="1446"/>
            <ac:spMk id="28" creationId="{33240DDA-FD81-425C-BA6D-1BE9293DB303}"/>
          </ac:spMkLst>
        </pc:spChg>
      </pc:sldChg>
      <pc:sldChg chg="delSp modSp mod">
        <pc:chgData name="Dawn Vinas" userId="f38e12e2bed0e532" providerId="LiveId" clId="{65703078-5513-4BC7-914D-E938A0DDC8AE}" dt="2026-07-14T19:48:38.745" v="1022" actId="14100"/>
        <pc:sldMkLst>
          <pc:docMk/>
          <pc:sldMk cId="1831334081" sldId="1512"/>
        </pc:sldMkLst>
        <pc:spChg chg="mod">
          <ac:chgData name="Dawn Vinas" userId="f38e12e2bed0e532" providerId="LiveId" clId="{65703078-5513-4BC7-914D-E938A0DDC8AE}" dt="2026-07-14T19:48:38.745" v="1022" actId="14100"/>
          <ac:spMkLst>
            <pc:docMk/>
            <pc:sldMk cId="1831334081" sldId="1512"/>
            <ac:spMk id="57346" creationId="{00000000-0000-0000-0000-000000000000}"/>
          </ac:spMkLst>
        </pc:spChg>
      </pc:sldChg>
      <pc:sldChg chg="add">
        <pc:chgData name="Dawn Vinas" userId="f38e12e2bed0e532" providerId="LiveId" clId="{65703078-5513-4BC7-914D-E938A0DDC8AE}" dt="2026-06-23T17:10:30.402" v="911"/>
        <pc:sldMkLst>
          <pc:docMk/>
          <pc:sldMk cId="637676808" sldId="1616"/>
        </pc:sldMkLst>
      </pc:sldChg>
      <pc:sldChg chg="add">
        <pc:chgData name="Dawn Vinas" userId="f38e12e2bed0e532" providerId="LiveId" clId="{65703078-5513-4BC7-914D-E938A0DDC8AE}" dt="2026-06-23T17:10:30.402" v="911"/>
        <pc:sldMkLst>
          <pc:docMk/>
          <pc:sldMk cId="363292170" sldId="1618"/>
        </pc:sldMkLst>
      </pc:sldChg>
      <pc:sldChg chg="addSp delSp modSp mod">
        <pc:chgData name="Dawn Vinas" userId="f38e12e2bed0e532" providerId="LiveId" clId="{65703078-5513-4BC7-914D-E938A0DDC8AE}" dt="2026-06-23T16:50:41.123" v="448" actId="1076"/>
        <pc:sldMkLst>
          <pc:docMk/>
          <pc:sldMk cId="3913079255" sldId="1667"/>
        </pc:sldMkLst>
        <pc:spChg chg="add mod">
          <ac:chgData name="Dawn Vinas" userId="f38e12e2bed0e532" providerId="LiveId" clId="{65703078-5513-4BC7-914D-E938A0DDC8AE}" dt="2026-06-23T16:50:41.123" v="448" actId="1076"/>
          <ac:spMkLst>
            <pc:docMk/>
            <pc:sldMk cId="3913079255" sldId="1667"/>
            <ac:spMk id="6" creationId="{F50C3542-A5F3-955A-A332-83FAEEC48F02}"/>
          </ac:spMkLst>
        </pc:spChg>
      </pc:sldChg>
      <pc:sldChg chg="add">
        <pc:chgData name="Dawn Vinas" userId="f38e12e2bed0e532" providerId="LiveId" clId="{65703078-5513-4BC7-914D-E938A0DDC8AE}" dt="2026-06-23T17:06:53.551" v="907"/>
        <pc:sldMkLst>
          <pc:docMk/>
          <pc:sldMk cId="3065345288" sldId="1874"/>
        </pc:sldMkLst>
      </pc:sldChg>
      <pc:sldChg chg="modNotesTx">
        <pc:chgData name="Dawn Vinas" userId="f38e12e2bed0e532" providerId="LiveId" clId="{65703078-5513-4BC7-914D-E938A0DDC8AE}" dt="2026-06-23T16:14:41.975" v="50" actId="6549"/>
        <pc:sldMkLst>
          <pc:docMk/>
          <pc:sldMk cId="3734840959" sldId="1956"/>
        </pc:sldMkLst>
      </pc:sldChg>
      <pc:sldChg chg="addSp modSp mod">
        <pc:chgData name="Dawn Vinas" userId="f38e12e2bed0e532" providerId="LiveId" clId="{65703078-5513-4BC7-914D-E938A0DDC8AE}" dt="2026-06-23T16:54:56.920" v="668" actId="20577"/>
        <pc:sldMkLst>
          <pc:docMk/>
          <pc:sldMk cId="1011645006" sldId="2157"/>
        </pc:sldMkLst>
        <pc:spChg chg="add mod">
          <ac:chgData name="Dawn Vinas" userId="f38e12e2bed0e532" providerId="LiveId" clId="{65703078-5513-4BC7-914D-E938A0DDC8AE}" dt="2026-06-23T16:53:08.782" v="450" actId="1076"/>
          <ac:spMkLst>
            <pc:docMk/>
            <pc:sldMk cId="1011645006" sldId="2157"/>
            <ac:spMk id="3" creationId="{9AF57074-7694-8CAE-6254-5CC3E81D5DC9}"/>
          </ac:spMkLst>
        </pc:spChg>
        <pc:spChg chg="add mod">
          <ac:chgData name="Dawn Vinas" userId="f38e12e2bed0e532" providerId="LiveId" clId="{65703078-5513-4BC7-914D-E938A0DDC8AE}" dt="2026-06-23T16:54:56.920" v="668" actId="20577"/>
          <ac:spMkLst>
            <pc:docMk/>
            <pc:sldMk cId="1011645006" sldId="2157"/>
            <ac:spMk id="6" creationId="{5C41EB7A-1BC5-7618-E05C-66E27DE4CEB8}"/>
          </ac:spMkLst>
        </pc:spChg>
        <pc:spChg chg="mod">
          <ac:chgData name="Dawn Vinas" userId="f38e12e2bed0e532" providerId="LiveId" clId="{65703078-5513-4BC7-914D-E938A0DDC8AE}" dt="2026-06-23T16:53:46.362" v="599" actId="20577"/>
          <ac:spMkLst>
            <pc:docMk/>
            <pc:sldMk cId="1011645006" sldId="2157"/>
            <ac:spMk id="57346" creationId="{00000000-0000-0000-0000-000000000000}"/>
          </ac:spMkLst>
        </pc:spChg>
      </pc:sldChg>
      <pc:sldChg chg="delSp modSp mod modNotesTx">
        <pc:chgData name="Dawn Vinas" userId="f38e12e2bed0e532" providerId="LiveId" clId="{65703078-5513-4BC7-914D-E938A0DDC8AE}" dt="2026-06-23T17:00:11.496" v="898" actId="20577"/>
        <pc:sldMkLst>
          <pc:docMk/>
          <pc:sldMk cId="4277473242" sldId="2161"/>
        </pc:sldMkLst>
        <pc:spChg chg="mod">
          <ac:chgData name="Dawn Vinas" userId="f38e12e2bed0e532" providerId="LiveId" clId="{65703078-5513-4BC7-914D-E938A0DDC8AE}" dt="2026-06-23T16:59:39.638" v="795" actId="20577"/>
          <ac:spMkLst>
            <pc:docMk/>
            <pc:sldMk cId="4277473242" sldId="2161"/>
            <ac:spMk id="4" creationId="{94001FE5-64CA-648D-783D-E09EAEEBF23E}"/>
          </ac:spMkLst>
        </pc:spChg>
      </pc:sldChg>
      <pc:sldChg chg="modSp mod">
        <pc:chgData name="Dawn Vinas" userId="f38e12e2bed0e532" providerId="LiveId" clId="{65703078-5513-4BC7-914D-E938A0DDC8AE}" dt="2026-06-23T16:58:33.472" v="724" actId="20577"/>
        <pc:sldMkLst>
          <pc:docMk/>
          <pc:sldMk cId="781433149" sldId="2165"/>
        </pc:sldMkLst>
        <pc:spChg chg="mod">
          <ac:chgData name="Dawn Vinas" userId="f38e12e2bed0e532" providerId="LiveId" clId="{65703078-5513-4BC7-914D-E938A0DDC8AE}" dt="2026-06-23T16:58:33.472" v="724" actId="20577"/>
          <ac:spMkLst>
            <pc:docMk/>
            <pc:sldMk cId="781433149" sldId="2165"/>
            <ac:spMk id="4" creationId="{44098FD4-3FF8-F3F2-D62D-C3E47633F6C5}"/>
          </ac:spMkLst>
        </pc:spChg>
      </pc:sldChg>
      <pc:sldChg chg="modSp mod">
        <pc:chgData name="Dawn Vinas" userId="f38e12e2bed0e532" providerId="LiveId" clId="{65703078-5513-4BC7-914D-E938A0DDC8AE}" dt="2026-06-23T16:50:22.462" v="437" actId="1076"/>
        <pc:sldMkLst>
          <pc:docMk/>
          <pc:sldMk cId="992590848" sldId="2172"/>
        </pc:sldMkLst>
        <pc:spChg chg="mod">
          <ac:chgData name="Dawn Vinas" userId="f38e12e2bed0e532" providerId="LiveId" clId="{65703078-5513-4BC7-914D-E938A0DDC8AE}" dt="2026-06-23T16:50:22.462" v="437" actId="1076"/>
          <ac:spMkLst>
            <pc:docMk/>
            <pc:sldMk cId="992590848" sldId="2172"/>
            <ac:spMk id="5" creationId="{95AFAD06-8794-434E-B0EE-DFE607AB60C7}"/>
          </ac:spMkLst>
        </pc:spChg>
      </pc:sldChg>
      <pc:sldChg chg="add">
        <pc:chgData name="Dawn Vinas" userId="f38e12e2bed0e532" providerId="LiveId" clId="{65703078-5513-4BC7-914D-E938A0DDC8AE}" dt="2026-06-23T17:05:52.563" v="899"/>
        <pc:sldMkLst>
          <pc:docMk/>
          <pc:sldMk cId="2396376461" sldId="2345"/>
        </pc:sldMkLst>
      </pc:sldChg>
      <pc:sldChg chg="add">
        <pc:chgData name="Dawn Vinas" userId="f38e12e2bed0e532" providerId="LiveId" clId="{65703078-5513-4BC7-914D-E938A0DDC8AE}" dt="2026-06-23T17:05:52.563" v="899"/>
        <pc:sldMkLst>
          <pc:docMk/>
          <pc:sldMk cId="2567818142" sldId="2346"/>
        </pc:sldMkLst>
      </pc:sldChg>
      <pc:sldChg chg="add">
        <pc:chgData name="Dawn Vinas" userId="f38e12e2bed0e532" providerId="LiveId" clId="{65703078-5513-4BC7-914D-E938A0DDC8AE}" dt="2026-06-23T17:05:52.563" v="899"/>
        <pc:sldMkLst>
          <pc:docMk/>
          <pc:sldMk cId="3951668779" sldId="2347"/>
        </pc:sldMkLst>
      </pc:sldChg>
      <pc:sldChg chg="add">
        <pc:chgData name="Dawn Vinas" userId="f38e12e2bed0e532" providerId="LiveId" clId="{65703078-5513-4BC7-914D-E938A0DDC8AE}" dt="2026-06-23T17:05:52.563" v="899"/>
        <pc:sldMkLst>
          <pc:docMk/>
          <pc:sldMk cId="3440431345" sldId="2348"/>
        </pc:sldMkLst>
      </pc:sldChg>
      <pc:sldChg chg="add">
        <pc:chgData name="Dawn Vinas" userId="f38e12e2bed0e532" providerId="LiveId" clId="{65703078-5513-4BC7-914D-E938A0DDC8AE}" dt="2026-07-14T15:42:53.694" v="912"/>
        <pc:sldMkLst>
          <pc:docMk/>
          <pc:sldMk cId="1602527789" sldId="2412"/>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5723" cy="466406"/>
          </a:xfrm>
          <a:prstGeom prst="rect">
            <a:avLst/>
          </a:prstGeom>
        </p:spPr>
        <p:txBody>
          <a:bodyPr vert="horz" lIns="91367" tIns="45683" rIns="91367" bIns="45683" rtlCol="0"/>
          <a:lstStyle>
            <a:lvl1pPr algn="l">
              <a:defRPr sz="1200"/>
            </a:lvl1pPr>
          </a:lstStyle>
          <a:p>
            <a:endParaRPr lang="en-US"/>
          </a:p>
        </p:txBody>
      </p:sp>
      <p:sp>
        <p:nvSpPr>
          <p:cNvPr id="3" name="Date Placeholder 2"/>
          <p:cNvSpPr>
            <a:spLocks noGrp="1"/>
          </p:cNvSpPr>
          <p:nvPr>
            <p:ph type="dt" sz="quarter" idx="1"/>
          </p:nvPr>
        </p:nvSpPr>
        <p:spPr>
          <a:xfrm>
            <a:off x="3966742" y="1"/>
            <a:ext cx="3035723" cy="466406"/>
          </a:xfrm>
          <a:prstGeom prst="rect">
            <a:avLst/>
          </a:prstGeom>
        </p:spPr>
        <p:txBody>
          <a:bodyPr vert="horz" lIns="91367" tIns="45683" rIns="91367" bIns="45683" rtlCol="0"/>
          <a:lstStyle>
            <a:lvl1pPr algn="r">
              <a:defRPr sz="1200"/>
            </a:lvl1pPr>
          </a:lstStyle>
          <a:p>
            <a:fld id="{BDFFACCF-AFD3-4C8F-82F9-1FCFC3AE6881}" type="datetimeFigureOut">
              <a:rPr lang="en-US" smtClean="0"/>
              <a:t>7/14/2026</a:t>
            </a:fld>
            <a:endParaRPr lang="en-US"/>
          </a:p>
        </p:txBody>
      </p:sp>
      <p:sp>
        <p:nvSpPr>
          <p:cNvPr id="4" name="Footer Placeholder 3"/>
          <p:cNvSpPr>
            <a:spLocks noGrp="1"/>
          </p:cNvSpPr>
          <p:nvPr>
            <p:ph type="ftr" sz="quarter" idx="2"/>
          </p:nvPr>
        </p:nvSpPr>
        <p:spPr>
          <a:xfrm>
            <a:off x="0" y="8823644"/>
            <a:ext cx="3035723" cy="466406"/>
          </a:xfrm>
          <a:prstGeom prst="rect">
            <a:avLst/>
          </a:prstGeom>
        </p:spPr>
        <p:txBody>
          <a:bodyPr vert="horz" lIns="91367" tIns="45683" rIns="91367" bIns="45683" rtlCol="0" anchor="b"/>
          <a:lstStyle>
            <a:lvl1pPr algn="l">
              <a:defRPr sz="1200"/>
            </a:lvl1pPr>
          </a:lstStyle>
          <a:p>
            <a:endParaRPr lang="en-US"/>
          </a:p>
        </p:txBody>
      </p:sp>
      <p:sp>
        <p:nvSpPr>
          <p:cNvPr id="5" name="Slide Number Placeholder 4"/>
          <p:cNvSpPr>
            <a:spLocks noGrp="1"/>
          </p:cNvSpPr>
          <p:nvPr>
            <p:ph type="sldNum" sz="quarter" idx="3"/>
          </p:nvPr>
        </p:nvSpPr>
        <p:spPr>
          <a:xfrm>
            <a:off x="3966742" y="8823644"/>
            <a:ext cx="3035723" cy="466406"/>
          </a:xfrm>
          <a:prstGeom prst="rect">
            <a:avLst/>
          </a:prstGeom>
        </p:spPr>
        <p:txBody>
          <a:bodyPr vert="horz" lIns="91367" tIns="45683" rIns="91367" bIns="45683" rtlCol="0" anchor="b"/>
          <a:lstStyle>
            <a:lvl1pPr algn="r">
              <a:defRPr sz="1200"/>
            </a:lvl1pPr>
          </a:lstStyle>
          <a:p>
            <a:fld id="{5344363D-5820-45ED-A1CF-B362ED1A0816}" type="slidenum">
              <a:rPr lang="en-US" smtClean="0"/>
              <a:t>‹#›</a:t>
            </a:fld>
            <a:endParaRPr lang="en-US"/>
          </a:p>
        </p:txBody>
      </p:sp>
    </p:spTree>
    <p:extLst>
      <p:ext uri="{BB962C8B-B14F-4D97-AF65-F5344CB8AC3E}">
        <p14:creationId xmlns:p14="http://schemas.microsoft.com/office/powerpoint/2010/main" val="35368755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5088" cy="466115"/>
          </a:xfrm>
          <a:prstGeom prst="rect">
            <a:avLst/>
          </a:prstGeom>
        </p:spPr>
        <p:txBody>
          <a:bodyPr vert="horz" lIns="93102" tIns="46552" rIns="93102" bIns="46552" rtlCol="0"/>
          <a:lstStyle>
            <a:lvl1pPr algn="l">
              <a:defRPr sz="1200"/>
            </a:lvl1pPr>
          </a:lstStyle>
          <a:p>
            <a:endParaRPr lang="en-US"/>
          </a:p>
        </p:txBody>
      </p:sp>
      <p:sp>
        <p:nvSpPr>
          <p:cNvPr id="3" name="Date Placeholder 2"/>
          <p:cNvSpPr>
            <a:spLocks noGrp="1"/>
          </p:cNvSpPr>
          <p:nvPr>
            <p:ph type="dt" idx="1"/>
          </p:nvPr>
        </p:nvSpPr>
        <p:spPr>
          <a:xfrm>
            <a:off x="3967341" y="0"/>
            <a:ext cx="3035088" cy="466115"/>
          </a:xfrm>
          <a:prstGeom prst="rect">
            <a:avLst/>
          </a:prstGeom>
        </p:spPr>
        <p:txBody>
          <a:bodyPr vert="horz" lIns="93102" tIns="46552" rIns="93102" bIns="46552" rtlCol="0"/>
          <a:lstStyle>
            <a:lvl1pPr algn="r">
              <a:defRPr sz="1200"/>
            </a:lvl1pPr>
          </a:lstStyle>
          <a:p>
            <a:fld id="{32A63CEE-F2DF-4C13-BA78-F9ADED70C6BC}" type="datetimeFigureOut">
              <a:rPr lang="en-US" smtClean="0"/>
              <a:t>7/14/2026</a:t>
            </a:fld>
            <a:endParaRPr lang="en-US"/>
          </a:p>
        </p:txBody>
      </p:sp>
      <p:sp>
        <p:nvSpPr>
          <p:cNvPr id="4" name="Slide Image Placeholder 3"/>
          <p:cNvSpPr>
            <a:spLocks noGrp="1" noRot="1" noChangeAspect="1"/>
          </p:cNvSpPr>
          <p:nvPr>
            <p:ph type="sldImg" idx="2"/>
          </p:nvPr>
        </p:nvSpPr>
        <p:spPr>
          <a:xfrm>
            <a:off x="1412875" y="1160463"/>
            <a:ext cx="4178300" cy="3135312"/>
          </a:xfrm>
          <a:prstGeom prst="rect">
            <a:avLst/>
          </a:prstGeom>
          <a:noFill/>
          <a:ln w="12700">
            <a:solidFill>
              <a:prstClr val="black"/>
            </a:solidFill>
          </a:ln>
        </p:spPr>
        <p:txBody>
          <a:bodyPr vert="horz" lIns="93102" tIns="46552" rIns="93102" bIns="46552" rtlCol="0" anchor="ctr"/>
          <a:lstStyle/>
          <a:p>
            <a:endParaRPr lang="en-US"/>
          </a:p>
        </p:txBody>
      </p:sp>
      <p:sp>
        <p:nvSpPr>
          <p:cNvPr id="5" name="Notes Placeholder 4"/>
          <p:cNvSpPr>
            <a:spLocks noGrp="1"/>
          </p:cNvSpPr>
          <p:nvPr>
            <p:ph type="body" sz="quarter" idx="3"/>
          </p:nvPr>
        </p:nvSpPr>
        <p:spPr>
          <a:xfrm>
            <a:off x="700405" y="4470836"/>
            <a:ext cx="5603240" cy="3657958"/>
          </a:xfrm>
          <a:prstGeom prst="rect">
            <a:avLst/>
          </a:prstGeom>
        </p:spPr>
        <p:txBody>
          <a:bodyPr vert="horz" lIns="93102" tIns="46552" rIns="93102" bIns="4655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3936"/>
            <a:ext cx="3035088" cy="466114"/>
          </a:xfrm>
          <a:prstGeom prst="rect">
            <a:avLst/>
          </a:prstGeom>
        </p:spPr>
        <p:txBody>
          <a:bodyPr vert="horz" lIns="93102" tIns="46552" rIns="93102" bIns="46552" rtlCol="0" anchor="b"/>
          <a:lstStyle>
            <a:lvl1pPr algn="l">
              <a:defRPr sz="1200"/>
            </a:lvl1pPr>
          </a:lstStyle>
          <a:p>
            <a:endParaRPr lang="en-US"/>
          </a:p>
        </p:txBody>
      </p:sp>
      <p:sp>
        <p:nvSpPr>
          <p:cNvPr id="7" name="Slide Number Placeholder 6"/>
          <p:cNvSpPr>
            <a:spLocks noGrp="1"/>
          </p:cNvSpPr>
          <p:nvPr>
            <p:ph type="sldNum" sz="quarter" idx="5"/>
          </p:nvPr>
        </p:nvSpPr>
        <p:spPr>
          <a:xfrm>
            <a:off x="3967341" y="8823936"/>
            <a:ext cx="3035088" cy="466114"/>
          </a:xfrm>
          <a:prstGeom prst="rect">
            <a:avLst/>
          </a:prstGeom>
        </p:spPr>
        <p:txBody>
          <a:bodyPr vert="horz" lIns="93102" tIns="46552" rIns="93102" bIns="46552" rtlCol="0" anchor="b"/>
          <a:lstStyle>
            <a:lvl1pPr algn="r">
              <a:defRPr sz="1200"/>
            </a:lvl1pPr>
          </a:lstStyle>
          <a:p>
            <a:fld id="{0E34CE70-55C6-4E46-82C9-94A40AE4AD8D}" type="slidenum">
              <a:rPr lang="en-US" smtClean="0"/>
              <a:t>‹#›</a:t>
            </a:fld>
            <a:endParaRPr lang="en-US"/>
          </a:p>
        </p:txBody>
      </p:sp>
    </p:spTree>
    <p:extLst>
      <p:ext uri="{BB962C8B-B14F-4D97-AF65-F5344CB8AC3E}">
        <p14:creationId xmlns:p14="http://schemas.microsoft.com/office/powerpoint/2010/main" val="33572600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slide" Target="../slides/slide16.xml"/><Relationship Id="rId2" Type="http://schemas.openxmlformats.org/officeDocument/2006/relationships/notesMaster" Target="../notesMasters/notesMaster1.xml"/><Relationship Id="rId1" Type="http://schemas.openxmlformats.org/officeDocument/2006/relationships/tags" Target="../tags/tag2.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notesMaster" Target="../notesMasters/notesMaster1.xml"/><Relationship Id="rId1" Type="http://schemas.openxmlformats.org/officeDocument/2006/relationships/tags" Target="../tags/tag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slide" Target="../slides/slide30.xml"/><Relationship Id="rId2" Type="http://schemas.openxmlformats.org/officeDocument/2006/relationships/notesMaster" Target="../notesMasters/notesMaster1.xml"/><Relationship Id="rId1" Type="http://schemas.openxmlformats.org/officeDocument/2006/relationships/tags" Target="../tags/tag3.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slide" Target="../slides/slide45.xml"/><Relationship Id="rId2" Type="http://schemas.openxmlformats.org/officeDocument/2006/relationships/notesMaster" Target="../notesMasters/notesMaster1.xml"/><Relationship Id="rId1" Type="http://schemas.openxmlformats.org/officeDocument/2006/relationships/tags" Target="../tags/tag4.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3" Type="http://schemas.openxmlformats.org/officeDocument/2006/relationships/slide" Target="../slides/slide56.xml"/><Relationship Id="rId2" Type="http://schemas.openxmlformats.org/officeDocument/2006/relationships/notesMaster" Target="../notesMasters/notesMaster1.xml"/><Relationship Id="rId1" Type="http://schemas.openxmlformats.org/officeDocument/2006/relationships/tags" Target="../tags/tag7.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3" Type="http://schemas.openxmlformats.org/officeDocument/2006/relationships/slide" Target="../slides/slide62.xml"/><Relationship Id="rId2" Type="http://schemas.openxmlformats.org/officeDocument/2006/relationships/notesMaster" Target="../notesMasters/notesMaster1.xml"/><Relationship Id="rId1" Type="http://schemas.openxmlformats.org/officeDocument/2006/relationships/tags" Target="../tags/tag8.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Post the 4 corner signs and the Word Wall terms</a:t>
            </a:r>
          </a:p>
          <a:p>
            <a:r>
              <a:rPr lang="en-US" dirty="0"/>
              <a:t>Post the Design Qualities of Engagement Placards </a:t>
            </a:r>
          </a:p>
          <a:p>
            <a:endParaRPr lang="en-US" dirty="0"/>
          </a:p>
        </p:txBody>
      </p:sp>
      <p:sp>
        <p:nvSpPr>
          <p:cNvPr id="4" name="Slide Number Placeholder 3"/>
          <p:cNvSpPr>
            <a:spLocks noGrp="1"/>
          </p:cNvSpPr>
          <p:nvPr>
            <p:ph type="sldNum" sz="quarter" idx="5"/>
          </p:nvPr>
        </p:nvSpPr>
        <p:spPr/>
        <p:txBody>
          <a:bodyPr/>
          <a:lstStyle/>
          <a:p>
            <a:fld id="{0E34CE70-55C6-4E46-82C9-94A40AE4AD8D}" type="slidenum">
              <a:rPr lang="en-US" smtClean="0"/>
              <a:t>1</a:t>
            </a:fld>
            <a:endParaRPr lang="en-US"/>
          </a:p>
        </p:txBody>
      </p:sp>
    </p:spTree>
    <p:extLst>
      <p:ext uri="{BB962C8B-B14F-4D97-AF65-F5344CB8AC3E}">
        <p14:creationId xmlns:p14="http://schemas.microsoft.com/office/powerpoint/2010/main" val="1565839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9ED17908-51AF-61B3-610F-B2F0DCD9AAD4}"/>
              </a:ext>
            </a:extLst>
          </p:cNvPr>
          <p:cNvSpPr>
            <a:spLocks noGrp="1" noRot="1" noChangeAspect="1" noChangeArrowheads="1" noTextEdit="1"/>
          </p:cNvSpPr>
          <p:nvPr>
            <p:ph type="sldImg"/>
          </p:nvPr>
        </p:nvSpPr>
        <p:spPr>
          <a:ln/>
        </p:spPr>
      </p:sp>
      <p:sp>
        <p:nvSpPr>
          <p:cNvPr id="25603" name="Notes Placeholder 2">
            <a:extLst>
              <a:ext uri="{FF2B5EF4-FFF2-40B4-BE49-F238E27FC236}">
                <a16:creationId xmlns:a16="http://schemas.microsoft.com/office/drawing/2014/main" id="{888D2D81-B99B-A9D0-CBB7-42D9B8F085A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25604" name="Slide Number Placeholder 3">
            <a:extLst>
              <a:ext uri="{FF2B5EF4-FFF2-40B4-BE49-F238E27FC236}">
                <a16:creationId xmlns:a16="http://schemas.microsoft.com/office/drawing/2014/main" id="{CD4DEC26-2920-17B6-7825-042D4D4446F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356" indent="-285521">
              <a:defRPr>
                <a:solidFill>
                  <a:schemeClr val="tx1"/>
                </a:solidFill>
                <a:latin typeface="Arial" panose="020B0604020202020204" pitchFamily="34" charset="0"/>
              </a:defRPr>
            </a:lvl2pPr>
            <a:lvl3pPr marL="1142086" indent="-228417">
              <a:defRPr>
                <a:solidFill>
                  <a:schemeClr val="tx1"/>
                </a:solidFill>
                <a:latin typeface="Arial" panose="020B0604020202020204" pitchFamily="34" charset="0"/>
              </a:defRPr>
            </a:lvl3pPr>
            <a:lvl4pPr marL="1598920" indent="-228417">
              <a:defRPr>
                <a:solidFill>
                  <a:schemeClr val="tx1"/>
                </a:solidFill>
                <a:latin typeface="Arial" panose="020B0604020202020204" pitchFamily="34" charset="0"/>
              </a:defRPr>
            </a:lvl4pPr>
            <a:lvl5pPr marL="2055754" indent="-228417">
              <a:defRPr>
                <a:solidFill>
                  <a:schemeClr val="tx1"/>
                </a:solidFill>
                <a:latin typeface="Arial" panose="020B0604020202020204" pitchFamily="34" charset="0"/>
              </a:defRPr>
            </a:lvl5pPr>
            <a:lvl6pPr marL="2512588" indent="-228417" eaLnBrk="0" fontAlgn="base" hangingPunct="0">
              <a:spcBef>
                <a:spcPct val="0"/>
              </a:spcBef>
              <a:spcAft>
                <a:spcPct val="0"/>
              </a:spcAft>
              <a:defRPr>
                <a:solidFill>
                  <a:schemeClr val="tx1"/>
                </a:solidFill>
                <a:latin typeface="Arial" panose="020B0604020202020204" pitchFamily="34" charset="0"/>
              </a:defRPr>
            </a:lvl6pPr>
            <a:lvl7pPr marL="2969423" indent="-228417" eaLnBrk="0" fontAlgn="base" hangingPunct="0">
              <a:spcBef>
                <a:spcPct val="0"/>
              </a:spcBef>
              <a:spcAft>
                <a:spcPct val="0"/>
              </a:spcAft>
              <a:defRPr>
                <a:solidFill>
                  <a:schemeClr val="tx1"/>
                </a:solidFill>
                <a:latin typeface="Arial" panose="020B0604020202020204" pitchFamily="34" charset="0"/>
              </a:defRPr>
            </a:lvl7pPr>
            <a:lvl8pPr marL="3426257" indent="-228417" eaLnBrk="0" fontAlgn="base" hangingPunct="0">
              <a:spcBef>
                <a:spcPct val="0"/>
              </a:spcBef>
              <a:spcAft>
                <a:spcPct val="0"/>
              </a:spcAft>
              <a:defRPr>
                <a:solidFill>
                  <a:schemeClr val="tx1"/>
                </a:solidFill>
                <a:latin typeface="Arial" panose="020B0604020202020204" pitchFamily="34" charset="0"/>
              </a:defRPr>
            </a:lvl8pPr>
            <a:lvl9pPr marL="3883091" indent="-228417" eaLnBrk="0" fontAlgn="base" hangingPunct="0">
              <a:spcBef>
                <a:spcPct val="0"/>
              </a:spcBef>
              <a:spcAft>
                <a:spcPct val="0"/>
              </a:spcAft>
              <a:defRPr>
                <a:solidFill>
                  <a:schemeClr val="tx1"/>
                </a:solidFill>
                <a:latin typeface="Arial" panose="020B0604020202020204" pitchFamily="34" charset="0"/>
              </a:defRPr>
            </a:lvl9pPr>
          </a:lstStyle>
          <a:p>
            <a:fld id="{20D89FD8-0D04-43FA-AF15-9D2E02638F98}" type="slidenum">
              <a:rPr lang="en-US" altLang="en-US" smtClean="0"/>
              <a:pPr/>
              <a:t>11</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5FD5414B-0DC2-96F1-16B3-25C856267E31}"/>
              </a:ext>
            </a:extLst>
          </p:cNvPr>
          <p:cNvSpPr>
            <a:spLocks noGrp="1" noRot="1" noChangeAspect="1" noChangeArrowheads="1" noTextEdit="1"/>
          </p:cNvSpPr>
          <p:nvPr>
            <p:ph type="sldImg"/>
          </p:nvPr>
        </p:nvSpPr>
        <p:spPr>
          <a:ln/>
        </p:spPr>
      </p:sp>
      <p:sp>
        <p:nvSpPr>
          <p:cNvPr id="27651" name="Notes Placeholder 2">
            <a:extLst>
              <a:ext uri="{FF2B5EF4-FFF2-40B4-BE49-F238E27FC236}">
                <a16:creationId xmlns:a16="http://schemas.microsoft.com/office/drawing/2014/main" id="{8650570F-05C1-A9AF-043E-D6FB4F27A29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27652" name="Slide Number Placeholder 3">
            <a:extLst>
              <a:ext uri="{FF2B5EF4-FFF2-40B4-BE49-F238E27FC236}">
                <a16:creationId xmlns:a16="http://schemas.microsoft.com/office/drawing/2014/main" id="{77B93497-48B1-FD60-3559-FD8538B5279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356" indent="-285521">
              <a:defRPr>
                <a:solidFill>
                  <a:schemeClr val="tx1"/>
                </a:solidFill>
                <a:latin typeface="Arial" panose="020B0604020202020204" pitchFamily="34" charset="0"/>
              </a:defRPr>
            </a:lvl2pPr>
            <a:lvl3pPr marL="1142086" indent="-228417">
              <a:defRPr>
                <a:solidFill>
                  <a:schemeClr val="tx1"/>
                </a:solidFill>
                <a:latin typeface="Arial" panose="020B0604020202020204" pitchFamily="34" charset="0"/>
              </a:defRPr>
            </a:lvl3pPr>
            <a:lvl4pPr marL="1598920" indent="-228417">
              <a:defRPr>
                <a:solidFill>
                  <a:schemeClr val="tx1"/>
                </a:solidFill>
                <a:latin typeface="Arial" panose="020B0604020202020204" pitchFamily="34" charset="0"/>
              </a:defRPr>
            </a:lvl4pPr>
            <a:lvl5pPr marL="2055754" indent="-228417">
              <a:defRPr>
                <a:solidFill>
                  <a:schemeClr val="tx1"/>
                </a:solidFill>
                <a:latin typeface="Arial" panose="020B0604020202020204" pitchFamily="34" charset="0"/>
              </a:defRPr>
            </a:lvl5pPr>
            <a:lvl6pPr marL="2512588" indent="-228417" eaLnBrk="0" fontAlgn="base" hangingPunct="0">
              <a:spcBef>
                <a:spcPct val="0"/>
              </a:spcBef>
              <a:spcAft>
                <a:spcPct val="0"/>
              </a:spcAft>
              <a:defRPr>
                <a:solidFill>
                  <a:schemeClr val="tx1"/>
                </a:solidFill>
                <a:latin typeface="Arial" panose="020B0604020202020204" pitchFamily="34" charset="0"/>
              </a:defRPr>
            </a:lvl6pPr>
            <a:lvl7pPr marL="2969423" indent="-228417" eaLnBrk="0" fontAlgn="base" hangingPunct="0">
              <a:spcBef>
                <a:spcPct val="0"/>
              </a:spcBef>
              <a:spcAft>
                <a:spcPct val="0"/>
              </a:spcAft>
              <a:defRPr>
                <a:solidFill>
                  <a:schemeClr val="tx1"/>
                </a:solidFill>
                <a:latin typeface="Arial" panose="020B0604020202020204" pitchFamily="34" charset="0"/>
              </a:defRPr>
            </a:lvl7pPr>
            <a:lvl8pPr marL="3426257" indent="-228417" eaLnBrk="0" fontAlgn="base" hangingPunct="0">
              <a:spcBef>
                <a:spcPct val="0"/>
              </a:spcBef>
              <a:spcAft>
                <a:spcPct val="0"/>
              </a:spcAft>
              <a:defRPr>
                <a:solidFill>
                  <a:schemeClr val="tx1"/>
                </a:solidFill>
                <a:latin typeface="Arial" panose="020B0604020202020204" pitchFamily="34" charset="0"/>
              </a:defRPr>
            </a:lvl8pPr>
            <a:lvl9pPr marL="3883091" indent="-228417" eaLnBrk="0" fontAlgn="base" hangingPunct="0">
              <a:spcBef>
                <a:spcPct val="0"/>
              </a:spcBef>
              <a:spcAft>
                <a:spcPct val="0"/>
              </a:spcAft>
              <a:defRPr>
                <a:solidFill>
                  <a:schemeClr val="tx1"/>
                </a:solidFill>
                <a:latin typeface="Arial" panose="020B0604020202020204" pitchFamily="34" charset="0"/>
              </a:defRPr>
            </a:lvl9pPr>
          </a:lstStyle>
          <a:p>
            <a:fld id="{A1C6FADF-D437-4B57-83C9-BDE1252D66B5}" type="slidenum">
              <a:rPr lang="en-US" altLang="en-US" smtClean="0"/>
              <a:pPr/>
              <a:t>12</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F46ACCCF-2799-40BE-4BDC-F3303EF4033A}"/>
              </a:ext>
            </a:extLst>
          </p:cNvPr>
          <p:cNvSpPr>
            <a:spLocks noGrp="1" noRot="1" noChangeAspect="1" noChangeArrowheads="1" noTextEdit="1"/>
          </p:cNvSpPr>
          <p:nvPr>
            <p:ph type="sldImg"/>
          </p:nvPr>
        </p:nvSpPr>
        <p:spPr>
          <a:ln/>
        </p:spPr>
      </p:sp>
      <p:sp>
        <p:nvSpPr>
          <p:cNvPr id="29699" name="Notes Placeholder 2">
            <a:extLst>
              <a:ext uri="{FF2B5EF4-FFF2-40B4-BE49-F238E27FC236}">
                <a16:creationId xmlns:a16="http://schemas.microsoft.com/office/drawing/2014/main" id="{8255AB20-DF5E-7961-7701-94180954FD6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29700" name="Slide Number Placeholder 3">
            <a:extLst>
              <a:ext uri="{FF2B5EF4-FFF2-40B4-BE49-F238E27FC236}">
                <a16:creationId xmlns:a16="http://schemas.microsoft.com/office/drawing/2014/main" id="{F32BBBA5-4579-0B50-F7B3-B1683C59731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356" indent="-285521">
              <a:defRPr>
                <a:solidFill>
                  <a:schemeClr val="tx1"/>
                </a:solidFill>
                <a:latin typeface="Arial" panose="020B0604020202020204" pitchFamily="34" charset="0"/>
              </a:defRPr>
            </a:lvl2pPr>
            <a:lvl3pPr marL="1142086" indent="-228417">
              <a:defRPr>
                <a:solidFill>
                  <a:schemeClr val="tx1"/>
                </a:solidFill>
                <a:latin typeface="Arial" panose="020B0604020202020204" pitchFamily="34" charset="0"/>
              </a:defRPr>
            </a:lvl3pPr>
            <a:lvl4pPr marL="1598920" indent="-228417">
              <a:defRPr>
                <a:solidFill>
                  <a:schemeClr val="tx1"/>
                </a:solidFill>
                <a:latin typeface="Arial" panose="020B0604020202020204" pitchFamily="34" charset="0"/>
              </a:defRPr>
            </a:lvl4pPr>
            <a:lvl5pPr marL="2055754" indent="-228417">
              <a:defRPr>
                <a:solidFill>
                  <a:schemeClr val="tx1"/>
                </a:solidFill>
                <a:latin typeface="Arial" panose="020B0604020202020204" pitchFamily="34" charset="0"/>
              </a:defRPr>
            </a:lvl5pPr>
            <a:lvl6pPr marL="2512588" indent="-228417" eaLnBrk="0" fontAlgn="base" hangingPunct="0">
              <a:spcBef>
                <a:spcPct val="0"/>
              </a:spcBef>
              <a:spcAft>
                <a:spcPct val="0"/>
              </a:spcAft>
              <a:defRPr>
                <a:solidFill>
                  <a:schemeClr val="tx1"/>
                </a:solidFill>
                <a:latin typeface="Arial" panose="020B0604020202020204" pitchFamily="34" charset="0"/>
              </a:defRPr>
            </a:lvl6pPr>
            <a:lvl7pPr marL="2969423" indent="-228417" eaLnBrk="0" fontAlgn="base" hangingPunct="0">
              <a:spcBef>
                <a:spcPct val="0"/>
              </a:spcBef>
              <a:spcAft>
                <a:spcPct val="0"/>
              </a:spcAft>
              <a:defRPr>
                <a:solidFill>
                  <a:schemeClr val="tx1"/>
                </a:solidFill>
                <a:latin typeface="Arial" panose="020B0604020202020204" pitchFamily="34" charset="0"/>
              </a:defRPr>
            </a:lvl7pPr>
            <a:lvl8pPr marL="3426257" indent="-228417" eaLnBrk="0" fontAlgn="base" hangingPunct="0">
              <a:spcBef>
                <a:spcPct val="0"/>
              </a:spcBef>
              <a:spcAft>
                <a:spcPct val="0"/>
              </a:spcAft>
              <a:defRPr>
                <a:solidFill>
                  <a:schemeClr val="tx1"/>
                </a:solidFill>
                <a:latin typeface="Arial" panose="020B0604020202020204" pitchFamily="34" charset="0"/>
              </a:defRPr>
            </a:lvl8pPr>
            <a:lvl9pPr marL="3883091" indent="-228417" eaLnBrk="0" fontAlgn="base" hangingPunct="0">
              <a:spcBef>
                <a:spcPct val="0"/>
              </a:spcBef>
              <a:spcAft>
                <a:spcPct val="0"/>
              </a:spcAft>
              <a:defRPr>
                <a:solidFill>
                  <a:schemeClr val="tx1"/>
                </a:solidFill>
                <a:latin typeface="Arial" panose="020B0604020202020204" pitchFamily="34" charset="0"/>
              </a:defRPr>
            </a:lvl9pPr>
          </a:lstStyle>
          <a:p>
            <a:fld id="{1EA6ABB4-1C5A-4059-9FCC-405102C6D2E8}" type="slidenum">
              <a:rPr lang="en-US" altLang="en-US" smtClean="0"/>
              <a:pPr/>
              <a:t>13</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8272A121-9974-EE43-A9BB-86155673A343}"/>
              </a:ext>
            </a:extLst>
          </p:cNvPr>
          <p:cNvSpPr>
            <a:spLocks noGrp="1" noRot="1" noChangeAspect="1" noChangeArrowheads="1" noTextEdit="1"/>
          </p:cNvSpPr>
          <p:nvPr>
            <p:ph type="sldImg"/>
          </p:nvPr>
        </p:nvSpPr>
        <p:spPr>
          <a:ln/>
        </p:spPr>
      </p:sp>
      <p:sp>
        <p:nvSpPr>
          <p:cNvPr id="31747" name="Notes Placeholder 2">
            <a:extLst>
              <a:ext uri="{FF2B5EF4-FFF2-40B4-BE49-F238E27FC236}">
                <a16:creationId xmlns:a16="http://schemas.microsoft.com/office/drawing/2014/main" id="{D1B25874-F3F2-602F-A742-2979639D6D4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31748" name="Slide Number Placeholder 3">
            <a:extLst>
              <a:ext uri="{FF2B5EF4-FFF2-40B4-BE49-F238E27FC236}">
                <a16:creationId xmlns:a16="http://schemas.microsoft.com/office/drawing/2014/main" id="{B23AA49C-5D35-A5AF-F87A-6F84EB03BC6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356" indent="-285521">
              <a:defRPr>
                <a:solidFill>
                  <a:schemeClr val="tx1"/>
                </a:solidFill>
                <a:latin typeface="Arial" panose="020B0604020202020204" pitchFamily="34" charset="0"/>
              </a:defRPr>
            </a:lvl2pPr>
            <a:lvl3pPr marL="1142086" indent="-228417">
              <a:defRPr>
                <a:solidFill>
                  <a:schemeClr val="tx1"/>
                </a:solidFill>
                <a:latin typeface="Arial" panose="020B0604020202020204" pitchFamily="34" charset="0"/>
              </a:defRPr>
            </a:lvl3pPr>
            <a:lvl4pPr marL="1598920" indent="-228417">
              <a:defRPr>
                <a:solidFill>
                  <a:schemeClr val="tx1"/>
                </a:solidFill>
                <a:latin typeface="Arial" panose="020B0604020202020204" pitchFamily="34" charset="0"/>
              </a:defRPr>
            </a:lvl4pPr>
            <a:lvl5pPr marL="2055754" indent="-228417">
              <a:defRPr>
                <a:solidFill>
                  <a:schemeClr val="tx1"/>
                </a:solidFill>
                <a:latin typeface="Arial" panose="020B0604020202020204" pitchFamily="34" charset="0"/>
              </a:defRPr>
            </a:lvl5pPr>
            <a:lvl6pPr marL="2512588" indent="-228417" eaLnBrk="0" fontAlgn="base" hangingPunct="0">
              <a:spcBef>
                <a:spcPct val="0"/>
              </a:spcBef>
              <a:spcAft>
                <a:spcPct val="0"/>
              </a:spcAft>
              <a:defRPr>
                <a:solidFill>
                  <a:schemeClr val="tx1"/>
                </a:solidFill>
                <a:latin typeface="Arial" panose="020B0604020202020204" pitchFamily="34" charset="0"/>
              </a:defRPr>
            </a:lvl6pPr>
            <a:lvl7pPr marL="2969423" indent="-228417" eaLnBrk="0" fontAlgn="base" hangingPunct="0">
              <a:spcBef>
                <a:spcPct val="0"/>
              </a:spcBef>
              <a:spcAft>
                <a:spcPct val="0"/>
              </a:spcAft>
              <a:defRPr>
                <a:solidFill>
                  <a:schemeClr val="tx1"/>
                </a:solidFill>
                <a:latin typeface="Arial" panose="020B0604020202020204" pitchFamily="34" charset="0"/>
              </a:defRPr>
            </a:lvl7pPr>
            <a:lvl8pPr marL="3426257" indent="-228417" eaLnBrk="0" fontAlgn="base" hangingPunct="0">
              <a:spcBef>
                <a:spcPct val="0"/>
              </a:spcBef>
              <a:spcAft>
                <a:spcPct val="0"/>
              </a:spcAft>
              <a:defRPr>
                <a:solidFill>
                  <a:schemeClr val="tx1"/>
                </a:solidFill>
                <a:latin typeface="Arial" panose="020B0604020202020204" pitchFamily="34" charset="0"/>
              </a:defRPr>
            </a:lvl8pPr>
            <a:lvl9pPr marL="3883091" indent="-228417" eaLnBrk="0" fontAlgn="base" hangingPunct="0">
              <a:spcBef>
                <a:spcPct val="0"/>
              </a:spcBef>
              <a:spcAft>
                <a:spcPct val="0"/>
              </a:spcAft>
              <a:defRPr>
                <a:solidFill>
                  <a:schemeClr val="tx1"/>
                </a:solidFill>
                <a:latin typeface="Arial" panose="020B0604020202020204" pitchFamily="34" charset="0"/>
              </a:defRPr>
            </a:lvl9pPr>
          </a:lstStyle>
          <a:p>
            <a:fld id="{7F652E64-5D90-4B6E-9A99-C2AB1513F94A}" type="slidenum">
              <a:rPr lang="en-US" altLang="en-US" smtClean="0"/>
              <a:pPr/>
              <a:t>14</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a:t>
            </a:r>
            <a:endParaRPr lang="en-US" dirty="0"/>
          </a:p>
        </p:txBody>
      </p:sp>
      <p:sp>
        <p:nvSpPr>
          <p:cNvPr id="4" name="Slide Number Placeholder 3"/>
          <p:cNvSpPr>
            <a:spLocks noGrp="1"/>
          </p:cNvSpPr>
          <p:nvPr>
            <p:ph type="sldNum" sz="quarter" idx="5"/>
          </p:nvPr>
        </p:nvSpPr>
        <p:spPr/>
        <p:txBody>
          <a:bodyPr/>
          <a:lstStyle/>
          <a:p>
            <a:fld id="{0E34CE70-55C6-4E46-82C9-94A40AE4AD8D}" type="slidenum">
              <a:rPr lang="en-US" smtClean="0"/>
              <a:t>15</a:t>
            </a:fld>
            <a:endParaRPr lang="en-US"/>
          </a:p>
        </p:txBody>
      </p:sp>
    </p:spTree>
    <p:extLst>
      <p:ext uri="{BB962C8B-B14F-4D97-AF65-F5344CB8AC3E}">
        <p14:creationId xmlns:p14="http://schemas.microsoft.com/office/powerpoint/2010/main" val="42945750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9EA75D93-4A5B-494C-871B-6CCDA12E548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a:extLst>
              <a:ext uri="{FF2B5EF4-FFF2-40B4-BE49-F238E27FC236}">
                <a16:creationId xmlns:a16="http://schemas.microsoft.com/office/drawing/2014/main" id="{62E1F2A1-ED37-435D-BA84-3DD55868EB30}"/>
              </a:ext>
            </a:extLst>
          </p:cNvPr>
          <p:cNvSpPr>
            <a:spLocks noGrp="1"/>
          </p:cNvSpPr>
          <p:nvPr>
            <p:ph type="body" idx="1"/>
            <p:custDataLst>
              <p:tags r:id="rId1"/>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Have teachers write their goals on a post it note and share with their table mates. </a:t>
            </a:r>
          </a:p>
          <a:p>
            <a:pPr eaLnBrk="1" hangingPunct="1">
              <a:spcBef>
                <a:spcPct val="0"/>
              </a:spcBef>
            </a:pPr>
            <a:r>
              <a:rPr lang="en-US" altLang="en-US" dirty="0"/>
              <a:t>Review our goals in the next slide</a:t>
            </a:r>
          </a:p>
        </p:txBody>
      </p:sp>
      <p:sp>
        <p:nvSpPr>
          <p:cNvPr id="12292" name="Slide Number Placeholder 3">
            <a:extLst>
              <a:ext uri="{FF2B5EF4-FFF2-40B4-BE49-F238E27FC236}">
                <a16:creationId xmlns:a16="http://schemas.microsoft.com/office/drawing/2014/main" id="{2093DA99-2BBD-4125-8D86-6F73038D142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83598" indent="-299798">
              <a:defRPr>
                <a:solidFill>
                  <a:schemeClr val="tx1"/>
                </a:solidFill>
                <a:latin typeface="Arial" panose="020B0604020202020204" pitchFamily="34" charset="0"/>
              </a:defRPr>
            </a:lvl2pPr>
            <a:lvl3pPr marL="1205535" indent="-237935">
              <a:defRPr>
                <a:solidFill>
                  <a:schemeClr val="tx1"/>
                </a:solidFill>
                <a:latin typeface="Arial" panose="020B0604020202020204" pitchFamily="34" charset="0"/>
              </a:defRPr>
            </a:lvl3pPr>
            <a:lvl4pPr marL="1689335" indent="-237935">
              <a:defRPr>
                <a:solidFill>
                  <a:schemeClr val="tx1"/>
                </a:solidFill>
                <a:latin typeface="Arial" panose="020B0604020202020204" pitchFamily="34" charset="0"/>
              </a:defRPr>
            </a:lvl4pPr>
            <a:lvl5pPr marL="2173135" indent="-237935">
              <a:defRPr>
                <a:solidFill>
                  <a:schemeClr val="tx1"/>
                </a:solidFill>
                <a:latin typeface="Arial" panose="020B0604020202020204" pitchFamily="34" charset="0"/>
              </a:defRPr>
            </a:lvl5pPr>
            <a:lvl6pPr marL="2629969" indent="-237935" eaLnBrk="0" fontAlgn="base" hangingPunct="0">
              <a:spcBef>
                <a:spcPct val="0"/>
              </a:spcBef>
              <a:spcAft>
                <a:spcPct val="0"/>
              </a:spcAft>
              <a:defRPr>
                <a:solidFill>
                  <a:schemeClr val="tx1"/>
                </a:solidFill>
                <a:latin typeface="Arial" panose="020B0604020202020204" pitchFamily="34" charset="0"/>
              </a:defRPr>
            </a:lvl6pPr>
            <a:lvl7pPr marL="3086804" indent="-237935" eaLnBrk="0" fontAlgn="base" hangingPunct="0">
              <a:spcBef>
                <a:spcPct val="0"/>
              </a:spcBef>
              <a:spcAft>
                <a:spcPct val="0"/>
              </a:spcAft>
              <a:defRPr>
                <a:solidFill>
                  <a:schemeClr val="tx1"/>
                </a:solidFill>
                <a:latin typeface="Arial" panose="020B0604020202020204" pitchFamily="34" charset="0"/>
              </a:defRPr>
            </a:lvl7pPr>
            <a:lvl8pPr marL="3543638" indent="-237935" eaLnBrk="0" fontAlgn="base" hangingPunct="0">
              <a:spcBef>
                <a:spcPct val="0"/>
              </a:spcBef>
              <a:spcAft>
                <a:spcPct val="0"/>
              </a:spcAft>
              <a:defRPr>
                <a:solidFill>
                  <a:schemeClr val="tx1"/>
                </a:solidFill>
                <a:latin typeface="Arial" panose="020B0604020202020204" pitchFamily="34" charset="0"/>
              </a:defRPr>
            </a:lvl8pPr>
            <a:lvl9pPr marL="4000472" indent="-237935" eaLnBrk="0" fontAlgn="base" hangingPunct="0">
              <a:spcBef>
                <a:spcPct val="0"/>
              </a:spcBef>
              <a:spcAft>
                <a:spcPct val="0"/>
              </a:spcAft>
              <a:defRPr>
                <a:solidFill>
                  <a:schemeClr val="tx1"/>
                </a:solidFill>
                <a:latin typeface="Arial" panose="020B0604020202020204" pitchFamily="34" charset="0"/>
              </a:defRPr>
            </a:lvl9pPr>
          </a:lstStyle>
          <a:p>
            <a:fld id="{C4E8B1B9-BDDD-41CA-A71E-D5725F71B7BC}" type="slidenum">
              <a:rPr lang="en-US" altLang="en-US" smtClean="0">
                <a:latin typeface="Architects Daughter" panose="02000505000000020004" pitchFamily="2" charset="0"/>
                <a:ea typeface="ＭＳ Ｐゴシック" panose="020B0600070205080204" pitchFamily="34" charset="-128"/>
              </a:rPr>
              <a:pPr/>
              <a:t>16</a:t>
            </a:fld>
            <a:endParaRPr lang="en-US" altLang="en-US">
              <a:latin typeface="Architects Daughter" panose="02000505000000020004" pitchFamily="2" charset="0"/>
              <a:ea typeface="ＭＳ Ｐゴシック" panose="020B0600070205080204" pitchFamily="34" charset="-128"/>
            </a:endParaRPr>
          </a:p>
        </p:txBody>
      </p:sp>
    </p:spTree>
    <p:extLst>
      <p:ext uri="{BB962C8B-B14F-4D97-AF65-F5344CB8AC3E}">
        <p14:creationId xmlns:p14="http://schemas.microsoft.com/office/powerpoint/2010/main" val="4346647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share my rule of the socks:</a:t>
            </a:r>
          </a:p>
          <a:p>
            <a:endParaRPr lang="en-US" dirty="0"/>
          </a:p>
          <a:p>
            <a:pPr marL="228417" indent="-228417">
              <a:buAutoNum type="arabicPeriod"/>
            </a:pPr>
            <a:r>
              <a:rPr lang="en-US" dirty="0"/>
              <a:t>They have never been on my feet</a:t>
            </a:r>
          </a:p>
          <a:p>
            <a:pPr marL="228417" indent="-228417">
              <a:buAutoNum type="arabicPeriod"/>
            </a:pPr>
            <a:r>
              <a:rPr lang="en-US" dirty="0"/>
              <a:t>They are not a souvenir of the workshop</a:t>
            </a:r>
          </a:p>
          <a:p>
            <a:pPr marL="228417" indent="-228417">
              <a:buAutoNum type="arabicPeriod"/>
            </a:pPr>
            <a:r>
              <a:rPr lang="en-US" dirty="0"/>
              <a:t>Put your cellphones away in the sock (model with your own)</a:t>
            </a:r>
          </a:p>
        </p:txBody>
      </p:sp>
      <p:sp>
        <p:nvSpPr>
          <p:cNvPr id="4" name="Slide Number Placeholder 3"/>
          <p:cNvSpPr>
            <a:spLocks noGrp="1"/>
          </p:cNvSpPr>
          <p:nvPr>
            <p:ph type="sldNum" sz="quarter" idx="5"/>
          </p:nvPr>
        </p:nvSpPr>
        <p:spPr/>
        <p:txBody>
          <a:bodyPr/>
          <a:lstStyle/>
          <a:p>
            <a:fld id="{0E34CE70-55C6-4E46-82C9-94A40AE4AD8D}" type="slidenum">
              <a:rPr lang="en-US" smtClean="0"/>
              <a:t>18</a:t>
            </a:fld>
            <a:endParaRPr lang="en-US"/>
          </a:p>
        </p:txBody>
      </p:sp>
    </p:spTree>
    <p:extLst>
      <p:ext uri="{BB962C8B-B14F-4D97-AF65-F5344CB8AC3E}">
        <p14:creationId xmlns:p14="http://schemas.microsoft.com/office/powerpoint/2010/main" val="13718601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spectrum to break up the teacher cliques – they line up from most experienced to brand new, then fold the spectrum to put them with a partner. This allows me to identify who my novice teachers are, and I can provide them more assistance as needed. </a:t>
            </a:r>
          </a:p>
        </p:txBody>
      </p:sp>
      <p:sp>
        <p:nvSpPr>
          <p:cNvPr id="4" name="Slide Number Placeholder 3"/>
          <p:cNvSpPr>
            <a:spLocks noGrp="1"/>
          </p:cNvSpPr>
          <p:nvPr>
            <p:ph type="sldNum" sz="quarter" idx="5"/>
          </p:nvPr>
        </p:nvSpPr>
        <p:spPr/>
        <p:txBody>
          <a:bodyPr/>
          <a:lstStyle/>
          <a:p>
            <a:fld id="{474090D7-EA30-45C9-860E-96BC584F5939}" type="slidenum">
              <a:rPr lang="en-US" smtClean="0"/>
              <a:t>19</a:t>
            </a:fld>
            <a:endParaRPr lang="en-US"/>
          </a:p>
        </p:txBody>
      </p:sp>
    </p:spTree>
    <p:extLst>
      <p:ext uri="{BB962C8B-B14F-4D97-AF65-F5344CB8AC3E}">
        <p14:creationId xmlns:p14="http://schemas.microsoft.com/office/powerpoint/2010/main" val="24360652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rgbClr val="FF0000"/>
                </a:solidFill>
              </a:rPr>
              <a:t>Pass out Engagement Doodle Notes</a:t>
            </a:r>
          </a:p>
          <a:p>
            <a:endParaRPr lang="en-US" dirty="0"/>
          </a:p>
          <a:p>
            <a:r>
              <a:rPr lang="en-US" dirty="0"/>
              <a:t>Ask this question and have them respond on the Engagement Doodle Notes handout – list 3 reasons. When they have finished, have them share their responses with their tablemates. </a:t>
            </a:r>
          </a:p>
        </p:txBody>
      </p:sp>
      <p:sp>
        <p:nvSpPr>
          <p:cNvPr id="4" name="Slide Number Placeholder 3"/>
          <p:cNvSpPr>
            <a:spLocks noGrp="1"/>
          </p:cNvSpPr>
          <p:nvPr>
            <p:ph type="sldNum" sz="quarter" idx="5"/>
          </p:nvPr>
        </p:nvSpPr>
        <p:spPr/>
        <p:txBody>
          <a:bodyPr/>
          <a:lstStyle/>
          <a:p>
            <a:fld id="{0E34CE70-55C6-4E46-82C9-94A40AE4AD8D}" type="slidenum">
              <a:rPr lang="en-US" smtClean="0"/>
              <a:t>20</a:t>
            </a:fld>
            <a:endParaRPr lang="en-US"/>
          </a:p>
        </p:txBody>
      </p:sp>
    </p:spTree>
    <p:extLst>
      <p:ext uri="{BB962C8B-B14F-4D97-AF65-F5344CB8AC3E}">
        <p14:creationId xmlns:p14="http://schemas.microsoft.com/office/powerpoint/2010/main" val="32783674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share the official research from Philip </a:t>
            </a:r>
            <a:r>
              <a:rPr lang="en-US" dirty="0" err="1"/>
              <a:t>Schlechty</a:t>
            </a:r>
            <a:r>
              <a:rPr lang="en-US" dirty="0"/>
              <a:t> and his book – </a:t>
            </a:r>
            <a:r>
              <a:rPr lang="en-US" u="sng" dirty="0"/>
              <a:t>Working on the Work</a:t>
            </a:r>
            <a:r>
              <a:rPr lang="en-US" dirty="0"/>
              <a:t>.  </a:t>
            </a:r>
            <a:r>
              <a:rPr lang="en-US" b="1" dirty="0"/>
              <a:t>Just read the next few slides to the teachers</a:t>
            </a:r>
            <a:r>
              <a:rPr lang="en-US" dirty="0"/>
              <a:t>. </a:t>
            </a:r>
            <a:r>
              <a:rPr lang="en-US" b="1" dirty="0"/>
              <a:t>Add any personal examples of things you have done for each slide. </a:t>
            </a:r>
            <a:r>
              <a:rPr lang="en-US" dirty="0"/>
              <a:t>Allow them to take notes if they wish on their Engagement Doodle Notes.</a:t>
            </a:r>
          </a:p>
          <a:p>
            <a:endParaRPr lang="en-US" dirty="0"/>
          </a:p>
        </p:txBody>
      </p:sp>
      <p:sp>
        <p:nvSpPr>
          <p:cNvPr id="4" name="Slide Number Placeholder 3"/>
          <p:cNvSpPr>
            <a:spLocks noGrp="1"/>
          </p:cNvSpPr>
          <p:nvPr>
            <p:ph type="sldNum" sz="quarter" idx="10"/>
          </p:nvPr>
        </p:nvSpPr>
        <p:spPr/>
        <p:txBody>
          <a:bodyPr/>
          <a:lstStyle/>
          <a:p>
            <a:fld id="{C9D13ADE-F1C8-451D-9C97-BA9FC71A1C14}" type="slidenum">
              <a:rPr lang="en-US" smtClean="0"/>
              <a:t>21</a:t>
            </a:fld>
            <a:endParaRPr lang="en-US"/>
          </a:p>
        </p:txBody>
      </p:sp>
    </p:spTree>
    <p:extLst>
      <p:ext uri="{BB962C8B-B14F-4D97-AF65-F5344CB8AC3E}">
        <p14:creationId xmlns:p14="http://schemas.microsoft.com/office/powerpoint/2010/main" val="6081222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ln/>
        </p:spPr>
      </p:sp>
      <p:sp>
        <p:nvSpPr>
          <p:cNvPr id="7171" name="Notes Placeholder 2"/>
          <p:cNvSpPr>
            <a:spLocks noGrp="1"/>
          </p:cNvSpPr>
          <p:nvPr>
            <p:ph type="body" idx="1"/>
            <p:custDataLst>
              <p:tags r:id="rId1"/>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71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815957" indent="-313196">
              <a:defRPr>
                <a:solidFill>
                  <a:schemeClr val="tx1"/>
                </a:solidFill>
                <a:latin typeface="Arial" panose="020B0604020202020204" pitchFamily="34" charset="0"/>
              </a:defRPr>
            </a:lvl2pPr>
            <a:lvl3pPr marL="1254432" indent="-250557">
              <a:defRPr>
                <a:solidFill>
                  <a:schemeClr val="tx1"/>
                </a:solidFill>
                <a:latin typeface="Arial" panose="020B0604020202020204" pitchFamily="34" charset="0"/>
              </a:defRPr>
            </a:lvl3pPr>
            <a:lvl4pPr marL="1757192" indent="-250557">
              <a:defRPr>
                <a:solidFill>
                  <a:schemeClr val="tx1"/>
                </a:solidFill>
                <a:latin typeface="Arial" panose="020B0604020202020204" pitchFamily="34" charset="0"/>
              </a:defRPr>
            </a:lvl4pPr>
            <a:lvl5pPr marL="2259955" indent="-250557">
              <a:defRPr>
                <a:solidFill>
                  <a:schemeClr val="tx1"/>
                </a:solidFill>
                <a:latin typeface="Arial" panose="020B0604020202020204" pitchFamily="34" charset="0"/>
              </a:defRPr>
            </a:lvl5pPr>
            <a:lvl6pPr marL="2734693" indent="-250557" eaLnBrk="0" fontAlgn="base" hangingPunct="0">
              <a:spcBef>
                <a:spcPct val="0"/>
              </a:spcBef>
              <a:spcAft>
                <a:spcPct val="0"/>
              </a:spcAft>
              <a:defRPr>
                <a:solidFill>
                  <a:schemeClr val="tx1"/>
                </a:solidFill>
                <a:latin typeface="Arial" panose="020B0604020202020204" pitchFamily="34" charset="0"/>
              </a:defRPr>
            </a:lvl6pPr>
            <a:lvl7pPr marL="3209431" indent="-250557" eaLnBrk="0" fontAlgn="base" hangingPunct="0">
              <a:spcBef>
                <a:spcPct val="0"/>
              </a:spcBef>
              <a:spcAft>
                <a:spcPct val="0"/>
              </a:spcAft>
              <a:defRPr>
                <a:solidFill>
                  <a:schemeClr val="tx1"/>
                </a:solidFill>
                <a:latin typeface="Arial" panose="020B0604020202020204" pitchFamily="34" charset="0"/>
              </a:defRPr>
            </a:lvl7pPr>
            <a:lvl8pPr marL="3684170" indent="-250557" eaLnBrk="0" fontAlgn="base" hangingPunct="0">
              <a:spcBef>
                <a:spcPct val="0"/>
              </a:spcBef>
              <a:spcAft>
                <a:spcPct val="0"/>
              </a:spcAft>
              <a:defRPr>
                <a:solidFill>
                  <a:schemeClr val="tx1"/>
                </a:solidFill>
                <a:latin typeface="Arial" panose="020B0604020202020204" pitchFamily="34" charset="0"/>
              </a:defRPr>
            </a:lvl8pPr>
            <a:lvl9pPr marL="4158909" indent="-250557" eaLnBrk="0" fontAlgn="base" hangingPunct="0">
              <a:spcBef>
                <a:spcPct val="0"/>
              </a:spcBef>
              <a:spcAft>
                <a:spcPct val="0"/>
              </a:spcAft>
              <a:defRPr>
                <a:solidFill>
                  <a:schemeClr val="tx1"/>
                </a:solidFill>
                <a:latin typeface="Arial" panose="020B0604020202020204" pitchFamily="34" charset="0"/>
              </a:defRPr>
            </a:lvl9pPr>
          </a:lstStyle>
          <a:p>
            <a:fld id="{800C877C-5733-45C9-9B56-D0F4968C073F}" type="slidenum">
              <a:rPr lang="en-US" altLang="en-US" smtClean="0">
                <a:latin typeface="Calibri" panose="020F0502020204030204" pitchFamily="34" charset="0"/>
              </a:rPr>
              <a:pPr/>
              <a:t>3</a:t>
            </a:fld>
            <a:endParaRPr lang="en-US" altLang="en-US">
              <a:latin typeface="Calibri" panose="020F0502020204030204" pitchFamily="34" charset="0"/>
            </a:endParaRPr>
          </a:p>
        </p:txBody>
      </p:sp>
    </p:spTree>
    <p:extLst>
      <p:ext uri="{BB962C8B-B14F-4D97-AF65-F5344CB8AC3E}">
        <p14:creationId xmlns:p14="http://schemas.microsoft.com/office/powerpoint/2010/main" val="35001686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Product focus – students are making a product or a project. </a:t>
            </a:r>
          </a:p>
          <a:p>
            <a:endParaRPr lang="en-US" dirty="0"/>
          </a:p>
        </p:txBody>
      </p:sp>
      <p:sp>
        <p:nvSpPr>
          <p:cNvPr id="4" name="Slide Number Placeholder 3"/>
          <p:cNvSpPr>
            <a:spLocks noGrp="1"/>
          </p:cNvSpPr>
          <p:nvPr>
            <p:ph type="sldNum" sz="quarter" idx="10"/>
          </p:nvPr>
        </p:nvSpPr>
        <p:spPr/>
        <p:txBody>
          <a:bodyPr/>
          <a:lstStyle/>
          <a:p>
            <a:fld id="{C9D13ADE-F1C8-451D-9C97-BA9FC71A1C14}" type="slidenum">
              <a:rPr lang="en-US" smtClean="0"/>
              <a:t>22</a:t>
            </a:fld>
            <a:endParaRPr lang="en-US"/>
          </a:p>
        </p:txBody>
      </p:sp>
    </p:spTree>
    <p:extLst>
      <p:ext uri="{BB962C8B-B14F-4D97-AF65-F5344CB8AC3E}">
        <p14:creationId xmlns:p14="http://schemas.microsoft.com/office/powerpoint/2010/main" val="31480053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D13ADE-F1C8-451D-9C97-BA9FC71A1C14}" type="slidenum">
              <a:rPr lang="en-US" smtClean="0"/>
              <a:t>23</a:t>
            </a:fld>
            <a:endParaRPr lang="en-US"/>
          </a:p>
        </p:txBody>
      </p:sp>
    </p:spTree>
    <p:extLst>
      <p:ext uri="{BB962C8B-B14F-4D97-AF65-F5344CB8AC3E}">
        <p14:creationId xmlns:p14="http://schemas.microsoft.com/office/powerpoint/2010/main" val="23745679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Affiliation – students are working together to complete a task, not just splitting an assignment in ½ and each doing a portion, but cooperatively engaged with each other. </a:t>
            </a:r>
          </a:p>
        </p:txBody>
      </p:sp>
      <p:sp>
        <p:nvSpPr>
          <p:cNvPr id="4" name="Slide Number Placeholder 3"/>
          <p:cNvSpPr>
            <a:spLocks noGrp="1"/>
          </p:cNvSpPr>
          <p:nvPr>
            <p:ph type="sldNum" sz="quarter" idx="10"/>
          </p:nvPr>
        </p:nvSpPr>
        <p:spPr/>
        <p:txBody>
          <a:bodyPr/>
          <a:lstStyle/>
          <a:p>
            <a:fld id="{C9D13ADE-F1C8-451D-9C97-BA9FC71A1C14}" type="slidenum">
              <a:rPr lang="en-US" smtClean="0"/>
              <a:t>24</a:t>
            </a:fld>
            <a:endParaRPr lang="en-US"/>
          </a:p>
        </p:txBody>
      </p:sp>
    </p:spTree>
    <p:extLst>
      <p:ext uri="{BB962C8B-B14F-4D97-AF65-F5344CB8AC3E}">
        <p14:creationId xmlns:p14="http://schemas.microsoft.com/office/powerpoint/2010/main" val="15962022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teachers time to discuss.</a:t>
            </a:r>
          </a:p>
        </p:txBody>
      </p:sp>
      <p:sp>
        <p:nvSpPr>
          <p:cNvPr id="4" name="Slide Number Placeholder 3"/>
          <p:cNvSpPr>
            <a:spLocks noGrp="1"/>
          </p:cNvSpPr>
          <p:nvPr>
            <p:ph type="sldNum" sz="quarter" idx="5"/>
          </p:nvPr>
        </p:nvSpPr>
        <p:spPr/>
        <p:txBody>
          <a:bodyPr/>
          <a:lstStyle/>
          <a:p>
            <a:fld id="{0E34CE70-55C6-4E46-82C9-94A40AE4AD8D}" type="slidenum">
              <a:rPr lang="en-US" smtClean="0"/>
              <a:t>25</a:t>
            </a:fld>
            <a:endParaRPr lang="en-US"/>
          </a:p>
        </p:txBody>
      </p:sp>
    </p:spTree>
    <p:extLst>
      <p:ext uri="{BB962C8B-B14F-4D97-AF65-F5344CB8AC3E}">
        <p14:creationId xmlns:p14="http://schemas.microsoft.com/office/powerpoint/2010/main" val="5614754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Examples include hanging products in the hallway, display in the library, other classes come observe, share with other classes. </a:t>
            </a:r>
          </a:p>
        </p:txBody>
      </p:sp>
      <p:sp>
        <p:nvSpPr>
          <p:cNvPr id="4" name="Slide Number Placeholder 3"/>
          <p:cNvSpPr>
            <a:spLocks noGrp="1"/>
          </p:cNvSpPr>
          <p:nvPr>
            <p:ph type="sldNum" sz="quarter" idx="10"/>
          </p:nvPr>
        </p:nvSpPr>
        <p:spPr/>
        <p:txBody>
          <a:bodyPr/>
          <a:lstStyle/>
          <a:p>
            <a:fld id="{C9D13ADE-F1C8-451D-9C97-BA9FC71A1C14}" type="slidenum">
              <a:rPr lang="en-US" smtClean="0"/>
              <a:t>26</a:t>
            </a:fld>
            <a:endParaRPr lang="en-US"/>
          </a:p>
        </p:txBody>
      </p:sp>
    </p:spTree>
    <p:extLst>
      <p:ext uri="{BB962C8B-B14F-4D97-AF65-F5344CB8AC3E}">
        <p14:creationId xmlns:p14="http://schemas.microsoft.com/office/powerpoint/2010/main" val="33672685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PERCEPTION OF CHOICE is the key – it doesn’t just mean a choice board.  Any choice students have increases engagement. </a:t>
            </a:r>
          </a:p>
        </p:txBody>
      </p:sp>
      <p:sp>
        <p:nvSpPr>
          <p:cNvPr id="4" name="Slide Number Placeholder 3"/>
          <p:cNvSpPr>
            <a:spLocks noGrp="1"/>
          </p:cNvSpPr>
          <p:nvPr>
            <p:ph type="sldNum" sz="quarter" idx="10"/>
          </p:nvPr>
        </p:nvSpPr>
        <p:spPr/>
        <p:txBody>
          <a:bodyPr/>
          <a:lstStyle/>
          <a:p>
            <a:fld id="{C9D13ADE-F1C8-451D-9C97-BA9FC71A1C14}" type="slidenum">
              <a:rPr lang="en-US" smtClean="0"/>
              <a:t>27</a:t>
            </a:fld>
            <a:endParaRPr lang="en-US"/>
          </a:p>
        </p:txBody>
      </p:sp>
    </p:spTree>
    <p:extLst>
      <p:ext uri="{BB962C8B-B14F-4D97-AF65-F5344CB8AC3E}">
        <p14:creationId xmlns:p14="http://schemas.microsoft.com/office/powerpoint/2010/main" val="6419276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New and different.  What is new at the beginning of the year, is not new at the end.  What is different (like Kahoot) is no longer different if everyone in every class is doing it. </a:t>
            </a:r>
          </a:p>
        </p:txBody>
      </p:sp>
      <p:sp>
        <p:nvSpPr>
          <p:cNvPr id="4" name="Slide Number Placeholder 3"/>
          <p:cNvSpPr>
            <a:spLocks noGrp="1"/>
          </p:cNvSpPr>
          <p:nvPr>
            <p:ph type="sldNum" sz="quarter" idx="10"/>
          </p:nvPr>
        </p:nvSpPr>
        <p:spPr/>
        <p:txBody>
          <a:bodyPr/>
          <a:lstStyle/>
          <a:p>
            <a:fld id="{C9D13ADE-F1C8-451D-9C97-BA9FC71A1C14}" type="slidenum">
              <a:rPr lang="en-US" smtClean="0"/>
              <a:t>28</a:t>
            </a:fld>
            <a:endParaRPr lang="en-US"/>
          </a:p>
        </p:txBody>
      </p:sp>
    </p:spTree>
    <p:extLst>
      <p:ext uri="{BB962C8B-B14F-4D97-AF65-F5344CB8AC3E}">
        <p14:creationId xmlns:p14="http://schemas.microsoft.com/office/powerpoint/2010/main" val="6658085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Needs to have real world connections or a project that has a real-world application. </a:t>
            </a:r>
          </a:p>
        </p:txBody>
      </p:sp>
      <p:sp>
        <p:nvSpPr>
          <p:cNvPr id="4" name="Slide Number Placeholder 3"/>
          <p:cNvSpPr>
            <a:spLocks noGrp="1"/>
          </p:cNvSpPr>
          <p:nvPr>
            <p:ph type="sldNum" sz="quarter" idx="10"/>
          </p:nvPr>
        </p:nvSpPr>
        <p:spPr/>
        <p:txBody>
          <a:bodyPr/>
          <a:lstStyle/>
          <a:p>
            <a:fld id="{C9D13ADE-F1C8-451D-9C97-BA9FC71A1C14}" type="slidenum">
              <a:rPr lang="en-US" smtClean="0"/>
              <a:t>29</a:t>
            </a:fld>
            <a:endParaRPr lang="en-US"/>
          </a:p>
        </p:txBody>
      </p:sp>
    </p:spTree>
    <p:extLst>
      <p:ext uri="{BB962C8B-B14F-4D97-AF65-F5344CB8AC3E}">
        <p14:creationId xmlns:p14="http://schemas.microsoft.com/office/powerpoint/2010/main" val="18026862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4146" name="Rectangle 7">
            <a:extLst>
              <a:ext uri="{FF2B5EF4-FFF2-40B4-BE49-F238E27FC236}">
                <a16:creationId xmlns:a16="http://schemas.microsoft.com/office/drawing/2014/main" id="{8EE435F6-448A-4DF2-9D09-915EE496115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chitects Daughter" panose="02000505000000020004" pitchFamily="2" charset="0"/>
              </a:defRPr>
            </a:lvl1pPr>
            <a:lvl2pPr marL="756460" indent="-290946">
              <a:spcBef>
                <a:spcPct val="30000"/>
              </a:spcBef>
              <a:defRPr sz="1200">
                <a:solidFill>
                  <a:schemeClr val="tx1"/>
                </a:solidFill>
                <a:latin typeface="Architects Daughter" panose="02000505000000020004" pitchFamily="2" charset="0"/>
              </a:defRPr>
            </a:lvl2pPr>
            <a:lvl3pPr marL="1163785" indent="-232757">
              <a:spcBef>
                <a:spcPct val="30000"/>
              </a:spcBef>
              <a:defRPr sz="1200">
                <a:solidFill>
                  <a:schemeClr val="tx1"/>
                </a:solidFill>
                <a:latin typeface="Architects Daughter" panose="02000505000000020004" pitchFamily="2" charset="0"/>
              </a:defRPr>
            </a:lvl3pPr>
            <a:lvl4pPr marL="1629300" indent="-232757">
              <a:spcBef>
                <a:spcPct val="30000"/>
              </a:spcBef>
              <a:defRPr sz="1200">
                <a:solidFill>
                  <a:schemeClr val="tx1"/>
                </a:solidFill>
                <a:latin typeface="Architects Daughter" panose="02000505000000020004" pitchFamily="2" charset="0"/>
              </a:defRPr>
            </a:lvl4pPr>
            <a:lvl5pPr marL="2094814" indent="-232757">
              <a:spcBef>
                <a:spcPct val="30000"/>
              </a:spcBef>
              <a:defRPr sz="1200">
                <a:solidFill>
                  <a:schemeClr val="tx1"/>
                </a:solidFill>
                <a:latin typeface="Architects Daughter" panose="02000505000000020004" pitchFamily="2" charset="0"/>
              </a:defRPr>
            </a:lvl5pPr>
            <a:lvl6pPr marL="2560327" indent="-232757" eaLnBrk="0" fontAlgn="base" hangingPunct="0">
              <a:spcBef>
                <a:spcPct val="30000"/>
              </a:spcBef>
              <a:spcAft>
                <a:spcPct val="0"/>
              </a:spcAft>
              <a:defRPr sz="1200">
                <a:solidFill>
                  <a:schemeClr val="tx1"/>
                </a:solidFill>
                <a:latin typeface="Architects Daughter" panose="02000505000000020004" pitchFamily="2" charset="0"/>
              </a:defRPr>
            </a:lvl6pPr>
            <a:lvl7pPr marL="3025841" indent="-232757" eaLnBrk="0" fontAlgn="base" hangingPunct="0">
              <a:spcBef>
                <a:spcPct val="30000"/>
              </a:spcBef>
              <a:spcAft>
                <a:spcPct val="0"/>
              </a:spcAft>
              <a:defRPr sz="1200">
                <a:solidFill>
                  <a:schemeClr val="tx1"/>
                </a:solidFill>
                <a:latin typeface="Architects Daughter" panose="02000505000000020004" pitchFamily="2" charset="0"/>
              </a:defRPr>
            </a:lvl7pPr>
            <a:lvl8pPr marL="3491356" indent="-232757" eaLnBrk="0" fontAlgn="base" hangingPunct="0">
              <a:spcBef>
                <a:spcPct val="30000"/>
              </a:spcBef>
              <a:spcAft>
                <a:spcPct val="0"/>
              </a:spcAft>
              <a:defRPr sz="1200">
                <a:solidFill>
                  <a:schemeClr val="tx1"/>
                </a:solidFill>
                <a:latin typeface="Architects Daughter" panose="02000505000000020004" pitchFamily="2" charset="0"/>
              </a:defRPr>
            </a:lvl8pPr>
            <a:lvl9pPr marL="3956870" indent="-232757" eaLnBrk="0" fontAlgn="base" hangingPunct="0">
              <a:spcBef>
                <a:spcPct val="30000"/>
              </a:spcBef>
              <a:spcAft>
                <a:spcPct val="0"/>
              </a:spcAft>
              <a:defRPr sz="1200">
                <a:solidFill>
                  <a:schemeClr val="tx1"/>
                </a:solidFill>
                <a:latin typeface="Architects Daughter" panose="02000505000000020004" pitchFamily="2" charset="0"/>
              </a:defRPr>
            </a:lvl9pPr>
          </a:lstStyle>
          <a:p>
            <a:pPr>
              <a:spcBef>
                <a:spcPct val="0"/>
              </a:spcBef>
            </a:pPr>
            <a:fld id="{E7076718-BA5D-4244-A029-64C54404847C}" type="slidenum">
              <a:rPr lang="en-US" altLang="en-US" smtClean="0"/>
              <a:pPr>
                <a:spcBef>
                  <a:spcPct val="0"/>
                </a:spcBef>
              </a:pPr>
              <a:t>30</a:t>
            </a:fld>
            <a:endParaRPr lang="en-US" altLang="en-US"/>
          </a:p>
        </p:txBody>
      </p:sp>
      <p:sp>
        <p:nvSpPr>
          <p:cNvPr id="134147" name="Rectangle 1">
            <a:extLst>
              <a:ext uri="{FF2B5EF4-FFF2-40B4-BE49-F238E27FC236}">
                <a16:creationId xmlns:a16="http://schemas.microsoft.com/office/drawing/2014/main" id="{5ACDCA6C-5896-4335-BF13-408008DA8EA2}"/>
              </a:ext>
            </a:extLst>
          </p:cNvPr>
          <p:cNvSpPr>
            <a:spLocks noGrp="1" noRot="1" noChangeAspect="1" noChangeArrowheads="1" noTextEdit="1"/>
          </p:cNvSpPr>
          <p:nvPr>
            <p:ph type="sldImg"/>
          </p:nvPr>
        </p:nvSpPr>
        <p:spPr>
          <a:solidFill>
            <a:srgbClr val="FFFFFF"/>
          </a:solidFill>
          <a:ln/>
        </p:spPr>
      </p:sp>
      <p:sp>
        <p:nvSpPr>
          <p:cNvPr id="134148" name="Text Box 2">
            <a:extLst>
              <a:ext uri="{FF2B5EF4-FFF2-40B4-BE49-F238E27FC236}">
                <a16:creationId xmlns:a16="http://schemas.microsoft.com/office/drawing/2014/main" id="{1093B67F-A6AA-4E08-98E2-F372525BBB41}"/>
              </a:ext>
            </a:extLst>
          </p:cNvPr>
          <p:cNvSpPr>
            <a:spLocks noGrp="1" noChangeArrowheads="1"/>
          </p:cNvSpPr>
          <p:nvPr>
            <p:ph type="body" idx="1"/>
          </p:nvPr>
        </p:nvSpPr>
        <p:spPr>
          <a:xfrm>
            <a:off x="700405" y="4457934"/>
            <a:ext cx="5603240" cy="422084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687"/>
              </a:spcBef>
              <a:tabLst>
                <a:tab pos="0" algn="l"/>
                <a:tab pos="931029" algn="l"/>
                <a:tab pos="1862056" algn="l"/>
                <a:tab pos="2793085" algn="l"/>
                <a:tab pos="3724112" algn="l"/>
                <a:tab pos="4655141" algn="l"/>
                <a:tab pos="5586169" algn="l"/>
                <a:tab pos="6517197" algn="l"/>
                <a:tab pos="7448226" algn="l"/>
                <a:tab pos="8379253" algn="l"/>
                <a:tab pos="9310282" algn="l"/>
                <a:tab pos="10241310" algn="l"/>
              </a:tabLst>
            </a:pPr>
            <a:endParaRPr lang="en-US" altLang="en-US" sz="1800" dirty="0">
              <a:latin typeface="Papyrus" panose="03070502060502030205" pitchFamily="66" charset="0"/>
              <a:ea typeface="Arial Unicode MS" panose="020B0604020202020204" pitchFamily="34" charset="-128"/>
              <a:cs typeface="Arial Unicode MS" panose="020B0604020202020204" pitchFamily="34" charset="-128"/>
            </a:endParaRPr>
          </a:p>
          <a:p>
            <a:pPr defTabSz="913668">
              <a:spcBef>
                <a:spcPts val="687"/>
              </a:spcBef>
              <a:tabLst>
                <a:tab pos="0" algn="l"/>
                <a:tab pos="931029" algn="l"/>
                <a:tab pos="1862056" algn="l"/>
                <a:tab pos="2793085" algn="l"/>
                <a:tab pos="3724112" algn="l"/>
                <a:tab pos="4655141" algn="l"/>
                <a:tab pos="5586169" algn="l"/>
                <a:tab pos="6517197" algn="l"/>
                <a:tab pos="7448226" algn="l"/>
                <a:tab pos="8379253" algn="l"/>
                <a:tab pos="9310282" algn="l"/>
                <a:tab pos="10241310" algn="l"/>
              </a:tabLst>
              <a:defRPr/>
            </a:pPr>
            <a:r>
              <a:rPr lang="en-US" altLang="en-US" sz="1800" dirty="0"/>
              <a:t>Use popsicle people to randomly call on teachers</a:t>
            </a:r>
          </a:p>
          <a:p>
            <a:pPr>
              <a:spcBef>
                <a:spcPts val="687"/>
              </a:spcBef>
              <a:tabLst>
                <a:tab pos="0" algn="l"/>
                <a:tab pos="931029" algn="l"/>
                <a:tab pos="1862056" algn="l"/>
                <a:tab pos="2793085" algn="l"/>
                <a:tab pos="3724112" algn="l"/>
                <a:tab pos="4655141" algn="l"/>
                <a:tab pos="5586169" algn="l"/>
                <a:tab pos="6517197" algn="l"/>
                <a:tab pos="7448226" algn="l"/>
                <a:tab pos="8379253" algn="l"/>
                <a:tab pos="9310282" algn="l"/>
                <a:tab pos="10241310" algn="l"/>
              </a:tabLst>
            </a:pPr>
            <a:endParaRPr lang="en-US" altLang="en-US" sz="1800" dirty="0">
              <a:latin typeface="Papyrus" panose="03070502060502030205" pitchFamily="66" charset="0"/>
              <a:ea typeface="Arial Unicode MS" panose="020B0604020202020204" pitchFamily="34" charset="-128"/>
              <a:cs typeface="Arial Unicode MS" panose="020B0604020202020204" pitchFamily="34" charset="-128"/>
            </a:endParaRPr>
          </a:p>
        </p:txBody>
      </p:sp>
      <p:sp>
        <p:nvSpPr>
          <p:cNvPr id="134149" name="Text Box 3">
            <a:extLst>
              <a:ext uri="{FF2B5EF4-FFF2-40B4-BE49-F238E27FC236}">
                <a16:creationId xmlns:a16="http://schemas.microsoft.com/office/drawing/2014/main" id="{C4FCF0C0-AF85-4186-BA23-E3017801B434}"/>
              </a:ext>
            </a:extLst>
          </p:cNvPr>
          <p:cNvSpPr txBox="1">
            <a:spLocks noChangeArrowheads="1"/>
          </p:cNvSpPr>
          <p:nvPr/>
        </p:nvSpPr>
        <p:spPr bwMode="auto">
          <a:xfrm>
            <a:off x="3967341" y="8911030"/>
            <a:ext cx="3035088" cy="469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1637" tIns="47651" rIns="91637" bIns="47651" anchor="b"/>
          <a:lstStyle>
            <a:lvl1pPr>
              <a:spcBef>
                <a:spcPct val="3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tx1"/>
                </a:solidFill>
                <a:latin typeface="Architects Daughter" panose="02000505000000020004" pitchFamily="2" charset="0"/>
              </a:defRPr>
            </a:lvl1pPr>
            <a:lvl2pPr marL="742950" indent="-285750">
              <a:spcBef>
                <a:spcPct val="3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tx1"/>
                </a:solidFill>
                <a:latin typeface="Architects Daughter" panose="02000505000000020004" pitchFamily="2" charset="0"/>
              </a:defRPr>
            </a:lvl2pPr>
            <a:lvl3pPr marL="1143000" indent="-228600">
              <a:spcBef>
                <a:spcPct val="3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tx1"/>
                </a:solidFill>
                <a:latin typeface="Architects Daughter" panose="02000505000000020004" pitchFamily="2" charset="0"/>
              </a:defRPr>
            </a:lvl3pPr>
            <a:lvl4pPr marL="1600200" indent="-228600">
              <a:spcBef>
                <a:spcPct val="3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tx1"/>
                </a:solidFill>
                <a:latin typeface="Architects Daughter" panose="02000505000000020004" pitchFamily="2" charset="0"/>
              </a:defRPr>
            </a:lvl4pPr>
            <a:lvl5pPr marL="2057400" indent="-228600">
              <a:spcBef>
                <a:spcPct val="3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tx1"/>
                </a:solidFill>
                <a:latin typeface="Architects Daughter" panose="02000505000000020004" pitchFamily="2" charset="0"/>
              </a:defRPr>
            </a:lvl5pPr>
            <a:lvl6pPr marL="2514600" indent="-228600" eaLnBrk="0" fontAlgn="base" hangingPunct="0">
              <a:spcBef>
                <a:spcPct val="3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tx1"/>
                </a:solidFill>
                <a:latin typeface="Architects Daughter" panose="02000505000000020004" pitchFamily="2" charset="0"/>
              </a:defRPr>
            </a:lvl6pPr>
            <a:lvl7pPr marL="2971800" indent="-228600" eaLnBrk="0" fontAlgn="base" hangingPunct="0">
              <a:spcBef>
                <a:spcPct val="3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tx1"/>
                </a:solidFill>
                <a:latin typeface="Architects Daughter" panose="02000505000000020004" pitchFamily="2" charset="0"/>
              </a:defRPr>
            </a:lvl7pPr>
            <a:lvl8pPr marL="3429000" indent="-228600" eaLnBrk="0" fontAlgn="base" hangingPunct="0">
              <a:spcBef>
                <a:spcPct val="3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tx1"/>
                </a:solidFill>
                <a:latin typeface="Architects Daughter" panose="02000505000000020004" pitchFamily="2" charset="0"/>
              </a:defRPr>
            </a:lvl8pPr>
            <a:lvl9pPr marL="3886200" indent="-228600" eaLnBrk="0" fontAlgn="base" hangingPunct="0">
              <a:spcBef>
                <a:spcPct val="3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tx1"/>
                </a:solidFill>
                <a:latin typeface="Architects Daughter" panose="02000505000000020004" pitchFamily="2" charset="0"/>
              </a:defRPr>
            </a:lvl9pPr>
          </a:lstStyle>
          <a:p>
            <a:pPr algn="r" eaLnBrk="1" hangingPunct="1">
              <a:spcBef>
                <a:spcPct val="0"/>
              </a:spcBef>
            </a:pPr>
            <a:fld id="{0A73609D-6360-4AA8-B0FB-3B6C2CB5C5A2}" type="slidenum">
              <a:rPr lang="en-US" altLang="en-US">
                <a:solidFill>
                  <a:srgbClr val="000000"/>
                </a:solidFill>
              </a:rPr>
              <a:pPr algn="r" eaLnBrk="1" hangingPunct="1">
                <a:spcBef>
                  <a:spcPct val="0"/>
                </a:spcBef>
              </a:pPr>
              <a:t>30</a:t>
            </a:fld>
            <a:endParaRPr lang="en-US" altLang="en-US">
              <a:solidFill>
                <a:srgbClr val="000000"/>
              </a:solidFill>
            </a:endParaRPr>
          </a:p>
        </p:txBody>
      </p:sp>
      <p:sp>
        <p:nvSpPr>
          <p:cNvPr id="134150" name="TextBox 1">
            <a:extLst>
              <a:ext uri="{FF2B5EF4-FFF2-40B4-BE49-F238E27FC236}">
                <a16:creationId xmlns:a16="http://schemas.microsoft.com/office/drawing/2014/main" id="{67970C47-23FC-479A-8446-C3B1BDE565A7}"/>
              </a:ext>
            </a:extLst>
          </p:cNvPr>
          <p:cNvSpPr txBox="1">
            <a:spLocks noChangeArrowheads="1"/>
          </p:cNvSpPr>
          <p:nvPr>
            <p:custDataLst>
              <p:tags r:id="rId1"/>
            </p:custDataLst>
          </p:nvPr>
        </p:nvSpPr>
        <p:spPr bwMode="auto">
          <a:xfrm>
            <a:off x="1" y="1"/>
            <a:ext cx="3891139" cy="375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02" tIns="46552" rIns="93102" bIns="46552">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endParaRPr lang="en-US" altLang="en-US">
              <a:latin typeface="Architects Daughter" panose="02000505000000020004" pitchFamily="2" charset="0"/>
            </a:endParaRPr>
          </a:p>
        </p:txBody>
      </p:sp>
    </p:spTree>
    <p:extLst>
      <p:ext uri="{BB962C8B-B14F-4D97-AF65-F5344CB8AC3E}">
        <p14:creationId xmlns:p14="http://schemas.microsoft.com/office/powerpoint/2010/main" val="9637802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the teacher participants write their name on two different post-it notes and then post their names on two different design qualities placards. </a:t>
            </a:r>
          </a:p>
        </p:txBody>
      </p:sp>
      <p:sp>
        <p:nvSpPr>
          <p:cNvPr id="4" name="Slide Number Placeholder 3"/>
          <p:cNvSpPr>
            <a:spLocks noGrp="1"/>
          </p:cNvSpPr>
          <p:nvPr>
            <p:ph type="sldNum" sz="quarter" idx="5"/>
          </p:nvPr>
        </p:nvSpPr>
        <p:spPr/>
        <p:txBody>
          <a:bodyPr/>
          <a:lstStyle/>
          <a:p>
            <a:fld id="{0E34CE70-55C6-4E46-82C9-94A40AE4AD8D}" type="slidenum">
              <a:rPr lang="en-US" smtClean="0"/>
              <a:t>31</a:t>
            </a:fld>
            <a:endParaRPr lang="en-US"/>
          </a:p>
        </p:txBody>
      </p:sp>
    </p:spTree>
    <p:extLst>
      <p:ext uri="{BB962C8B-B14F-4D97-AF65-F5344CB8AC3E}">
        <p14:creationId xmlns:p14="http://schemas.microsoft.com/office/powerpoint/2010/main" val="26538265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6F462941-D8E4-DE48-2229-65844D69A161}"/>
              </a:ext>
            </a:extLst>
          </p:cNvPr>
          <p:cNvSpPr>
            <a:spLocks noGrp="1" noRot="1" noChangeAspect="1" noChangeArrowheads="1" noTextEdit="1"/>
          </p:cNvSpPr>
          <p:nvPr>
            <p:ph type="sldImg"/>
          </p:nvPr>
        </p:nvSpPr>
        <p:spPr>
          <a:ln/>
        </p:spPr>
      </p:sp>
      <p:sp>
        <p:nvSpPr>
          <p:cNvPr id="11267" name="Notes Placeholder 2">
            <a:extLst>
              <a:ext uri="{FF2B5EF4-FFF2-40B4-BE49-F238E27FC236}">
                <a16:creationId xmlns:a16="http://schemas.microsoft.com/office/drawing/2014/main" id="{16A2CE1E-A766-59D8-F6CD-85A7FB0EB9B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Go through all of the beliefs, then ask teachers to discuss which ones they agree with. </a:t>
            </a:r>
          </a:p>
        </p:txBody>
      </p:sp>
      <p:sp>
        <p:nvSpPr>
          <p:cNvPr id="11268" name="Slide Number Placeholder 3">
            <a:extLst>
              <a:ext uri="{FF2B5EF4-FFF2-40B4-BE49-F238E27FC236}">
                <a16:creationId xmlns:a16="http://schemas.microsoft.com/office/drawing/2014/main" id="{E26F4779-BDB9-A4DF-7669-94743DC1850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356" indent="-285521">
              <a:defRPr>
                <a:solidFill>
                  <a:schemeClr val="tx1"/>
                </a:solidFill>
                <a:latin typeface="Arial" panose="020B0604020202020204" pitchFamily="34" charset="0"/>
              </a:defRPr>
            </a:lvl2pPr>
            <a:lvl3pPr marL="1142086" indent="-228417">
              <a:defRPr>
                <a:solidFill>
                  <a:schemeClr val="tx1"/>
                </a:solidFill>
                <a:latin typeface="Arial" panose="020B0604020202020204" pitchFamily="34" charset="0"/>
              </a:defRPr>
            </a:lvl3pPr>
            <a:lvl4pPr marL="1598920" indent="-228417">
              <a:defRPr>
                <a:solidFill>
                  <a:schemeClr val="tx1"/>
                </a:solidFill>
                <a:latin typeface="Arial" panose="020B0604020202020204" pitchFamily="34" charset="0"/>
              </a:defRPr>
            </a:lvl4pPr>
            <a:lvl5pPr marL="2055754" indent="-228417">
              <a:defRPr>
                <a:solidFill>
                  <a:schemeClr val="tx1"/>
                </a:solidFill>
                <a:latin typeface="Arial" panose="020B0604020202020204" pitchFamily="34" charset="0"/>
              </a:defRPr>
            </a:lvl5pPr>
            <a:lvl6pPr marL="2512588" indent="-228417" eaLnBrk="0" fontAlgn="base" hangingPunct="0">
              <a:spcBef>
                <a:spcPct val="0"/>
              </a:spcBef>
              <a:spcAft>
                <a:spcPct val="0"/>
              </a:spcAft>
              <a:defRPr>
                <a:solidFill>
                  <a:schemeClr val="tx1"/>
                </a:solidFill>
                <a:latin typeface="Arial" panose="020B0604020202020204" pitchFamily="34" charset="0"/>
              </a:defRPr>
            </a:lvl6pPr>
            <a:lvl7pPr marL="2969423" indent="-228417" eaLnBrk="0" fontAlgn="base" hangingPunct="0">
              <a:spcBef>
                <a:spcPct val="0"/>
              </a:spcBef>
              <a:spcAft>
                <a:spcPct val="0"/>
              </a:spcAft>
              <a:defRPr>
                <a:solidFill>
                  <a:schemeClr val="tx1"/>
                </a:solidFill>
                <a:latin typeface="Arial" panose="020B0604020202020204" pitchFamily="34" charset="0"/>
              </a:defRPr>
            </a:lvl7pPr>
            <a:lvl8pPr marL="3426257" indent="-228417" eaLnBrk="0" fontAlgn="base" hangingPunct="0">
              <a:spcBef>
                <a:spcPct val="0"/>
              </a:spcBef>
              <a:spcAft>
                <a:spcPct val="0"/>
              </a:spcAft>
              <a:defRPr>
                <a:solidFill>
                  <a:schemeClr val="tx1"/>
                </a:solidFill>
                <a:latin typeface="Arial" panose="020B0604020202020204" pitchFamily="34" charset="0"/>
              </a:defRPr>
            </a:lvl8pPr>
            <a:lvl9pPr marL="3883091" indent="-228417" eaLnBrk="0" fontAlgn="base" hangingPunct="0">
              <a:spcBef>
                <a:spcPct val="0"/>
              </a:spcBef>
              <a:spcAft>
                <a:spcPct val="0"/>
              </a:spcAft>
              <a:defRPr>
                <a:solidFill>
                  <a:schemeClr val="tx1"/>
                </a:solidFill>
                <a:latin typeface="Arial" panose="020B0604020202020204" pitchFamily="34" charset="0"/>
              </a:defRPr>
            </a:lvl9pPr>
          </a:lstStyle>
          <a:p>
            <a:fld id="{9093E50E-07B6-482B-A1A8-E23F12CC5497}" type="slidenum">
              <a:rPr lang="en-US" altLang="en-US" smtClean="0"/>
              <a:pPr/>
              <a:t>4</a:t>
            </a:fld>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now going to model a lesson focusing on a different design quality of engagement – authenticity.  But be on the lookout for more!</a:t>
            </a:r>
          </a:p>
        </p:txBody>
      </p:sp>
      <p:sp>
        <p:nvSpPr>
          <p:cNvPr id="4" name="Slide Number Placeholder 3"/>
          <p:cNvSpPr>
            <a:spLocks noGrp="1"/>
          </p:cNvSpPr>
          <p:nvPr>
            <p:ph type="sldNum" sz="quarter" idx="5"/>
          </p:nvPr>
        </p:nvSpPr>
        <p:spPr/>
        <p:txBody>
          <a:bodyPr/>
          <a:lstStyle/>
          <a:p>
            <a:fld id="{0E34CE70-55C6-4E46-82C9-94A40AE4AD8D}" type="slidenum">
              <a:rPr lang="en-US" smtClean="0"/>
              <a:t>33</a:t>
            </a:fld>
            <a:endParaRPr lang="en-US"/>
          </a:p>
        </p:txBody>
      </p:sp>
    </p:spTree>
    <p:extLst>
      <p:ext uri="{BB962C8B-B14F-4D97-AF65-F5344CB8AC3E}">
        <p14:creationId xmlns:p14="http://schemas.microsoft.com/office/powerpoint/2010/main" val="28292729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great lesson for the beginning of the year! Use within the first week if possible. </a:t>
            </a:r>
          </a:p>
        </p:txBody>
      </p:sp>
      <p:sp>
        <p:nvSpPr>
          <p:cNvPr id="4" name="Slide Number Placeholder 3"/>
          <p:cNvSpPr>
            <a:spLocks noGrp="1"/>
          </p:cNvSpPr>
          <p:nvPr>
            <p:ph type="sldNum" sz="quarter" idx="5"/>
          </p:nvPr>
        </p:nvSpPr>
        <p:spPr/>
        <p:txBody>
          <a:bodyPr/>
          <a:lstStyle/>
          <a:p>
            <a:fld id="{0E34CE70-55C6-4E46-82C9-94A40AE4AD8D}" type="slidenum">
              <a:rPr lang="en-US" smtClean="0"/>
              <a:t>34</a:t>
            </a:fld>
            <a:endParaRPr lang="en-US"/>
          </a:p>
        </p:txBody>
      </p:sp>
    </p:spTree>
    <p:extLst>
      <p:ext uri="{BB962C8B-B14F-4D97-AF65-F5344CB8AC3E}">
        <p14:creationId xmlns:p14="http://schemas.microsoft.com/office/powerpoint/2010/main" val="97164483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BEF1A-FD1F-DCAE-4C90-2741FFC96C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024B99-AD4B-7AE8-9FC8-DDED53070D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48EB11-F009-C2F2-1FD2-34001A31956D}"/>
              </a:ext>
            </a:extLst>
          </p:cNvPr>
          <p:cNvSpPr>
            <a:spLocks noGrp="1"/>
          </p:cNvSpPr>
          <p:nvPr>
            <p:ph type="body" idx="1"/>
          </p:nvPr>
        </p:nvSpPr>
        <p:spPr/>
        <p:txBody>
          <a:bodyPr/>
          <a:lstStyle/>
          <a:p>
            <a:r>
              <a:rPr lang="en-US" dirty="0"/>
              <a:t>This lesson is a dog and pony show as you will be modeling as many different reading strategies as you can.  The lesson in their own classroom will be much simpler. </a:t>
            </a:r>
          </a:p>
        </p:txBody>
      </p:sp>
      <p:sp>
        <p:nvSpPr>
          <p:cNvPr id="4" name="Slide Number Placeholder 3">
            <a:extLst>
              <a:ext uri="{FF2B5EF4-FFF2-40B4-BE49-F238E27FC236}">
                <a16:creationId xmlns:a16="http://schemas.microsoft.com/office/drawing/2014/main" id="{6B62AFEB-8CB6-2123-BD0F-C0908A08AED7}"/>
              </a:ext>
            </a:extLst>
          </p:cNvPr>
          <p:cNvSpPr>
            <a:spLocks noGrp="1"/>
          </p:cNvSpPr>
          <p:nvPr>
            <p:ph type="sldNum" sz="quarter" idx="5"/>
          </p:nvPr>
        </p:nvSpPr>
        <p:spPr/>
        <p:txBody>
          <a:bodyPr/>
          <a:lstStyle/>
          <a:p>
            <a:fld id="{0E34CE70-55C6-4E46-82C9-94A40AE4AD8D}" type="slidenum">
              <a:rPr lang="en-US" smtClean="0"/>
              <a:t>35</a:t>
            </a:fld>
            <a:endParaRPr lang="en-US"/>
          </a:p>
        </p:txBody>
      </p:sp>
    </p:spTree>
    <p:extLst>
      <p:ext uri="{BB962C8B-B14F-4D97-AF65-F5344CB8AC3E}">
        <p14:creationId xmlns:p14="http://schemas.microsoft.com/office/powerpoint/2010/main" val="38290794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 read</a:t>
            </a:r>
          </a:p>
        </p:txBody>
      </p:sp>
      <p:sp>
        <p:nvSpPr>
          <p:cNvPr id="4" name="Slide Number Placeholder 3"/>
          <p:cNvSpPr>
            <a:spLocks noGrp="1"/>
          </p:cNvSpPr>
          <p:nvPr>
            <p:ph type="sldNum" sz="quarter" idx="10"/>
          </p:nvPr>
        </p:nvSpPr>
        <p:spPr/>
        <p:txBody>
          <a:bodyPr/>
          <a:lstStyle/>
          <a:p>
            <a:fld id="{C9D13ADE-F1C8-451D-9C97-BA9FC71A1C14}" type="slidenum">
              <a:rPr lang="en-US" smtClean="0"/>
              <a:t>36</a:t>
            </a:fld>
            <a:endParaRPr lang="en-US"/>
          </a:p>
        </p:txBody>
      </p:sp>
    </p:spTree>
    <p:extLst>
      <p:ext uri="{BB962C8B-B14F-4D97-AF65-F5344CB8AC3E}">
        <p14:creationId xmlns:p14="http://schemas.microsoft.com/office/powerpoint/2010/main" val="5393974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DA9ED7A6-F7FD-4896-82F0-A8E62C85F30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A1F00ACB-7970-4BE4-A61A-34EDBFA3492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Debrief the lesson by asking them to use specific design qualities of engagement terminology to identify different parts of the lesson that increase engagement. </a:t>
            </a:r>
          </a:p>
        </p:txBody>
      </p:sp>
      <p:sp>
        <p:nvSpPr>
          <p:cNvPr id="17412" name="Slide Number Placeholder 3">
            <a:extLst>
              <a:ext uri="{FF2B5EF4-FFF2-40B4-BE49-F238E27FC236}">
                <a16:creationId xmlns:a16="http://schemas.microsoft.com/office/drawing/2014/main" id="{F26EC496-CEA4-4AA5-8FCC-07E734351D5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6460" indent="-290946">
              <a:defRPr>
                <a:solidFill>
                  <a:schemeClr val="tx1"/>
                </a:solidFill>
                <a:latin typeface="Arial" panose="020B0604020202020204" pitchFamily="34" charset="0"/>
              </a:defRPr>
            </a:lvl2pPr>
            <a:lvl3pPr marL="1163785" indent="-232757">
              <a:defRPr>
                <a:solidFill>
                  <a:schemeClr val="tx1"/>
                </a:solidFill>
                <a:latin typeface="Arial" panose="020B0604020202020204" pitchFamily="34" charset="0"/>
              </a:defRPr>
            </a:lvl3pPr>
            <a:lvl4pPr marL="1629300" indent="-232757">
              <a:defRPr>
                <a:solidFill>
                  <a:schemeClr val="tx1"/>
                </a:solidFill>
                <a:latin typeface="Arial" panose="020B0604020202020204" pitchFamily="34" charset="0"/>
              </a:defRPr>
            </a:lvl4pPr>
            <a:lvl5pPr marL="2094814" indent="-232757">
              <a:defRPr>
                <a:solidFill>
                  <a:schemeClr val="tx1"/>
                </a:solidFill>
                <a:latin typeface="Arial" panose="020B0604020202020204" pitchFamily="34" charset="0"/>
              </a:defRPr>
            </a:lvl5pPr>
            <a:lvl6pPr marL="2560327" indent="-232757" eaLnBrk="0" fontAlgn="base" hangingPunct="0">
              <a:spcBef>
                <a:spcPct val="0"/>
              </a:spcBef>
              <a:spcAft>
                <a:spcPct val="0"/>
              </a:spcAft>
              <a:defRPr>
                <a:solidFill>
                  <a:schemeClr val="tx1"/>
                </a:solidFill>
                <a:latin typeface="Arial" panose="020B0604020202020204" pitchFamily="34" charset="0"/>
              </a:defRPr>
            </a:lvl6pPr>
            <a:lvl7pPr marL="3025841" indent="-232757" eaLnBrk="0" fontAlgn="base" hangingPunct="0">
              <a:spcBef>
                <a:spcPct val="0"/>
              </a:spcBef>
              <a:spcAft>
                <a:spcPct val="0"/>
              </a:spcAft>
              <a:defRPr>
                <a:solidFill>
                  <a:schemeClr val="tx1"/>
                </a:solidFill>
                <a:latin typeface="Arial" panose="020B0604020202020204" pitchFamily="34" charset="0"/>
              </a:defRPr>
            </a:lvl7pPr>
            <a:lvl8pPr marL="3491356" indent="-232757" eaLnBrk="0" fontAlgn="base" hangingPunct="0">
              <a:spcBef>
                <a:spcPct val="0"/>
              </a:spcBef>
              <a:spcAft>
                <a:spcPct val="0"/>
              </a:spcAft>
              <a:defRPr>
                <a:solidFill>
                  <a:schemeClr val="tx1"/>
                </a:solidFill>
                <a:latin typeface="Arial" panose="020B0604020202020204" pitchFamily="34" charset="0"/>
              </a:defRPr>
            </a:lvl8pPr>
            <a:lvl9pPr marL="3956870" indent="-232757" eaLnBrk="0" fontAlgn="base" hangingPunct="0">
              <a:spcBef>
                <a:spcPct val="0"/>
              </a:spcBef>
              <a:spcAft>
                <a:spcPct val="0"/>
              </a:spcAft>
              <a:defRPr>
                <a:solidFill>
                  <a:schemeClr val="tx1"/>
                </a:solidFill>
                <a:latin typeface="Arial" panose="020B0604020202020204" pitchFamily="34" charset="0"/>
              </a:defRPr>
            </a:lvl9pPr>
          </a:lstStyle>
          <a:p>
            <a:fld id="{27430054-4049-4F77-901A-FB15299DCB33}" type="slidenum">
              <a:rPr lang="en-US" altLang="en-US" smtClean="0">
                <a:latin typeface="Calibri" panose="020F0502020204030204" pitchFamily="34" charset="0"/>
              </a:rPr>
              <a:pPr/>
              <a:t>37</a:t>
            </a:fld>
            <a:endParaRPr lang="en-US" altLang="en-US">
              <a:latin typeface="Calibri" panose="020F0502020204030204" pitchFamily="34" charset="0"/>
            </a:endParaRPr>
          </a:p>
        </p:txBody>
      </p:sp>
    </p:spTree>
    <p:extLst>
      <p:ext uri="{BB962C8B-B14F-4D97-AF65-F5344CB8AC3E}">
        <p14:creationId xmlns:p14="http://schemas.microsoft.com/office/powerpoint/2010/main" val="35158525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34CE70-55C6-4E46-82C9-94A40AE4AD8D}" type="slidenum">
              <a:rPr lang="en-US" smtClean="0"/>
              <a:t>38</a:t>
            </a:fld>
            <a:endParaRPr lang="en-US"/>
          </a:p>
        </p:txBody>
      </p:sp>
    </p:spTree>
    <p:extLst>
      <p:ext uri="{BB962C8B-B14F-4D97-AF65-F5344CB8AC3E}">
        <p14:creationId xmlns:p14="http://schemas.microsoft.com/office/powerpoint/2010/main" val="14837165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them 5 minutes to write down reflections on their notes (on the back)</a:t>
            </a:r>
          </a:p>
        </p:txBody>
      </p:sp>
      <p:sp>
        <p:nvSpPr>
          <p:cNvPr id="4" name="Slide Number Placeholder 3"/>
          <p:cNvSpPr>
            <a:spLocks noGrp="1"/>
          </p:cNvSpPr>
          <p:nvPr>
            <p:ph type="sldNum" sz="quarter" idx="5"/>
          </p:nvPr>
        </p:nvSpPr>
        <p:spPr/>
        <p:txBody>
          <a:bodyPr/>
          <a:lstStyle/>
          <a:p>
            <a:fld id="{0E34CE70-55C6-4E46-82C9-94A40AE4AD8D}" type="slidenum">
              <a:rPr lang="en-US" smtClean="0"/>
              <a:t>39</a:t>
            </a:fld>
            <a:endParaRPr lang="en-US"/>
          </a:p>
        </p:txBody>
      </p:sp>
    </p:spTree>
    <p:extLst>
      <p:ext uri="{BB962C8B-B14F-4D97-AF65-F5344CB8AC3E}">
        <p14:creationId xmlns:p14="http://schemas.microsoft.com/office/powerpoint/2010/main" val="7030980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Prep for the next lesson model during the break:</a:t>
            </a:r>
          </a:p>
          <a:p>
            <a:endParaRPr lang="en-US" dirty="0"/>
          </a:p>
          <a:p>
            <a:r>
              <a:rPr lang="en-US" dirty="0"/>
              <a:t>Hang up the word wall vocabulary terms for colonization</a:t>
            </a:r>
          </a:p>
        </p:txBody>
      </p:sp>
      <p:sp>
        <p:nvSpPr>
          <p:cNvPr id="4" name="Slide Number Placeholder 3"/>
          <p:cNvSpPr>
            <a:spLocks noGrp="1"/>
          </p:cNvSpPr>
          <p:nvPr>
            <p:ph type="sldNum" sz="quarter" idx="5"/>
          </p:nvPr>
        </p:nvSpPr>
        <p:spPr/>
        <p:txBody>
          <a:bodyPr/>
          <a:lstStyle/>
          <a:p>
            <a:fld id="{0E34CE70-55C6-4E46-82C9-94A40AE4AD8D}" type="slidenum">
              <a:rPr lang="en-US" smtClean="0"/>
              <a:t>40</a:t>
            </a:fld>
            <a:endParaRPr lang="en-US"/>
          </a:p>
        </p:txBody>
      </p:sp>
    </p:spTree>
    <p:extLst>
      <p:ext uri="{BB962C8B-B14F-4D97-AF65-F5344CB8AC3E}">
        <p14:creationId xmlns:p14="http://schemas.microsoft.com/office/powerpoint/2010/main" val="305398617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34CE70-55C6-4E46-82C9-94A40AE4AD8D}" type="slidenum">
              <a:rPr lang="en-US" smtClean="0"/>
              <a:t>41</a:t>
            </a:fld>
            <a:endParaRPr lang="en-US"/>
          </a:p>
        </p:txBody>
      </p:sp>
    </p:spTree>
    <p:extLst>
      <p:ext uri="{BB962C8B-B14F-4D97-AF65-F5344CB8AC3E}">
        <p14:creationId xmlns:p14="http://schemas.microsoft.com/office/powerpoint/2010/main" val="53515500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lesson you are going to model is for Geography / World History. </a:t>
            </a:r>
          </a:p>
        </p:txBody>
      </p:sp>
      <p:sp>
        <p:nvSpPr>
          <p:cNvPr id="4" name="Slide Number Placeholder 3"/>
          <p:cNvSpPr>
            <a:spLocks noGrp="1"/>
          </p:cNvSpPr>
          <p:nvPr>
            <p:ph type="sldNum" sz="quarter" idx="5"/>
          </p:nvPr>
        </p:nvSpPr>
        <p:spPr/>
        <p:txBody>
          <a:bodyPr/>
          <a:lstStyle/>
          <a:p>
            <a:fld id="{0E34CE70-55C6-4E46-82C9-94A40AE4AD8D}" type="slidenum">
              <a:rPr lang="en-US" smtClean="0"/>
              <a:t>42</a:t>
            </a:fld>
            <a:endParaRPr lang="en-US"/>
          </a:p>
        </p:txBody>
      </p:sp>
    </p:spTree>
    <p:extLst>
      <p:ext uri="{BB962C8B-B14F-4D97-AF65-F5344CB8AC3E}">
        <p14:creationId xmlns:p14="http://schemas.microsoft.com/office/powerpoint/2010/main" val="12322901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2EC2A799-18A9-BA1D-4B0D-6FA00B04315C}"/>
              </a:ext>
            </a:extLst>
          </p:cNvPr>
          <p:cNvSpPr>
            <a:spLocks noGrp="1" noRot="1" noChangeAspect="1" noChangeArrowheads="1" noTextEdit="1"/>
          </p:cNvSpPr>
          <p:nvPr>
            <p:ph type="sldImg"/>
          </p:nvPr>
        </p:nvSpPr>
        <p:spPr>
          <a:ln/>
        </p:spPr>
      </p:sp>
      <p:sp>
        <p:nvSpPr>
          <p:cNvPr id="13315" name="Notes Placeholder 2">
            <a:extLst>
              <a:ext uri="{FF2B5EF4-FFF2-40B4-BE49-F238E27FC236}">
                <a16:creationId xmlns:a16="http://schemas.microsoft.com/office/drawing/2014/main" id="{1C86EAE2-D0B5-A3D8-336F-758B37F5D9D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3316" name="Slide Number Placeholder 3">
            <a:extLst>
              <a:ext uri="{FF2B5EF4-FFF2-40B4-BE49-F238E27FC236}">
                <a16:creationId xmlns:a16="http://schemas.microsoft.com/office/drawing/2014/main" id="{806A9CC2-40DF-5242-EE2C-F77951AC057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356" indent="-285521">
              <a:defRPr>
                <a:solidFill>
                  <a:schemeClr val="tx1"/>
                </a:solidFill>
                <a:latin typeface="Arial" panose="020B0604020202020204" pitchFamily="34" charset="0"/>
              </a:defRPr>
            </a:lvl2pPr>
            <a:lvl3pPr marL="1142086" indent="-228417">
              <a:defRPr>
                <a:solidFill>
                  <a:schemeClr val="tx1"/>
                </a:solidFill>
                <a:latin typeface="Arial" panose="020B0604020202020204" pitchFamily="34" charset="0"/>
              </a:defRPr>
            </a:lvl3pPr>
            <a:lvl4pPr marL="1598920" indent="-228417">
              <a:defRPr>
                <a:solidFill>
                  <a:schemeClr val="tx1"/>
                </a:solidFill>
                <a:latin typeface="Arial" panose="020B0604020202020204" pitchFamily="34" charset="0"/>
              </a:defRPr>
            </a:lvl4pPr>
            <a:lvl5pPr marL="2055754" indent="-228417">
              <a:defRPr>
                <a:solidFill>
                  <a:schemeClr val="tx1"/>
                </a:solidFill>
                <a:latin typeface="Arial" panose="020B0604020202020204" pitchFamily="34" charset="0"/>
              </a:defRPr>
            </a:lvl5pPr>
            <a:lvl6pPr marL="2512588" indent="-228417" eaLnBrk="0" fontAlgn="base" hangingPunct="0">
              <a:spcBef>
                <a:spcPct val="0"/>
              </a:spcBef>
              <a:spcAft>
                <a:spcPct val="0"/>
              </a:spcAft>
              <a:defRPr>
                <a:solidFill>
                  <a:schemeClr val="tx1"/>
                </a:solidFill>
                <a:latin typeface="Arial" panose="020B0604020202020204" pitchFamily="34" charset="0"/>
              </a:defRPr>
            </a:lvl6pPr>
            <a:lvl7pPr marL="2969423" indent="-228417" eaLnBrk="0" fontAlgn="base" hangingPunct="0">
              <a:spcBef>
                <a:spcPct val="0"/>
              </a:spcBef>
              <a:spcAft>
                <a:spcPct val="0"/>
              </a:spcAft>
              <a:defRPr>
                <a:solidFill>
                  <a:schemeClr val="tx1"/>
                </a:solidFill>
                <a:latin typeface="Arial" panose="020B0604020202020204" pitchFamily="34" charset="0"/>
              </a:defRPr>
            </a:lvl7pPr>
            <a:lvl8pPr marL="3426257" indent="-228417" eaLnBrk="0" fontAlgn="base" hangingPunct="0">
              <a:spcBef>
                <a:spcPct val="0"/>
              </a:spcBef>
              <a:spcAft>
                <a:spcPct val="0"/>
              </a:spcAft>
              <a:defRPr>
                <a:solidFill>
                  <a:schemeClr val="tx1"/>
                </a:solidFill>
                <a:latin typeface="Arial" panose="020B0604020202020204" pitchFamily="34" charset="0"/>
              </a:defRPr>
            </a:lvl8pPr>
            <a:lvl9pPr marL="3883091" indent="-228417" eaLnBrk="0" fontAlgn="base" hangingPunct="0">
              <a:spcBef>
                <a:spcPct val="0"/>
              </a:spcBef>
              <a:spcAft>
                <a:spcPct val="0"/>
              </a:spcAft>
              <a:defRPr>
                <a:solidFill>
                  <a:schemeClr val="tx1"/>
                </a:solidFill>
                <a:latin typeface="Arial" panose="020B0604020202020204" pitchFamily="34" charset="0"/>
              </a:defRPr>
            </a:lvl9pPr>
          </a:lstStyle>
          <a:p>
            <a:fld id="{17DD0BD2-36AD-4348-BA8B-38171202DE2F}" type="slidenum">
              <a:rPr lang="en-US" altLang="en-US" smtClean="0"/>
              <a:pPr/>
              <a:t>5</a:t>
            </a:fld>
            <a:endParaRPr lang="en-US"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 read.</a:t>
            </a:r>
          </a:p>
        </p:txBody>
      </p:sp>
      <p:sp>
        <p:nvSpPr>
          <p:cNvPr id="4" name="Slide Number Placeholder 3"/>
          <p:cNvSpPr>
            <a:spLocks noGrp="1"/>
          </p:cNvSpPr>
          <p:nvPr>
            <p:ph type="sldNum" sz="quarter" idx="10"/>
          </p:nvPr>
        </p:nvSpPr>
        <p:spPr/>
        <p:txBody>
          <a:bodyPr/>
          <a:lstStyle/>
          <a:p>
            <a:fld id="{C9D13ADE-F1C8-451D-9C97-BA9FC71A1C14}" type="slidenum">
              <a:rPr lang="en-US" smtClean="0"/>
              <a:t>43</a:t>
            </a:fld>
            <a:endParaRPr lang="en-US"/>
          </a:p>
        </p:txBody>
      </p:sp>
    </p:spTree>
    <p:extLst>
      <p:ext uri="{BB962C8B-B14F-4D97-AF65-F5344CB8AC3E}">
        <p14:creationId xmlns:p14="http://schemas.microsoft.com/office/powerpoint/2010/main" val="275365322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terms and have teachers repeat. </a:t>
            </a:r>
          </a:p>
        </p:txBody>
      </p:sp>
      <p:sp>
        <p:nvSpPr>
          <p:cNvPr id="4" name="Slide Number Placeholder 3"/>
          <p:cNvSpPr>
            <a:spLocks noGrp="1"/>
          </p:cNvSpPr>
          <p:nvPr>
            <p:ph type="sldNum" sz="quarter" idx="5"/>
          </p:nvPr>
        </p:nvSpPr>
        <p:spPr/>
        <p:txBody>
          <a:bodyPr/>
          <a:lstStyle/>
          <a:p>
            <a:fld id="{0E34CE70-55C6-4E46-82C9-94A40AE4AD8D}" type="slidenum">
              <a:rPr lang="en-US" smtClean="0"/>
              <a:t>44</a:t>
            </a:fld>
            <a:endParaRPr lang="en-US"/>
          </a:p>
        </p:txBody>
      </p:sp>
    </p:spTree>
    <p:extLst>
      <p:ext uri="{BB962C8B-B14F-4D97-AF65-F5344CB8AC3E}">
        <p14:creationId xmlns:p14="http://schemas.microsoft.com/office/powerpoint/2010/main" val="53549252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FA871731-CA9F-4B4F-82DC-076152B30C9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CBE72C08-A600-48CA-9D93-AB3A7AE3A02B}"/>
              </a:ext>
            </a:extLst>
          </p:cNvPr>
          <p:cNvSpPr>
            <a:spLocks noGrp="1"/>
          </p:cNvSpPr>
          <p:nvPr>
            <p:ph type="body" idx="1"/>
            <p:custDataLst>
              <p:tags r:id="rId1"/>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Pass out the crop-it tools and the Columbus images. Use the handout with questions to ask questions for the teachers to answer using the tool. </a:t>
            </a:r>
          </a:p>
        </p:txBody>
      </p:sp>
      <p:sp>
        <p:nvSpPr>
          <p:cNvPr id="21508" name="Slide Number Placeholder 3">
            <a:extLst>
              <a:ext uri="{FF2B5EF4-FFF2-40B4-BE49-F238E27FC236}">
                <a16:creationId xmlns:a16="http://schemas.microsoft.com/office/drawing/2014/main" id="{C1BDE85F-4732-468D-8F75-C4C2E7182A0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68775" indent="-295559">
              <a:defRPr>
                <a:solidFill>
                  <a:schemeClr val="tx1"/>
                </a:solidFill>
                <a:latin typeface="Calibri" panose="020F0502020204030204" pitchFamily="34" charset="0"/>
              </a:defRPr>
            </a:lvl2pPr>
            <a:lvl3pPr marL="1183850" indent="-235801">
              <a:defRPr>
                <a:solidFill>
                  <a:schemeClr val="tx1"/>
                </a:solidFill>
                <a:latin typeface="Calibri" panose="020F0502020204030204" pitchFamily="34" charset="0"/>
              </a:defRPr>
            </a:lvl3pPr>
            <a:lvl4pPr marL="1658683" indent="-235801">
              <a:defRPr>
                <a:solidFill>
                  <a:schemeClr val="tx1"/>
                </a:solidFill>
                <a:latin typeface="Calibri" panose="020F0502020204030204" pitchFamily="34" charset="0"/>
              </a:defRPr>
            </a:lvl4pPr>
            <a:lvl5pPr marL="2131900" indent="-235801">
              <a:defRPr>
                <a:solidFill>
                  <a:schemeClr val="tx1"/>
                </a:solidFill>
                <a:latin typeface="Calibri" panose="020F0502020204030204" pitchFamily="34" charset="0"/>
              </a:defRPr>
            </a:lvl5pPr>
            <a:lvl6pPr marL="2597041" indent="-235801" eaLnBrk="0" fontAlgn="base" hangingPunct="0">
              <a:spcBef>
                <a:spcPct val="0"/>
              </a:spcBef>
              <a:spcAft>
                <a:spcPct val="0"/>
              </a:spcAft>
              <a:defRPr>
                <a:solidFill>
                  <a:schemeClr val="tx1"/>
                </a:solidFill>
                <a:latin typeface="Calibri" panose="020F0502020204030204" pitchFamily="34" charset="0"/>
              </a:defRPr>
            </a:lvl6pPr>
            <a:lvl7pPr marL="3062182" indent="-235801" eaLnBrk="0" fontAlgn="base" hangingPunct="0">
              <a:spcBef>
                <a:spcPct val="0"/>
              </a:spcBef>
              <a:spcAft>
                <a:spcPct val="0"/>
              </a:spcAft>
              <a:defRPr>
                <a:solidFill>
                  <a:schemeClr val="tx1"/>
                </a:solidFill>
                <a:latin typeface="Calibri" panose="020F0502020204030204" pitchFamily="34" charset="0"/>
              </a:defRPr>
            </a:lvl7pPr>
            <a:lvl8pPr marL="3527325" indent="-235801" eaLnBrk="0" fontAlgn="base" hangingPunct="0">
              <a:spcBef>
                <a:spcPct val="0"/>
              </a:spcBef>
              <a:spcAft>
                <a:spcPct val="0"/>
              </a:spcAft>
              <a:defRPr>
                <a:solidFill>
                  <a:schemeClr val="tx1"/>
                </a:solidFill>
                <a:latin typeface="Calibri" panose="020F0502020204030204" pitchFamily="34" charset="0"/>
              </a:defRPr>
            </a:lvl8pPr>
            <a:lvl9pPr marL="3992466" indent="-235801" eaLnBrk="0" fontAlgn="base" hangingPunct="0">
              <a:spcBef>
                <a:spcPct val="0"/>
              </a:spcBef>
              <a:spcAft>
                <a:spcPct val="0"/>
              </a:spcAft>
              <a:defRPr>
                <a:solidFill>
                  <a:schemeClr val="tx1"/>
                </a:solidFill>
                <a:latin typeface="Calibri" panose="020F0502020204030204" pitchFamily="34" charset="0"/>
              </a:defRPr>
            </a:lvl9pPr>
          </a:lstStyle>
          <a:p>
            <a:fld id="{BC717816-69BD-4BF4-AF28-94BF12A3CD57}" type="slidenum">
              <a:rPr lang="en-US" altLang="en-US" smtClean="0"/>
              <a:pPr/>
              <a:t>45</a:t>
            </a:fld>
            <a:endParaRPr lang="en-US" altLang="en-US"/>
          </a:p>
        </p:txBody>
      </p:sp>
    </p:spTree>
    <p:extLst>
      <p:ext uri="{BB962C8B-B14F-4D97-AF65-F5344CB8AC3E}">
        <p14:creationId xmlns:p14="http://schemas.microsoft.com/office/powerpoint/2010/main" val="154913176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Chief Blueprint" panose="020B0500000000000000" pitchFamily="34" charset="0"/>
              </a:rPr>
              <a:t>Give each group a copy of the first page of the reading (</a:t>
            </a:r>
            <a:r>
              <a:rPr lang="en-US" sz="1200" b="1" dirty="0">
                <a:latin typeface="Chief Blueprint" panose="020B0500000000000000" pitchFamily="34" charset="0"/>
              </a:rPr>
              <a:t>Spanish Exploration</a:t>
            </a:r>
            <a:r>
              <a:rPr lang="en-US" sz="1200" dirty="0">
                <a:latin typeface="Chief Blueprint" panose="020B0500000000000000" pitchFamily="34" charset="0"/>
              </a:rPr>
              <a:t>) and conduct the reading. Give each participant one of the Pick A Cards to answer with their group at the end of the reading. </a:t>
            </a:r>
            <a:endParaRPr lang="en-US" dirty="0"/>
          </a:p>
        </p:txBody>
      </p:sp>
      <p:sp>
        <p:nvSpPr>
          <p:cNvPr id="4" name="Slide Number Placeholder 3"/>
          <p:cNvSpPr>
            <a:spLocks noGrp="1"/>
          </p:cNvSpPr>
          <p:nvPr>
            <p:ph type="sldNum" sz="quarter" idx="5"/>
          </p:nvPr>
        </p:nvSpPr>
        <p:spPr/>
        <p:txBody>
          <a:bodyPr/>
          <a:lstStyle/>
          <a:p>
            <a:fld id="{0E34CE70-55C6-4E46-82C9-94A40AE4AD8D}" type="slidenum">
              <a:rPr lang="en-US" smtClean="0"/>
              <a:t>46</a:t>
            </a:fld>
            <a:endParaRPr lang="en-US"/>
          </a:p>
        </p:txBody>
      </p:sp>
    </p:spTree>
    <p:extLst>
      <p:ext uri="{BB962C8B-B14F-4D97-AF65-F5344CB8AC3E}">
        <p14:creationId xmlns:p14="http://schemas.microsoft.com/office/powerpoint/2010/main" val="261340550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Pass out the Doodle Notes and have them complete what they can with the first page of reading – not all of the info comes from the first page. </a:t>
            </a:r>
          </a:p>
        </p:txBody>
      </p:sp>
      <p:sp>
        <p:nvSpPr>
          <p:cNvPr id="4" name="Slide Number Placeholder 3"/>
          <p:cNvSpPr>
            <a:spLocks noGrp="1"/>
          </p:cNvSpPr>
          <p:nvPr>
            <p:ph type="sldNum" sz="quarter" idx="5"/>
          </p:nvPr>
        </p:nvSpPr>
        <p:spPr/>
        <p:txBody>
          <a:bodyPr/>
          <a:lstStyle/>
          <a:p>
            <a:fld id="{0E34CE70-55C6-4E46-82C9-94A40AE4AD8D}" type="slidenum">
              <a:rPr lang="en-US" smtClean="0"/>
              <a:t>47</a:t>
            </a:fld>
            <a:endParaRPr lang="en-US"/>
          </a:p>
        </p:txBody>
      </p:sp>
    </p:spTree>
    <p:extLst>
      <p:ext uri="{BB962C8B-B14F-4D97-AF65-F5344CB8AC3E}">
        <p14:creationId xmlns:p14="http://schemas.microsoft.com/office/powerpoint/2010/main" val="171150965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3668">
              <a:defRPr/>
            </a:pPr>
            <a:r>
              <a:rPr lang="en-US" dirty="0">
                <a:latin typeface="Chief Blueprint" panose="020B0500000000000000" pitchFamily="34" charset="0"/>
              </a:rPr>
              <a:t>Pass out the first round of the hexagons. Make connections between the hexagon shapes.  For every connection they make, they earn 1 point. For example, the indigenous people shape is connected on 5 sides, exploration, Columbus, Spanish, person figure and Taino. A student should be able to explain how all of these are connected. If they can, they earn 5 points. You can ask them to annotate their connections with post it notes</a:t>
            </a:r>
          </a:p>
          <a:p>
            <a:endParaRPr lang="en-US" dirty="0"/>
          </a:p>
          <a:p>
            <a:endParaRPr lang="en-US" dirty="0"/>
          </a:p>
          <a:p>
            <a:r>
              <a:rPr lang="en-US" dirty="0"/>
              <a:t>Once you have finished the directions, go to the next slide before you start – you don’t want them to just copy your example. </a:t>
            </a:r>
          </a:p>
        </p:txBody>
      </p:sp>
      <p:sp>
        <p:nvSpPr>
          <p:cNvPr id="4" name="Slide Number Placeholder 3"/>
          <p:cNvSpPr>
            <a:spLocks noGrp="1"/>
          </p:cNvSpPr>
          <p:nvPr>
            <p:ph type="sldNum" sz="quarter" idx="5"/>
          </p:nvPr>
        </p:nvSpPr>
        <p:spPr/>
        <p:txBody>
          <a:bodyPr/>
          <a:lstStyle/>
          <a:p>
            <a:fld id="{0E34CE70-55C6-4E46-82C9-94A40AE4AD8D}" type="slidenum">
              <a:rPr lang="en-US" smtClean="0"/>
              <a:t>48</a:t>
            </a:fld>
            <a:endParaRPr lang="en-US"/>
          </a:p>
        </p:txBody>
      </p:sp>
    </p:spTree>
    <p:extLst>
      <p:ext uri="{BB962C8B-B14F-4D97-AF65-F5344CB8AC3E}">
        <p14:creationId xmlns:p14="http://schemas.microsoft.com/office/powerpoint/2010/main" val="188853097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them time to make connections with the hexagons. Do not clean up the hexagons, they need to stay out for the next round. </a:t>
            </a:r>
          </a:p>
        </p:txBody>
      </p:sp>
      <p:sp>
        <p:nvSpPr>
          <p:cNvPr id="4" name="Slide Number Placeholder 3"/>
          <p:cNvSpPr>
            <a:spLocks noGrp="1"/>
          </p:cNvSpPr>
          <p:nvPr>
            <p:ph type="sldNum" sz="quarter" idx="5"/>
          </p:nvPr>
        </p:nvSpPr>
        <p:spPr/>
        <p:txBody>
          <a:bodyPr/>
          <a:lstStyle/>
          <a:p>
            <a:fld id="{0E34CE70-55C6-4E46-82C9-94A40AE4AD8D}" type="slidenum">
              <a:rPr lang="en-US" smtClean="0"/>
              <a:t>49</a:t>
            </a:fld>
            <a:endParaRPr lang="en-US"/>
          </a:p>
        </p:txBody>
      </p:sp>
    </p:spTree>
    <p:extLst>
      <p:ext uri="{BB962C8B-B14F-4D97-AF65-F5344CB8AC3E}">
        <p14:creationId xmlns:p14="http://schemas.microsoft.com/office/powerpoint/2010/main" val="272643830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3668">
              <a:defRPr/>
            </a:pPr>
            <a:r>
              <a:rPr lang="en-US" dirty="0">
                <a:latin typeface="Chief Blueprint" panose="020B0500000000000000" pitchFamily="34" charset="0"/>
              </a:rPr>
              <a:t>This reading strategy models main idea.</a:t>
            </a:r>
          </a:p>
          <a:p>
            <a:endParaRPr lang="en-US" dirty="0"/>
          </a:p>
        </p:txBody>
      </p:sp>
      <p:sp>
        <p:nvSpPr>
          <p:cNvPr id="4" name="Slide Number Placeholder 3"/>
          <p:cNvSpPr>
            <a:spLocks noGrp="1"/>
          </p:cNvSpPr>
          <p:nvPr>
            <p:ph type="sldNum" sz="quarter" idx="5"/>
          </p:nvPr>
        </p:nvSpPr>
        <p:spPr/>
        <p:txBody>
          <a:bodyPr/>
          <a:lstStyle/>
          <a:p>
            <a:fld id="{0E34CE70-55C6-4E46-82C9-94A40AE4AD8D}" type="slidenum">
              <a:rPr lang="en-US" smtClean="0"/>
              <a:t>50</a:t>
            </a:fld>
            <a:endParaRPr lang="en-US"/>
          </a:p>
        </p:txBody>
      </p:sp>
    </p:spTree>
    <p:extLst>
      <p:ext uri="{BB962C8B-B14F-4D97-AF65-F5344CB8AC3E}">
        <p14:creationId xmlns:p14="http://schemas.microsoft.com/office/powerpoint/2010/main" val="339124130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Project so they can see if they can’t read the tiny cards in the boxes. </a:t>
            </a:r>
          </a:p>
        </p:txBody>
      </p:sp>
      <p:sp>
        <p:nvSpPr>
          <p:cNvPr id="4" name="Slide Number Placeholder 3"/>
          <p:cNvSpPr>
            <a:spLocks noGrp="1"/>
          </p:cNvSpPr>
          <p:nvPr>
            <p:ph type="sldNum" sz="quarter" idx="5"/>
          </p:nvPr>
        </p:nvSpPr>
        <p:spPr/>
        <p:txBody>
          <a:bodyPr/>
          <a:lstStyle/>
          <a:p>
            <a:fld id="{0E34CE70-55C6-4E46-82C9-94A40AE4AD8D}" type="slidenum">
              <a:rPr lang="en-US" smtClean="0"/>
              <a:t>51</a:t>
            </a:fld>
            <a:endParaRPr lang="en-US"/>
          </a:p>
        </p:txBody>
      </p:sp>
    </p:spTree>
    <p:extLst>
      <p:ext uri="{BB962C8B-B14F-4D97-AF65-F5344CB8AC3E}">
        <p14:creationId xmlns:p14="http://schemas.microsoft.com/office/powerpoint/2010/main" val="319814924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Tell them they could take notes. </a:t>
            </a:r>
          </a:p>
        </p:txBody>
      </p:sp>
      <p:sp>
        <p:nvSpPr>
          <p:cNvPr id="4" name="Slide Number Placeholder 3"/>
          <p:cNvSpPr>
            <a:spLocks noGrp="1"/>
          </p:cNvSpPr>
          <p:nvPr>
            <p:ph type="sldNum" sz="quarter" idx="5"/>
          </p:nvPr>
        </p:nvSpPr>
        <p:spPr/>
        <p:txBody>
          <a:bodyPr/>
          <a:lstStyle/>
          <a:p>
            <a:fld id="{0E34CE70-55C6-4E46-82C9-94A40AE4AD8D}" type="slidenum">
              <a:rPr lang="en-US" smtClean="0"/>
              <a:t>52</a:t>
            </a:fld>
            <a:endParaRPr lang="en-US"/>
          </a:p>
        </p:txBody>
      </p:sp>
    </p:spTree>
    <p:extLst>
      <p:ext uri="{BB962C8B-B14F-4D97-AF65-F5344CB8AC3E}">
        <p14:creationId xmlns:p14="http://schemas.microsoft.com/office/powerpoint/2010/main" val="15043497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9D053575-EFCB-CA78-8E74-F70B6A09CEE9}"/>
              </a:ext>
            </a:extLst>
          </p:cNvPr>
          <p:cNvSpPr>
            <a:spLocks noGrp="1" noRot="1" noChangeAspect="1" noChangeArrowheads="1" noTextEdit="1"/>
          </p:cNvSpPr>
          <p:nvPr>
            <p:ph type="sldImg"/>
          </p:nvPr>
        </p:nvSpPr>
        <p:spPr>
          <a:ln/>
        </p:spPr>
      </p:sp>
      <p:sp>
        <p:nvSpPr>
          <p:cNvPr id="15363" name="Notes Placeholder 2">
            <a:extLst>
              <a:ext uri="{FF2B5EF4-FFF2-40B4-BE49-F238E27FC236}">
                <a16:creationId xmlns:a16="http://schemas.microsoft.com/office/drawing/2014/main" id="{C70AD87F-0FBB-9D05-5B8C-308A2B2C100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5364" name="Slide Number Placeholder 3">
            <a:extLst>
              <a:ext uri="{FF2B5EF4-FFF2-40B4-BE49-F238E27FC236}">
                <a16:creationId xmlns:a16="http://schemas.microsoft.com/office/drawing/2014/main" id="{D27450F3-5C6A-97F9-2DD3-6C211B2006E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356" indent="-285521">
              <a:defRPr>
                <a:solidFill>
                  <a:schemeClr val="tx1"/>
                </a:solidFill>
                <a:latin typeface="Arial" panose="020B0604020202020204" pitchFamily="34" charset="0"/>
              </a:defRPr>
            </a:lvl2pPr>
            <a:lvl3pPr marL="1142086" indent="-228417">
              <a:defRPr>
                <a:solidFill>
                  <a:schemeClr val="tx1"/>
                </a:solidFill>
                <a:latin typeface="Arial" panose="020B0604020202020204" pitchFamily="34" charset="0"/>
              </a:defRPr>
            </a:lvl3pPr>
            <a:lvl4pPr marL="1598920" indent="-228417">
              <a:defRPr>
                <a:solidFill>
                  <a:schemeClr val="tx1"/>
                </a:solidFill>
                <a:latin typeface="Arial" panose="020B0604020202020204" pitchFamily="34" charset="0"/>
              </a:defRPr>
            </a:lvl4pPr>
            <a:lvl5pPr marL="2055754" indent="-228417">
              <a:defRPr>
                <a:solidFill>
                  <a:schemeClr val="tx1"/>
                </a:solidFill>
                <a:latin typeface="Arial" panose="020B0604020202020204" pitchFamily="34" charset="0"/>
              </a:defRPr>
            </a:lvl5pPr>
            <a:lvl6pPr marL="2512588" indent="-228417" eaLnBrk="0" fontAlgn="base" hangingPunct="0">
              <a:spcBef>
                <a:spcPct val="0"/>
              </a:spcBef>
              <a:spcAft>
                <a:spcPct val="0"/>
              </a:spcAft>
              <a:defRPr>
                <a:solidFill>
                  <a:schemeClr val="tx1"/>
                </a:solidFill>
                <a:latin typeface="Arial" panose="020B0604020202020204" pitchFamily="34" charset="0"/>
              </a:defRPr>
            </a:lvl6pPr>
            <a:lvl7pPr marL="2969423" indent="-228417" eaLnBrk="0" fontAlgn="base" hangingPunct="0">
              <a:spcBef>
                <a:spcPct val="0"/>
              </a:spcBef>
              <a:spcAft>
                <a:spcPct val="0"/>
              </a:spcAft>
              <a:defRPr>
                <a:solidFill>
                  <a:schemeClr val="tx1"/>
                </a:solidFill>
                <a:latin typeface="Arial" panose="020B0604020202020204" pitchFamily="34" charset="0"/>
              </a:defRPr>
            </a:lvl7pPr>
            <a:lvl8pPr marL="3426257" indent="-228417" eaLnBrk="0" fontAlgn="base" hangingPunct="0">
              <a:spcBef>
                <a:spcPct val="0"/>
              </a:spcBef>
              <a:spcAft>
                <a:spcPct val="0"/>
              </a:spcAft>
              <a:defRPr>
                <a:solidFill>
                  <a:schemeClr val="tx1"/>
                </a:solidFill>
                <a:latin typeface="Arial" panose="020B0604020202020204" pitchFamily="34" charset="0"/>
              </a:defRPr>
            </a:lvl8pPr>
            <a:lvl9pPr marL="3883091" indent="-228417" eaLnBrk="0" fontAlgn="base" hangingPunct="0">
              <a:spcBef>
                <a:spcPct val="0"/>
              </a:spcBef>
              <a:spcAft>
                <a:spcPct val="0"/>
              </a:spcAft>
              <a:defRPr>
                <a:solidFill>
                  <a:schemeClr val="tx1"/>
                </a:solidFill>
                <a:latin typeface="Arial" panose="020B0604020202020204" pitchFamily="34" charset="0"/>
              </a:defRPr>
            </a:lvl9pPr>
          </a:lstStyle>
          <a:p>
            <a:fld id="{72D59815-981B-4BE0-9789-9BAD919FA7D3}" type="slidenum">
              <a:rPr lang="en-US" altLang="en-US" smtClean="0"/>
              <a:pPr/>
              <a:t>6</a:t>
            </a:fld>
            <a:endParaRPr lang="en-US"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B82EF-606A-4AC6-1B8F-12B81DAEF7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028978-24F9-0692-8D9C-76C26F078C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1EE60D-602C-FD30-B737-B4A4E6AE40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A2D714C-B4BF-8376-ADEF-C7832186692F}"/>
              </a:ext>
            </a:extLst>
          </p:cNvPr>
          <p:cNvSpPr>
            <a:spLocks noGrp="1"/>
          </p:cNvSpPr>
          <p:nvPr>
            <p:ph type="sldNum" sz="quarter" idx="10"/>
          </p:nvPr>
        </p:nvSpPr>
        <p:spPr/>
        <p:txBody>
          <a:bodyPr/>
          <a:lstStyle/>
          <a:p>
            <a:fld id="{0E34CE70-55C6-4E46-82C9-94A40AE4AD8D}" type="slidenum">
              <a:rPr lang="en-US" smtClean="0"/>
              <a:t>53</a:t>
            </a:fld>
            <a:endParaRPr lang="en-US"/>
          </a:p>
        </p:txBody>
      </p:sp>
    </p:spTree>
    <p:extLst>
      <p:ext uri="{BB962C8B-B14F-4D97-AF65-F5344CB8AC3E}">
        <p14:creationId xmlns:p14="http://schemas.microsoft.com/office/powerpoint/2010/main" val="137326869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090830-D99D-34C6-9F9C-47762681F2E4}"/>
            </a:ext>
          </a:extLst>
        </p:cNvPr>
        <p:cNvGrpSpPr/>
        <p:nvPr/>
      </p:nvGrpSpPr>
      <p:grpSpPr>
        <a:xfrm>
          <a:off x="0" y="0"/>
          <a:ext cx="0" cy="0"/>
          <a:chOff x="0" y="0"/>
          <a:chExt cx="0" cy="0"/>
        </a:xfrm>
      </p:grpSpPr>
      <p:sp>
        <p:nvSpPr>
          <p:cNvPr id="181250" name="Slide Image Placeholder 1">
            <a:extLst>
              <a:ext uri="{FF2B5EF4-FFF2-40B4-BE49-F238E27FC236}">
                <a16:creationId xmlns:a16="http://schemas.microsoft.com/office/drawing/2014/main" id="{BCA9BC01-EC02-77E8-B1C4-87ACFC139423}"/>
              </a:ext>
            </a:extLst>
          </p:cNvPr>
          <p:cNvSpPr>
            <a:spLocks noGrp="1" noRot="1" noChangeAspect="1" noTextEdit="1"/>
          </p:cNvSpPr>
          <p:nvPr>
            <p:ph type="sldImg"/>
          </p:nvPr>
        </p:nvSpPr>
        <p:spPr>
          <a:ln/>
        </p:spPr>
      </p:sp>
      <p:sp>
        <p:nvSpPr>
          <p:cNvPr id="181251" name="Notes Placeholder 2">
            <a:extLst>
              <a:ext uri="{FF2B5EF4-FFF2-40B4-BE49-F238E27FC236}">
                <a16:creationId xmlns:a16="http://schemas.microsoft.com/office/drawing/2014/main" id="{9668E1DC-F623-C076-0897-6F2F25D27592}"/>
              </a:ext>
            </a:extLst>
          </p:cNvPr>
          <p:cNvSpPr>
            <a:spLocks noGrp="1"/>
          </p:cNvSpPr>
          <p:nvPr>
            <p:ph type="body" idx="1"/>
            <p:custDataLst>
              <p:tags r:id="rId1"/>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181252" name="Slide Number Placeholder 3">
            <a:extLst>
              <a:ext uri="{FF2B5EF4-FFF2-40B4-BE49-F238E27FC236}">
                <a16:creationId xmlns:a16="http://schemas.microsoft.com/office/drawing/2014/main" id="{5FF9B71F-D841-EBFB-FDB5-112A39C798B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69938" indent="-295275">
              <a:defRPr>
                <a:solidFill>
                  <a:schemeClr val="tx1"/>
                </a:solidFill>
                <a:latin typeface="Arial" panose="020B0604020202020204" pitchFamily="34" charset="0"/>
              </a:defRPr>
            </a:lvl2pPr>
            <a:lvl3pPr marL="1184275" indent="-234950">
              <a:defRPr>
                <a:solidFill>
                  <a:schemeClr val="tx1"/>
                </a:solidFill>
                <a:latin typeface="Arial" panose="020B0604020202020204" pitchFamily="34" charset="0"/>
              </a:defRPr>
            </a:lvl3pPr>
            <a:lvl4pPr marL="1660525" indent="-234950">
              <a:defRPr>
                <a:solidFill>
                  <a:schemeClr val="tx1"/>
                </a:solidFill>
                <a:latin typeface="Arial" panose="020B0604020202020204" pitchFamily="34" charset="0"/>
              </a:defRPr>
            </a:lvl4pPr>
            <a:lvl5pPr marL="2135188" indent="-234950">
              <a:defRPr>
                <a:solidFill>
                  <a:schemeClr val="tx1"/>
                </a:solidFill>
                <a:latin typeface="Arial" panose="020B0604020202020204" pitchFamily="34" charset="0"/>
              </a:defRPr>
            </a:lvl5pPr>
            <a:lvl6pPr marL="2592388" indent="-234950" eaLnBrk="0" fontAlgn="base" hangingPunct="0">
              <a:spcBef>
                <a:spcPct val="0"/>
              </a:spcBef>
              <a:spcAft>
                <a:spcPct val="0"/>
              </a:spcAft>
              <a:defRPr>
                <a:solidFill>
                  <a:schemeClr val="tx1"/>
                </a:solidFill>
                <a:latin typeface="Arial" panose="020B0604020202020204" pitchFamily="34" charset="0"/>
              </a:defRPr>
            </a:lvl6pPr>
            <a:lvl7pPr marL="3049588" indent="-234950" eaLnBrk="0" fontAlgn="base" hangingPunct="0">
              <a:spcBef>
                <a:spcPct val="0"/>
              </a:spcBef>
              <a:spcAft>
                <a:spcPct val="0"/>
              </a:spcAft>
              <a:defRPr>
                <a:solidFill>
                  <a:schemeClr val="tx1"/>
                </a:solidFill>
                <a:latin typeface="Arial" panose="020B0604020202020204" pitchFamily="34" charset="0"/>
              </a:defRPr>
            </a:lvl7pPr>
            <a:lvl8pPr marL="3506788" indent="-234950" eaLnBrk="0" fontAlgn="base" hangingPunct="0">
              <a:spcBef>
                <a:spcPct val="0"/>
              </a:spcBef>
              <a:spcAft>
                <a:spcPct val="0"/>
              </a:spcAft>
              <a:defRPr>
                <a:solidFill>
                  <a:schemeClr val="tx1"/>
                </a:solidFill>
                <a:latin typeface="Arial" panose="020B0604020202020204" pitchFamily="34" charset="0"/>
              </a:defRPr>
            </a:lvl8pPr>
            <a:lvl9pPr marL="3963988" indent="-234950" eaLnBrk="0" fontAlgn="base" hangingPunct="0">
              <a:spcBef>
                <a:spcPct val="0"/>
              </a:spcBef>
              <a:spcAft>
                <a:spcPct val="0"/>
              </a:spcAft>
              <a:defRPr>
                <a:solidFill>
                  <a:schemeClr val="tx1"/>
                </a:solidFill>
                <a:latin typeface="Arial" panose="020B0604020202020204" pitchFamily="34" charset="0"/>
              </a:defRPr>
            </a:lvl9pPr>
          </a:lstStyle>
          <a:p>
            <a:fld id="{952DD8E3-BB5A-4FBF-84DA-58BCE2272F32}" type="slidenum">
              <a:rPr lang="en-US" altLang="en-US" smtClean="0">
                <a:latin typeface="Calibri" panose="020F0502020204030204" pitchFamily="34" charset="0"/>
              </a:rPr>
              <a:pPr/>
              <a:t>56</a:t>
            </a:fld>
            <a:endParaRPr lang="en-US" altLang="en-US">
              <a:latin typeface="Calibri" panose="020F0502020204030204" pitchFamily="34" charset="0"/>
            </a:endParaRPr>
          </a:p>
        </p:txBody>
      </p:sp>
    </p:spTree>
    <p:extLst>
      <p:ext uri="{BB962C8B-B14F-4D97-AF65-F5344CB8AC3E}">
        <p14:creationId xmlns:p14="http://schemas.microsoft.com/office/powerpoint/2010/main" val="426824471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DA9ED7A6-F7FD-4896-82F0-A8E62C85F30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A1F00ACB-7970-4BE4-A61A-34EDBFA3492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3668">
              <a:defRPr/>
            </a:pPr>
            <a:r>
              <a:rPr lang="en-US" altLang="en-US" dirty="0"/>
              <a:t>Debrief the lesson by asking them to use specific design qualities of engagement terminology to identify different parts of the lesson that increase engagement. </a:t>
            </a:r>
          </a:p>
          <a:p>
            <a:endParaRPr lang="en-US" altLang="en-US" dirty="0"/>
          </a:p>
        </p:txBody>
      </p:sp>
      <p:sp>
        <p:nvSpPr>
          <p:cNvPr id="17412" name="Slide Number Placeholder 3">
            <a:extLst>
              <a:ext uri="{FF2B5EF4-FFF2-40B4-BE49-F238E27FC236}">
                <a16:creationId xmlns:a16="http://schemas.microsoft.com/office/drawing/2014/main" id="{F26EC496-CEA4-4AA5-8FCC-07E734351D5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6460" indent="-290946">
              <a:defRPr>
                <a:solidFill>
                  <a:schemeClr val="tx1"/>
                </a:solidFill>
                <a:latin typeface="Arial" panose="020B0604020202020204" pitchFamily="34" charset="0"/>
              </a:defRPr>
            </a:lvl2pPr>
            <a:lvl3pPr marL="1163785" indent="-232757">
              <a:defRPr>
                <a:solidFill>
                  <a:schemeClr val="tx1"/>
                </a:solidFill>
                <a:latin typeface="Arial" panose="020B0604020202020204" pitchFamily="34" charset="0"/>
              </a:defRPr>
            </a:lvl3pPr>
            <a:lvl4pPr marL="1629300" indent="-232757">
              <a:defRPr>
                <a:solidFill>
                  <a:schemeClr val="tx1"/>
                </a:solidFill>
                <a:latin typeface="Arial" panose="020B0604020202020204" pitchFamily="34" charset="0"/>
              </a:defRPr>
            </a:lvl4pPr>
            <a:lvl5pPr marL="2094814" indent="-232757">
              <a:defRPr>
                <a:solidFill>
                  <a:schemeClr val="tx1"/>
                </a:solidFill>
                <a:latin typeface="Arial" panose="020B0604020202020204" pitchFamily="34" charset="0"/>
              </a:defRPr>
            </a:lvl5pPr>
            <a:lvl6pPr marL="2560327" indent="-232757" eaLnBrk="0" fontAlgn="base" hangingPunct="0">
              <a:spcBef>
                <a:spcPct val="0"/>
              </a:spcBef>
              <a:spcAft>
                <a:spcPct val="0"/>
              </a:spcAft>
              <a:defRPr>
                <a:solidFill>
                  <a:schemeClr val="tx1"/>
                </a:solidFill>
                <a:latin typeface="Arial" panose="020B0604020202020204" pitchFamily="34" charset="0"/>
              </a:defRPr>
            </a:lvl6pPr>
            <a:lvl7pPr marL="3025841" indent="-232757" eaLnBrk="0" fontAlgn="base" hangingPunct="0">
              <a:spcBef>
                <a:spcPct val="0"/>
              </a:spcBef>
              <a:spcAft>
                <a:spcPct val="0"/>
              </a:spcAft>
              <a:defRPr>
                <a:solidFill>
                  <a:schemeClr val="tx1"/>
                </a:solidFill>
                <a:latin typeface="Arial" panose="020B0604020202020204" pitchFamily="34" charset="0"/>
              </a:defRPr>
            </a:lvl7pPr>
            <a:lvl8pPr marL="3491356" indent="-232757" eaLnBrk="0" fontAlgn="base" hangingPunct="0">
              <a:spcBef>
                <a:spcPct val="0"/>
              </a:spcBef>
              <a:spcAft>
                <a:spcPct val="0"/>
              </a:spcAft>
              <a:defRPr>
                <a:solidFill>
                  <a:schemeClr val="tx1"/>
                </a:solidFill>
                <a:latin typeface="Arial" panose="020B0604020202020204" pitchFamily="34" charset="0"/>
              </a:defRPr>
            </a:lvl8pPr>
            <a:lvl9pPr marL="3956870" indent="-232757" eaLnBrk="0" fontAlgn="base" hangingPunct="0">
              <a:spcBef>
                <a:spcPct val="0"/>
              </a:spcBef>
              <a:spcAft>
                <a:spcPct val="0"/>
              </a:spcAft>
              <a:defRPr>
                <a:solidFill>
                  <a:schemeClr val="tx1"/>
                </a:solidFill>
                <a:latin typeface="Arial" panose="020B0604020202020204" pitchFamily="34" charset="0"/>
              </a:defRPr>
            </a:lvl9pPr>
          </a:lstStyle>
          <a:p>
            <a:fld id="{27430054-4049-4F77-901A-FB15299DCB33}" type="slidenum">
              <a:rPr lang="en-US" altLang="en-US" smtClean="0">
                <a:latin typeface="Calibri" panose="020F0502020204030204" pitchFamily="34" charset="0"/>
              </a:rPr>
              <a:pPr/>
              <a:t>57</a:t>
            </a:fld>
            <a:endParaRPr lang="en-US" altLang="en-US">
              <a:latin typeface="Calibri" panose="020F0502020204030204" pitchFamily="34" charset="0"/>
            </a:endParaRPr>
          </a:p>
        </p:txBody>
      </p:sp>
    </p:spTree>
    <p:extLst>
      <p:ext uri="{BB962C8B-B14F-4D97-AF65-F5344CB8AC3E}">
        <p14:creationId xmlns:p14="http://schemas.microsoft.com/office/powerpoint/2010/main" val="11859024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34CE70-55C6-4E46-82C9-94A40AE4AD8D}" type="slidenum">
              <a:rPr lang="en-US" smtClean="0"/>
              <a:t>58</a:t>
            </a:fld>
            <a:endParaRPr lang="en-US"/>
          </a:p>
        </p:txBody>
      </p:sp>
    </p:spTree>
    <p:extLst>
      <p:ext uri="{BB962C8B-B14F-4D97-AF65-F5344CB8AC3E}">
        <p14:creationId xmlns:p14="http://schemas.microsoft.com/office/powerpoint/2010/main" val="150555178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 ask a few teachers as a warm-up question.</a:t>
            </a:r>
          </a:p>
        </p:txBody>
      </p:sp>
      <p:sp>
        <p:nvSpPr>
          <p:cNvPr id="4" name="Slide Number Placeholder 3"/>
          <p:cNvSpPr>
            <a:spLocks noGrp="1"/>
          </p:cNvSpPr>
          <p:nvPr>
            <p:ph type="sldNum" sz="quarter" idx="5"/>
          </p:nvPr>
        </p:nvSpPr>
        <p:spPr/>
        <p:txBody>
          <a:bodyPr/>
          <a:lstStyle/>
          <a:p>
            <a:fld id="{C4100561-FA90-4571-BC88-54E0E8770C1B}" type="slidenum">
              <a:rPr lang="en-US" smtClean="0"/>
              <a:t>59</a:t>
            </a:fld>
            <a:endParaRPr lang="en-US"/>
          </a:p>
        </p:txBody>
      </p:sp>
    </p:spTree>
    <p:extLst>
      <p:ext uri="{BB962C8B-B14F-4D97-AF65-F5344CB8AC3E}">
        <p14:creationId xmlns:p14="http://schemas.microsoft.com/office/powerpoint/2010/main" val="286696994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them time to write on the back of the Engagement Doodle Notes. </a:t>
            </a:r>
          </a:p>
        </p:txBody>
      </p:sp>
      <p:sp>
        <p:nvSpPr>
          <p:cNvPr id="4" name="Slide Number Placeholder 3"/>
          <p:cNvSpPr>
            <a:spLocks noGrp="1"/>
          </p:cNvSpPr>
          <p:nvPr>
            <p:ph type="sldNum" sz="quarter" idx="5"/>
          </p:nvPr>
        </p:nvSpPr>
        <p:spPr/>
        <p:txBody>
          <a:bodyPr/>
          <a:lstStyle/>
          <a:p>
            <a:fld id="{0E34CE70-55C6-4E46-82C9-94A40AE4AD8D}" type="slidenum">
              <a:rPr lang="en-US" smtClean="0"/>
              <a:t>60</a:t>
            </a:fld>
            <a:endParaRPr lang="en-US"/>
          </a:p>
        </p:txBody>
      </p:sp>
    </p:spTree>
    <p:extLst>
      <p:ext uri="{BB962C8B-B14F-4D97-AF65-F5344CB8AC3E}">
        <p14:creationId xmlns:p14="http://schemas.microsoft.com/office/powerpoint/2010/main" val="284584402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Slide Image Placeholder 1"/>
          <p:cNvSpPr>
            <a:spLocks noGrp="1" noRot="1" noChangeAspect="1" noTextEdit="1"/>
          </p:cNvSpPr>
          <p:nvPr>
            <p:ph type="sldImg"/>
          </p:nvPr>
        </p:nvSpPr>
        <p:spPr>
          <a:ln/>
        </p:spPr>
      </p:sp>
      <p:sp>
        <p:nvSpPr>
          <p:cNvPr id="208899" name="Notes Placeholder 2"/>
          <p:cNvSpPr>
            <a:spLocks noGrp="1"/>
          </p:cNvSpPr>
          <p:nvPr>
            <p:ph type="body" idx="1"/>
            <p:custDataLst>
              <p:tags r:id="rId1"/>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2089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97874" indent="-306143">
              <a:defRPr>
                <a:solidFill>
                  <a:schemeClr val="tx1"/>
                </a:solidFill>
                <a:latin typeface="Arial" panose="020B0604020202020204" pitchFamily="34" charset="0"/>
              </a:defRPr>
            </a:lvl2pPr>
            <a:lvl3pPr marL="1229329" indent="-244279">
              <a:defRPr>
                <a:solidFill>
                  <a:schemeClr val="tx1"/>
                </a:solidFill>
                <a:latin typeface="Arial" panose="020B0604020202020204" pitchFamily="34" charset="0"/>
              </a:defRPr>
            </a:lvl3pPr>
            <a:lvl4pPr marL="1722646" indent="-244279">
              <a:defRPr>
                <a:solidFill>
                  <a:schemeClr val="tx1"/>
                </a:solidFill>
                <a:latin typeface="Arial" panose="020B0604020202020204" pitchFamily="34" charset="0"/>
              </a:defRPr>
            </a:lvl4pPr>
            <a:lvl5pPr marL="2214377" indent="-244279">
              <a:defRPr>
                <a:solidFill>
                  <a:schemeClr val="tx1"/>
                </a:solidFill>
                <a:latin typeface="Arial" panose="020B0604020202020204" pitchFamily="34" charset="0"/>
              </a:defRPr>
            </a:lvl5pPr>
            <a:lvl6pPr marL="2671211" indent="-244279" eaLnBrk="0" fontAlgn="base" hangingPunct="0">
              <a:spcBef>
                <a:spcPct val="0"/>
              </a:spcBef>
              <a:spcAft>
                <a:spcPct val="0"/>
              </a:spcAft>
              <a:defRPr>
                <a:solidFill>
                  <a:schemeClr val="tx1"/>
                </a:solidFill>
                <a:latin typeface="Arial" panose="020B0604020202020204" pitchFamily="34" charset="0"/>
              </a:defRPr>
            </a:lvl6pPr>
            <a:lvl7pPr marL="3128046" indent="-244279" eaLnBrk="0" fontAlgn="base" hangingPunct="0">
              <a:spcBef>
                <a:spcPct val="0"/>
              </a:spcBef>
              <a:spcAft>
                <a:spcPct val="0"/>
              </a:spcAft>
              <a:defRPr>
                <a:solidFill>
                  <a:schemeClr val="tx1"/>
                </a:solidFill>
                <a:latin typeface="Arial" panose="020B0604020202020204" pitchFamily="34" charset="0"/>
              </a:defRPr>
            </a:lvl7pPr>
            <a:lvl8pPr marL="3584880" indent="-244279" eaLnBrk="0" fontAlgn="base" hangingPunct="0">
              <a:spcBef>
                <a:spcPct val="0"/>
              </a:spcBef>
              <a:spcAft>
                <a:spcPct val="0"/>
              </a:spcAft>
              <a:defRPr>
                <a:solidFill>
                  <a:schemeClr val="tx1"/>
                </a:solidFill>
                <a:latin typeface="Arial" panose="020B0604020202020204" pitchFamily="34" charset="0"/>
              </a:defRPr>
            </a:lvl8pPr>
            <a:lvl9pPr marL="4041714" indent="-244279" eaLnBrk="0" fontAlgn="base" hangingPunct="0">
              <a:spcBef>
                <a:spcPct val="0"/>
              </a:spcBef>
              <a:spcAft>
                <a:spcPct val="0"/>
              </a:spcAft>
              <a:defRPr>
                <a:solidFill>
                  <a:schemeClr val="tx1"/>
                </a:solidFill>
                <a:latin typeface="Arial" panose="020B0604020202020204" pitchFamily="34" charset="0"/>
              </a:defRPr>
            </a:lvl9pPr>
          </a:lstStyle>
          <a:p>
            <a:fld id="{52387878-B40B-4180-93A0-2B19AB0571C9}" type="slidenum">
              <a:rPr lang="en-US" altLang="en-US" smtClean="0">
                <a:latin typeface="Calibri" panose="020F0502020204030204" pitchFamily="34" charset="0"/>
              </a:rPr>
              <a:pPr/>
              <a:t>62</a:t>
            </a:fld>
            <a:endParaRPr lang="en-US" altLang="en-US">
              <a:latin typeface="Calibri" panose="020F0502020204030204" pitchFamily="34" charset="0"/>
            </a:endParaRPr>
          </a:p>
        </p:txBody>
      </p:sp>
    </p:spTree>
    <p:extLst>
      <p:ext uri="{BB962C8B-B14F-4D97-AF65-F5344CB8AC3E}">
        <p14:creationId xmlns:p14="http://schemas.microsoft.com/office/powerpoint/2010/main" val="404620337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They love this part! Just wander around and help as needed. </a:t>
            </a:r>
          </a:p>
        </p:txBody>
      </p:sp>
      <p:sp>
        <p:nvSpPr>
          <p:cNvPr id="4" name="Slide Number Placeholder 3"/>
          <p:cNvSpPr>
            <a:spLocks noGrp="1"/>
          </p:cNvSpPr>
          <p:nvPr>
            <p:ph type="sldNum" sz="quarter" idx="5"/>
          </p:nvPr>
        </p:nvSpPr>
        <p:spPr/>
        <p:txBody>
          <a:bodyPr/>
          <a:lstStyle/>
          <a:p>
            <a:fld id="{0E34CE70-55C6-4E46-82C9-94A40AE4AD8D}" type="slidenum">
              <a:rPr lang="en-US" smtClean="0"/>
              <a:t>64</a:t>
            </a:fld>
            <a:endParaRPr lang="en-US"/>
          </a:p>
        </p:txBody>
      </p:sp>
    </p:spTree>
    <p:extLst>
      <p:ext uri="{BB962C8B-B14F-4D97-AF65-F5344CB8AC3E}">
        <p14:creationId xmlns:p14="http://schemas.microsoft.com/office/powerpoint/2010/main" val="41793899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CB7F6985-C10C-B435-A391-BD8331879A70}"/>
              </a:ext>
            </a:extLst>
          </p:cNvPr>
          <p:cNvSpPr>
            <a:spLocks noGrp="1" noRot="1" noChangeAspect="1" noChangeArrowheads="1" noTextEdit="1"/>
          </p:cNvSpPr>
          <p:nvPr>
            <p:ph type="sldImg"/>
          </p:nvPr>
        </p:nvSpPr>
        <p:spPr>
          <a:ln/>
        </p:spPr>
      </p:sp>
      <p:sp>
        <p:nvSpPr>
          <p:cNvPr id="17411" name="Notes Placeholder 2">
            <a:extLst>
              <a:ext uri="{FF2B5EF4-FFF2-40B4-BE49-F238E27FC236}">
                <a16:creationId xmlns:a16="http://schemas.microsoft.com/office/drawing/2014/main" id="{188F10EF-5624-F720-22AC-B7AE62B3D34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7412" name="Slide Number Placeholder 3">
            <a:extLst>
              <a:ext uri="{FF2B5EF4-FFF2-40B4-BE49-F238E27FC236}">
                <a16:creationId xmlns:a16="http://schemas.microsoft.com/office/drawing/2014/main" id="{03DEE32B-DB74-809E-0EA8-30A012E096C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356" indent="-285521">
              <a:defRPr>
                <a:solidFill>
                  <a:schemeClr val="tx1"/>
                </a:solidFill>
                <a:latin typeface="Arial" panose="020B0604020202020204" pitchFamily="34" charset="0"/>
              </a:defRPr>
            </a:lvl2pPr>
            <a:lvl3pPr marL="1142086" indent="-228417">
              <a:defRPr>
                <a:solidFill>
                  <a:schemeClr val="tx1"/>
                </a:solidFill>
                <a:latin typeface="Arial" panose="020B0604020202020204" pitchFamily="34" charset="0"/>
              </a:defRPr>
            </a:lvl3pPr>
            <a:lvl4pPr marL="1598920" indent="-228417">
              <a:defRPr>
                <a:solidFill>
                  <a:schemeClr val="tx1"/>
                </a:solidFill>
                <a:latin typeface="Arial" panose="020B0604020202020204" pitchFamily="34" charset="0"/>
              </a:defRPr>
            </a:lvl4pPr>
            <a:lvl5pPr marL="2055754" indent="-228417">
              <a:defRPr>
                <a:solidFill>
                  <a:schemeClr val="tx1"/>
                </a:solidFill>
                <a:latin typeface="Arial" panose="020B0604020202020204" pitchFamily="34" charset="0"/>
              </a:defRPr>
            </a:lvl5pPr>
            <a:lvl6pPr marL="2512588" indent="-228417" eaLnBrk="0" fontAlgn="base" hangingPunct="0">
              <a:spcBef>
                <a:spcPct val="0"/>
              </a:spcBef>
              <a:spcAft>
                <a:spcPct val="0"/>
              </a:spcAft>
              <a:defRPr>
                <a:solidFill>
                  <a:schemeClr val="tx1"/>
                </a:solidFill>
                <a:latin typeface="Arial" panose="020B0604020202020204" pitchFamily="34" charset="0"/>
              </a:defRPr>
            </a:lvl6pPr>
            <a:lvl7pPr marL="2969423" indent="-228417" eaLnBrk="0" fontAlgn="base" hangingPunct="0">
              <a:spcBef>
                <a:spcPct val="0"/>
              </a:spcBef>
              <a:spcAft>
                <a:spcPct val="0"/>
              </a:spcAft>
              <a:defRPr>
                <a:solidFill>
                  <a:schemeClr val="tx1"/>
                </a:solidFill>
                <a:latin typeface="Arial" panose="020B0604020202020204" pitchFamily="34" charset="0"/>
              </a:defRPr>
            </a:lvl7pPr>
            <a:lvl8pPr marL="3426257" indent="-228417" eaLnBrk="0" fontAlgn="base" hangingPunct="0">
              <a:spcBef>
                <a:spcPct val="0"/>
              </a:spcBef>
              <a:spcAft>
                <a:spcPct val="0"/>
              </a:spcAft>
              <a:defRPr>
                <a:solidFill>
                  <a:schemeClr val="tx1"/>
                </a:solidFill>
                <a:latin typeface="Arial" panose="020B0604020202020204" pitchFamily="34" charset="0"/>
              </a:defRPr>
            </a:lvl8pPr>
            <a:lvl9pPr marL="3883091" indent="-228417" eaLnBrk="0" fontAlgn="base" hangingPunct="0">
              <a:spcBef>
                <a:spcPct val="0"/>
              </a:spcBef>
              <a:spcAft>
                <a:spcPct val="0"/>
              </a:spcAft>
              <a:defRPr>
                <a:solidFill>
                  <a:schemeClr val="tx1"/>
                </a:solidFill>
                <a:latin typeface="Arial" panose="020B0604020202020204" pitchFamily="34" charset="0"/>
              </a:defRPr>
            </a:lvl9pPr>
          </a:lstStyle>
          <a:p>
            <a:fld id="{DB2D9F6A-1D83-4623-81F2-26E4B71F4116}" type="slidenum">
              <a:rPr lang="en-US" altLang="en-US" smtClean="0"/>
              <a:pPr/>
              <a:t>7</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2CAB2BBE-72C9-72CF-DA8C-549B6CEF574F}"/>
              </a:ext>
            </a:extLst>
          </p:cNvPr>
          <p:cNvSpPr>
            <a:spLocks noGrp="1" noRot="1" noChangeAspect="1" noChangeArrowheads="1" noTextEdit="1"/>
          </p:cNvSpPr>
          <p:nvPr>
            <p:ph type="sldImg"/>
          </p:nvPr>
        </p:nvSpPr>
        <p:spPr>
          <a:ln/>
        </p:spPr>
      </p:sp>
      <p:sp>
        <p:nvSpPr>
          <p:cNvPr id="19459" name="Notes Placeholder 2">
            <a:extLst>
              <a:ext uri="{FF2B5EF4-FFF2-40B4-BE49-F238E27FC236}">
                <a16:creationId xmlns:a16="http://schemas.microsoft.com/office/drawing/2014/main" id="{08163CA9-FB73-BCD3-2141-B41DC36BA77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9460" name="Slide Number Placeholder 3">
            <a:extLst>
              <a:ext uri="{FF2B5EF4-FFF2-40B4-BE49-F238E27FC236}">
                <a16:creationId xmlns:a16="http://schemas.microsoft.com/office/drawing/2014/main" id="{9DAD7A1B-BDE5-4A2F-B009-B66B74642F8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356" indent="-285521">
              <a:defRPr>
                <a:solidFill>
                  <a:schemeClr val="tx1"/>
                </a:solidFill>
                <a:latin typeface="Arial" panose="020B0604020202020204" pitchFamily="34" charset="0"/>
              </a:defRPr>
            </a:lvl2pPr>
            <a:lvl3pPr marL="1142086" indent="-228417">
              <a:defRPr>
                <a:solidFill>
                  <a:schemeClr val="tx1"/>
                </a:solidFill>
                <a:latin typeface="Arial" panose="020B0604020202020204" pitchFamily="34" charset="0"/>
              </a:defRPr>
            </a:lvl3pPr>
            <a:lvl4pPr marL="1598920" indent="-228417">
              <a:defRPr>
                <a:solidFill>
                  <a:schemeClr val="tx1"/>
                </a:solidFill>
                <a:latin typeface="Arial" panose="020B0604020202020204" pitchFamily="34" charset="0"/>
              </a:defRPr>
            </a:lvl4pPr>
            <a:lvl5pPr marL="2055754" indent="-228417">
              <a:defRPr>
                <a:solidFill>
                  <a:schemeClr val="tx1"/>
                </a:solidFill>
                <a:latin typeface="Arial" panose="020B0604020202020204" pitchFamily="34" charset="0"/>
              </a:defRPr>
            </a:lvl5pPr>
            <a:lvl6pPr marL="2512588" indent="-228417" eaLnBrk="0" fontAlgn="base" hangingPunct="0">
              <a:spcBef>
                <a:spcPct val="0"/>
              </a:spcBef>
              <a:spcAft>
                <a:spcPct val="0"/>
              </a:spcAft>
              <a:defRPr>
                <a:solidFill>
                  <a:schemeClr val="tx1"/>
                </a:solidFill>
                <a:latin typeface="Arial" panose="020B0604020202020204" pitchFamily="34" charset="0"/>
              </a:defRPr>
            </a:lvl6pPr>
            <a:lvl7pPr marL="2969423" indent="-228417" eaLnBrk="0" fontAlgn="base" hangingPunct="0">
              <a:spcBef>
                <a:spcPct val="0"/>
              </a:spcBef>
              <a:spcAft>
                <a:spcPct val="0"/>
              </a:spcAft>
              <a:defRPr>
                <a:solidFill>
                  <a:schemeClr val="tx1"/>
                </a:solidFill>
                <a:latin typeface="Arial" panose="020B0604020202020204" pitchFamily="34" charset="0"/>
              </a:defRPr>
            </a:lvl7pPr>
            <a:lvl8pPr marL="3426257" indent="-228417" eaLnBrk="0" fontAlgn="base" hangingPunct="0">
              <a:spcBef>
                <a:spcPct val="0"/>
              </a:spcBef>
              <a:spcAft>
                <a:spcPct val="0"/>
              </a:spcAft>
              <a:defRPr>
                <a:solidFill>
                  <a:schemeClr val="tx1"/>
                </a:solidFill>
                <a:latin typeface="Arial" panose="020B0604020202020204" pitchFamily="34" charset="0"/>
              </a:defRPr>
            </a:lvl8pPr>
            <a:lvl9pPr marL="3883091" indent="-228417" eaLnBrk="0" fontAlgn="base" hangingPunct="0">
              <a:spcBef>
                <a:spcPct val="0"/>
              </a:spcBef>
              <a:spcAft>
                <a:spcPct val="0"/>
              </a:spcAft>
              <a:defRPr>
                <a:solidFill>
                  <a:schemeClr val="tx1"/>
                </a:solidFill>
                <a:latin typeface="Arial" panose="020B0604020202020204" pitchFamily="34" charset="0"/>
              </a:defRPr>
            </a:lvl9pPr>
          </a:lstStyle>
          <a:p>
            <a:fld id="{B7375DAB-02AE-40FA-B9B6-92F21F64007B}" type="slidenum">
              <a:rPr lang="en-US" altLang="en-US" smtClean="0"/>
              <a:pPr/>
              <a:t>8</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73AB117D-607A-3F2F-94AE-D1D7D35BC193}"/>
              </a:ext>
            </a:extLst>
          </p:cNvPr>
          <p:cNvSpPr>
            <a:spLocks noGrp="1" noRot="1" noChangeAspect="1" noChangeArrowheads="1" noTextEdit="1"/>
          </p:cNvSpPr>
          <p:nvPr>
            <p:ph type="sldImg"/>
          </p:nvPr>
        </p:nvSpPr>
        <p:spPr>
          <a:ln/>
        </p:spPr>
      </p:sp>
      <p:sp>
        <p:nvSpPr>
          <p:cNvPr id="21507" name="Notes Placeholder 2">
            <a:extLst>
              <a:ext uri="{FF2B5EF4-FFF2-40B4-BE49-F238E27FC236}">
                <a16:creationId xmlns:a16="http://schemas.microsoft.com/office/drawing/2014/main" id="{3057D5C8-C59E-F041-9D72-363339FBB70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21508" name="Slide Number Placeholder 3">
            <a:extLst>
              <a:ext uri="{FF2B5EF4-FFF2-40B4-BE49-F238E27FC236}">
                <a16:creationId xmlns:a16="http://schemas.microsoft.com/office/drawing/2014/main" id="{BA9583E1-5C8B-2DA3-545C-280F7FE9116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356" indent="-285521">
              <a:defRPr>
                <a:solidFill>
                  <a:schemeClr val="tx1"/>
                </a:solidFill>
                <a:latin typeface="Arial" panose="020B0604020202020204" pitchFamily="34" charset="0"/>
              </a:defRPr>
            </a:lvl2pPr>
            <a:lvl3pPr marL="1142086" indent="-228417">
              <a:defRPr>
                <a:solidFill>
                  <a:schemeClr val="tx1"/>
                </a:solidFill>
                <a:latin typeface="Arial" panose="020B0604020202020204" pitchFamily="34" charset="0"/>
              </a:defRPr>
            </a:lvl3pPr>
            <a:lvl4pPr marL="1598920" indent="-228417">
              <a:defRPr>
                <a:solidFill>
                  <a:schemeClr val="tx1"/>
                </a:solidFill>
                <a:latin typeface="Arial" panose="020B0604020202020204" pitchFamily="34" charset="0"/>
              </a:defRPr>
            </a:lvl4pPr>
            <a:lvl5pPr marL="2055754" indent="-228417">
              <a:defRPr>
                <a:solidFill>
                  <a:schemeClr val="tx1"/>
                </a:solidFill>
                <a:latin typeface="Arial" panose="020B0604020202020204" pitchFamily="34" charset="0"/>
              </a:defRPr>
            </a:lvl5pPr>
            <a:lvl6pPr marL="2512588" indent="-228417" eaLnBrk="0" fontAlgn="base" hangingPunct="0">
              <a:spcBef>
                <a:spcPct val="0"/>
              </a:spcBef>
              <a:spcAft>
                <a:spcPct val="0"/>
              </a:spcAft>
              <a:defRPr>
                <a:solidFill>
                  <a:schemeClr val="tx1"/>
                </a:solidFill>
                <a:latin typeface="Arial" panose="020B0604020202020204" pitchFamily="34" charset="0"/>
              </a:defRPr>
            </a:lvl6pPr>
            <a:lvl7pPr marL="2969423" indent="-228417" eaLnBrk="0" fontAlgn="base" hangingPunct="0">
              <a:spcBef>
                <a:spcPct val="0"/>
              </a:spcBef>
              <a:spcAft>
                <a:spcPct val="0"/>
              </a:spcAft>
              <a:defRPr>
                <a:solidFill>
                  <a:schemeClr val="tx1"/>
                </a:solidFill>
                <a:latin typeface="Arial" panose="020B0604020202020204" pitchFamily="34" charset="0"/>
              </a:defRPr>
            </a:lvl7pPr>
            <a:lvl8pPr marL="3426257" indent="-228417" eaLnBrk="0" fontAlgn="base" hangingPunct="0">
              <a:spcBef>
                <a:spcPct val="0"/>
              </a:spcBef>
              <a:spcAft>
                <a:spcPct val="0"/>
              </a:spcAft>
              <a:defRPr>
                <a:solidFill>
                  <a:schemeClr val="tx1"/>
                </a:solidFill>
                <a:latin typeface="Arial" panose="020B0604020202020204" pitchFamily="34" charset="0"/>
              </a:defRPr>
            </a:lvl8pPr>
            <a:lvl9pPr marL="3883091" indent="-228417" eaLnBrk="0" fontAlgn="base" hangingPunct="0">
              <a:spcBef>
                <a:spcPct val="0"/>
              </a:spcBef>
              <a:spcAft>
                <a:spcPct val="0"/>
              </a:spcAft>
              <a:defRPr>
                <a:solidFill>
                  <a:schemeClr val="tx1"/>
                </a:solidFill>
                <a:latin typeface="Arial" panose="020B0604020202020204" pitchFamily="34" charset="0"/>
              </a:defRPr>
            </a:lvl9pPr>
          </a:lstStyle>
          <a:p>
            <a:fld id="{0CFA9A39-6390-4401-8054-406FF45176A9}" type="slidenum">
              <a:rPr lang="en-US" altLang="en-US" smtClean="0"/>
              <a:pPr/>
              <a:t>9</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1337E926-54A7-7B99-E8B7-14231C86E594}"/>
              </a:ext>
            </a:extLst>
          </p:cNvPr>
          <p:cNvSpPr>
            <a:spLocks noGrp="1" noRot="1" noChangeAspect="1" noChangeArrowheads="1" noTextEdit="1"/>
          </p:cNvSpPr>
          <p:nvPr>
            <p:ph type="sldImg"/>
          </p:nvPr>
        </p:nvSpPr>
        <p:spPr>
          <a:ln/>
        </p:spPr>
      </p:sp>
      <p:sp>
        <p:nvSpPr>
          <p:cNvPr id="23555" name="Notes Placeholder 2">
            <a:extLst>
              <a:ext uri="{FF2B5EF4-FFF2-40B4-BE49-F238E27FC236}">
                <a16:creationId xmlns:a16="http://schemas.microsoft.com/office/drawing/2014/main" id="{EFCF4621-3F1D-0AF1-A42E-91F7BD8C176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23556" name="Slide Number Placeholder 3">
            <a:extLst>
              <a:ext uri="{FF2B5EF4-FFF2-40B4-BE49-F238E27FC236}">
                <a16:creationId xmlns:a16="http://schemas.microsoft.com/office/drawing/2014/main" id="{61A36E1C-7C5F-EA1A-E633-CF2EA72C004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356" indent="-285521">
              <a:defRPr>
                <a:solidFill>
                  <a:schemeClr val="tx1"/>
                </a:solidFill>
                <a:latin typeface="Arial" panose="020B0604020202020204" pitchFamily="34" charset="0"/>
              </a:defRPr>
            </a:lvl2pPr>
            <a:lvl3pPr marL="1142086" indent="-228417">
              <a:defRPr>
                <a:solidFill>
                  <a:schemeClr val="tx1"/>
                </a:solidFill>
                <a:latin typeface="Arial" panose="020B0604020202020204" pitchFamily="34" charset="0"/>
              </a:defRPr>
            </a:lvl3pPr>
            <a:lvl4pPr marL="1598920" indent="-228417">
              <a:defRPr>
                <a:solidFill>
                  <a:schemeClr val="tx1"/>
                </a:solidFill>
                <a:latin typeface="Arial" panose="020B0604020202020204" pitchFamily="34" charset="0"/>
              </a:defRPr>
            </a:lvl4pPr>
            <a:lvl5pPr marL="2055754" indent="-228417">
              <a:defRPr>
                <a:solidFill>
                  <a:schemeClr val="tx1"/>
                </a:solidFill>
                <a:latin typeface="Arial" panose="020B0604020202020204" pitchFamily="34" charset="0"/>
              </a:defRPr>
            </a:lvl5pPr>
            <a:lvl6pPr marL="2512588" indent="-228417" eaLnBrk="0" fontAlgn="base" hangingPunct="0">
              <a:spcBef>
                <a:spcPct val="0"/>
              </a:spcBef>
              <a:spcAft>
                <a:spcPct val="0"/>
              </a:spcAft>
              <a:defRPr>
                <a:solidFill>
                  <a:schemeClr val="tx1"/>
                </a:solidFill>
                <a:latin typeface="Arial" panose="020B0604020202020204" pitchFamily="34" charset="0"/>
              </a:defRPr>
            </a:lvl6pPr>
            <a:lvl7pPr marL="2969423" indent="-228417" eaLnBrk="0" fontAlgn="base" hangingPunct="0">
              <a:spcBef>
                <a:spcPct val="0"/>
              </a:spcBef>
              <a:spcAft>
                <a:spcPct val="0"/>
              </a:spcAft>
              <a:defRPr>
                <a:solidFill>
                  <a:schemeClr val="tx1"/>
                </a:solidFill>
                <a:latin typeface="Arial" panose="020B0604020202020204" pitchFamily="34" charset="0"/>
              </a:defRPr>
            </a:lvl7pPr>
            <a:lvl8pPr marL="3426257" indent="-228417" eaLnBrk="0" fontAlgn="base" hangingPunct="0">
              <a:spcBef>
                <a:spcPct val="0"/>
              </a:spcBef>
              <a:spcAft>
                <a:spcPct val="0"/>
              </a:spcAft>
              <a:defRPr>
                <a:solidFill>
                  <a:schemeClr val="tx1"/>
                </a:solidFill>
                <a:latin typeface="Arial" panose="020B0604020202020204" pitchFamily="34" charset="0"/>
              </a:defRPr>
            </a:lvl8pPr>
            <a:lvl9pPr marL="3883091" indent="-228417" eaLnBrk="0" fontAlgn="base" hangingPunct="0">
              <a:spcBef>
                <a:spcPct val="0"/>
              </a:spcBef>
              <a:spcAft>
                <a:spcPct val="0"/>
              </a:spcAft>
              <a:defRPr>
                <a:solidFill>
                  <a:schemeClr val="tx1"/>
                </a:solidFill>
                <a:latin typeface="Arial" panose="020B0604020202020204" pitchFamily="34" charset="0"/>
              </a:defRPr>
            </a:lvl9pPr>
          </a:lstStyle>
          <a:p>
            <a:fld id="{BAD683FC-3D4A-4AA4-8D30-6EED64441545}" type="slidenum">
              <a:rPr lang="en-US" altLang="en-US" smtClean="0"/>
              <a:pPr/>
              <a:t>10</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C40C02F-0009-42FA-ADEB-7315073EF5F5}"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84BECC-96A2-4B56-9BE1-A6A75F738DDD}" type="slidenum">
              <a:rPr lang="en-US" smtClean="0"/>
              <a:t>‹#›</a:t>
            </a:fld>
            <a:endParaRPr lang="en-US"/>
          </a:p>
        </p:txBody>
      </p:sp>
    </p:spTree>
    <p:extLst>
      <p:ext uri="{BB962C8B-B14F-4D97-AF65-F5344CB8AC3E}">
        <p14:creationId xmlns:p14="http://schemas.microsoft.com/office/powerpoint/2010/main" val="2933339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C40C02F-0009-42FA-ADEB-7315073EF5F5}"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84BECC-96A2-4B56-9BE1-A6A75F738DDD}" type="slidenum">
              <a:rPr lang="en-US" smtClean="0"/>
              <a:t>‹#›</a:t>
            </a:fld>
            <a:endParaRPr lang="en-US"/>
          </a:p>
        </p:txBody>
      </p:sp>
    </p:spTree>
    <p:extLst>
      <p:ext uri="{BB962C8B-B14F-4D97-AF65-F5344CB8AC3E}">
        <p14:creationId xmlns:p14="http://schemas.microsoft.com/office/powerpoint/2010/main" val="123625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C40C02F-0009-42FA-ADEB-7315073EF5F5}"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84BECC-96A2-4B56-9BE1-A6A75F738DDD}" type="slidenum">
              <a:rPr lang="en-US" smtClean="0"/>
              <a:t>‹#›</a:t>
            </a:fld>
            <a:endParaRPr lang="en-US"/>
          </a:p>
        </p:txBody>
      </p:sp>
    </p:spTree>
    <p:extLst>
      <p:ext uri="{BB962C8B-B14F-4D97-AF65-F5344CB8AC3E}">
        <p14:creationId xmlns:p14="http://schemas.microsoft.com/office/powerpoint/2010/main" val="19438004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C40C02F-0009-42FA-ADEB-7315073EF5F5}"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84BECC-96A2-4B56-9BE1-A6A75F738DDD}" type="slidenum">
              <a:rPr lang="en-US" smtClean="0"/>
              <a:t>‹#›</a:t>
            </a:fld>
            <a:endParaRPr lang="en-US"/>
          </a:p>
        </p:txBody>
      </p:sp>
    </p:spTree>
    <p:extLst>
      <p:ext uri="{BB962C8B-B14F-4D97-AF65-F5344CB8AC3E}">
        <p14:creationId xmlns:p14="http://schemas.microsoft.com/office/powerpoint/2010/main" val="4111510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C40C02F-0009-42FA-ADEB-7315073EF5F5}"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84BECC-96A2-4B56-9BE1-A6A75F738DDD}" type="slidenum">
              <a:rPr lang="en-US" smtClean="0"/>
              <a:t>‹#›</a:t>
            </a:fld>
            <a:endParaRPr lang="en-US"/>
          </a:p>
        </p:txBody>
      </p:sp>
    </p:spTree>
    <p:extLst>
      <p:ext uri="{BB962C8B-B14F-4D97-AF65-F5344CB8AC3E}">
        <p14:creationId xmlns:p14="http://schemas.microsoft.com/office/powerpoint/2010/main" val="30279315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C40C02F-0009-42FA-ADEB-7315073EF5F5}" type="datetimeFigureOut">
              <a:rPr lang="en-US" smtClean="0"/>
              <a:t>7/14/2026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84BECC-96A2-4B56-9BE1-A6A75F738DDD}" type="slidenum">
              <a:rPr lang="en-US" smtClean="0"/>
              <a:t>‹#›</a:t>
            </a:fld>
            <a:endParaRPr lang="en-US"/>
          </a:p>
        </p:txBody>
      </p:sp>
    </p:spTree>
    <p:extLst>
      <p:ext uri="{BB962C8B-B14F-4D97-AF65-F5344CB8AC3E}">
        <p14:creationId xmlns:p14="http://schemas.microsoft.com/office/powerpoint/2010/main" val="3892336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C40C02F-0009-42FA-ADEB-7315073EF5F5}" type="datetimeFigureOut">
              <a:rPr lang="en-US" smtClean="0"/>
              <a:t>7/14/2026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84BECC-96A2-4B56-9BE1-A6A75F738DDD}" type="slidenum">
              <a:rPr lang="en-US" smtClean="0"/>
              <a:t>‹#›</a:t>
            </a:fld>
            <a:endParaRPr lang="en-US"/>
          </a:p>
        </p:txBody>
      </p:sp>
    </p:spTree>
    <p:extLst>
      <p:ext uri="{BB962C8B-B14F-4D97-AF65-F5344CB8AC3E}">
        <p14:creationId xmlns:p14="http://schemas.microsoft.com/office/powerpoint/2010/main" val="1296285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C40C02F-0009-42FA-ADEB-7315073EF5F5}" type="datetimeFigureOut">
              <a:rPr lang="en-US" smtClean="0"/>
              <a:t>7/14/2026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84BECC-96A2-4B56-9BE1-A6A75F738DDD}" type="slidenum">
              <a:rPr lang="en-US" smtClean="0"/>
              <a:t>‹#›</a:t>
            </a:fld>
            <a:endParaRPr lang="en-US"/>
          </a:p>
        </p:txBody>
      </p:sp>
    </p:spTree>
    <p:extLst>
      <p:ext uri="{BB962C8B-B14F-4D97-AF65-F5344CB8AC3E}">
        <p14:creationId xmlns:p14="http://schemas.microsoft.com/office/powerpoint/2010/main" val="35727829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40C02F-0009-42FA-ADEB-7315073EF5F5}" type="datetimeFigureOut">
              <a:rPr lang="en-US" smtClean="0"/>
              <a:t>7/14/2026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84BECC-96A2-4B56-9BE1-A6A75F738DDD}" type="slidenum">
              <a:rPr lang="en-US" smtClean="0"/>
              <a:t>‹#›</a:t>
            </a:fld>
            <a:endParaRPr lang="en-US"/>
          </a:p>
        </p:txBody>
      </p:sp>
    </p:spTree>
    <p:extLst>
      <p:ext uri="{BB962C8B-B14F-4D97-AF65-F5344CB8AC3E}">
        <p14:creationId xmlns:p14="http://schemas.microsoft.com/office/powerpoint/2010/main" val="33252757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C40C02F-0009-42FA-ADEB-7315073EF5F5}" type="datetimeFigureOut">
              <a:rPr lang="en-US" smtClean="0"/>
              <a:t>7/14/2026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84BECC-96A2-4B56-9BE1-A6A75F738DDD}" type="slidenum">
              <a:rPr lang="en-US" smtClean="0"/>
              <a:t>‹#›</a:t>
            </a:fld>
            <a:endParaRPr lang="en-US"/>
          </a:p>
        </p:txBody>
      </p:sp>
    </p:spTree>
    <p:extLst>
      <p:ext uri="{BB962C8B-B14F-4D97-AF65-F5344CB8AC3E}">
        <p14:creationId xmlns:p14="http://schemas.microsoft.com/office/powerpoint/2010/main" val="3377379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C40C02F-0009-42FA-ADEB-7315073EF5F5}" type="datetimeFigureOut">
              <a:rPr lang="en-US" smtClean="0"/>
              <a:t>7/14/2026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84BECC-96A2-4B56-9BE1-A6A75F738DDD}" type="slidenum">
              <a:rPr lang="en-US" smtClean="0"/>
              <a:t>‹#›</a:t>
            </a:fld>
            <a:endParaRPr lang="en-US"/>
          </a:p>
        </p:txBody>
      </p:sp>
    </p:spTree>
    <p:extLst>
      <p:ext uri="{BB962C8B-B14F-4D97-AF65-F5344CB8AC3E}">
        <p14:creationId xmlns:p14="http://schemas.microsoft.com/office/powerpoint/2010/main" val="37844527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40C02F-0009-42FA-ADEB-7315073EF5F5}" type="datetimeFigureOut">
              <a:rPr lang="en-US" smtClean="0"/>
              <a:t>7/14/2026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84BECC-96A2-4B56-9BE1-A6A75F738DDD}" type="slidenum">
              <a:rPr lang="en-US" smtClean="0"/>
              <a:t>‹#›</a:t>
            </a:fld>
            <a:endParaRPr lang="en-US"/>
          </a:p>
        </p:txBody>
      </p:sp>
    </p:spTree>
    <p:extLst>
      <p:ext uri="{BB962C8B-B14F-4D97-AF65-F5344CB8AC3E}">
        <p14:creationId xmlns:p14="http://schemas.microsoft.com/office/powerpoint/2010/main" val="15754562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3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3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microsoft.com/office/2007/relationships/hdphoto" Target="../media/hdphoto1.wdp"/></Relationships>
</file>

<file path=ppt/slides/_rels/slide4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4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7.xml"/><Relationship Id="rId1" Type="http://schemas.openxmlformats.org/officeDocument/2006/relationships/tags" Target="../tags/tag5.xml"/><Relationship Id="rId5" Type="http://schemas.microsoft.com/office/2007/relationships/hdphoto" Target="../media/hdphoto2.wdp"/><Relationship Id="rId4" Type="http://schemas.openxmlformats.org/officeDocument/2006/relationships/image" Target="../media/image42.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7.xml"/><Relationship Id="rId1" Type="http://schemas.openxmlformats.org/officeDocument/2006/relationships/tags" Target="../tags/tag6.xml"/><Relationship Id="rId4" Type="http://schemas.openxmlformats.org/officeDocument/2006/relationships/image" Target="../media/image43.jpe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image" Target="../media/image45.JPG"/></Relationships>
</file>

<file path=ppt/slides/_rels/slide5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7.xml"/><Relationship Id="rId1" Type="http://schemas.openxmlformats.org/officeDocument/2006/relationships/slideLayout" Target="../slideLayouts/slideLayout7.xml"/><Relationship Id="rId4" Type="http://schemas.microsoft.com/office/2007/relationships/hdphoto" Target="../media/hdphoto4.wdp"/></Relationships>
</file>

<file path=ppt/slides/_rels/slide65.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5.png"/><Relationship Id="rId7" Type="http://schemas.openxmlformats.org/officeDocument/2006/relationships/image" Target="../media/image57.png"/><Relationship Id="rId2" Type="http://schemas.openxmlformats.org/officeDocument/2006/relationships/image" Target="../media/image54.png"/><Relationship Id="rId1" Type="http://schemas.openxmlformats.org/officeDocument/2006/relationships/slideLayout" Target="../slideLayouts/slideLayout7.xml"/><Relationship Id="rId6" Type="http://schemas.openxmlformats.org/officeDocument/2006/relationships/hyperlink" Target="https://www.facebook.com/SocialStudiesSuccess/?ref=hl" TargetMode="External"/><Relationship Id="rId5" Type="http://schemas.openxmlformats.org/officeDocument/2006/relationships/image" Target="../media/image56.png"/><Relationship Id="rId10" Type="http://schemas.openxmlformats.org/officeDocument/2006/relationships/image" Target="../media/image59.png"/><Relationship Id="rId4" Type="http://schemas.openxmlformats.org/officeDocument/2006/relationships/hyperlink" Target="https://www.instagram.com/social_studies_success/" TargetMode="External"/><Relationship Id="rId9" Type="http://schemas.openxmlformats.org/officeDocument/2006/relationships/hyperlink" Target="http://www.socialstudiessuccess.com/"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0A97FE4-0A79-3DA0-5C13-21AD33667603}"/>
              </a:ext>
            </a:extLst>
          </p:cNvPr>
          <p:cNvPicPr>
            <a:picLocks noChangeAspect="1"/>
          </p:cNvPicPr>
          <p:nvPr/>
        </p:nvPicPr>
        <p:blipFill>
          <a:blip r:embed="rId3"/>
          <a:stretch>
            <a:fillRect/>
          </a:stretch>
        </p:blipFill>
        <p:spPr>
          <a:xfrm>
            <a:off x="-734256" y="1993900"/>
            <a:ext cx="7296150" cy="4864100"/>
          </a:xfrm>
          <a:prstGeom prst="rect">
            <a:avLst/>
          </a:prstGeom>
        </p:spPr>
      </p:pic>
      <p:sp>
        <p:nvSpPr>
          <p:cNvPr id="2" name="Title 1" hidden="1">
            <a:extLst>
              <a:ext uri="{FF2B5EF4-FFF2-40B4-BE49-F238E27FC236}">
                <a16:creationId xmlns:a16="http://schemas.microsoft.com/office/drawing/2014/main" id="{AD95E2C2-4D00-429F-A7D4-9840B11C3F0E}"/>
              </a:ext>
            </a:extLst>
          </p:cNvPr>
          <p:cNvSpPr>
            <a:spLocks noGrp="1"/>
          </p:cNvSpPr>
          <p:nvPr>
            <p:ph type="title"/>
          </p:nvPr>
        </p:nvSpPr>
        <p:spPr/>
        <p:txBody>
          <a:bodyPr/>
          <a:lstStyle/>
          <a:p>
            <a:endParaRPr lang="en-US"/>
          </a:p>
        </p:txBody>
      </p:sp>
      <p:sp>
        <p:nvSpPr>
          <p:cNvPr id="5" name="TextBox 4">
            <a:extLst>
              <a:ext uri="{FF2B5EF4-FFF2-40B4-BE49-F238E27FC236}">
                <a16:creationId xmlns:a16="http://schemas.microsoft.com/office/drawing/2014/main" id="{00AC2896-A961-4D32-84D1-AA94A98A3D9D}"/>
              </a:ext>
            </a:extLst>
          </p:cNvPr>
          <p:cNvSpPr txBox="1"/>
          <p:nvPr/>
        </p:nvSpPr>
        <p:spPr>
          <a:xfrm>
            <a:off x="398418" y="211759"/>
            <a:ext cx="8347163" cy="1938992"/>
          </a:xfrm>
          <a:prstGeom prst="rect">
            <a:avLst/>
          </a:prstGeom>
          <a:noFill/>
        </p:spPr>
        <p:txBody>
          <a:bodyPr wrap="square" rtlCol="0">
            <a:spAutoFit/>
          </a:bodyPr>
          <a:lstStyle/>
          <a:p>
            <a:r>
              <a:rPr lang="en-US" sz="6000" dirty="0">
                <a:latin typeface="Janda Everyday Casual" panose="02000503000000020004" pitchFamily="2" charset="0"/>
              </a:rPr>
              <a:t>Building Engagement in</a:t>
            </a:r>
          </a:p>
          <a:p>
            <a:pPr algn="r"/>
            <a:r>
              <a:rPr lang="en-US" sz="6000" dirty="0">
                <a:latin typeface="Janda Everyday Casual" panose="02000503000000020004" pitchFamily="2" charset="0"/>
              </a:rPr>
              <a:t>Middle School</a:t>
            </a:r>
          </a:p>
        </p:txBody>
      </p:sp>
      <p:sp>
        <p:nvSpPr>
          <p:cNvPr id="6" name="TextBox 5">
            <a:extLst>
              <a:ext uri="{FF2B5EF4-FFF2-40B4-BE49-F238E27FC236}">
                <a16:creationId xmlns:a16="http://schemas.microsoft.com/office/drawing/2014/main" id="{D37880EA-5AD6-4162-973D-55E747F3E5E1}"/>
              </a:ext>
            </a:extLst>
          </p:cNvPr>
          <p:cNvSpPr txBox="1"/>
          <p:nvPr/>
        </p:nvSpPr>
        <p:spPr>
          <a:xfrm rot="20977593">
            <a:off x="3634025" y="1893753"/>
            <a:ext cx="5855739" cy="2646878"/>
          </a:xfrm>
          <a:prstGeom prst="rect">
            <a:avLst/>
          </a:prstGeom>
          <a:noFill/>
        </p:spPr>
        <p:txBody>
          <a:bodyPr wrap="square" rtlCol="0">
            <a:spAutoFit/>
          </a:bodyPr>
          <a:lstStyle/>
          <a:p>
            <a:pPr algn="ctr"/>
            <a:r>
              <a:rPr lang="en-US" sz="16600" dirty="0">
                <a:solidFill>
                  <a:srgbClr val="1927AD"/>
                </a:solidFill>
                <a:latin typeface="Bloomishly" pitchFamily="50" charset="0"/>
              </a:rPr>
              <a:t>Social</a:t>
            </a:r>
          </a:p>
        </p:txBody>
      </p:sp>
      <p:sp>
        <p:nvSpPr>
          <p:cNvPr id="3" name="Rectangle 2">
            <a:extLst>
              <a:ext uri="{FF2B5EF4-FFF2-40B4-BE49-F238E27FC236}">
                <a16:creationId xmlns:a16="http://schemas.microsoft.com/office/drawing/2014/main" id="{824051D2-7ACD-FF0E-4F40-1BD2BFC360A4}"/>
              </a:ext>
            </a:extLst>
          </p:cNvPr>
          <p:cNvSpPr>
            <a:spLocks noChangeArrowheads="1"/>
          </p:cNvSpPr>
          <p:nvPr/>
        </p:nvSpPr>
        <p:spPr bwMode="auto">
          <a:xfrm>
            <a:off x="4572000" y="5363337"/>
            <a:ext cx="4572000"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r>
              <a:rPr lang="en-US" altLang="en-US" sz="4400" dirty="0">
                <a:solidFill>
                  <a:srgbClr val="000000"/>
                </a:solidFill>
                <a:latin typeface="The Hand Black" panose="03070902030502020204" pitchFamily="66" charset="0"/>
              </a:rPr>
              <a:t>Lisa Sutterer,</a:t>
            </a:r>
          </a:p>
          <a:p>
            <a:pPr algn="r" eaLnBrk="1" hangingPunct="1">
              <a:spcBef>
                <a:spcPct val="0"/>
              </a:spcBef>
              <a:buFontTx/>
              <a:buNone/>
            </a:pPr>
            <a:r>
              <a:rPr lang="en-US" altLang="en-US" sz="4400" dirty="0">
                <a:solidFill>
                  <a:srgbClr val="000000"/>
                </a:solidFill>
                <a:latin typeface="The Hand Black" panose="03070902030502020204" pitchFamily="66" charset="0"/>
              </a:rPr>
              <a:t>Social Studies Success</a:t>
            </a:r>
          </a:p>
        </p:txBody>
      </p:sp>
      <p:sp>
        <p:nvSpPr>
          <p:cNvPr id="7" name="TextBox 6">
            <a:extLst>
              <a:ext uri="{FF2B5EF4-FFF2-40B4-BE49-F238E27FC236}">
                <a16:creationId xmlns:a16="http://schemas.microsoft.com/office/drawing/2014/main" id="{BEBBD2FC-06FB-8A8D-74E2-F837CC7808F0}"/>
              </a:ext>
            </a:extLst>
          </p:cNvPr>
          <p:cNvSpPr txBox="1"/>
          <p:nvPr/>
        </p:nvSpPr>
        <p:spPr>
          <a:xfrm rot="20896400">
            <a:off x="4552571" y="3459633"/>
            <a:ext cx="5493326" cy="2215991"/>
          </a:xfrm>
          <a:prstGeom prst="rect">
            <a:avLst/>
          </a:prstGeom>
          <a:noFill/>
        </p:spPr>
        <p:txBody>
          <a:bodyPr wrap="square">
            <a:spAutoFit/>
          </a:bodyPr>
          <a:lstStyle/>
          <a:p>
            <a:pPr algn="ctr"/>
            <a:r>
              <a:rPr lang="en-US" sz="13800" dirty="0">
                <a:solidFill>
                  <a:srgbClr val="1927AD"/>
                </a:solidFill>
                <a:latin typeface="Bloomishly" pitchFamily="50" charset="0"/>
              </a:rPr>
              <a:t>Studies</a:t>
            </a:r>
          </a:p>
        </p:txBody>
      </p:sp>
    </p:spTree>
    <p:extLst>
      <p:ext uri="{BB962C8B-B14F-4D97-AF65-F5344CB8AC3E}">
        <p14:creationId xmlns:p14="http://schemas.microsoft.com/office/powerpoint/2010/main" val="28175896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7">
            <a:extLst>
              <a:ext uri="{FF2B5EF4-FFF2-40B4-BE49-F238E27FC236}">
                <a16:creationId xmlns:a16="http://schemas.microsoft.com/office/drawing/2014/main" id="{7318F6C3-7490-F3D3-0394-7DB4A2F7DB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Speech Bubble: Rectangle with Corners Rounded 19">
            <a:extLst>
              <a:ext uri="{FF2B5EF4-FFF2-40B4-BE49-F238E27FC236}">
                <a16:creationId xmlns:a16="http://schemas.microsoft.com/office/drawing/2014/main" id="{1D6C1864-3ACA-7D56-09DB-55C21C9F10C5}"/>
              </a:ext>
            </a:extLst>
          </p:cNvPr>
          <p:cNvSpPr/>
          <p:nvPr/>
        </p:nvSpPr>
        <p:spPr>
          <a:xfrm rot="1341498">
            <a:off x="3327400" y="1231900"/>
            <a:ext cx="3421063" cy="1017588"/>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6" name="Speech Bubble: Rectangle with Corners Rounded 5">
            <a:extLst>
              <a:ext uri="{FF2B5EF4-FFF2-40B4-BE49-F238E27FC236}">
                <a16:creationId xmlns:a16="http://schemas.microsoft.com/office/drawing/2014/main" id="{5A1FB6C2-AF5E-BFFB-9DBE-F1429101B365}"/>
              </a:ext>
            </a:extLst>
          </p:cNvPr>
          <p:cNvSpPr/>
          <p:nvPr/>
        </p:nvSpPr>
        <p:spPr>
          <a:xfrm rot="20991018">
            <a:off x="377825" y="962025"/>
            <a:ext cx="2665413" cy="1147763"/>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 name="Rectangle 1">
            <a:extLst>
              <a:ext uri="{FF2B5EF4-FFF2-40B4-BE49-F238E27FC236}">
                <a16:creationId xmlns:a16="http://schemas.microsoft.com/office/drawing/2014/main" id="{B39E8378-68F1-12EC-1F86-03E9DD2FFF6F}"/>
              </a:ext>
            </a:extLst>
          </p:cNvPr>
          <p:cNvSpPr/>
          <p:nvPr/>
        </p:nvSpPr>
        <p:spPr>
          <a:xfrm rot="20986987">
            <a:off x="401638" y="1031875"/>
            <a:ext cx="2571750" cy="1131888"/>
          </a:xfrm>
          <a:prstGeom prst="rect">
            <a:avLst/>
          </a:prstGeom>
        </p:spPr>
        <p:txBody>
          <a:bodyPr>
            <a:spAutoFit/>
          </a:bodyPr>
          <a:lstStyle/>
          <a:p>
            <a:pPr>
              <a:defRPr/>
            </a:pPr>
            <a:r>
              <a:rPr lang="en-US" sz="1350" dirty="0">
                <a:solidFill>
                  <a:srgbClr val="000000"/>
                </a:solidFill>
                <a:latin typeface="Chief Blueprint" panose="020B0500000000000000" pitchFamily="34" charset="0"/>
              </a:rPr>
              <a:t>Students need to be engaged to learn.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Schlechty’s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Design Qualities of Engagement</a:t>
            </a:r>
          </a:p>
        </p:txBody>
      </p:sp>
      <p:sp>
        <p:nvSpPr>
          <p:cNvPr id="11" name="Speech Bubble: Rectangle 10">
            <a:extLst>
              <a:ext uri="{FF2B5EF4-FFF2-40B4-BE49-F238E27FC236}">
                <a16:creationId xmlns:a16="http://schemas.microsoft.com/office/drawing/2014/main" id="{7A1B1A34-FF93-04FB-E5D2-147A734F8786}"/>
              </a:ext>
            </a:extLst>
          </p:cNvPr>
          <p:cNvSpPr/>
          <p:nvPr/>
        </p:nvSpPr>
        <p:spPr>
          <a:xfrm>
            <a:off x="280988" y="106363"/>
            <a:ext cx="6867525" cy="503237"/>
          </a:xfrm>
          <a:prstGeom prst="wedgeRectCallout">
            <a:avLst>
              <a:gd name="adj1" fmla="val -21519"/>
              <a:gd name="adj2" fmla="val 11605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dirty="0"/>
          </a:p>
        </p:txBody>
      </p:sp>
      <p:sp>
        <p:nvSpPr>
          <p:cNvPr id="22536" name="TextBox 2">
            <a:extLst>
              <a:ext uri="{FF2B5EF4-FFF2-40B4-BE49-F238E27FC236}">
                <a16:creationId xmlns:a16="http://schemas.microsoft.com/office/drawing/2014/main" id="{01CFD876-3BEF-C6C3-305A-3EECFE673A7D}"/>
              </a:ext>
            </a:extLst>
          </p:cNvPr>
          <p:cNvSpPr txBox="1">
            <a:spLocks noChangeArrowheads="1"/>
          </p:cNvSpPr>
          <p:nvPr/>
        </p:nvSpPr>
        <p:spPr bwMode="auto">
          <a:xfrm>
            <a:off x="280988" y="139700"/>
            <a:ext cx="70453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200">
                <a:latin typeface="Chief Blueprint" panose="020B0500000000000000" pitchFamily="34" charset="0"/>
              </a:rPr>
              <a:t>What do I believe about Social Studies instruction?</a:t>
            </a:r>
          </a:p>
        </p:txBody>
      </p:sp>
      <p:sp>
        <p:nvSpPr>
          <p:cNvPr id="12" name="Speech Bubble: Rectangle 11">
            <a:extLst>
              <a:ext uri="{FF2B5EF4-FFF2-40B4-BE49-F238E27FC236}">
                <a16:creationId xmlns:a16="http://schemas.microsoft.com/office/drawing/2014/main" id="{2543AEAD-BA17-9046-D400-F2E3D8491075}"/>
              </a:ext>
            </a:extLst>
          </p:cNvPr>
          <p:cNvSpPr/>
          <p:nvPr/>
        </p:nvSpPr>
        <p:spPr>
          <a:xfrm>
            <a:off x="2208213" y="2025650"/>
            <a:ext cx="1760537" cy="1604963"/>
          </a:xfrm>
          <a:prstGeom prst="wedge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4" name="Speech Bubble: Rectangle with Corners Rounded 13">
            <a:extLst>
              <a:ext uri="{FF2B5EF4-FFF2-40B4-BE49-F238E27FC236}">
                <a16:creationId xmlns:a16="http://schemas.microsoft.com/office/drawing/2014/main" id="{CCAFB450-A14A-31E4-CD41-A1E66F630A39}"/>
              </a:ext>
            </a:extLst>
          </p:cNvPr>
          <p:cNvSpPr/>
          <p:nvPr/>
        </p:nvSpPr>
        <p:spPr>
          <a:xfrm rot="20929484">
            <a:off x="6365875" y="2727325"/>
            <a:ext cx="2516188" cy="1500188"/>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6" name="Speech Bubble: Oval 15">
            <a:extLst>
              <a:ext uri="{FF2B5EF4-FFF2-40B4-BE49-F238E27FC236}">
                <a16:creationId xmlns:a16="http://schemas.microsoft.com/office/drawing/2014/main" id="{8DB8563F-8E2B-2E13-2D0E-68D2C7260AA6}"/>
              </a:ext>
            </a:extLst>
          </p:cNvPr>
          <p:cNvSpPr/>
          <p:nvPr/>
        </p:nvSpPr>
        <p:spPr>
          <a:xfrm>
            <a:off x="6329363" y="728663"/>
            <a:ext cx="2425700" cy="1697037"/>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9" name="Rectangle 18">
            <a:extLst>
              <a:ext uri="{FF2B5EF4-FFF2-40B4-BE49-F238E27FC236}">
                <a16:creationId xmlns:a16="http://schemas.microsoft.com/office/drawing/2014/main" id="{B31E4525-DDFC-4F51-9EB6-03024D0901AF}"/>
              </a:ext>
            </a:extLst>
          </p:cNvPr>
          <p:cNvSpPr/>
          <p:nvPr/>
        </p:nvSpPr>
        <p:spPr>
          <a:xfrm rot="1384697">
            <a:off x="3314700" y="1304925"/>
            <a:ext cx="3281363" cy="1131888"/>
          </a:xfrm>
          <a:prstGeom prst="rect">
            <a:avLst/>
          </a:prstGeom>
        </p:spPr>
        <p:txBody>
          <a:bodyPr>
            <a:spAutoFit/>
          </a:bodyPr>
          <a:lstStyle/>
          <a:p>
            <a:pPr>
              <a:defRPr/>
            </a:pPr>
            <a:r>
              <a:rPr lang="en-US" sz="1350" dirty="0">
                <a:solidFill>
                  <a:srgbClr val="000000"/>
                </a:solidFill>
                <a:latin typeface="Chief Blueprint" panose="020B0500000000000000" pitchFamily="34" charset="0"/>
              </a:rPr>
              <a:t>Students need to read in Social Studies – a lot! Like everyday!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-Kinsella’s </a:t>
            </a:r>
            <a:r>
              <a:rPr lang="en-US" sz="1350" i="1" dirty="0">
                <a:solidFill>
                  <a:srgbClr val="000000"/>
                </a:solidFill>
                <a:latin typeface="Chief Blueprint" panose="020B0500000000000000" pitchFamily="34" charset="0"/>
              </a:rPr>
              <a:t>Considerate Text</a:t>
            </a:r>
          </a:p>
          <a:p>
            <a:pPr>
              <a:defRPr/>
            </a:pPr>
            <a:endParaRPr lang="en-US" sz="1350" dirty="0">
              <a:latin typeface="Chief Blueprint" panose="020B0500000000000000" pitchFamily="34" charset="0"/>
            </a:endParaRPr>
          </a:p>
        </p:txBody>
      </p:sp>
      <p:sp>
        <p:nvSpPr>
          <p:cNvPr id="21" name="Rectangle 20">
            <a:extLst>
              <a:ext uri="{FF2B5EF4-FFF2-40B4-BE49-F238E27FC236}">
                <a16:creationId xmlns:a16="http://schemas.microsoft.com/office/drawing/2014/main" id="{ED81FA75-25FA-3CE8-2BBB-7FA87B1C03DF}"/>
              </a:ext>
            </a:extLst>
          </p:cNvPr>
          <p:cNvSpPr/>
          <p:nvPr/>
        </p:nvSpPr>
        <p:spPr>
          <a:xfrm>
            <a:off x="2219325" y="2055813"/>
            <a:ext cx="1720850" cy="1546225"/>
          </a:xfrm>
          <a:prstGeom prst="rect">
            <a:avLst/>
          </a:prstGeom>
        </p:spPr>
        <p:txBody>
          <a:bodyPr>
            <a:spAutoFit/>
          </a:bodyPr>
          <a:lstStyle/>
          <a:p>
            <a:pPr>
              <a:defRPr/>
            </a:pPr>
            <a:r>
              <a:rPr lang="en-US" sz="1350" dirty="0">
                <a:solidFill>
                  <a:srgbClr val="000000"/>
                </a:solidFill>
                <a:latin typeface="Chief Blueprint" panose="020B0500000000000000" pitchFamily="34" charset="0"/>
              </a:rPr>
              <a:t>All students can learn – we just need to support them in different ways.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-Seidlitz’s </a:t>
            </a:r>
            <a:r>
              <a:rPr lang="en-US" sz="1350" i="1" dirty="0">
                <a:solidFill>
                  <a:srgbClr val="000000"/>
                </a:solidFill>
                <a:latin typeface="Chief Blueprint" panose="020B0500000000000000" pitchFamily="34" charset="0"/>
              </a:rPr>
              <a:t>Seven Steps</a:t>
            </a:r>
          </a:p>
        </p:txBody>
      </p:sp>
      <p:sp>
        <p:nvSpPr>
          <p:cNvPr id="22" name="Rectangle 21">
            <a:extLst>
              <a:ext uri="{FF2B5EF4-FFF2-40B4-BE49-F238E27FC236}">
                <a16:creationId xmlns:a16="http://schemas.microsoft.com/office/drawing/2014/main" id="{1964622C-2B0B-062A-F71F-5015890C42D1}"/>
              </a:ext>
            </a:extLst>
          </p:cNvPr>
          <p:cNvSpPr/>
          <p:nvPr/>
        </p:nvSpPr>
        <p:spPr>
          <a:xfrm rot="20919442">
            <a:off x="6389688" y="2703513"/>
            <a:ext cx="2543175" cy="1547812"/>
          </a:xfrm>
          <a:prstGeom prst="rect">
            <a:avLst/>
          </a:prstGeom>
        </p:spPr>
        <p:txBody>
          <a:bodyPr>
            <a:spAutoFit/>
          </a:bodyPr>
          <a:lstStyle/>
          <a:p>
            <a:pPr>
              <a:defRPr/>
            </a:pPr>
            <a:r>
              <a:rPr lang="en-US" sz="1350" dirty="0">
                <a:solidFill>
                  <a:srgbClr val="000000"/>
                </a:solidFill>
                <a:latin typeface="Chief Blueprint" panose="020B0500000000000000" pitchFamily="34" charset="0"/>
              </a:rPr>
              <a:t>History should not be trivial pursuit – dig deeper and teach with essential questions and enduring understandings.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-Wiggins &amp; McTighe </a:t>
            </a:r>
            <a:r>
              <a:rPr lang="en-US" sz="1350" i="1" dirty="0">
                <a:solidFill>
                  <a:srgbClr val="000000"/>
                </a:solidFill>
                <a:latin typeface="Chief Blueprint" panose="020B0500000000000000" pitchFamily="34" charset="0"/>
              </a:rPr>
              <a:t>Essential Questions</a:t>
            </a:r>
          </a:p>
        </p:txBody>
      </p:sp>
      <p:sp>
        <p:nvSpPr>
          <p:cNvPr id="24" name="Rectangle 23">
            <a:extLst>
              <a:ext uri="{FF2B5EF4-FFF2-40B4-BE49-F238E27FC236}">
                <a16:creationId xmlns:a16="http://schemas.microsoft.com/office/drawing/2014/main" id="{9A7206DD-4BFE-F79F-63AB-45B4AB2C0591}"/>
              </a:ext>
            </a:extLst>
          </p:cNvPr>
          <p:cNvSpPr/>
          <p:nvPr/>
        </p:nvSpPr>
        <p:spPr>
          <a:xfrm>
            <a:off x="6584950" y="768350"/>
            <a:ext cx="1962150" cy="1754188"/>
          </a:xfrm>
          <a:prstGeom prst="rect">
            <a:avLst/>
          </a:prstGeom>
        </p:spPr>
        <p:txBody>
          <a:bodyPr>
            <a:spAutoFit/>
          </a:bodyPr>
          <a:lstStyle/>
          <a:p>
            <a:pPr algn="ctr">
              <a:defRPr/>
            </a:pPr>
            <a:r>
              <a:rPr lang="en-US" sz="1350" dirty="0">
                <a:solidFill>
                  <a:srgbClr val="000000"/>
                </a:solidFill>
                <a:latin typeface="Chief Blueprint" panose="020B0500000000000000" pitchFamily="34" charset="0"/>
              </a:rPr>
              <a:t>Students</a:t>
            </a:r>
          </a:p>
          <a:p>
            <a:pPr algn="ctr">
              <a:defRPr/>
            </a:pPr>
            <a:r>
              <a:rPr lang="en-US" sz="1350" dirty="0">
                <a:solidFill>
                  <a:srgbClr val="000000"/>
                </a:solidFill>
                <a:latin typeface="Chief Blueprint" panose="020B0500000000000000" pitchFamily="34" charset="0"/>
              </a:rPr>
              <a:t> are social – purposeful talk is crucial to learning. </a:t>
            </a:r>
          </a:p>
          <a:p>
            <a:pPr algn="ctr">
              <a:defRPr/>
            </a:pPr>
            <a:endParaRPr lang="en-US" sz="1350" dirty="0">
              <a:solidFill>
                <a:srgbClr val="000000"/>
              </a:solidFill>
              <a:latin typeface="Chief Blueprint" panose="020B0500000000000000" pitchFamily="34" charset="0"/>
            </a:endParaRPr>
          </a:p>
          <a:p>
            <a:pPr algn="ctr">
              <a:defRPr/>
            </a:pPr>
            <a:r>
              <a:rPr lang="en-US" sz="1350" dirty="0">
                <a:solidFill>
                  <a:srgbClr val="000000"/>
                </a:solidFill>
                <a:latin typeface="Chief Blueprint" panose="020B0500000000000000" pitchFamily="34" charset="0"/>
              </a:rPr>
              <a:t>-Walsh </a:t>
            </a:r>
            <a:r>
              <a:rPr lang="en-US" sz="1350" i="1" dirty="0">
                <a:solidFill>
                  <a:srgbClr val="000000"/>
                </a:solidFill>
                <a:latin typeface="Chief Blueprint" panose="020B0500000000000000" pitchFamily="34" charset="0"/>
              </a:rPr>
              <a:t>Quality Questioning</a:t>
            </a:r>
          </a:p>
          <a:p>
            <a:pPr algn="ctr">
              <a:defRPr/>
            </a:pPr>
            <a:endParaRPr lang="en-US" sz="1350" dirty="0">
              <a:latin typeface="Chief Blueprint" panose="020B0500000000000000" pitchFamily="34" charset="0"/>
            </a:endParaRPr>
          </a:p>
        </p:txBody>
      </p:sp>
      <p:sp>
        <p:nvSpPr>
          <p:cNvPr id="26" name="Speech Bubble: Oval 25">
            <a:extLst>
              <a:ext uri="{FF2B5EF4-FFF2-40B4-BE49-F238E27FC236}">
                <a16:creationId xmlns:a16="http://schemas.microsoft.com/office/drawing/2014/main" id="{3A3F89FD-0D32-99A9-E97E-CD3923FE31F0}"/>
              </a:ext>
            </a:extLst>
          </p:cNvPr>
          <p:cNvSpPr/>
          <p:nvPr/>
        </p:nvSpPr>
        <p:spPr>
          <a:xfrm>
            <a:off x="3595688" y="2493963"/>
            <a:ext cx="2668587" cy="2244725"/>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7" name="Rectangle 26">
            <a:extLst>
              <a:ext uri="{FF2B5EF4-FFF2-40B4-BE49-F238E27FC236}">
                <a16:creationId xmlns:a16="http://schemas.microsoft.com/office/drawing/2014/main" id="{09750FE3-5732-8B84-9361-FA92895C9356}"/>
              </a:ext>
            </a:extLst>
          </p:cNvPr>
          <p:cNvSpPr/>
          <p:nvPr/>
        </p:nvSpPr>
        <p:spPr>
          <a:xfrm>
            <a:off x="3576638" y="2603500"/>
            <a:ext cx="2706687" cy="2168525"/>
          </a:xfrm>
          <a:prstGeom prst="rect">
            <a:avLst/>
          </a:prstGeom>
        </p:spPr>
        <p:txBody>
          <a:bodyPr>
            <a:spAutoFit/>
          </a:bodyPr>
          <a:lstStyle/>
          <a:p>
            <a:pPr algn="ctr">
              <a:defRPr/>
            </a:pPr>
            <a:r>
              <a:rPr lang="en-US" sz="1350" dirty="0">
                <a:solidFill>
                  <a:srgbClr val="000000"/>
                </a:solidFill>
                <a:latin typeface="Chief Blueprint" panose="020B0500000000000000" pitchFamily="34" charset="0"/>
              </a:rPr>
              <a:t>The </a:t>
            </a:r>
          </a:p>
          <a:p>
            <a:pPr algn="ctr">
              <a:defRPr/>
            </a:pPr>
            <a:r>
              <a:rPr lang="en-US" sz="1350" dirty="0">
                <a:solidFill>
                  <a:srgbClr val="000000"/>
                </a:solidFill>
                <a:latin typeface="Chief Blueprint" panose="020B0500000000000000" pitchFamily="34" charset="0"/>
              </a:rPr>
              <a:t>Interactive Student </a:t>
            </a:r>
          </a:p>
          <a:p>
            <a:pPr algn="ctr">
              <a:defRPr/>
            </a:pPr>
            <a:r>
              <a:rPr lang="en-US" sz="1350" dirty="0">
                <a:solidFill>
                  <a:srgbClr val="000000"/>
                </a:solidFill>
                <a:latin typeface="Chief Blueprint" panose="020B0500000000000000" pitchFamily="34" charset="0"/>
              </a:rPr>
              <a:t>Notebook is a powerful </a:t>
            </a:r>
          </a:p>
          <a:p>
            <a:pPr algn="ctr">
              <a:defRPr/>
            </a:pPr>
            <a:r>
              <a:rPr lang="en-US" sz="1350" dirty="0">
                <a:solidFill>
                  <a:srgbClr val="000000"/>
                </a:solidFill>
                <a:latin typeface="Chief Blueprint" panose="020B0500000000000000" pitchFamily="34" charset="0"/>
              </a:rPr>
              <a:t>teaching tool that allows you to differentiate instruction for students in a variety of ways. </a:t>
            </a:r>
          </a:p>
          <a:p>
            <a:pPr algn="ctr">
              <a:defRPr/>
            </a:pPr>
            <a:endParaRPr lang="en-US" sz="1350" dirty="0">
              <a:solidFill>
                <a:srgbClr val="000000"/>
              </a:solidFill>
              <a:latin typeface="Chief Blueprint" panose="020B0500000000000000" pitchFamily="34" charset="0"/>
            </a:endParaRPr>
          </a:p>
          <a:p>
            <a:pPr algn="ctr">
              <a:defRPr/>
            </a:pPr>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Wist’s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Research on the Interactive Student </a:t>
            </a:r>
          </a:p>
          <a:p>
            <a:pPr algn="ctr">
              <a:defRPr/>
            </a:pPr>
            <a:r>
              <a:rPr lang="en-US" sz="1350" i="1" dirty="0">
                <a:solidFill>
                  <a:srgbClr val="000000"/>
                </a:solidFill>
                <a:latin typeface="Chief Blueprint" panose="020B0500000000000000" pitchFamily="34" charset="0"/>
              </a:rPr>
              <a:t>Notebook</a:t>
            </a:r>
          </a:p>
        </p:txBody>
      </p:sp>
      <p:sp>
        <p:nvSpPr>
          <p:cNvPr id="31" name="Speech Bubble: Rectangle with Corners Rounded 30">
            <a:extLst>
              <a:ext uri="{FF2B5EF4-FFF2-40B4-BE49-F238E27FC236}">
                <a16:creationId xmlns:a16="http://schemas.microsoft.com/office/drawing/2014/main" id="{F1AF6DC0-8EE8-1F80-CB06-8DE7E21473AB}"/>
              </a:ext>
            </a:extLst>
          </p:cNvPr>
          <p:cNvSpPr/>
          <p:nvPr/>
        </p:nvSpPr>
        <p:spPr>
          <a:xfrm rot="616323">
            <a:off x="417513" y="2455863"/>
            <a:ext cx="1784350" cy="1470025"/>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9" name="Rectangle 28">
            <a:extLst>
              <a:ext uri="{FF2B5EF4-FFF2-40B4-BE49-F238E27FC236}">
                <a16:creationId xmlns:a16="http://schemas.microsoft.com/office/drawing/2014/main" id="{EEC9339C-1095-A44D-8DC5-AFDAAEDCE3CF}"/>
              </a:ext>
            </a:extLst>
          </p:cNvPr>
          <p:cNvSpPr/>
          <p:nvPr/>
        </p:nvSpPr>
        <p:spPr>
          <a:xfrm rot="609555">
            <a:off x="417513" y="2505075"/>
            <a:ext cx="1725612" cy="1546225"/>
          </a:xfrm>
          <a:prstGeom prst="rect">
            <a:avLst/>
          </a:prstGeom>
        </p:spPr>
        <p:txBody>
          <a:bodyPr>
            <a:spAutoFit/>
          </a:bodyPr>
          <a:lstStyle/>
          <a:p>
            <a:pPr>
              <a:defRPr/>
            </a:pPr>
            <a:r>
              <a:rPr lang="en-US" sz="1350" dirty="0">
                <a:solidFill>
                  <a:srgbClr val="000000"/>
                </a:solidFill>
                <a:latin typeface="Chief Blueprint" panose="020B0500000000000000" pitchFamily="34" charset="0"/>
              </a:rPr>
              <a:t>History can be fun and rigorous at the same time.</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-Bower’s </a:t>
            </a:r>
            <a:r>
              <a:rPr lang="en-US" sz="1350" i="1" dirty="0">
                <a:solidFill>
                  <a:srgbClr val="000000"/>
                </a:solidFill>
                <a:latin typeface="Chief Blueprint" panose="020B0500000000000000" pitchFamily="34" charset="0"/>
              </a:rPr>
              <a:t>Bring Learning Alive!</a:t>
            </a:r>
          </a:p>
          <a:p>
            <a:pPr>
              <a:defRPr/>
            </a:pPr>
            <a:endParaRPr lang="en-US" sz="1350" dirty="0">
              <a:solidFill>
                <a:srgbClr val="000000"/>
              </a:solidFill>
              <a:latin typeface="Chief Blueprint" panose="020B0500000000000000"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7">
            <a:extLst>
              <a:ext uri="{FF2B5EF4-FFF2-40B4-BE49-F238E27FC236}">
                <a16:creationId xmlns:a16="http://schemas.microsoft.com/office/drawing/2014/main" id="{E7680E54-3208-F1B7-1DB3-5044875FDE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Speech Bubble: Rectangle with Corners Rounded 19">
            <a:extLst>
              <a:ext uri="{FF2B5EF4-FFF2-40B4-BE49-F238E27FC236}">
                <a16:creationId xmlns:a16="http://schemas.microsoft.com/office/drawing/2014/main" id="{C991E19C-E500-173D-41BB-04516EEA3646}"/>
              </a:ext>
            </a:extLst>
          </p:cNvPr>
          <p:cNvSpPr/>
          <p:nvPr/>
        </p:nvSpPr>
        <p:spPr>
          <a:xfrm rot="1341498">
            <a:off x="3327400" y="1231900"/>
            <a:ext cx="3421063" cy="1017588"/>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6" name="Speech Bubble: Rectangle with Corners Rounded 5">
            <a:extLst>
              <a:ext uri="{FF2B5EF4-FFF2-40B4-BE49-F238E27FC236}">
                <a16:creationId xmlns:a16="http://schemas.microsoft.com/office/drawing/2014/main" id="{7728361F-CBA1-17DD-B128-23BE6D561018}"/>
              </a:ext>
            </a:extLst>
          </p:cNvPr>
          <p:cNvSpPr/>
          <p:nvPr/>
        </p:nvSpPr>
        <p:spPr>
          <a:xfrm rot="20991018">
            <a:off x="377825" y="962025"/>
            <a:ext cx="2665413" cy="1147763"/>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 name="Rectangle 1">
            <a:extLst>
              <a:ext uri="{FF2B5EF4-FFF2-40B4-BE49-F238E27FC236}">
                <a16:creationId xmlns:a16="http://schemas.microsoft.com/office/drawing/2014/main" id="{B96959A0-038D-9C77-892B-70575198E8DE}"/>
              </a:ext>
            </a:extLst>
          </p:cNvPr>
          <p:cNvSpPr/>
          <p:nvPr/>
        </p:nvSpPr>
        <p:spPr>
          <a:xfrm rot="20986987">
            <a:off x="401638" y="1031875"/>
            <a:ext cx="2571750" cy="1131888"/>
          </a:xfrm>
          <a:prstGeom prst="rect">
            <a:avLst/>
          </a:prstGeom>
        </p:spPr>
        <p:txBody>
          <a:bodyPr>
            <a:spAutoFit/>
          </a:bodyPr>
          <a:lstStyle/>
          <a:p>
            <a:pPr>
              <a:defRPr/>
            </a:pPr>
            <a:r>
              <a:rPr lang="en-US" sz="1350" dirty="0">
                <a:solidFill>
                  <a:srgbClr val="000000"/>
                </a:solidFill>
                <a:latin typeface="Chief Blueprint" panose="020B0500000000000000" pitchFamily="34" charset="0"/>
              </a:rPr>
              <a:t>Students need to be engaged to learn.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Schlechty’s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Design Qualities of Engagement</a:t>
            </a:r>
          </a:p>
        </p:txBody>
      </p:sp>
      <p:sp>
        <p:nvSpPr>
          <p:cNvPr id="9" name="Rectangle 8">
            <a:extLst>
              <a:ext uri="{FF2B5EF4-FFF2-40B4-BE49-F238E27FC236}">
                <a16:creationId xmlns:a16="http://schemas.microsoft.com/office/drawing/2014/main" id="{5F4A4B31-7105-A531-83DD-67230479474A}"/>
              </a:ext>
            </a:extLst>
          </p:cNvPr>
          <p:cNvSpPr/>
          <p:nvPr/>
        </p:nvSpPr>
        <p:spPr>
          <a:xfrm>
            <a:off x="-3070225" y="4811713"/>
            <a:ext cx="2571750" cy="714375"/>
          </a:xfrm>
          <a:prstGeom prst="rect">
            <a:avLst/>
          </a:prstGeom>
        </p:spPr>
        <p:txBody>
          <a:bodyPr>
            <a:spAutoFit/>
          </a:bodyPr>
          <a:lstStyle/>
          <a:p>
            <a:pPr>
              <a:defRPr/>
            </a:pPr>
            <a:r>
              <a:rPr lang="en-US" sz="1350" dirty="0">
                <a:latin typeface="Verdana" panose="020B0604030504040204" pitchFamily="34" charset="0"/>
              </a:rPr>
              <a:t>Awesome and engaging resource! My students loved it!</a:t>
            </a:r>
            <a:endParaRPr lang="en-US" sz="1350" dirty="0"/>
          </a:p>
        </p:txBody>
      </p:sp>
      <p:sp>
        <p:nvSpPr>
          <p:cNvPr id="11" name="Speech Bubble: Rectangle 10">
            <a:extLst>
              <a:ext uri="{FF2B5EF4-FFF2-40B4-BE49-F238E27FC236}">
                <a16:creationId xmlns:a16="http://schemas.microsoft.com/office/drawing/2014/main" id="{D276ACDB-8B75-61A9-CBDB-B3ADE50321BA}"/>
              </a:ext>
            </a:extLst>
          </p:cNvPr>
          <p:cNvSpPr/>
          <p:nvPr/>
        </p:nvSpPr>
        <p:spPr>
          <a:xfrm>
            <a:off x="280988" y="106363"/>
            <a:ext cx="6867525" cy="503237"/>
          </a:xfrm>
          <a:prstGeom prst="wedgeRectCallout">
            <a:avLst>
              <a:gd name="adj1" fmla="val -21519"/>
              <a:gd name="adj2" fmla="val 11605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dirty="0"/>
          </a:p>
        </p:txBody>
      </p:sp>
      <p:sp>
        <p:nvSpPr>
          <p:cNvPr id="24584" name="TextBox 2">
            <a:extLst>
              <a:ext uri="{FF2B5EF4-FFF2-40B4-BE49-F238E27FC236}">
                <a16:creationId xmlns:a16="http://schemas.microsoft.com/office/drawing/2014/main" id="{7E43F527-712A-4F04-1EDD-0555AEA87B6D}"/>
              </a:ext>
            </a:extLst>
          </p:cNvPr>
          <p:cNvSpPr txBox="1">
            <a:spLocks noChangeArrowheads="1"/>
          </p:cNvSpPr>
          <p:nvPr/>
        </p:nvSpPr>
        <p:spPr bwMode="auto">
          <a:xfrm>
            <a:off x="280988" y="139700"/>
            <a:ext cx="70453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200">
                <a:latin typeface="Chief Blueprint" panose="020B0500000000000000" pitchFamily="34" charset="0"/>
              </a:rPr>
              <a:t>What do I believe about Social Studies instruction?</a:t>
            </a:r>
          </a:p>
        </p:txBody>
      </p:sp>
      <p:sp>
        <p:nvSpPr>
          <p:cNvPr id="12" name="Speech Bubble: Rectangle 11">
            <a:extLst>
              <a:ext uri="{FF2B5EF4-FFF2-40B4-BE49-F238E27FC236}">
                <a16:creationId xmlns:a16="http://schemas.microsoft.com/office/drawing/2014/main" id="{5E0DF848-0432-D898-8096-612B45247958}"/>
              </a:ext>
            </a:extLst>
          </p:cNvPr>
          <p:cNvSpPr/>
          <p:nvPr/>
        </p:nvSpPr>
        <p:spPr>
          <a:xfrm>
            <a:off x="2208213" y="2025650"/>
            <a:ext cx="1760537" cy="1604963"/>
          </a:xfrm>
          <a:prstGeom prst="wedge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4" name="Speech Bubble: Rectangle with Corners Rounded 13">
            <a:extLst>
              <a:ext uri="{FF2B5EF4-FFF2-40B4-BE49-F238E27FC236}">
                <a16:creationId xmlns:a16="http://schemas.microsoft.com/office/drawing/2014/main" id="{B6C17126-A735-F581-C48A-86403A8E999D}"/>
              </a:ext>
            </a:extLst>
          </p:cNvPr>
          <p:cNvSpPr/>
          <p:nvPr/>
        </p:nvSpPr>
        <p:spPr>
          <a:xfrm rot="20929484">
            <a:off x="6365875" y="2727325"/>
            <a:ext cx="2516188" cy="1500188"/>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6" name="Speech Bubble: Oval 15">
            <a:extLst>
              <a:ext uri="{FF2B5EF4-FFF2-40B4-BE49-F238E27FC236}">
                <a16:creationId xmlns:a16="http://schemas.microsoft.com/office/drawing/2014/main" id="{1CC8CDC8-31BD-1133-EB35-7B69FD59DEC5}"/>
              </a:ext>
            </a:extLst>
          </p:cNvPr>
          <p:cNvSpPr/>
          <p:nvPr/>
        </p:nvSpPr>
        <p:spPr>
          <a:xfrm>
            <a:off x="6329363" y="728663"/>
            <a:ext cx="2425700" cy="1697037"/>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5" name="Rectangle 14">
            <a:extLst>
              <a:ext uri="{FF2B5EF4-FFF2-40B4-BE49-F238E27FC236}">
                <a16:creationId xmlns:a16="http://schemas.microsoft.com/office/drawing/2014/main" id="{11680611-738C-A543-903F-671636B6DBA5}"/>
              </a:ext>
            </a:extLst>
          </p:cNvPr>
          <p:cNvSpPr/>
          <p:nvPr/>
        </p:nvSpPr>
        <p:spPr>
          <a:xfrm rot="20491748">
            <a:off x="-3409950" y="2312988"/>
            <a:ext cx="2571750" cy="1338262"/>
          </a:xfrm>
          <a:prstGeom prst="rect">
            <a:avLst/>
          </a:prstGeom>
        </p:spPr>
        <p:txBody>
          <a:bodyPr>
            <a:spAutoFit/>
          </a:bodyPr>
          <a:lstStyle/>
          <a:p>
            <a:pPr algn="ctr">
              <a:defRPr/>
            </a:pPr>
            <a:r>
              <a:rPr lang="en-US" sz="1350" dirty="0">
                <a:latin typeface="Covered By Your Grace" pitchFamily="2" charset="0"/>
              </a:rPr>
              <a:t>The students were able to understand the lessons and the text and pictures for the ELL modified lessons worked great! Thanks for making this! Made my life easier.     – Mary </a:t>
            </a:r>
          </a:p>
        </p:txBody>
      </p:sp>
      <p:sp>
        <p:nvSpPr>
          <p:cNvPr id="19" name="Rectangle 18">
            <a:extLst>
              <a:ext uri="{FF2B5EF4-FFF2-40B4-BE49-F238E27FC236}">
                <a16:creationId xmlns:a16="http://schemas.microsoft.com/office/drawing/2014/main" id="{9A3CBFE0-B046-7453-2E9F-E2C9DDBC022A}"/>
              </a:ext>
            </a:extLst>
          </p:cNvPr>
          <p:cNvSpPr/>
          <p:nvPr/>
        </p:nvSpPr>
        <p:spPr>
          <a:xfrm rot="1384697">
            <a:off x="3314700" y="1304925"/>
            <a:ext cx="3281363" cy="1131888"/>
          </a:xfrm>
          <a:prstGeom prst="rect">
            <a:avLst/>
          </a:prstGeom>
        </p:spPr>
        <p:txBody>
          <a:bodyPr>
            <a:spAutoFit/>
          </a:bodyPr>
          <a:lstStyle/>
          <a:p>
            <a:pPr>
              <a:defRPr/>
            </a:pPr>
            <a:r>
              <a:rPr lang="en-US" sz="1350" dirty="0">
                <a:solidFill>
                  <a:srgbClr val="000000"/>
                </a:solidFill>
                <a:latin typeface="Chief Blueprint" panose="020B0500000000000000" pitchFamily="34" charset="0"/>
              </a:rPr>
              <a:t>Students need to read in Social Studies – a lot! Like everyday!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-Kinsella’s </a:t>
            </a:r>
            <a:r>
              <a:rPr lang="en-US" sz="1350" i="1" dirty="0">
                <a:solidFill>
                  <a:srgbClr val="000000"/>
                </a:solidFill>
                <a:latin typeface="Chief Blueprint" panose="020B0500000000000000" pitchFamily="34" charset="0"/>
              </a:rPr>
              <a:t>Considerate Text</a:t>
            </a:r>
          </a:p>
          <a:p>
            <a:pPr>
              <a:defRPr/>
            </a:pPr>
            <a:endParaRPr lang="en-US" sz="1350" dirty="0">
              <a:latin typeface="Chief Blueprint" panose="020B0500000000000000" pitchFamily="34" charset="0"/>
            </a:endParaRPr>
          </a:p>
        </p:txBody>
      </p:sp>
      <p:sp>
        <p:nvSpPr>
          <p:cNvPr id="21" name="Rectangle 20">
            <a:extLst>
              <a:ext uri="{FF2B5EF4-FFF2-40B4-BE49-F238E27FC236}">
                <a16:creationId xmlns:a16="http://schemas.microsoft.com/office/drawing/2014/main" id="{0F5ED5D9-052D-5175-4550-00C4CBD391FE}"/>
              </a:ext>
            </a:extLst>
          </p:cNvPr>
          <p:cNvSpPr/>
          <p:nvPr/>
        </p:nvSpPr>
        <p:spPr>
          <a:xfrm>
            <a:off x="2219325" y="2055813"/>
            <a:ext cx="1720850" cy="1546225"/>
          </a:xfrm>
          <a:prstGeom prst="rect">
            <a:avLst/>
          </a:prstGeom>
        </p:spPr>
        <p:txBody>
          <a:bodyPr>
            <a:spAutoFit/>
          </a:bodyPr>
          <a:lstStyle/>
          <a:p>
            <a:pPr>
              <a:defRPr/>
            </a:pPr>
            <a:r>
              <a:rPr lang="en-US" sz="1350" dirty="0">
                <a:solidFill>
                  <a:srgbClr val="000000"/>
                </a:solidFill>
                <a:latin typeface="Chief Blueprint" panose="020B0500000000000000" pitchFamily="34" charset="0"/>
              </a:rPr>
              <a:t>All students can learn – we just need to support them in different ways.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-Seidlitz’s </a:t>
            </a:r>
            <a:r>
              <a:rPr lang="en-US" sz="1350" i="1" dirty="0">
                <a:solidFill>
                  <a:srgbClr val="000000"/>
                </a:solidFill>
                <a:latin typeface="Chief Blueprint" panose="020B0500000000000000" pitchFamily="34" charset="0"/>
              </a:rPr>
              <a:t>Seven Steps</a:t>
            </a:r>
          </a:p>
        </p:txBody>
      </p:sp>
      <p:sp>
        <p:nvSpPr>
          <p:cNvPr id="22" name="Rectangle 21">
            <a:extLst>
              <a:ext uri="{FF2B5EF4-FFF2-40B4-BE49-F238E27FC236}">
                <a16:creationId xmlns:a16="http://schemas.microsoft.com/office/drawing/2014/main" id="{86B7FB70-C334-7282-7D42-D13A72B26DA0}"/>
              </a:ext>
            </a:extLst>
          </p:cNvPr>
          <p:cNvSpPr/>
          <p:nvPr/>
        </p:nvSpPr>
        <p:spPr>
          <a:xfrm rot="20919442">
            <a:off x="6389688" y="2703513"/>
            <a:ext cx="2543175" cy="1547812"/>
          </a:xfrm>
          <a:prstGeom prst="rect">
            <a:avLst/>
          </a:prstGeom>
        </p:spPr>
        <p:txBody>
          <a:bodyPr>
            <a:spAutoFit/>
          </a:bodyPr>
          <a:lstStyle/>
          <a:p>
            <a:pPr>
              <a:defRPr/>
            </a:pPr>
            <a:r>
              <a:rPr lang="en-US" sz="1350" dirty="0">
                <a:solidFill>
                  <a:srgbClr val="000000"/>
                </a:solidFill>
                <a:latin typeface="Chief Blueprint" panose="020B0500000000000000" pitchFamily="34" charset="0"/>
              </a:rPr>
              <a:t>History should not be trivial pursuit – dig deeper and teach with essential questions and enduring understandings.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-Wiggins &amp; McTighe </a:t>
            </a:r>
            <a:r>
              <a:rPr lang="en-US" sz="1350" i="1" dirty="0">
                <a:solidFill>
                  <a:srgbClr val="000000"/>
                </a:solidFill>
                <a:latin typeface="Chief Blueprint" panose="020B0500000000000000" pitchFamily="34" charset="0"/>
              </a:rPr>
              <a:t>Essential Questions</a:t>
            </a:r>
          </a:p>
        </p:txBody>
      </p:sp>
      <p:sp>
        <p:nvSpPr>
          <p:cNvPr id="24" name="Rectangle 23">
            <a:extLst>
              <a:ext uri="{FF2B5EF4-FFF2-40B4-BE49-F238E27FC236}">
                <a16:creationId xmlns:a16="http://schemas.microsoft.com/office/drawing/2014/main" id="{9B58E285-5347-9F7E-A51C-ED33F56A0F43}"/>
              </a:ext>
            </a:extLst>
          </p:cNvPr>
          <p:cNvSpPr/>
          <p:nvPr/>
        </p:nvSpPr>
        <p:spPr>
          <a:xfrm>
            <a:off x="6584950" y="768350"/>
            <a:ext cx="1962150" cy="1754188"/>
          </a:xfrm>
          <a:prstGeom prst="rect">
            <a:avLst/>
          </a:prstGeom>
        </p:spPr>
        <p:txBody>
          <a:bodyPr>
            <a:spAutoFit/>
          </a:bodyPr>
          <a:lstStyle/>
          <a:p>
            <a:pPr algn="ctr">
              <a:defRPr/>
            </a:pPr>
            <a:r>
              <a:rPr lang="en-US" sz="1350" dirty="0">
                <a:solidFill>
                  <a:srgbClr val="000000"/>
                </a:solidFill>
                <a:latin typeface="Chief Blueprint" panose="020B0500000000000000" pitchFamily="34" charset="0"/>
              </a:rPr>
              <a:t>Students</a:t>
            </a:r>
          </a:p>
          <a:p>
            <a:pPr algn="ctr">
              <a:defRPr/>
            </a:pPr>
            <a:r>
              <a:rPr lang="en-US" sz="1350" dirty="0">
                <a:solidFill>
                  <a:srgbClr val="000000"/>
                </a:solidFill>
                <a:latin typeface="Chief Blueprint" panose="020B0500000000000000" pitchFamily="34" charset="0"/>
              </a:rPr>
              <a:t> are social – purposeful talk is crucial to learning. </a:t>
            </a:r>
          </a:p>
          <a:p>
            <a:pPr algn="ctr">
              <a:defRPr/>
            </a:pPr>
            <a:endParaRPr lang="en-US" sz="1350" dirty="0">
              <a:solidFill>
                <a:srgbClr val="000000"/>
              </a:solidFill>
              <a:latin typeface="Chief Blueprint" panose="020B0500000000000000" pitchFamily="34" charset="0"/>
            </a:endParaRPr>
          </a:p>
          <a:p>
            <a:pPr algn="ctr">
              <a:defRPr/>
            </a:pPr>
            <a:r>
              <a:rPr lang="en-US" sz="1350" dirty="0">
                <a:solidFill>
                  <a:srgbClr val="000000"/>
                </a:solidFill>
                <a:latin typeface="Chief Blueprint" panose="020B0500000000000000" pitchFamily="34" charset="0"/>
              </a:rPr>
              <a:t>-Walsh </a:t>
            </a:r>
            <a:r>
              <a:rPr lang="en-US" sz="1350" i="1" dirty="0">
                <a:solidFill>
                  <a:srgbClr val="000000"/>
                </a:solidFill>
                <a:latin typeface="Chief Blueprint" panose="020B0500000000000000" pitchFamily="34" charset="0"/>
              </a:rPr>
              <a:t>Quality Questioning</a:t>
            </a:r>
          </a:p>
          <a:p>
            <a:pPr algn="ctr">
              <a:defRPr/>
            </a:pPr>
            <a:endParaRPr lang="en-US" sz="1350" dirty="0">
              <a:latin typeface="Chief Blueprint" panose="020B0500000000000000" pitchFamily="34" charset="0"/>
            </a:endParaRPr>
          </a:p>
        </p:txBody>
      </p:sp>
      <p:sp>
        <p:nvSpPr>
          <p:cNvPr id="24593" name="Rectangle 24">
            <a:extLst>
              <a:ext uri="{FF2B5EF4-FFF2-40B4-BE49-F238E27FC236}">
                <a16:creationId xmlns:a16="http://schemas.microsoft.com/office/drawing/2014/main" id="{EBEABE10-C93A-10A8-6DAF-ED62541A4A7C}"/>
              </a:ext>
            </a:extLst>
          </p:cNvPr>
          <p:cNvSpPr>
            <a:spLocks noChangeArrowheads="1"/>
          </p:cNvSpPr>
          <p:nvPr/>
        </p:nvSpPr>
        <p:spPr bwMode="auto">
          <a:xfrm>
            <a:off x="9393238" y="4244975"/>
            <a:ext cx="4572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b="1">
                <a:solidFill>
                  <a:srgbClr val="393939"/>
                </a:solidFill>
                <a:latin typeface="Open Sans" panose="020B0606030504020204" pitchFamily="34" charset="0"/>
              </a:rPr>
              <a:t>Content-Area Conversations</a:t>
            </a:r>
          </a:p>
          <a:p>
            <a:pPr>
              <a:spcBef>
                <a:spcPct val="0"/>
              </a:spcBef>
              <a:buFontTx/>
              <a:buNone/>
            </a:pPr>
            <a:r>
              <a:rPr lang="en-US" altLang="en-US" sz="1800" i="1">
                <a:solidFill>
                  <a:srgbClr val="000000"/>
                </a:solidFill>
                <a:latin typeface="Open Sans" panose="020B0606030504020204" pitchFamily="34" charset="0"/>
              </a:rPr>
              <a:t>by Douglas Fisher, Nancy Frey and Carol Rothenberg</a:t>
            </a:r>
          </a:p>
        </p:txBody>
      </p:sp>
      <p:sp>
        <p:nvSpPr>
          <p:cNvPr id="26" name="Speech Bubble: Oval 25">
            <a:extLst>
              <a:ext uri="{FF2B5EF4-FFF2-40B4-BE49-F238E27FC236}">
                <a16:creationId xmlns:a16="http://schemas.microsoft.com/office/drawing/2014/main" id="{943632AE-016F-5377-865F-06B66BE105D6}"/>
              </a:ext>
            </a:extLst>
          </p:cNvPr>
          <p:cNvSpPr/>
          <p:nvPr/>
        </p:nvSpPr>
        <p:spPr>
          <a:xfrm>
            <a:off x="3595688" y="2493963"/>
            <a:ext cx="2668587" cy="2244725"/>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7" name="Rectangle 26">
            <a:extLst>
              <a:ext uri="{FF2B5EF4-FFF2-40B4-BE49-F238E27FC236}">
                <a16:creationId xmlns:a16="http://schemas.microsoft.com/office/drawing/2014/main" id="{73315A65-DC64-1038-4DB1-B83474C3C3A7}"/>
              </a:ext>
            </a:extLst>
          </p:cNvPr>
          <p:cNvSpPr/>
          <p:nvPr/>
        </p:nvSpPr>
        <p:spPr>
          <a:xfrm>
            <a:off x="3576638" y="2603500"/>
            <a:ext cx="2706687" cy="2168525"/>
          </a:xfrm>
          <a:prstGeom prst="rect">
            <a:avLst/>
          </a:prstGeom>
        </p:spPr>
        <p:txBody>
          <a:bodyPr>
            <a:spAutoFit/>
          </a:bodyPr>
          <a:lstStyle/>
          <a:p>
            <a:pPr algn="ctr">
              <a:defRPr/>
            </a:pPr>
            <a:r>
              <a:rPr lang="en-US" sz="1350" dirty="0">
                <a:solidFill>
                  <a:srgbClr val="000000"/>
                </a:solidFill>
                <a:latin typeface="Chief Blueprint" panose="020B0500000000000000" pitchFamily="34" charset="0"/>
              </a:rPr>
              <a:t>The </a:t>
            </a:r>
          </a:p>
          <a:p>
            <a:pPr algn="ctr">
              <a:defRPr/>
            </a:pPr>
            <a:r>
              <a:rPr lang="en-US" sz="1350" dirty="0">
                <a:solidFill>
                  <a:srgbClr val="000000"/>
                </a:solidFill>
                <a:latin typeface="Chief Blueprint" panose="020B0500000000000000" pitchFamily="34" charset="0"/>
              </a:rPr>
              <a:t>Interactive Student </a:t>
            </a:r>
          </a:p>
          <a:p>
            <a:pPr algn="ctr">
              <a:defRPr/>
            </a:pPr>
            <a:r>
              <a:rPr lang="en-US" sz="1350" dirty="0">
                <a:solidFill>
                  <a:srgbClr val="000000"/>
                </a:solidFill>
                <a:latin typeface="Chief Blueprint" panose="020B0500000000000000" pitchFamily="34" charset="0"/>
              </a:rPr>
              <a:t>Notebook is a powerful </a:t>
            </a:r>
          </a:p>
          <a:p>
            <a:pPr algn="ctr">
              <a:defRPr/>
            </a:pPr>
            <a:r>
              <a:rPr lang="en-US" sz="1350" dirty="0">
                <a:solidFill>
                  <a:srgbClr val="000000"/>
                </a:solidFill>
                <a:latin typeface="Chief Blueprint" panose="020B0500000000000000" pitchFamily="34" charset="0"/>
              </a:rPr>
              <a:t>teaching tool that allows you to differentiate instruction for students in a variety of ways. </a:t>
            </a:r>
          </a:p>
          <a:p>
            <a:pPr algn="ctr">
              <a:defRPr/>
            </a:pPr>
            <a:endParaRPr lang="en-US" sz="1350" dirty="0">
              <a:solidFill>
                <a:srgbClr val="000000"/>
              </a:solidFill>
              <a:latin typeface="Chief Blueprint" panose="020B0500000000000000" pitchFamily="34" charset="0"/>
            </a:endParaRPr>
          </a:p>
          <a:p>
            <a:pPr algn="ctr">
              <a:defRPr/>
            </a:pPr>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Wist’s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Research on the Interactive Student </a:t>
            </a:r>
          </a:p>
          <a:p>
            <a:pPr algn="ctr">
              <a:defRPr/>
            </a:pPr>
            <a:r>
              <a:rPr lang="en-US" sz="1350" i="1" dirty="0">
                <a:solidFill>
                  <a:srgbClr val="000000"/>
                </a:solidFill>
                <a:latin typeface="Chief Blueprint" panose="020B0500000000000000" pitchFamily="34" charset="0"/>
              </a:rPr>
              <a:t>Notebook</a:t>
            </a:r>
          </a:p>
        </p:txBody>
      </p:sp>
      <p:sp>
        <p:nvSpPr>
          <p:cNvPr id="31" name="Speech Bubble: Rectangle with Corners Rounded 30">
            <a:extLst>
              <a:ext uri="{FF2B5EF4-FFF2-40B4-BE49-F238E27FC236}">
                <a16:creationId xmlns:a16="http://schemas.microsoft.com/office/drawing/2014/main" id="{897CE661-2D3C-BE17-4E14-8ADB5A4159FD}"/>
              </a:ext>
            </a:extLst>
          </p:cNvPr>
          <p:cNvSpPr/>
          <p:nvPr/>
        </p:nvSpPr>
        <p:spPr>
          <a:xfrm rot="616323">
            <a:off x="417513" y="2455863"/>
            <a:ext cx="1784350" cy="1470025"/>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9" name="Rectangle 28">
            <a:extLst>
              <a:ext uri="{FF2B5EF4-FFF2-40B4-BE49-F238E27FC236}">
                <a16:creationId xmlns:a16="http://schemas.microsoft.com/office/drawing/2014/main" id="{B9B68E9C-9FC4-20E4-96BC-9862DA0E3198}"/>
              </a:ext>
            </a:extLst>
          </p:cNvPr>
          <p:cNvSpPr/>
          <p:nvPr/>
        </p:nvSpPr>
        <p:spPr>
          <a:xfrm rot="609555">
            <a:off x="417513" y="2505075"/>
            <a:ext cx="1725612" cy="1546225"/>
          </a:xfrm>
          <a:prstGeom prst="rect">
            <a:avLst/>
          </a:prstGeom>
        </p:spPr>
        <p:txBody>
          <a:bodyPr>
            <a:spAutoFit/>
          </a:bodyPr>
          <a:lstStyle/>
          <a:p>
            <a:pPr>
              <a:defRPr/>
            </a:pPr>
            <a:r>
              <a:rPr lang="en-US" sz="1350" dirty="0">
                <a:solidFill>
                  <a:srgbClr val="000000"/>
                </a:solidFill>
                <a:latin typeface="Chief Blueprint" panose="020B0500000000000000" pitchFamily="34" charset="0"/>
              </a:rPr>
              <a:t>History can be fun and rigorous at the same time.</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-Bower’s </a:t>
            </a:r>
            <a:r>
              <a:rPr lang="en-US" sz="1350" i="1" dirty="0">
                <a:solidFill>
                  <a:srgbClr val="000000"/>
                </a:solidFill>
                <a:latin typeface="Chief Blueprint" panose="020B0500000000000000" pitchFamily="34" charset="0"/>
              </a:rPr>
              <a:t>Bring Learning Alive!</a:t>
            </a:r>
          </a:p>
          <a:p>
            <a:pPr>
              <a:defRPr/>
            </a:pPr>
            <a:endParaRPr lang="en-US" sz="1350" dirty="0">
              <a:solidFill>
                <a:srgbClr val="000000"/>
              </a:solidFill>
              <a:latin typeface="Chief Blueprint" panose="020B0500000000000000" pitchFamily="34" charset="0"/>
            </a:endParaRPr>
          </a:p>
        </p:txBody>
      </p:sp>
      <p:sp>
        <p:nvSpPr>
          <p:cNvPr id="30" name="Speech Bubble: Oval 29">
            <a:extLst>
              <a:ext uri="{FF2B5EF4-FFF2-40B4-BE49-F238E27FC236}">
                <a16:creationId xmlns:a16="http://schemas.microsoft.com/office/drawing/2014/main" id="{ADC40B3B-503A-23DC-EA0E-3485B22BB644}"/>
              </a:ext>
            </a:extLst>
          </p:cNvPr>
          <p:cNvSpPr/>
          <p:nvPr/>
        </p:nvSpPr>
        <p:spPr>
          <a:xfrm rot="20989304">
            <a:off x="819150" y="3714750"/>
            <a:ext cx="2713038" cy="1390650"/>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34" name="Rectangle 33">
            <a:extLst>
              <a:ext uri="{FF2B5EF4-FFF2-40B4-BE49-F238E27FC236}">
                <a16:creationId xmlns:a16="http://schemas.microsoft.com/office/drawing/2014/main" id="{8544FE07-7BAB-DD53-E493-8C1025A28795}"/>
              </a:ext>
            </a:extLst>
          </p:cNvPr>
          <p:cNvSpPr/>
          <p:nvPr/>
        </p:nvSpPr>
        <p:spPr>
          <a:xfrm rot="20989304">
            <a:off x="1000125" y="3932238"/>
            <a:ext cx="2387600" cy="1338262"/>
          </a:xfrm>
          <a:prstGeom prst="rect">
            <a:avLst/>
          </a:prstGeom>
        </p:spPr>
        <p:txBody>
          <a:bodyPr>
            <a:spAutoFit/>
          </a:bodyPr>
          <a:lstStyle/>
          <a:p>
            <a:pPr algn="ctr">
              <a:defRPr/>
            </a:pPr>
            <a:r>
              <a:rPr lang="en-US" sz="1350" dirty="0">
                <a:solidFill>
                  <a:srgbClr val="000000"/>
                </a:solidFill>
                <a:latin typeface="Chief Blueprint" panose="020B0500000000000000" pitchFamily="34" charset="0"/>
              </a:rPr>
              <a:t>Vocabulary instruction must be intentional and engaging. </a:t>
            </a:r>
          </a:p>
          <a:p>
            <a:pPr algn="ctr">
              <a:defRPr/>
            </a:pPr>
            <a:endParaRPr lang="en-US" sz="1350" dirty="0">
              <a:solidFill>
                <a:srgbClr val="000000"/>
              </a:solidFill>
              <a:latin typeface="Chief Blueprint" panose="020B0500000000000000" pitchFamily="34" charset="0"/>
            </a:endParaRPr>
          </a:p>
          <a:p>
            <a:pPr algn="ctr">
              <a:defRPr/>
            </a:pPr>
            <a:r>
              <a:rPr lang="en-US" sz="1350" dirty="0">
                <a:solidFill>
                  <a:srgbClr val="000000"/>
                </a:solidFill>
                <a:latin typeface="Chief Blueprint" panose="020B0500000000000000" pitchFamily="34" charset="0"/>
              </a:rPr>
              <a:t>-Marzano </a:t>
            </a:r>
            <a:r>
              <a:rPr lang="en-US" sz="1350" i="1" dirty="0">
                <a:solidFill>
                  <a:srgbClr val="000000"/>
                </a:solidFill>
                <a:latin typeface="Chief Blueprint" panose="020B0500000000000000" pitchFamily="34" charset="0"/>
              </a:rPr>
              <a:t>Academic Vocabulary</a:t>
            </a:r>
          </a:p>
          <a:p>
            <a:pPr algn="ctr">
              <a:defRPr/>
            </a:pPr>
            <a:endParaRPr lang="en-US" sz="1350" dirty="0">
              <a:latin typeface="Chief Blueprint" panose="020B0500000000000000"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7">
            <a:extLst>
              <a:ext uri="{FF2B5EF4-FFF2-40B4-BE49-F238E27FC236}">
                <a16:creationId xmlns:a16="http://schemas.microsoft.com/office/drawing/2014/main" id="{B8886829-CF69-5323-CB87-0E8C598413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Speech Bubble: Rectangle with Corners Rounded 19">
            <a:extLst>
              <a:ext uri="{FF2B5EF4-FFF2-40B4-BE49-F238E27FC236}">
                <a16:creationId xmlns:a16="http://schemas.microsoft.com/office/drawing/2014/main" id="{CB90A7D0-5CDC-8A01-E096-051BA0C02A08}"/>
              </a:ext>
            </a:extLst>
          </p:cNvPr>
          <p:cNvSpPr/>
          <p:nvPr/>
        </p:nvSpPr>
        <p:spPr>
          <a:xfrm rot="1341498">
            <a:off x="3327400" y="1231900"/>
            <a:ext cx="3421063" cy="1017588"/>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6" name="Speech Bubble: Rectangle with Corners Rounded 5">
            <a:extLst>
              <a:ext uri="{FF2B5EF4-FFF2-40B4-BE49-F238E27FC236}">
                <a16:creationId xmlns:a16="http://schemas.microsoft.com/office/drawing/2014/main" id="{D6D885A6-7E56-AB9D-E316-D7E67B39083E}"/>
              </a:ext>
            </a:extLst>
          </p:cNvPr>
          <p:cNvSpPr/>
          <p:nvPr/>
        </p:nvSpPr>
        <p:spPr>
          <a:xfrm rot="20991018">
            <a:off x="377825" y="962025"/>
            <a:ext cx="2665413" cy="1147763"/>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 name="Rectangle 1">
            <a:extLst>
              <a:ext uri="{FF2B5EF4-FFF2-40B4-BE49-F238E27FC236}">
                <a16:creationId xmlns:a16="http://schemas.microsoft.com/office/drawing/2014/main" id="{8D2C3B87-901E-6622-B11C-BC47683C8138}"/>
              </a:ext>
            </a:extLst>
          </p:cNvPr>
          <p:cNvSpPr/>
          <p:nvPr/>
        </p:nvSpPr>
        <p:spPr>
          <a:xfrm rot="20986987">
            <a:off x="401638" y="1031875"/>
            <a:ext cx="2571750" cy="1131888"/>
          </a:xfrm>
          <a:prstGeom prst="rect">
            <a:avLst/>
          </a:prstGeom>
        </p:spPr>
        <p:txBody>
          <a:bodyPr>
            <a:spAutoFit/>
          </a:bodyPr>
          <a:lstStyle/>
          <a:p>
            <a:pPr>
              <a:defRPr/>
            </a:pPr>
            <a:r>
              <a:rPr lang="en-US" sz="1350" dirty="0">
                <a:solidFill>
                  <a:srgbClr val="000000"/>
                </a:solidFill>
                <a:latin typeface="Chief Blueprint" panose="020B0500000000000000" pitchFamily="34" charset="0"/>
              </a:rPr>
              <a:t>Students need to be engaged to learn.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Schlechty’s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Design Qualities of Engagement</a:t>
            </a:r>
          </a:p>
        </p:txBody>
      </p:sp>
      <p:sp>
        <p:nvSpPr>
          <p:cNvPr id="11" name="Speech Bubble: Rectangle 10">
            <a:extLst>
              <a:ext uri="{FF2B5EF4-FFF2-40B4-BE49-F238E27FC236}">
                <a16:creationId xmlns:a16="http://schemas.microsoft.com/office/drawing/2014/main" id="{8F6EC595-21B7-D391-06C4-F39701C64830}"/>
              </a:ext>
            </a:extLst>
          </p:cNvPr>
          <p:cNvSpPr/>
          <p:nvPr/>
        </p:nvSpPr>
        <p:spPr>
          <a:xfrm>
            <a:off x="280988" y="106363"/>
            <a:ext cx="6867525" cy="503237"/>
          </a:xfrm>
          <a:prstGeom prst="wedgeRectCallout">
            <a:avLst>
              <a:gd name="adj1" fmla="val -21519"/>
              <a:gd name="adj2" fmla="val 11605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dirty="0"/>
          </a:p>
        </p:txBody>
      </p:sp>
      <p:sp>
        <p:nvSpPr>
          <p:cNvPr id="26632" name="TextBox 2">
            <a:extLst>
              <a:ext uri="{FF2B5EF4-FFF2-40B4-BE49-F238E27FC236}">
                <a16:creationId xmlns:a16="http://schemas.microsoft.com/office/drawing/2014/main" id="{C6D433B9-7BD3-914B-3AE3-D4948E5367E6}"/>
              </a:ext>
            </a:extLst>
          </p:cNvPr>
          <p:cNvSpPr txBox="1">
            <a:spLocks noChangeArrowheads="1"/>
          </p:cNvSpPr>
          <p:nvPr/>
        </p:nvSpPr>
        <p:spPr bwMode="auto">
          <a:xfrm>
            <a:off x="280988" y="139700"/>
            <a:ext cx="70453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200">
                <a:latin typeface="Chief Blueprint" panose="020B0500000000000000" pitchFamily="34" charset="0"/>
              </a:rPr>
              <a:t>What do I believe about Social Studies instruction?</a:t>
            </a:r>
          </a:p>
        </p:txBody>
      </p:sp>
      <p:sp>
        <p:nvSpPr>
          <p:cNvPr id="12" name="Speech Bubble: Rectangle 11">
            <a:extLst>
              <a:ext uri="{FF2B5EF4-FFF2-40B4-BE49-F238E27FC236}">
                <a16:creationId xmlns:a16="http://schemas.microsoft.com/office/drawing/2014/main" id="{D96FF0DA-3A63-4FE5-62E8-478FD0BF90BD}"/>
              </a:ext>
            </a:extLst>
          </p:cNvPr>
          <p:cNvSpPr/>
          <p:nvPr/>
        </p:nvSpPr>
        <p:spPr>
          <a:xfrm>
            <a:off x="2208213" y="2025650"/>
            <a:ext cx="1760537" cy="1604963"/>
          </a:xfrm>
          <a:prstGeom prst="wedge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4" name="Speech Bubble: Rectangle with Corners Rounded 13">
            <a:extLst>
              <a:ext uri="{FF2B5EF4-FFF2-40B4-BE49-F238E27FC236}">
                <a16:creationId xmlns:a16="http://schemas.microsoft.com/office/drawing/2014/main" id="{B11BEEB5-5354-C742-5CCC-9A9EE41B6889}"/>
              </a:ext>
            </a:extLst>
          </p:cNvPr>
          <p:cNvSpPr/>
          <p:nvPr/>
        </p:nvSpPr>
        <p:spPr>
          <a:xfrm rot="20929484">
            <a:off x="6365875" y="2727325"/>
            <a:ext cx="2516188" cy="1500188"/>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6" name="Speech Bubble: Oval 15">
            <a:extLst>
              <a:ext uri="{FF2B5EF4-FFF2-40B4-BE49-F238E27FC236}">
                <a16:creationId xmlns:a16="http://schemas.microsoft.com/office/drawing/2014/main" id="{E84B702D-AFA2-67CF-7746-8D89F2C5A208}"/>
              </a:ext>
            </a:extLst>
          </p:cNvPr>
          <p:cNvSpPr/>
          <p:nvPr/>
        </p:nvSpPr>
        <p:spPr>
          <a:xfrm>
            <a:off x="6329363" y="728663"/>
            <a:ext cx="2425700" cy="1697037"/>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9" name="Rectangle 18">
            <a:extLst>
              <a:ext uri="{FF2B5EF4-FFF2-40B4-BE49-F238E27FC236}">
                <a16:creationId xmlns:a16="http://schemas.microsoft.com/office/drawing/2014/main" id="{E23A4C1E-02EC-607B-F188-03EF5F18C787}"/>
              </a:ext>
            </a:extLst>
          </p:cNvPr>
          <p:cNvSpPr/>
          <p:nvPr/>
        </p:nvSpPr>
        <p:spPr>
          <a:xfrm rot="1384697">
            <a:off x="3314700" y="1304925"/>
            <a:ext cx="3281363" cy="1131888"/>
          </a:xfrm>
          <a:prstGeom prst="rect">
            <a:avLst/>
          </a:prstGeom>
        </p:spPr>
        <p:txBody>
          <a:bodyPr>
            <a:spAutoFit/>
          </a:bodyPr>
          <a:lstStyle/>
          <a:p>
            <a:pPr>
              <a:defRPr/>
            </a:pPr>
            <a:r>
              <a:rPr lang="en-US" sz="1350" dirty="0">
                <a:solidFill>
                  <a:srgbClr val="000000"/>
                </a:solidFill>
                <a:latin typeface="Chief Blueprint" panose="020B0500000000000000" pitchFamily="34" charset="0"/>
              </a:rPr>
              <a:t>Students need to read in Social Studies – a lot! Like everyday!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-Kinsella’s </a:t>
            </a:r>
            <a:r>
              <a:rPr lang="en-US" sz="1350" i="1" dirty="0">
                <a:solidFill>
                  <a:srgbClr val="000000"/>
                </a:solidFill>
                <a:latin typeface="Chief Blueprint" panose="020B0500000000000000" pitchFamily="34" charset="0"/>
              </a:rPr>
              <a:t>Considerate Text</a:t>
            </a:r>
          </a:p>
          <a:p>
            <a:pPr>
              <a:defRPr/>
            </a:pPr>
            <a:endParaRPr lang="en-US" sz="1350" dirty="0">
              <a:latin typeface="Chief Blueprint" panose="020B0500000000000000" pitchFamily="34" charset="0"/>
            </a:endParaRPr>
          </a:p>
        </p:txBody>
      </p:sp>
      <p:sp>
        <p:nvSpPr>
          <p:cNvPr id="21" name="Rectangle 20">
            <a:extLst>
              <a:ext uri="{FF2B5EF4-FFF2-40B4-BE49-F238E27FC236}">
                <a16:creationId xmlns:a16="http://schemas.microsoft.com/office/drawing/2014/main" id="{CD95486B-160A-6B64-106C-18A9B305ACD4}"/>
              </a:ext>
            </a:extLst>
          </p:cNvPr>
          <p:cNvSpPr/>
          <p:nvPr/>
        </p:nvSpPr>
        <p:spPr>
          <a:xfrm>
            <a:off x="2219325" y="2055813"/>
            <a:ext cx="1720850" cy="1546225"/>
          </a:xfrm>
          <a:prstGeom prst="rect">
            <a:avLst/>
          </a:prstGeom>
        </p:spPr>
        <p:txBody>
          <a:bodyPr>
            <a:spAutoFit/>
          </a:bodyPr>
          <a:lstStyle/>
          <a:p>
            <a:pPr>
              <a:defRPr/>
            </a:pPr>
            <a:r>
              <a:rPr lang="en-US" sz="1350" dirty="0">
                <a:solidFill>
                  <a:srgbClr val="000000"/>
                </a:solidFill>
                <a:latin typeface="Chief Blueprint" panose="020B0500000000000000" pitchFamily="34" charset="0"/>
              </a:rPr>
              <a:t>All students can learn – we just need to support them in different ways.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-Seidlitz’s </a:t>
            </a:r>
            <a:r>
              <a:rPr lang="en-US" sz="1350" i="1" dirty="0">
                <a:solidFill>
                  <a:srgbClr val="000000"/>
                </a:solidFill>
                <a:latin typeface="Chief Blueprint" panose="020B0500000000000000" pitchFamily="34" charset="0"/>
              </a:rPr>
              <a:t>Seven Steps</a:t>
            </a:r>
          </a:p>
        </p:txBody>
      </p:sp>
      <p:sp>
        <p:nvSpPr>
          <p:cNvPr id="22" name="Rectangle 21">
            <a:extLst>
              <a:ext uri="{FF2B5EF4-FFF2-40B4-BE49-F238E27FC236}">
                <a16:creationId xmlns:a16="http://schemas.microsoft.com/office/drawing/2014/main" id="{0894E588-BB8F-1F33-924F-F32746FC5AC7}"/>
              </a:ext>
            </a:extLst>
          </p:cNvPr>
          <p:cNvSpPr/>
          <p:nvPr/>
        </p:nvSpPr>
        <p:spPr>
          <a:xfrm rot="20919442">
            <a:off x="6389688" y="2703513"/>
            <a:ext cx="2543175" cy="1547812"/>
          </a:xfrm>
          <a:prstGeom prst="rect">
            <a:avLst/>
          </a:prstGeom>
        </p:spPr>
        <p:txBody>
          <a:bodyPr>
            <a:spAutoFit/>
          </a:bodyPr>
          <a:lstStyle/>
          <a:p>
            <a:pPr>
              <a:defRPr/>
            </a:pPr>
            <a:r>
              <a:rPr lang="en-US" sz="1350" dirty="0">
                <a:solidFill>
                  <a:srgbClr val="000000"/>
                </a:solidFill>
                <a:latin typeface="Chief Blueprint" panose="020B0500000000000000" pitchFamily="34" charset="0"/>
              </a:rPr>
              <a:t>History should not be trivial pursuit – dig deeper and teach with essential questions and enduring understandings.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-Wiggins &amp; McTighe </a:t>
            </a:r>
            <a:r>
              <a:rPr lang="en-US" sz="1350" i="1" dirty="0">
                <a:solidFill>
                  <a:srgbClr val="000000"/>
                </a:solidFill>
                <a:latin typeface="Chief Blueprint" panose="020B0500000000000000" pitchFamily="34" charset="0"/>
              </a:rPr>
              <a:t>Essential Questions</a:t>
            </a:r>
          </a:p>
        </p:txBody>
      </p:sp>
      <p:sp>
        <p:nvSpPr>
          <p:cNvPr id="24" name="Rectangle 23">
            <a:extLst>
              <a:ext uri="{FF2B5EF4-FFF2-40B4-BE49-F238E27FC236}">
                <a16:creationId xmlns:a16="http://schemas.microsoft.com/office/drawing/2014/main" id="{34ED3B69-9AA5-27E6-D142-81D17E5A591D}"/>
              </a:ext>
            </a:extLst>
          </p:cNvPr>
          <p:cNvSpPr/>
          <p:nvPr/>
        </p:nvSpPr>
        <p:spPr>
          <a:xfrm>
            <a:off x="6584950" y="768350"/>
            <a:ext cx="1962150" cy="1754188"/>
          </a:xfrm>
          <a:prstGeom prst="rect">
            <a:avLst/>
          </a:prstGeom>
        </p:spPr>
        <p:txBody>
          <a:bodyPr>
            <a:spAutoFit/>
          </a:bodyPr>
          <a:lstStyle/>
          <a:p>
            <a:pPr algn="ctr">
              <a:defRPr/>
            </a:pPr>
            <a:r>
              <a:rPr lang="en-US" sz="1350" dirty="0">
                <a:solidFill>
                  <a:srgbClr val="000000"/>
                </a:solidFill>
                <a:latin typeface="Chief Blueprint" panose="020B0500000000000000" pitchFamily="34" charset="0"/>
              </a:rPr>
              <a:t>Students</a:t>
            </a:r>
          </a:p>
          <a:p>
            <a:pPr algn="ctr">
              <a:defRPr/>
            </a:pPr>
            <a:r>
              <a:rPr lang="en-US" sz="1350" dirty="0">
                <a:solidFill>
                  <a:srgbClr val="000000"/>
                </a:solidFill>
                <a:latin typeface="Chief Blueprint" panose="020B0500000000000000" pitchFamily="34" charset="0"/>
              </a:rPr>
              <a:t> are social – purposeful talk is crucial to learning. </a:t>
            </a:r>
          </a:p>
          <a:p>
            <a:pPr algn="ctr">
              <a:defRPr/>
            </a:pPr>
            <a:endParaRPr lang="en-US" sz="1350" dirty="0">
              <a:solidFill>
                <a:srgbClr val="000000"/>
              </a:solidFill>
              <a:latin typeface="Chief Blueprint" panose="020B0500000000000000" pitchFamily="34" charset="0"/>
            </a:endParaRPr>
          </a:p>
          <a:p>
            <a:pPr algn="ctr">
              <a:defRPr/>
            </a:pPr>
            <a:r>
              <a:rPr lang="en-US" sz="1350" dirty="0">
                <a:solidFill>
                  <a:srgbClr val="000000"/>
                </a:solidFill>
                <a:latin typeface="Chief Blueprint" panose="020B0500000000000000" pitchFamily="34" charset="0"/>
              </a:rPr>
              <a:t>-Walsh </a:t>
            </a:r>
            <a:r>
              <a:rPr lang="en-US" sz="1350" i="1" dirty="0">
                <a:solidFill>
                  <a:srgbClr val="000000"/>
                </a:solidFill>
                <a:latin typeface="Chief Blueprint" panose="020B0500000000000000" pitchFamily="34" charset="0"/>
              </a:rPr>
              <a:t>Quality Questioning</a:t>
            </a:r>
          </a:p>
          <a:p>
            <a:pPr algn="ctr">
              <a:defRPr/>
            </a:pPr>
            <a:endParaRPr lang="en-US" sz="1350" dirty="0">
              <a:latin typeface="Chief Blueprint" panose="020B0500000000000000" pitchFamily="34" charset="0"/>
            </a:endParaRPr>
          </a:p>
        </p:txBody>
      </p:sp>
      <p:sp>
        <p:nvSpPr>
          <p:cNvPr id="26" name="Speech Bubble: Oval 25">
            <a:extLst>
              <a:ext uri="{FF2B5EF4-FFF2-40B4-BE49-F238E27FC236}">
                <a16:creationId xmlns:a16="http://schemas.microsoft.com/office/drawing/2014/main" id="{2C2B45DB-4915-1C53-E127-E9F0EE683D12}"/>
              </a:ext>
            </a:extLst>
          </p:cNvPr>
          <p:cNvSpPr/>
          <p:nvPr/>
        </p:nvSpPr>
        <p:spPr>
          <a:xfrm>
            <a:off x="3595688" y="2493963"/>
            <a:ext cx="2668587" cy="2244725"/>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7" name="Rectangle 26">
            <a:extLst>
              <a:ext uri="{FF2B5EF4-FFF2-40B4-BE49-F238E27FC236}">
                <a16:creationId xmlns:a16="http://schemas.microsoft.com/office/drawing/2014/main" id="{B45F9968-700D-7F4A-7279-BE21191CF478}"/>
              </a:ext>
            </a:extLst>
          </p:cNvPr>
          <p:cNvSpPr/>
          <p:nvPr/>
        </p:nvSpPr>
        <p:spPr>
          <a:xfrm>
            <a:off x="3576638" y="2603500"/>
            <a:ext cx="2706687" cy="2168525"/>
          </a:xfrm>
          <a:prstGeom prst="rect">
            <a:avLst/>
          </a:prstGeom>
        </p:spPr>
        <p:txBody>
          <a:bodyPr>
            <a:spAutoFit/>
          </a:bodyPr>
          <a:lstStyle/>
          <a:p>
            <a:pPr algn="ctr">
              <a:defRPr/>
            </a:pPr>
            <a:r>
              <a:rPr lang="en-US" sz="1350" dirty="0">
                <a:solidFill>
                  <a:srgbClr val="000000"/>
                </a:solidFill>
                <a:latin typeface="Chief Blueprint" panose="020B0500000000000000" pitchFamily="34" charset="0"/>
              </a:rPr>
              <a:t>The </a:t>
            </a:r>
          </a:p>
          <a:p>
            <a:pPr algn="ctr">
              <a:defRPr/>
            </a:pPr>
            <a:r>
              <a:rPr lang="en-US" sz="1350" dirty="0">
                <a:solidFill>
                  <a:srgbClr val="000000"/>
                </a:solidFill>
                <a:latin typeface="Chief Blueprint" panose="020B0500000000000000" pitchFamily="34" charset="0"/>
              </a:rPr>
              <a:t>Interactive Student </a:t>
            </a:r>
          </a:p>
          <a:p>
            <a:pPr algn="ctr">
              <a:defRPr/>
            </a:pPr>
            <a:r>
              <a:rPr lang="en-US" sz="1350" dirty="0">
                <a:solidFill>
                  <a:srgbClr val="000000"/>
                </a:solidFill>
                <a:latin typeface="Chief Blueprint" panose="020B0500000000000000" pitchFamily="34" charset="0"/>
              </a:rPr>
              <a:t>Notebook is a powerful </a:t>
            </a:r>
          </a:p>
          <a:p>
            <a:pPr algn="ctr">
              <a:defRPr/>
            </a:pPr>
            <a:r>
              <a:rPr lang="en-US" sz="1350" dirty="0">
                <a:solidFill>
                  <a:srgbClr val="000000"/>
                </a:solidFill>
                <a:latin typeface="Chief Blueprint" panose="020B0500000000000000" pitchFamily="34" charset="0"/>
              </a:rPr>
              <a:t>teaching tool that allows you to differentiate instruction for students in a variety of ways. </a:t>
            </a:r>
          </a:p>
          <a:p>
            <a:pPr algn="ctr">
              <a:defRPr/>
            </a:pPr>
            <a:endParaRPr lang="en-US" sz="1350" dirty="0">
              <a:solidFill>
                <a:srgbClr val="000000"/>
              </a:solidFill>
              <a:latin typeface="Chief Blueprint" panose="020B0500000000000000" pitchFamily="34" charset="0"/>
            </a:endParaRPr>
          </a:p>
          <a:p>
            <a:pPr algn="ctr">
              <a:defRPr/>
            </a:pPr>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Wist’s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Research on the Interactive Student </a:t>
            </a:r>
          </a:p>
          <a:p>
            <a:pPr algn="ctr">
              <a:defRPr/>
            </a:pPr>
            <a:r>
              <a:rPr lang="en-US" sz="1350" i="1" dirty="0">
                <a:solidFill>
                  <a:srgbClr val="000000"/>
                </a:solidFill>
                <a:latin typeface="Chief Blueprint" panose="020B0500000000000000" pitchFamily="34" charset="0"/>
              </a:rPr>
              <a:t>Notebook</a:t>
            </a:r>
          </a:p>
        </p:txBody>
      </p:sp>
      <p:sp>
        <p:nvSpPr>
          <p:cNvPr id="31" name="Speech Bubble: Rectangle with Corners Rounded 30">
            <a:extLst>
              <a:ext uri="{FF2B5EF4-FFF2-40B4-BE49-F238E27FC236}">
                <a16:creationId xmlns:a16="http://schemas.microsoft.com/office/drawing/2014/main" id="{13DD42A1-2791-30B6-B121-01F1E13F5487}"/>
              </a:ext>
            </a:extLst>
          </p:cNvPr>
          <p:cNvSpPr/>
          <p:nvPr/>
        </p:nvSpPr>
        <p:spPr>
          <a:xfrm rot="616323">
            <a:off x="417513" y="2455863"/>
            <a:ext cx="1784350" cy="1470025"/>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9" name="Rectangle 28">
            <a:extLst>
              <a:ext uri="{FF2B5EF4-FFF2-40B4-BE49-F238E27FC236}">
                <a16:creationId xmlns:a16="http://schemas.microsoft.com/office/drawing/2014/main" id="{EBCDFF4E-0A13-CD39-6841-57E721283345}"/>
              </a:ext>
            </a:extLst>
          </p:cNvPr>
          <p:cNvSpPr/>
          <p:nvPr/>
        </p:nvSpPr>
        <p:spPr>
          <a:xfrm rot="609555">
            <a:off x="417513" y="2505075"/>
            <a:ext cx="1725612" cy="1546225"/>
          </a:xfrm>
          <a:prstGeom prst="rect">
            <a:avLst/>
          </a:prstGeom>
        </p:spPr>
        <p:txBody>
          <a:bodyPr>
            <a:spAutoFit/>
          </a:bodyPr>
          <a:lstStyle/>
          <a:p>
            <a:pPr>
              <a:defRPr/>
            </a:pPr>
            <a:r>
              <a:rPr lang="en-US" sz="1350" dirty="0">
                <a:solidFill>
                  <a:srgbClr val="000000"/>
                </a:solidFill>
                <a:latin typeface="Chief Blueprint" panose="020B0500000000000000" pitchFamily="34" charset="0"/>
              </a:rPr>
              <a:t>History can be fun and rigorous at the same time.</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-Bower’s </a:t>
            </a:r>
            <a:r>
              <a:rPr lang="en-US" sz="1350" i="1" dirty="0">
                <a:solidFill>
                  <a:srgbClr val="000000"/>
                </a:solidFill>
                <a:latin typeface="Chief Blueprint" panose="020B0500000000000000" pitchFamily="34" charset="0"/>
              </a:rPr>
              <a:t>Bring Learning Alive!</a:t>
            </a:r>
          </a:p>
          <a:p>
            <a:pPr>
              <a:defRPr/>
            </a:pPr>
            <a:endParaRPr lang="en-US" sz="1350" dirty="0">
              <a:solidFill>
                <a:srgbClr val="000000"/>
              </a:solidFill>
              <a:latin typeface="Chief Blueprint" panose="020B0500000000000000" pitchFamily="34" charset="0"/>
            </a:endParaRPr>
          </a:p>
        </p:txBody>
      </p:sp>
      <p:sp>
        <p:nvSpPr>
          <p:cNvPr id="30" name="Speech Bubble: Oval 29">
            <a:extLst>
              <a:ext uri="{FF2B5EF4-FFF2-40B4-BE49-F238E27FC236}">
                <a16:creationId xmlns:a16="http://schemas.microsoft.com/office/drawing/2014/main" id="{E6660222-A803-00DB-BEF5-DB8EE20A09CA}"/>
              </a:ext>
            </a:extLst>
          </p:cNvPr>
          <p:cNvSpPr/>
          <p:nvPr/>
        </p:nvSpPr>
        <p:spPr>
          <a:xfrm rot="20989304">
            <a:off x="819150" y="3714750"/>
            <a:ext cx="2713038" cy="1390650"/>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34" name="Rectangle 33">
            <a:extLst>
              <a:ext uri="{FF2B5EF4-FFF2-40B4-BE49-F238E27FC236}">
                <a16:creationId xmlns:a16="http://schemas.microsoft.com/office/drawing/2014/main" id="{A791206D-8C7B-C27A-E53D-594C5B6D700E}"/>
              </a:ext>
            </a:extLst>
          </p:cNvPr>
          <p:cNvSpPr/>
          <p:nvPr/>
        </p:nvSpPr>
        <p:spPr>
          <a:xfrm rot="20989304">
            <a:off x="1000125" y="3932238"/>
            <a:ext cx="2387600" cy="1338262"/>
          </a:xfrm>
          <a:prstGeom prst="rect">
            <a:avLst/>
          </a:prstGeom>
        </p:spPr>
        <p:txBody>
          <a:bodyPr>
            <a:spAutoFit/>
          </a:bodyPr>
          <a:lstStyle/>
          <a:p>
            <a:pPr algn="ctr">
              <a:defRPr/>
            </a:pPr>
            <a:r>
              <a:rPr lang="en-US" sz="1350" dirty="0">
                <a:solidFill>
                  <a:srgbClr val="000000"/>
                </a:solidFill>
                <a:latin typeface="Chief Blueprint" panose="020B0500000000000000" pitchFamily="34" charset="0"/>
              </a:rPr>
              <a:t>Vocabulary instruction must be intentional and engaging. </a:t>
            </a:r>
          </a:p>
          <a:p>
            <a:pPr algn="ctr">
              <a:defRPr/>
            </a:pPr>
            <a:endParaRPr lang="en-US" sz="1350" dirty="0">
              <a:solidFill>
                <a:srgbClr val="000000"/>
              </a:solidFill>
              <a:latin typeface="Chief Blueprint" panose="020B0500000000000000" pitchFamily="34" charset="0"/>
            </a:endParaRPr>
          </a:p>
          <a:p>
            <a:pPr algn="ctr">
              <a:defRPr/>
            </a:pPr>
            <a:r>
              <a:rPr lang="en-US" sz="1350" dirty="0">
                <a:solidFill>
                  <a:srgbClr val="000000"/>
                </a:solidFill>
                <a:latin typeface="Chief Blueprint" panose="020B0500000000000000" pitchFamily="34" charset="0"/>
              </a:rPr>
              <a:t>-Marzano </a:t>
            </a:r>
            <a:r>
              <a:rPr lang="en-US" sz="1350" i="1" dirty="0">
                <a:solidFill>
                  <a:srgbClr val="000000"/>
                </a:solidFill>
                <a:latin typeface="Chief Blueprint" panose="020B0500000000000000" pitchFamily="34" charset="0"/>
              </a:rPr>
              <a:t>Academic Vocabulary</a:t>
            </a:r>
          </a:p>
          <a:p>
            <a:pPr algn="ctr">
              <a:defRPr/>
            </a:pPr>
            <a:endParaRPr lang="en-US" sz="1350" dirty="0">
              <a:latin typeface="Chief Blueprint" panose="020B0500000000000000" pitchFamily="34" charset="0"/>
            </a:endParaRPr>
          </a:p>
        </p:txBody>
      </p:sp>
      <p:sp>
        <p:nvSpPr>
          <p:cNvPr id="35" name="Speech Bubble: Rectangle with Corners Rounded 34">
            <a:extLst>
              <a:ext uri="{FF2B5EF4-FFF2-40B4-BE49-F238E27FC236}">
                <a16:creationId xmlns:a16="http://schemas.microsoft.com/office/drawing/2014/main" id="{64CAD989-5806-3E6F-410A-1A1D8E6C2FE7}"/>
              </a:ext>
            </a:extLst>
          </p:cNvPr>
          <p:cNvSpPr/>
          <p:nvPr/>
        </p:nvSpPr>
        <p:spPr>
          <a:xfrm rot="20929484">
            <a:off x="3670300" y="4741863"/>
            <a:ext cx="2581275" cy="1055687"/>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36" name="Rectangle 35">
            <a:extLst>
              <a:ext uri="{FF2B5EF4-FFF2-40B4-BE49-F238E27FC236}">
                <a16:creationId xmlns:a16="http://schemas.microsoft.com/office/drawing/2014/main" id="{F0242704-8366-37A2-D483-60AB181F6F20}"/>
              </a:ext>
            </a:extLst>
          </p:cNvPr>
          <p:cNvSpPr/>
          <p:nvPr/>
        </p:nvSpPr>
        <p:spPr>
          <a:xfrm rot="20919442">
            <a:off x="3740150" y="4776788"/>
            <a:ext cx="2541588" cy="923925"/>
          </a:xfrm>
          <a:prstGeom prst="rect">
            <a:avLst/>
          </a:prstGeom>
        </p:spPr>
        <p:txBody>
          <a:bodyPr>
            <a:spAutoFit/>
          </a:bodyPr>
          <a:lstStyle/>
          <a:p>
            <a:pPr>
              <a:defRPr/>
            </a:pPr>
            <a:r>
              <a:rPr lang="en-US" sz="1350" dirty="0">
                <a:solidFill>
                  <a:srgbClr val="000000"/>
                </a:solidFill>
                <a:latin typeface="Chief Blueprint" panose="020B0500000000000000" pitchFamily="34" charset="0"/>
              </a:rPr>
              <a:t>Writing is essential for learning, not just assessment.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-Daniels’ </a:t>
            </a:r>
            <a:r>
              <a:rPr lang="en-US" sz="1350" i="1" dirty="0">
                <a:solidFill>
                  <a:srgbClr val="000000"/>
                </a:solidFill>
                <a:latin typeface="Chief Blueprint" panose="020B0500000000000000" pitchFamily="34" charset="0"/>
              </a:rPr>
              <a:t>Content Area Writing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7">
            <a:extLst>
              <a:ext uri="{FF2B5EF4-FFF2-40B4-BE49-F238E27FC236}">
                <a16:creationId xmlns:a16="http://schemas.microsoft.com/office/drawing/2014/main" id="{8847711E-A29D-C2E6-D0DF-E83C4825FC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Speech Bubble: Rectangle with Corners Rounded 19">
            <a:extLst>
              <a:ext uri="{FF2B5EF4-FFF2-40B4-BE49-F238E27FC236}">
                <a16:creationId xmlns:a16="http://schemas.microsoft.com/office/drawing/2014/main" id="{483D1141-5885-E2DF-7DCF-F02544180EF4}"/>
              </a:ext>
            </a:extLst>
          </p:cNvPr>
          <p:cNvSpPr/>
          <p:nvPr/>
        </p:nvSpPr>
        <p:spPr>
          <a:xfrm rot="1341498">
            <a:off x="3327400" y="1231900"/>
            <a:ext cx="3421063" cy="1017588"/>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6" name="Speech Bubble: Rectangle with Corners Rounded 5">
            <a:extLst>
              <a:ext uri="{FF2B5EF4-FFF2-40B4-BE49-F238E27FC236}">
                <a16:creationId xmlns:a16="http://schemas.microsoft.com/office/drawing/2014/main" id="{872A44E6-6379-398D-9201-C14B79D942D5}"/>
              </a:ext>
            </a:extLst>
          </p:cNvPr>
          <p:cNvSpPr/>
          <p:nvPr/>
        </p:nvSpPr>
        <p:spPr>
          <a:xfrm rot="20991018">
            <a:off x="377825" y="962025"/>
            <a:ext cx="2665413" cy="1147763"/>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 name="Rectangle 1">
            <a:extLst>
              <a:ext uri="{FF2B5EF4-FFF2-40B4-BE49-F238E27FC236}">
                <a16:creationId xmlns:a16="http://schemas.microsoft.com/office/drawing/2014/main" id="{A36AB2DB-A570-6156-27C3-10B6C9AECBE2}"/>
              </a:ext>
            </a:extLst>
          </p:cNvPr>
          <p:cNvSpPr/>
          <p:nvPr/>
        </p:nvSpPr>
        <p:spPr>
          <a:xfrm rot="20986987">
            <a:off x="401638" y="1031875"/>
            <a:ext cx="2571750" cy="1131888"/>
          </a:xfrm>
          <a:prstGeom prst="rect">
            <a:avLst/>
          </a:prstGeom>
        </p:spPr>
        <p:txBody>
          <a:bodyPr>
            <a:spAutoFit/>
          </a:bodyPr>
          <a:lstStyle/>
          <a:p>
            <a:pPr>
              <a:defRPr/>
            </a:pPr>
            <a:r>
              <a:rPr lang="en-US" sz="1350" dirty="0">
                <a:solidFill>
                  <a:srgbClr val="000000"/>
                </a:solidFill>
                <a:latin typeface="Chief Blueprint" panose="020B0500000000000000" pitchFamily="34" charset="0"/>
              </a:rPr>
              <a:t>Students need to be engaged to learn.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Schlechty’s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Design Qualities of Engagement</a:t>
            </a:r>
          </a:p>
        </p:txBody>
      </p:sp>
      <p:sp>
        <p:nvSpPr>
          <p:cNvPr id="11" name="Speech Bubble: Rectangle 10">
            <a:extLst>
              <a:ext uri="{FF2B5EF4-FFF2-40B4-BE49-F238E27FC236}">
                <a16:creationId xmlns:a16="http://schemas.microsoft.com/office/drawing/2014/main" id="{CD0FFE93-F77C-4173-EE17-A16EA6753F71}"/>
              </a:ext>
            </a:extLst>
          </p:cNvPr>
          <p:cNvSpPr/>
          <p:nvPr/>
        </p:nvSpPr>
        <p:spPr>
          <a:xfrm>
            <a:off x="280988" y="106363"/>
            <a:ext cx="6867525" cy="503237"/>
          </a:xfrm>
          <a:prstGeom prst="wedgeRectCallout">
            <a:avLst>
              <a:gd name="adj1" fmla="val -21519"/>
              <a:gd name="adj2" fmla="val 11605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dirty="0"/>
          </a:p>
        </p:txBody>
      </p:sp>
      <p:sp>
        <p:nvSpPr>
          <p:cNvPr id="28680" name="TextBox 2">
            <a:extLst>
              <a:ext uri="{FF2B5EF4-FFF2-40B4-BE49-F238E27FC236}">
                <a16:creationId xmlns:a16="http://schemas.microsoft.com/office/drawing/2014/main" id="{15E86D91-2197-492A-E15A-E862EED9786C}"/>
              </a:ext>
            </a:extLst>
          </p:cNvPr>
          <p:cNvSpPr txBox="1">
            <a:spLocks noChangeArrowheads="1"/>
          </p:cNvSpPr>
          <p:nvPr/>
        </p:nvSpPr>
        <p:spPr bwMode="auto">
          <a:xfrm>
            <a:off x="280988" y="139700"/>
            <a:ext cx="70453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200">
                <a:latin typeface="Chief Blueprint" panose="020B0500000000000000" pitchFamily="34" charset="0"/>
              </a:rPr>
              <a:t>What do I believe about Social Studies instruction?</a:t>
            </a:r>
          </a:p>
        </p:txBody>
      </p:sp>
      <p:sp>
        <p:nvSpPr>
          <p:cNvPr id="12" name="Speech Bubble: Rectangle 11">
            <a:extLst>
              <a:ext uri="{FF2B5EF4-FFF2-40B4-BE49-F238E27FC236}">
                <a16:creationId xmlns:a16="http://schemas.microsoft.com/office/drawing/2014/main" id="{7F5365E7-EF3D-B44A-8897-5826563FA8B2}"/>
              </a:ext>
            </a:extLst>
          </p:cNvPr>
          <p:cNvSpPr/>
          <p:nvPr/>
        </p:nvSpPr>
        <p:spPr>
          <a:xfrm>
            <a:off x="2208213" y="2025650"/>
            <a:ext cx="1760537" cy="1604963"/>
          </a:xfrm>
          <a:prstGeom prst="wedge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4" name="Speech Bubble: Rectangle with Corners Rounded 13">
            <a:extLst>
              <a:ext uri="{FF2B5EF4-FFF2-40B4-BE49-F238E27FC236}">
                <a16:creationId xmlns:a16="http://schemas.microsoft.com/office/drawing/2014/main" id="{9F5C5B00-EA7F-2D2B-9C89-FDB4F94B5833}"/>
              </a:ext>
            </a:extLst>
          </p:cNvPr>
          <p:cNvSpPr/>
          <p:nvPr/>
        </p:nvSpPr>
        <p:spPr>
          <a:xfrm rot="20929484">
            <a:off x="6365875" y="2727325"/>
            <a:ext cx="2516188" cy="1500188"/>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6" name="Speech Bubble: Oval 15">
            <a:extLst>
              <a:ext uri="{FF2B5EF4-FFF2-40B4-BE49-F238E27FC236}">
                <a16:creationId xmlns:a16="http://schemas.microsoft.com/office/drawing/2014/main" id="{44483B21-6EDB-E88D-1051-58F26EAA3EF9}"/>
              </a:ext>
            </a:extLst>
          </p:cNvPr>
          <p:cNvSpPr/>
          <p:nvPr/>
        </p:nvSpPr>
        <p:spPr>
          <a:xfrm>
            <a:off x="6329363" y="728663"/>
            <a:ext cx="2425700" cy="1697037"/>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9" name="Rectangle 18">
            <a:extLst>
              <a:ext uri="{FF2B5EF4-FFF2-40B4-BE49-F238E27FC236}">
                <a16:creationId xmlns:a16="http://schemas.microsoft.com/office/drawing/2014/main" id="{8587DC21-E7E8-7913-D3FC-42E47C82C32B}"/>
              </a:ext>
            </a:extLst>
          </p:cNvPr>
          <p:cNvSpPr/>
          <p:nvPr/>
        </p:nvSpPr>
        <p:spPr>
          <a:xfrm rot="1384697">
            <a:off x="3314700" y="1304925"/>
            <a:ext cx="3281363" cy="1131888"/>
          </a:xfrm>
          <a:prstGeom prst="rect">
            <a:avLst/>
          </a:prstGeom>
        </p:spPr>
        <p:txBody>
          <a:bodyPr>
            <a:spAutoFit/>
          </a:bodyPr>
          <a:lstStyle/>
          <a:p>
            <a:pPr>
              <a:defRPr/>
            </a:pPr>
            <a:r>
              <a:rPr lang="en-US" sz="1350" dirty="0">
                <a:solidFill>
                  <a:srgbClr val="000000"/>
                </a:solidFill>
                <a:latin typeface="Chief Blueprint" panose="020B0500000000000000" pitchFamily="34" charset="0"/>
              </a:rPr>
              <a:t>Students need to read in Social Studies – a lot! Like everyday!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-Kinsella’s </a:t>
            </a:r>
            <a:r>
              <a:rPr lang="en-US" sz="1350" i="1" dirty="0">
                <a:solidFill>
                  <a:srgbClr val="000000"/>
                </a:solidFill>
                <a:latin typeface="Chief Blueprint" panose="020B0500000000000000" pitchFamily="34" charset="0"/>
              </a:rPr>
              <a:t>Considerate Text</a:t>
            </a:r>
          </a:p>
          <a:p>
            <a:pPr>
              <a:defRPr/>
            </a:pPr>
            <a:endParaRPr lang="en-US" sz="1350" dirty="0">
              <a:latin typeface="Chief Blueprint" panose="020B0500000000000000" pitchFamily="34" charset="0"/>
            </a:endParaRPr>
          </a:p>
        </p:txBody>
      </p:sp>
      <p:sp>
        <p:nvSpPr>
          <p:cNvPr id="21" name="Rectangle 20">
            <a:extLst>
              <a:ext uri="{FF2B5EF4-FFF2-40B4-BE49-F238E27FC236}">
                <a16:creationId xmlns:a16="http://schemas.microsoft.com/office/drawing/2014/main" id="{B26E2F73-3155-5006-30E2-D653DF1B2971}"/>
              </a:ext>
            </a:extLst>
          </p:cNvPr>
          <p:cNvSpPr/>
          <p:nvPr/>
        </p:nvSpPr>
        <p:spPr>
          <a:xfrm>
            <a:off x="2219325" y="2055813"/>
            <a:ext cx="1720850" cy="1546225"/>
          </a:xfrm>
          <a:prstGeom prst="rect">
            <a:avLst/>
          </a:prstGeom>
        </p:spPr>
        <p:txBody>
          <a:bodyPr>
            <a:spAutoFit/>
          </a:bodyPr>
          <a:lstStyle/>
          <a:p>
            <a:pPr>
              <a:defRPr/>
            </a:pPr>
            <a:r>
              <a:rPr lang="en-US" sz="1350" dirty="0">
                <a:solidFill>
                  <a:srgbClr val="000000"/>
                </a:solidFill>
                <a:latin typeface="Chief Blueprint" panose="020B0500000000000000" pitchFamily="34" charset="0"/>
              </a:rPr>
              <a:t>All students can learn – we just need to support them in different ways.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-Seidlitz’s </a:t>
            </a:r>
            <a:r>
              <a:rPr lang="en-US" sz="1350" i="1" dirty="0">
                <a:solidFill>
                  <a:srgbClr val="000000"/>
                </a:solidFill>
                <a:latin typeface="Chief Blueprint" panose="020B0500000000000000" pitchFamily="34" charset="0"/>
              </a:rPr>
              <a:t>Seven Steps</a:t>
            </a:r>
          </a:p>
        </p:txBody>
      </p:sp>
      <p:sp>
        <p:nvSpPr>
          <p:cNvPr id="22" name="Rectangle 21">
            <a:extLst>
              <a:ext uri="{FF2B5EF4-FFF2-40B4-BE49-F238E27FC236}">
                <a16:creationId xmlns:a16="http://schemas.microsoft.com/office/drawing/2014/main" id="{6B6E0CC3-96DD-E14D-FB55-2B72F1426E9F}"/>
              </a:ext>
            </a:extLst>
          </p:cNvPr>
          <p:cNvSpPr/>
          <p:nvPr/>
        </p:nvSpPr>
        <p:spPr>
          <a:xfrm rot="20919442">
            <a:off x="6389688" y="2703513"/>
            <a:ext cx="2543175" cy="1547812"/>
          </a:xfrm>
          <a:prstGeom prst="rect">
            <a:avLst/>
          </a:prstGeom>
        </p:spPr>
        <p:txBody>
          <a:bodyPr>
            <a:spAutoFit/>
          </a:bodyPr>
          <a:lstStyle/>
          <a:p>
            <a:pPr>
              <a:defRPr/>
            </a:pPr>
            <a:r>
              <a:rPr lang="en-US" sz="1350" dirty="0">
                <a:solidFill>
                  <a:srgbClr val="000000"/>
                </a:solidFill>
                <a:latin typeface="Chief Blueprint" panose="020B0500000000000000" pitchFamily="34" charset="0"/>
              </a:rPr>
              <a:t>History should not be trivial pursuit – dig deeper and teach with essential questions and enduring understandings.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-Wiggins &amp; McTighe </a:t>
            </a:r>
            <a:r>
              <a:rPr lang="en-US" sz="1350" i="1" dirty="0">
                <a:solidFill>
                  <a:srgbClr val="000000"/>
                </a:solidFill>
                <a:latin typeface="Chief Blueprint" panose="020B0500000000000000" pitchFamily="34" charset="0"/>
              </a:rPr>
              <a:t>Essential Questions</a:t>
            </a:r>
          </a:p>
        </p:txBody>
      </p:sp>
      <p:sp>
        <p:nvSpPr>
          <p:cNvPr id="24" name="Rectangle 23">
            <a:extLst>
              <a:ext uri="{FF2B5EF4-FFF2-40B4-BE49-F238E27FC236}">
                <a16:creationId xmlns:a16="http://schemas.microsoft.com/office/drawing/2014/main" id="{938AEBB9-E201-6C14-3B94-81558388E886}"/>
              </a:ext>
            </a:extLst>
          </p:cNvPr>
          <p:cNvSpPr/>
          <p:nvPr/>
        </p:nvSpPr>
        <p:spPr>
          <a:xfrm>
            <a:off x="6584950" y="768350"/>
            <a:ext cx="1962150" cy="1754188"/>
          </a:xfrm>
          <a:prstGeom prst="rect">
            <a:avLst/>
          </a:prstGeom>
        </p:spPr>
        <p:txBody>
          <a:bodyPr>
            <a:spAutoFit/>
          </a:bodyPr>
          <a:lstStyle/>
          <a:p>
            <a:pPr algn="ctr">
              <a:defRPr/>
            </a:pPr>
            <a:r>
              <a:rPr lang="en-US" sz="1350" dirty="0">
                <a:solidFill>
                  <a:srgbClr val="000000"/>
                </a:solidFill>
                <a:latin typeface="Chief Blueprint" panose="020B0500000000000000" pitchFamily="34" charset="0"/>
              </a:rPr>
              <a:t>Students</a:t>
            </a:r>
          </a:p>
          <a:p>
            <a:pPr algn="ctr">
              <a:defRPr/>
            </a:pPr>
            <a:r>
              <a:rPr lang="en-US" sz="1350" dirty="0">
                <a:solidFill>
                  <a:srgbClr val="000000"/>
                </a:solidFill>
                <a:latin typeface="Chief Blueprint" panose="020B0500000000000000" pitchFamily="34" charset="0"/>
              </a:rPr>
              <a:t> are social – purposeful talk is crucial to learning. </a:t>
            </a:r>
          </a:p>
          <a:p>
            <a:pPr algn="ctr">
              <a:defRPr/>
            </a:pPr>
            <a:endParaRPr lang="en-US" sz="1350" dirty="0">
              <a:solidFill>
                <a:srgbClr val="000000"/>
              </a:solidFill>
              <a:latin typeface="Chief Blueprint" panose="020B0500000000000000" pitchFamily="34" charset="0"/>
            </a:endParaRPr>
          </a:p>
          <a:p>
            <a:pPr algn="ctr">
              <a:defRPr/>
            </a:pPr>
            <a:r>
              <a:rPr lang="en-US" sz="1350" dirty="0">
                <a:solidFill>
                  <a:srgbClr val="000000"/>
                </a:solidFill>
                <a:latin typeface="Chief Blueprint" panose="020B0500000000000000" pitchFamily="34" charset="0"/>
              </a:rPr>
              <a:t>-Walsh </a:t>
            </a:r>
            <a:r>
              <a:rPr lang="en-US" sz="1350" i="1" dirty="0">
                <a:solidFill>
                  <a:srgbClr val="000000"/>
                </a:solidFill>
                <a:latin typeface="Chief Blueprint" panose="020B0500000000000000" pitchFamily="34" charset="0"/>
              </a:rPr>
              <a:t>Quality Questioning</a:t>
            </a:r>
          </a:p>
          <a:p>
            <a:pPr algn="ctr">
              <a:defRPr/>
            </a:pPr>
            <a:endParaRPr lang="en-US" sz="1350" dirty="0">
              <a:latin typeface="Chief Blueprint" panose="020B0500000000000000" pitchFamily="34" charset="0"/>
            </a:endParaRPr>
          </a:p>
        </p:txBody>
      </p:sp>
      <p:sp>
        <p:nvSpPr>
          <p:cNvPr id="26" name="Speech Bubble: Oval 25">
            <a:extLst>
              <a:ext uri="{FF2B5EF4-FFF2-40B4-BE49-F238E27FC236}">
                <a16:creationId xmlns:a16="http://schemas.microsoft.com/office/drawing/2014/main" id="{9880C753-3D4C-64E8-D518-119CC8917D77}"/>
              </a:ext>
            </a:extLst>
          </p:cNvPr>
          <p:cNvSpPr/>
          <p:nvPr/>
        </p:nvSpPr>
        <p:spPr>
          <a:xfrm>
            <a:off x="3595688" y="2493963"/>
            <a:ext cx="2668587" cy="2244725"/>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7" name="Rectangle 26">
            <a:extLst>
              <a:ext uri="{FF2B5EF4-FFF2-40B4-BE49-F238E27FC236}">
                <a16:creationId xmlns:a16="http://schemas.microsoft.com/office/drawing/2014/main" id="{B0E93C68-5976-C0E3-63E2-1DB5C1D336FA}"/>
              </a:ext>
            </a:extLst>
          </p:cNvPr>
          <p:cNvSpPr/>
          <p:nvPr/>
        </p:nvSpPr>
        <p:spPr>
          <a:xfrm>
            <a:off x="3576638" y="2603500"/>
            <a:ext cx="2706687" cy="2168525"/>
          </a:xfrm>
          <a:prstGeom prst="rect">
            <a:avLst/>
          </a:prstGeom>
        </p:spPr>
        <p:txBody>
          <a:bodyPr>
            <a:spAutoFit/>
          </a:bodyPr>
          <a:lstStyle/>
          <a:p>
            <a:pPr algn="ctr">
              <a:defRPr/>
            </a:pPr>
            <a:r>
              <a:rPr lang="en-US" sz="1350" dirty="0">
                <a:solidFill>
                  <a:srgbClr val="000000"/>
                </a:solidFill>
                <a:latin typeface="Chief Blueprint" panose="020B0500000000000000" pitchFamily="34" charset="0"/>
              </a:rPr>
              <a:t>The </a:t>
            </a:r>
          </a:p>
          <a:p>
            <a:pPr algn="ctr">
              <a:defRPr/>
            </a:pPr>
            <a:r>
              <a:rPr lang="en-US" sz="1350" dirty="0">
                <a:solidFill>
                  <a:srgbClr val="000000"/>
                </a:solidFill>
                <a:latin typeface="Chief Blueprint" panose="020B0500000000000000" pitchFamily="34" charset="0"/>
              </a:rPr>
              <a:t>Interactive Student </a:t>
            </a:r>
          </a:p>
          <a:p>
            <a:pPr algn="ctr">
              <a:defRPr/>
            </a:pPr>
            <a:r>
              <a:rPr lang="en-US" sz="1350" dirty="0">
                <a:solidFill>
                  <a:srgbClr val="000000"/>
                </a:solidFill>
                <a:latin typeface="Chief Blueprint" panose="020B0500000000000000" pitchFamily="34" charset="0"/>
              </a:rPr>
              <a:t>Notebook is a powerful </a:t>
            </a:r>
          </a:p>
          <a:p>
            <a:pPr algn="ctr">
              <a:defRPr/>
            </a:pPr>
            <a:r>
              <a:rPr lang="en-US" sz="1350" dirty="0">
                <a:solidFill>
                  <a:srgbClr val="000000"/>
                </a:solidFill>
                <a:latin typeface="Chief Blueprint" panose="020B0500000000000000" pitchFamily="34" charset="0"/>
              </a:rPr>
              <a:t>teaching tool that allows you to differentiate instruction for students in a variety of ways. </a:t>
            </a:r>
          </a:p>
          <a:p>
            <a:pPr algn="ctr">
              <a:defRPr/>
            </a:pPr>
            <a:endParaRPr lang="en-US" sz="1350" dirty="0">
              <a:solidFill>
                <a:srgbClr val="000000"/>
              </a:solidFill>
              <a:latin typeface="Chief Blueprint" panose="020B0500000000000000" pitchFamily="34" charset="0"/>
            </a:endParaRPr>
          </a:p>
          <a:p>
            <a:pPr algn="ctr">
              <a:defRPr/>
            </a:pPr>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Wist’s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Research on the Interactive Student </a:t>
            </a:r>
          </a:p>
          <a:p>
            <a:pPr algn="ctr">
              <a:defRPr/>
            </a:pPr>
            <a:r>
              <a:rPr lang="en-US" sz="1350" i="1" dirty="0">
                <a:solidFill>
                  <a:srgbClr val="000000"/>
                </a:solidFill>
                <a:latin typeface="Chief Blueprint" panose="020B0500000000000000" pitchFamily="34" charset="0"/>
              </a:rPr>
              <a:t>Notebook</a:t>
            </a:r>
          </a:p>
        </p:txBody>
      </p:sp>
      <p:sp>
        <p:nvSpPr>
          <p:cNvPr id="31" name="Speech Bubble: Rectangle with Corners Rounded 30">
            <a:extLst>
              <a:ext uri="{FF2B5EF4-FFF2-40B4-BE49-F238E27FC236}">
                <a16:creationId xmlns:a16="http://schemas.microsoft.com/office/drawing/2014/main" id="{C451BAF9-2220-74A0-ADC5-45D07D2F4BA5}"/>
              </a:ext>
            </a:extLst>
          </p:cNvPr>
          <p:cNvSpPr/>
          <p:nvPr/>
        </p:nvSpPr>
        <p:spPr>
          <a:xfrm rot="616323">
            <a:off x="417513" y="2455863"/>
            <a:ext cx="1784350" cy="1470025"/>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9" name="Rectangle 28">
            <a:extLst>
              <a:ext uri="{FF2B5EF4-FFF2-40B4-BE49-F238E27FC236}">
                <a16:creationId xmlns:a16="http://schemas.microsoft.com/office/drawing/2014/main" id="{355DFE77-9E1D-6C29-7E4E-E406470626F2}"/>
              </a:ext>
            </a:extLst>
          </p:cNvPr>
          <p:cNvSpPr/>
          <p:nvPr/>
        </p:nvSpPr>
        <p:spPr>
          <a:xfrm rot="609555">
            <a:off x="417513" y="2505075"/>
            <a:ext cx="1725612" cy="1546225"/>
          </a:xfrm>
          <a:prstGeom prst="rect">
            <a:avLst/>
          </a:prstGeom>
        </p:spPr>
        <p:txBody>
          <a:bodyPr>
            <a:spAutoFit/>
          </a:bodyPr>
          <a:lstStyle/>
          <a:p>
            <a:pPr>
              <a:defRPr/>
            </a:pPr>
            <a:r>
              <a:rPr lang="en-US" sz="1350" dirty="0">
                <a:solidFill>
                  <a:srgbClr val="000000"/>
                </a:solidFill>
                <a:latin typeface="Chief Blueprint" panose="020B0500000000000000" pitchFamily="34" charset="0"/>
              </a:rPr>
              <a:t>History can be fun and rigorous at the same time.</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-Bower’s </a:t>
            </a:r>
            <a:r>
              <a:rPr lang="en-US" sz="1350" i="1" dirty="0">
                <a:solidFill>
                  <a:srgbClr val="000000"/>
                </a:solidFill>
                <a:latin typeface="Chief Blueprint" panose="020B0500000000000000" pitchFamily="34" charset="0"/>
              </a:rPr>
              <a:t>Bring Learning Alive!</a:t>
            </a:r>
          </a:p>
          <a:p>
            <a:pPr>
              <a:defRPr/>
            </a:pPr>
            <a:endParaRPr lang="en-US" sz="1350" dirty="0">
              <a:solidFill>
                <a:srgbClr val="000000"/>
              </a:solidFill>
              <a:latin typeface="Chief Blueprint" panose="020B0500000000000000" pitchFamily="34" charset="0"/>
            </a:endParaRPr>
          </a:p>
        </p:txBody>
      </p:sp>
      <p:sp>
        <p:nvSpPr>
          <p:cNvPr id="32" name="Speech Bubble: Rectangle with Corners Rounded 31">
            <a:extLst>
              <a:ext uri="{FF2B5EF4-FFF2-40B4-BE49-F238E27FC236}">
                <a16:creationId xmlns:a16="http://schemas.microsoft.com/office/drawing/2014/main" id="{3C1BF229-E624-22B0-BF9A-0783144650B6}"/>
              </a:ext>
            </a:extLst>
          </p:cNvPr>
          <p:cNvSpPr/>
          <p:nvPr/>
        </p:nvSpPr>
        <p:spPr>
          <a:xfrm rot="388434">
            <a:off x="6157913" y="4584700"/>
            <a:ext cx="2854325" cy="1470025"/>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33" name="Rectangle 32">
            <a:extLst>
              <a:ext uri="{FF2B5EF4-FFF2-40B4-BE49-F238E27FC236}">
                <a16:creationId xmlns:a16="http://schemas.microsoft.com/office/drawing/2014/main" id="{F70998D7-DEE0-2C53-2BDC-92925B54CCE5}"/>
              </a:ext>
            </a:extLst>
          </p:cNvPr>
          <p:cNvSpPr/>
          <p:nvPr/>
        </p:nvSpPr>
        <p:spPr>
          <a:xfrm rot="381666">
            <a:off x="6181725" y="4656138"/>
            <a:ext cx="2886075" cy="1546225"/>
          </a:xfrm>
          <a:prstGeom prst="rect">
            <a:avLst/>
          </a:prstGeom>
        </p:spPr>
        <p:txBody>
          <a:bodyPr>
            <a:spAutoFit/>
          </a:bodyPr>
          <a:lstStyle/>
          <a:p>
            <a:pPr>
              <a:defRPr/>
            </a:pPr>
            <a:r>
              <a:rPr lang="en-US" sz="1350" dirty="0">
                <a:solidFill>
                  <a:srgbClr val="000000"/>
                </a:solidFill>
                <a:latin typeface="Chief Blueprint" panose="020B0500000000000000" pitchFamily="34" charset="0"/>
              </a:rPr>
              <a:t>Kids need to continuously review content. All students need to participate in classroom activities.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Himmele’s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Total Participation Techniques</a:t>
            </a:r>
          </a:p>
          <a:p>
            <a:pPr>
              <a:defRPr/>
            </a:pPr>
            <a:endParaRPr lang="en-US" sz="1350" dirty="0">
              <a:solidFill>
                <a:srgbClr val="000000"/>
              </a:solidFill>
              <a:latin typeface="Chief Blueprint" panose="020B0500000000000000" pitchFamily="34" charset="0"/>
            </a:endParaRPr>
          </a:p>
        </p:txBody>
      </p:sp>
      <p:sp>
        <p:nvSpPr>
          <p:cNvPr id="30" name="Speech Bubble: Oval 29">
            <a:extLst>
              <a:ext uri="{FF2B5EF4-FFF2-40B4-BE49-F238E27FC236}">
                <a16:creationId xmlns:a16="http://schemas.microsoft.com/office/drawing/2014/main" id="{E91B75A5-78F3-8323-FD00-29EF62EA0D53}"/>
              </a:ext>
            </a:extLst>
          </p:cNvPr>
          <p:cNvSpPr/>
          <p:nvPr/>
        </p:nvSpPr>
        <p:spPr>
          <a:xfrm rot="20989304">
            <a:off x="819150" y="3714750"/>
            <a:ext cx="2713038" cy="1390650"/>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34" name="Rectangle 33">
            <a:extLst>
              <a:ext uri="{FF2B5EF4-FFF2-40B4-BE49-F238E27FC236}">
                <a16:creationId xmlns:a16="http://schemas.microsoft.com/office/drawing/2014/main" id="{45002E83-0C8E-28D6-C544-C5D505BA4D1A}"/>
              </a:ext>
            </a:extLst>
          </p:cNvPr>
          <p:cNvSpPr/>
          <p:nvPr/>
        </p:nvSpPr>
        <p:spPr>
          <a:xfrm rot="20989304">
            <a:off x="1000125" y="3932238"/>
            <a:ext cx="2387600" cy="1338262"/>
          </a:xfrm>
          <a:prstGeom prst="rect">
            <a:avLst/>
          </a:prstGeom>
        </p:spPr>
        <p:txBody>
          <a:bodyPr>
            <a:spAutoFit/>
          </a:bodyPr>
          <a:lstStyle/>
          <a:p>
            <a:pPr algn="ctr">
              <a:defRPr/>
            </a:pPr>
            <a:r>
              <a:rPr lang="en-US" sz="1350" dirty="0">
                <a:solidFill>
                  <a:srgbClr val="000000"/>
                </a:solidFill>
                <a:latin typeface="Chief Blueprint" panose="020B0500000000000000" pitchFamily="34" charset="0"/>
              </a:rPr>
              <a:t>Vocabulary instruction must be intentional and engaging. </a:t>
            </a:r>
          </a:p>
          <a:p>
            <a:pPr algn="ctr">
              <a:defRPr/>
            </a:pPr>
            <a:endParaRPr lang="en-US" sz="1350" dirty="0">
              <a:solidFill>
                <a:srgbClr val="000000"/>
              </a:solidFill>
              <a:latin typeface="Chief Blueprint" panose="020B0500000000000000" pitchFamily="34" charset="0"/>
            </a:endParaRPr>
          </a:p>
          <a:p>
            <a:pPr algn="ctr">
              <a:defRPr/>
            </a:pPr>
            <a:r>
              <a:rPr lang="en-US" sz="1350" dirty="0">
                <a:solidFill>
                  <a:srgbClr val="000000"/>
                </a:solidFill>
                <a:latin typeface="Chief Blueprint" panose="020B0500000000000000" pitchFamily="34" charset="0"/>
              </a:rPr>
              <a:t>-Marzano </a:t>
            </a:r>
            <a:r>
              <a:rPr lang="en-US" sz="1350" i="1" dirty="0">
                <a:solidFill>
                  <a:srgbClr val="000000"/>
                </a:solidFill>
                <a:latin typeface="Chief Blueprint" panose="020B0500000000000000" pitchFamily="34" charset="0"/>
              </a:rPr>
              <a:t>Academic Vocabulary</a:t>
            </a:r>
          </a:p>
          <a:p>
            <a:pPr algn="ctr">
              <a:defRPr/>
            </a:pPr>
            <a:endParaRPr lang="en-US" sz="1350" dirty="0">
              <a:latin typeface="Chief Blueprint" panose="020B0500000000000000" pitchFamily="34" charset="0"/>
            </a:endParaRPr>
          </a:p>
        </p:txBody>
      </p:sp>
      <p:sp>
        <p:nvSpPr>
          <p:cNvPr id="35" name="Speech Bubble: Rectangle with Corners Rounded 34">
            <a:extLst>
              <a:ext uri="{FF2B5EF4-FFF2-40B4-BE49-F238E27FC236}">
                <a16:creationId xmlns:a16="http://schemas.microsoft.com/office/drawing/2014/main" id="{5E32F072-5985-3431-114C-E8A4A9395130}"/>
              </a:ext>
            </a:extLst>
          </p:cNvPr>
          <p:cNvSpPr/>
          <p:nvPr/>
        </p:nvSpPr>
        <p:spPr>
          <a:xfrm rot="20929484">
            <a:off x="3670300" y="4741863"/>
            <a:ext cx="2581275" cy="1055687"/>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36" name="Rectangle 35">
            <a:extLst>
              <a:ext uri="{FF2B5EF4-FFF2-40B4-BE49-F238E27FC236}">
                <a16:creationId xmlns:a16="http://schemas.microsoft.com/office/drawing/2014/main" id="{E84116C4-8BFB-E61E-FF0D-E0BCEDAF6799}"/>
              </a:ext>
            </a:extLst>
          </p:cNvPr>
          <p:cNvSpPr/>
          <p:nvPr/>
        </p:nvSpPr>
        <p:spPr>
          <a:xfrm rot="20919442">
            <a:off x="3740150" y="4776788"/>
            <a:ext cx="2541588" cy="923925"/>
          </a:xfrm>
          <a:prstGeom prst="rect">
            <a:avLst/>
          </a:prstGeom>
        </p:spPr>
        <p:txBody>
          <a:bodyPr>
            <a:spAutoFit/>
          </a:bodyPr>
          <a:lstStyle/>
          <a:p>
            <a:pPr>
              <a:defRPr/>
            </a:pPr>
            <a:r>
              <a:rPr lang="en-US" sz="1350" dirty="0">
                <a:solidFill>
                  <a:srgbClr val="000000"/>
                </a:solidFill>
                <a:latin typeface="Chief Blueprint" panose="020B0500000000000000" pitchFamily="34" charset="0"/>
              </a:rPr>
              <a:t>Writing is essential for learning, not just assessment.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-Daniels’ </a:t>
            </a:r>
            <a:r>
              <a:rPr lang="en-US" sz="1350" i="1" dirty="0">
                <a:solidFill>
                  <a:srgbClr val="000000"/>
                </a:solidFill>
                <a:latin typeface="Chief Blueprint" panose="020B0500000000000000" pitchFamily="34" charset="0"/>
              </a:rPr>
              <a:t>Content Area Writing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7">
            <a:extLst>
              <a:ext uri="{FF2B5EF4-FFF2-40B4-BE49-F238E27FC236}">
                <a16:creationId xmlns:a16="http://schemas.microsoft.com/office/drawing/2014/main" id="{80E480D3-AFA6-F054-C4C3-3FEA26129B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Speech Bubble: Rectangle with Corners Rounded 19">
            <a:extLst>
              <a:ext uri="{FF2B5EF4-FFF2-40B4-BE49-F238E27FC236}">
                <a16:creationId xmlns:a16="http://schemas.microsoft.com/office/drawing/2014/main" id="{C3A3CFAA-6E73-5E43-1C1E-6C12CE4E8BDE}"/>
              </a:ext>
            </a:extLst>
          </p:cNvPr>
          <p:cNvSpPr/>
          <p:nvPr/>
        </p:nvSpPr>
        <p:spPr>
          <a:xfrm rot="1341498">
            <a:off x="3327400" y="1231900"/>
            <a:ext cx="3421063" cy="1017588"/>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6" name="Speech Bubble: Rectangle with Corners Rounded 5">
            <a:extLst>
              <a:ext uri="{FF2B5EF4-FFF2-40B4-BE49-F238E27FC236}">
                <a16:creationId xmlns:a16="http://schemas.microsoft.com/office/drawing/2014/main" id="{A7AA77FC-A7A8-4811-DB8C-76AD56043787}"/>
              </a:ext>
            </a:extLst>
          </p:cNvPr>
          <p:cNvSpPr/>
          <p:nvPr/>
        </p:nvSpPr>
        <p:spPr>
          <a:xfrm rot="20991018">
            <a:off x="377825" y="962025"/>
            <a:ext cx="2665413" cy="1147763"/>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 name="Rectangle 1">
            <a:extLst>
              <a:ext uri="{FF2B5EF4-FFF2-40B4-BE49-F238E27FC236}">
                <a16:creationId xmlns:a16="http://schemas.microsoft.com/office/drawing/2014/main" id="{C4F71B45-C59C-AC48-3C07-7346868C7546}"/>
              </a:ext>
            </a:extLst>
          </p:cNvPr>
          <p:cNvSpPr/>
          <p:nvPr/>
        </p:nvSpPr>
        <p:spPr>
          <a:xfrm rot="20986987">
            <a:off x="401638" y="1031875"/>
            <a:ext cx="2571750" cy="1131888"/>
          </a:xfrm>
          <a:prstGeom prst="rect">
            <a:avLst/>
          </a:prstGeom>
        </p:spPr>
        <p:txBody>
          <a:bodyPr>
            <a:spAutoFit/>
          </a:bodyPr>
          <a:lstStyle/>
          <a:p>
            <a:pPr>
              <a:defRPr/>
            </a:pPr>
            <a:r>
              <a:rPr lang="en-US" sz="1350" dirty="0">
                <a:solidFill>
                  <a:srgbClr val="000000"/>
                </a:solidFill>
                <a:latin typeface="Chief Blueprint" panose="020B0500000000000000" pitchFamily="34" charset="0"/>
              </a:rPr>
              <a:t>Students need to be engaged to learn.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Schlechty’s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Design Qualities of Engagement</a:t>
            </a:r>
          </a:p>
        </p:txBody>
      </p:sp>
      <p:sp>
        <p:nvSpPr>
          <p:cNvPr id="11" name="Speech Bubble: Rectangle 10">
            <a:extLst>
              <a:ext uri="{FF2B5EF4-FFF2-40B4-BE49-F238E27FC236}">
                <a16:creationId xmlns:a16="http://schemas.microsoft.com/office/drawing/2014/main" id="{BE42BACF-75C0-8659-79A7-F952E0B31CC6}"/>
              </a:ext>
            </a:extLst>
          </p:cNvPr>
          <p:cNvSpPr/>
          <p:nvPr/>
        </p:nvSpPr>
        <p:spPr>
          <a:xfrm>
            <a:off x="280988" y="106363"/>
            <a:ext cx="6867525" cy="503237"/>
          </a:xfrm>
          <a:prstGeom prst="wedgeRectCallout">
            <a:avLst>
              <a:gd name="adj1" fmla="val -21519"/>
              <a:gd name="adj2" fmla="val 11605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dirty="0"/>
          </a:p>
        </p:txBody>
      </p:sp>
      <p:sp>
        <p:nvSpPr>
          <p:cNvPr id="30728" name="TextBox 2">
            <a:extLst>
              <a:ext uri="{FF2B5EF4-FFF2-40B4-BE49-F238E27FC236}">
                <a16:creationId xmlns:a16="http://schemas.microsoft.com/office/drawing/2014/main" id="{5C2909B0-50C6-8FC9-E22C-5F5ACC5B9D18}"/>
              </a:ext>
            </a:extLst>
          </p:cNvPr>
          <p:cNvSpPr txBox="1">
            <a:spLocks noChangeArrowheads="1"/>
          </p:cNvSpPr>
          <p:nvPr/>
        </p:nvSpPr>
        <p:spPr bwMode="auto">
          <a:xfrm>
            <a:off x="280988" y="139700"/>
            <a:ext cx="70453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200">
                <a:latin typeface="Chief Blueprint" panose="020B0500000000000000" pitchFamily="34" charset="0"/>
              </a:rPr>
              <a:t>What do I believe about Social Studies instruction?</a:t>
            </a:r>
          </a:p>
        </p:txBody>
      </p:sp>
      <p:sp>
        <p:nvSpPr>
          <p:cNvPr id="12" name="Speech Bubble: Rectangle 11">
            <a:extLst>
              <a:ext uri="{FF2B5EF4-FFF2-40B4-BE49-F238E27FC236}">
                <a16:creationId xmlns:a16="http://schemas.microsoft.com/office/drawing/2014/main" id="{9B13F8DF-D464-1F38-2562-C12232D3B9FD}"/>
              </a:ext>
            </a:extLst>
          </p:cNvPr>
          <p:cNvSpPr/>
          <p:nvPr/>
        </p:nvSpPr>
        <p:spPr>
          <a:xfrm>
            <a:off x="2208213" y="2025650"/>
            <a:ext cx="1760537" cy="1604963"/>
          </a:xfrm>
          <a:prstGeom prst="wedge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4" name="Speech Bubble: Rectangle with Corners Rounded 13">
            <a:extLst>
              <a:ext uri="{FF2B5EF4-FFF2-40B4-BE49-F238E27FC236}">
                <a16:creationId xmlns:a16="http://schemas.microsoft.com/office/drawing/2014/main" id="{5C20773D-B6ED-B42A-8719-5A77BED862A2}"/>
              </a:ext>
            </a:extLst>
          </p:cNvPr>
          <p:cNvSpPr/>
          <p:nvPr/>
        </p:nvSpPr>
        <p:spPr>
          <a:xfrm rot="20929484">
            <a:off x="6365875" y="2727325"/>
            <a:ext cx="2516188" cy="1500188"/>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6" name="Speech Bubble: Oval 15">
            <a:extLst>
              <a:ext uri="{FF2B5EF4-FFF2-40B4-BE49-F238E27FC236}">
                <a16:creationId xmlns:a16="http://schemas.microsoft.com/office/drawing/2014/main" id="{7F6AF8FA-9776-0471-9336-6746566977B2}"/>
              </a:ext>
            </a:extLst>
          </p:cNvPr>
          <p:cNvSpPr/>
          <p:nvPr/>
        </p:nvSpPr>
        <p:spPr>
          <a:xfrm>
            <a:off x="6329363" y="728663"/>
            <a:ext cx="2425700" cy="1697037"/>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9" name="Rectangle 18">
            <a:extLst>
              <a:ext uri="{FF2B5EF4-FFF2-40B4-BE49-F238E27FC236}">
                <a16:creationId xmlns:a16="http://schemas.microsoft.com/office/drawing/2014/main" id="{2A659EA1-6AED-86CE-FE1F-773E7841C5D7}"/>
              </a:ext>
            </a:extLst>
          </p:cNvPr>
          <p:cNvSpPr/>
          <p:nvPr/>
        </p:nvSpPr>
        <p:spPr>
          <a:xfrm rot="1384697">
            <a:off x="3314700" y="1304925"/>
            <a:ext cx="3281363" cy="1131888"/>
          </a:xfrm>
          <a:prstGeom prst="rect">
            <a:avLst/>
          </a:prstGeom>
        </p:spPr>
        <p:txBody>
          <a:bodyPr>
            <a:spAutoFit/>
          </a:bodyPr>
          <a:lstStyle/>
          <a:p>
            <a:pPr>
              <a:defRPr/>
            </a:pPr>
            <a:r>
              <a:rPr lang="en-US" sz="1350" dirty="0">
                <a:solidFill>
                  <a:srgbClr val="000000"/>
                </a:solidFill>
                <a:latin typeface="Chief Blueprint" panose="020B0500000000000000" pitchFamily="34" charset="0"/>
              </a:rPr>
              <a:t>Students need to read in Social Studies – a lot! Like everyday!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-Kinsella’s </a:t>
            </a:r>
            <a:r>
              <a:rPr lang="en-US" sz="1350" i="1" dirty="0">
                <a:solidFill>
                  <a:srgbClr val="000000"/>
                </a:solidFill>
                <a:latin typeface="Chief Blueprint" panose="020B0500000000000000" pitchFamily="34" charset="0"/>
              </a:rPr>
              <a:t>Considerate Text</a:t>
            </a:r>
          </a:p>
          <a:p>
            <a:pPr>
              <a:defRPr/>
            </a:pPr>
            <a:endParaRPr lang="en-US" sz="1350" dirty="0">
              <a:latin typeface="Chief Blueprint" panose="020B0500000000000000" pitchFamily="34" charset="0"/>
            </a:endParaRPr>
          </a:p>
        </p:txBody>
      </p:sp>
      <p:sp>
        <p:nvSpPr>
          <p:cNvPr id="21" name="Rectangle 20">
            <a:extLst>
              <a:ext uri="{FF2B5EF4-FFF2-40B4-BE49-F238E27FC236}">
                <a16:creationId xmlns:a16="http://schemas.microsoft.com/office/drawing/2014/main" id="{8E734158-4336-3308-204D-E369CF770950}"/>
              </a:ext>
            </a:extLst>
          </p:cNvPr>
          <p:cNvSpPr/>
          <p:nvPr/>
        </p:nvSpPr>
        <p:spPr>
          <a:xfrm>
            <a:off x="2219325" y="2055813"/>
            <a:ext cx="1720850" cy="1546225"/>
          </a:xfrm>
          <a:prstGeom prst="rect">
            <a:avLst/>
          </a:prstGeom>
        </p:spPr>
        <p:txBody>
          <a:bodyPr>
            <a:spAutoFit/>
          </a:bodyPr>
          <a:lstStyle/>
          <a:p>
            <a:pPr>
              <a:defRPr/>
            </a:pPr>
            <a:r>
              <a:rPr lang="en-US" sz="1350" dirty="0">
                <a:solidFill>
                  <a:srgbClr val="000000"/>
                </a:solidFill>
                <a:latin typeface="Chief Blueprint" panose="020B0500000000000000" pitchFamily="34" charset="0"/>
              </a:rPr>
              <a:t>All students can learn – we just need to support them in different ways.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-Seidlitz’s </a:t>
            </a:r>
            <a:r>
              <a:rPr lang="en-US" sz="1350" i="1" dirty="0">
                <a:solidFill>
                  <a:srgbClr val="000000"/>
                </a:solidFill>
                <a:latin typeface="Chief Blueprint" panose="020B0500000000000000" pitchFamily="34" charset="0"/>
              </a:rPr>
              <a:t>Seven Steps</a:t>
            </a:r>
          </a:p>
        </p:txBody>
      </p:sp>
      <p:sp>
        <p:nvSpPr>
          <p:cNvPr id="22" name="Rectangle 21">
            <a:extLst>
              <a:ext uri="{FF2B5EF4-FFF2-40B4-BE49-F238E27FC236}">
                <a16:creationId xmlns:a16="http://schemas.microsoft.com/office/drawing/2014/main" id="{5DBDCDBC-5F7B-C213-AD89-68FAAAA2C516}"/>
              </a:ext>
            </a:extLst>
          </p:cNvPr>
          <p:cNvSpPr/>
          <p:nvPr/>
        </p:nvSpPr>
        <p:spPr>
          <a:xfrm rot="20919442">
            <a:off x="6389688" y="2703513"/>
            <a:ext cx="2543175" cy="1547812"/>
          </a:xfrm>
          <a:prstGeom prst="rect">
            <a:avLst/>
          </a:prstGeom>
        </p:spPr>
        <p:txBody>
          <a:bodyPr>
            <a:spAutoFit/>
          </a:bodyPr>
          <a:lstStyle/>
          <a:p>
            <a:pPr>
              <a:defRPr/>
            </a:pPr>
            <a:r>
              <a:rPr lang="en-US" sz="1350" dirty="0">
                <a:solidFill>
                  <a:srgbClr val="000000"/>
                </a:solidFill>
                <a:latin typeface="Chief Blueprint" panose="020B0500000000000000" pitchFamily="34" charset="0"/>
              </a:rPr>
              <a:t>History should not be trivial pursuit – dig deeper and teach with essential questions and enduring understandings.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-Wiggins &amp; McTighe </a:t>
            </a:r>
            <a:r>
              <a:rPr lang="en-US" sz="1350" i="1" dirty="0">
                <a:solidFill>
                  <a:srgbClr val="000000"/>
                </a:solidFill>
                <a:latin typeface="Chief Blueprint" panose="020B0500000000000000" pitchFamily="34" charset="0"/>
              </a:rPr>
              <a:t>Essential Questions</a:t>
            </a:r>
          </a:p>
        </p:txBody>
      </p:sp>
      <p:sp>
        <p:nvSpPr>
          <p:cNvPr id="24" name="Rectangle 23">
            <a:extLst>
              <a:ext uri="{FF2B5EF4-FFF2-40B4-BE49-F238E27FC236}">
                <a16:creationId xmlns:a16="http://schemas.microsoft.com/office/drawing/2014/main" id="{CC1845FF-34EE-8291-515E-DAF228EC37C2}"/>
              </a:ext>
            </a:extLst>
          </p:cNvPr>
          <p:cNvSpPr/>
          <p:nvPr/>
        </p:nvSpPr>
        <p:spPr>
          <a:xfrm>
            <a:off x="6584950" y="768350"/>
            <a:ext cx="1962150" cy="1754188"/>
          </a:xfrm>
          <a:prstGeom prst="rect">
            <a:avLst/>
          </a:prstGeom>
        </p:spPr>
        <p:txBody>
          <a:bodyPr>
            <a:spAutoFit/>
          </a:bodyPr>
          <a:lstStyle/>
          <a:p>
            <a:pPr algn="ctr">
              <a:defRPr/>
            </a:pPr>
            <a:r>
              <a:rPr lang="en-US" sz="1350" dirty="0">
                <a:solidFill>
                  <a:srgbClr val="000000"/>
                </a:solidFill>
                <a:latin typeface="Chief Blueprint" panose="020B0500000000000000" pitchFamily="34" charset="0"/>
              </a:rPr>
              <a:t>Students</a:t>
            </a:r>
          </a:p>
          <a:p>
            <a:pPr algn="ctr">
              <a:defRPr/>
            </a:pPr>
            <a:r>
              <a:rPr lang="en-US" sz="1350" dirty="0">
                <a:solidFill>
                  <a:srgbClr val="000000"/>
                </a:solidFill>
                <a:latin typeface="Chief Blueprint" panose="020B0500000000000000" pitchFamily="34" charset="0"/>
              </a:rPr>
              <a:t> are social – purposeful talk is crucial to learning. </a:t>
            </a:r>
          </a:p>
          <a:p>
            <a:pPr algn="ctr">
              <a:defRPr/>
            </a:pPr>
            <a:endParaRPr lang="en-US" sz="1350" dirty="0">
              <a:solidFill>
                <a:srgbClr val="000000"/>
              </a:solidFill>
              <a:latin typeface="Chief Blueprint" panose="020B0500000000000000" pitchFamily="34" charset="0"/>
            </a:endParaRPr>
          </a:p>
          <a:p>
            <a:pPr algn="ctr">
              <a:defRPr/>
            </a:pPr>
            <a:r>
              <a:rPr lang="en-US" sz="1350" dirty="0">
                <a:solidFill>
                  <a:srgbClr val="000000"/>
                </a:solidFill>
                <a:latin typeface="Chief Blueprint" panose="020B0500000000000000" pitchFamily="34" charset="0"/>
              </a:rPr>
              <a:t>-Walsh </a:t>
            </a:r>
            <a:r>
              <a:rPr lang="en-US" sz="1350" i="1" dirty="0">
                <a:solidFill>
                  <a:srgbClr val="000000"/>
                </a:solidFill>
                <a:latin typeface="Chief Blueprint" panose="020B0500000000000000" pitchFamily="34" charset="0"/>
              </a:rPr>
              <a:t>Quality Questioning</a:t>
            </a:r>
          </a:p>
          <a:p>
            <a:pPr algn="ctr">
              <a:defRPr/>
            </a:pPr>
            <a:endParaRPr lang="en-US" sz="1350" dirty="0">
              <a:latin typeface="Chief Blueprint" panose="020B0500000000000000" pitchFamily="34" charset="0"/>
            </a:endParaRPr>
          </a:p>
        </p:txBody>
      </p:sp>
      <p:sp>
        <p:nvSpPr>
          <p:cNvPr id="26" name="Speech Bubble: Oval 25">
            <a:extLst>
              <a:ext uri="{FF2B5EF4-FFF2-40B4-BE49-F238E27FC236}">
                <a16:creationId xmlns:a16="http://schemas.microsoft.com/office/drawing/2014/main" id="{28015EF2-5541-779A-951D-9C6DC7237196}"/>
              </a:ext>
            </a:extLst>
          </p:cNvPr>
          <p:cNvSpPr/>
          <p:nvPr/>
        </p:nvSpPr>
        <p:spPr>
          <a:xfrm>
            <a:off x="3595688" y="2493963"/>
            <a:ext cx="2668587" cy="2244725"/>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7" name="Rectangle 26">
            <a:extLst>
              <a:ext uri="{FF2B5EF4-FFF2-40B4-BE49-F238E27FC236}">
                <a16:creationId xmlns:a16="http://schemas.microsoft.com/office/drawing/2014/main" id="{1CE14677-38B6-051D-1D6B-A86C5908B95F}"/>
              </a:ext>
            </a:extLst>
          </p:cNvPr>
          <p:cNvSpPr/>
          <p:nvPr/>
        </p:nvSpPr>
        <p:spPr>
          <a:xfrm>
            <a:off x="3576638" y="2603500"/>
            <a:ext cx="2706687" cy="2168525"/>
          </a:xfrm>
          <a:prstGeom prst="rect">
            <a:avLst/>
          </a:prstGeom>
        </p:spPr>
        <p:txBody>
          <a:bodyPr>
            <a:spAutoFit/>
          </a:bodyPr>
          <a:lstStyle/>
          <a:p>
            <a:pPr algn="ctr">
              <a:defRPr/>
            </a:pPr>
            <a:r>
              <a:rPr lang="en-US" sz="1350" dirty="0">
                <a:solidFill>
                  <a:srgbClr val="000000"/>
                </a:solidFill>
                <a:latin typeface="Chief Blueprint" panose="020B0500000000000000" pitchFamily="34" charset="0"/>
              </a:rPr>
              <a:t>The </a:t>
            </a:r>
          </a:p>
          <a:p>
            <a:pPr algn="ctr">
              <a:defRPr/>
            </a:pPr>
            <a:r>
              <a:rPr lang="en-US" sz="1350" dirty="0">
                <a:solidFill>
                  <a:srgbClr val="000000"/>
                </a:solidFill>
                <a:latin typeface="Chief Blueprint" panose="020B0500000000000000" pitchFamily="34" charset="0"/>
              </a:rPr>
              <a:t>Interactive Student </a:t>
            </a:r>
          </a:p>
          <a:p>
            <a:pPr algn="ctr">
              <a:defRPr/>
            </a:pPr>
            <a:r>
              <a:rPr lang="en-US" sz="1350" dirty="0">
                <a:solidFill>
                  <a:srgbClr val="000000"/>
                </a:solidFill>
                <a:latin typeface="Chief Blueprint" panose="020B0500000000000000" pitchFamily="34" charset="0"/>
              </a:rPr>
              <a:t>Notebook is a powerful </a:t>
            </a:r>
          </a:p>
          <a:p>
            <a:pPr algn="ctr">
              <a:defRPr/>
            </a:pPr>
            <a:r>
              <a:rPr lang="en-US" sz="1350" dirty="0">
                <a:solidFill>
                  <a:srgbClr val="000000"/>
                </a:solidFill>
                <a:latin typeface="Chief Blueprint" panose="020B0500000000000000" pitchFamily="34" charset="0"/>
              </a:rPr>
              <a:t>teaching tool that allows you to differentiate instruction for students in a variety of ways. </a:t>
            </a:r>
          </a:p>
          <a:p>
            <a:pPr algn="ctr">
              <a:defRPr/>
            </a:pPr>
            <a:endParaRPr lang="en-US" sz="1350" dirty="0">
              <a:solidFill>
                <a:srgbClr val="000000"/>
              </a:solidFill>
              <a:latin typeface="Chief Blueprint" panose="020B0500000000000000" pitchFamily="34" charset="0"/>
            </a:endParaRPr>
          </a:p>
          <a:p>
            <a:pPr algn="ctr">
              <a:defRPr/>
            </a:pPr>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Wist’s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Research on the Interactive Student </a:t>
            </a:r>
          </a:p>
          <a:p>
            <a:pPr algn="ctr">
              <a:defRPr/>
            </a:pPr>
            <a:r>
              <a:rPr lang="en-US" sz="1350" i="1" dirty="0">
                <a:solidFill>
                  <a:srgbClr val="000000"/>
                </a:solidFill>
                <a:latin typeface="Chief Blueprint" panose="020B0500000000000000" pitchFamily="34" charset="0"/>
              </a:rPr>
              <a:t>Notebook</a:t>
            </a:r>
          </a:p>
        </p:txBody>
      </p:sp>
      <p:sp>
        <p:nvSpPr>
          <p:cNvPr id="31" name="Speech Bubble: Rectangle with Corners Rounded 30">
            <a:extLst>
              <a:ext uri="{FF2B5EF4-FFF2-40B4-BE49-F238E27FC236}">
                <a16:creationId xmlns:a16="http://schemas.microsoft.com/office/drawing/2014/main" id="{2BDB9224-638D-4E4C-CBF7-37B6ED7C58C3}"/>
              </a:ext>
            </a:extLst>
          </p:cNvPr>
          <p:cNvSpPr/>
          <p:nvPr/>
        </p:nvSpPr>
        <p:spPr>
          <a:xfrm rot="616323">
            <a:off x="417513" y="2455863"/>
            <a:ext cx="1784350" cy="1470025"/>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9" name="Rectangle 28">
            <a:extLst>
              <a:ext uri="{FF2B5EF4-FFF2-40B4-BE49-F238E27FC236}">
                <a16:creationId xmlns:a16="http://schemas.microsoft.com/office/drawing/2014/main" id="{DF8591A6-C7ED-BE13-2E02-41BB5AE7803F}"/>
              </a:ext>
            </a:extLst>
          </p:cNvPr>
          <p:cNvSpPr/>
          <p:nvPr/>
        </p:nvSpPr>
        <p:spPr>
          <a:xfrm rot="609555">
            <a:off x="417513" y="2505075"/>
            <a:ext cx="1725612" cy="1546225"/>
          </a:xfrm>
          <a:prstGeom prst="rect">
            <a:avLst/>
          </a:prstGeom>
        </p:spPr>
        <p:txBody>
          <a:bodyPr>
            <a:spAutoFit/>
          </a:bodyPr>
          <a:lstStyle/>
          <a:p>
            <a:pPr>
              <a:defRPr/>
            </a:pPr>
            <a:r>
              <a:rPr lang="en-US" sz="1350" dirty="0">
                <a:solidFill>
                  <a:srgbClr val="000000"/>
                </a:solidFill>
                <a:latin typeface="Chief Blueprint" panose="020B0500000000000000" pitchFamily="34" charset="0"/>
              </a:rPr>
              <a:t>History can be fun and rigorous at the same time.</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-Bower’s </a:t>
            </a:r>
            <a:r>
              <a:rPr lang="en-US" sz="1350" i="1" dirty="0">
                <a:solidFill>
                  <a:srgbClr val="000000"/>
                </a:solidFill>
                <a:latin typeface="Chief Blueprint" panose="020B0500000000000000" pitchFamily="34" charset="0"/>
              </a:rPr>
              <a:t>Bring Learning Alive!</a:t>
            </a:r>
          </a:p>
          <a:p>
            <a:pPr>
              <a:defRPr/>
            </a:pPr>
            <a:endParaRPr lang="en-US" sz="1350" dirty="0">
              <a:solidFill>
                <a:srgbClr val="000000"/>
              </a:solidFill>
              <a:latin typeface="Chief Blueprint" panose="020B0500000000000000" pitchFamily="34" charset="0"/>
            </a:endParaRPr>
          </a:p>
        </p:txBody>
      </p:sp>
      <p:sp>
        <p:nvSpPr>
          <p:cNvPr id="32" name="Speech Bubble: Rectangle with Corners Rounded 31">
            <a:extLst>
              <a:ext uri="{FF2B5EF4-FFF2-40B4-BE49-F238E27FC236}">
                <a16:creationId xmlns:a16="http://schemas.microsoft.com/office/drawing/2014/main" id="{EF301444-0A7A-795D-EDA3-15E9603F3EE0}"/>
              </a:ext>
            </a:extLst>
          </p:cNvPr>
          <p:cNvSpPr/>
          <p:nvPr/>
        </p:nvSpPr>
        <p:spPr>
          <a:xfrm rot="388434">
            <a:off x="6157913" y="4584700"/>
            <a:ext cx="2854325" cy="1470025"/>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33" name="Rectangle 32">
            <a:extLst>
              <a:ext uri="{FF2B5EF4-FFF2-40B4-BE49-F238E27FC236}">
                <a16:creationId xmlns:a16="http://schemas.microsoft.com/office/drawing/2014/main" id="{CA7D3E3F-4E3F-8D25-091D-299B8AA7226B}"/>
              </a:ext>
            </a:extLst>
          </p:cNvPr>
          <p:cNvSpPr/>
          <p:nvPr/>
        </p:nvSpPr>
        <p:spPr>
          <a:xfrm rot="381666">
            <a:off x="6181725" y="4656138"/>
            <a:ext cx="2886075" cy="1546225"/>
          </a:xfrm>
          <a:prstGeom prst="rect">
            <a:avLst/>
          </a:prstGeom>
        </p:spPr>
        <p:txBody>
          <a:bodyPr>
            <a:spAutoFit/>
          </a:bodyPr>
          <a:lstStyle/>
          <a:p>
            <a:pPr>
              <a:defRPr/>
            </a:pPr>
            <a:r>
              <a:rPr lang="en-US" sz="1350" dirty="0">
                <a:solidFill>
                  <a:srgbClr val="000000"/>
                </a:solidFill>
                <a:latin typeface="Chief Blueprint" panose="020B0500000000000000" pitchFamily="34" charset="0"/>
              </a:rPr>
              <a:t>Kids need to continuously review content. All students need to participate in classroom activities.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Himmele’s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Total Participation Techniques</a:t>
            </a:r>
          </a:p>
          <a:p>
            <a:pPr>
              <a:defRPr/>
            </a:pPr>
            <a:endParaRPr lang="en-US" sz="1350" dirty="0">
              <a:solidFill>
                <a:srgbClr val="000000"/>
              </a:solidFill>
              <a:latin typeface="Chief Blueprint" panose="020B0500000000000000" pitchFamily="34" charset="0"/>
            </a:endParaRPr>
          </a:p>
        </p:txBody>
      </p:sp>
      <p:sp>
        <p:nvSpPr>
          <p:cNvPr id="30" name="Speech Bubble: Oval 29">
            <a:extLst>
              <a:ext uri="{FF2B5EF4-FFF2-40B4-BE49-F238E27FC236}">
                <a16:creationId xmlns:a16="http://schemas.microsoft.com/office/drawing/2014/main" id="{3D14D520-57E6-65E2-BB09-98AC8AE6E264}"/>
              </a:ext>
            </a:extLst>
          </p:cNvPr>
          <p:cNvSpPr/>
          <p:nvPr/>
        </p:nvSpPr>
        <p:spPr>
          <a:xfrm rot="20989304">
            <a:off x="819150" y="3714750"/>
            <a:ext cx="2713038" cy="1390650"/>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34" name="Rectangle 33">
            <a:extLst>
              <a:ext uri="{FF2B5EF4-FFF2-40B4-BE49-F238E27FC236}">
                <a16:creationId xmlns:a16="http://schemas.microsoft.com/office/drawing/2014/main" id="{5C94F872-987C-287A-3F81-A44829D01CA6}"/>
              </a:ext>
            </a:extLst>
          </p:cNvPr>
          <p:cNvSpPr/>
          <p:nvPr/>
        </p:nvSpPr>
        <p:spPr>
          <a:xfrm rot="20989304">
            <a:off x="1000125" y="3932238"/>
            <a:ext cx="2387600" cy="1338262"/>
          </a:xfrm>
          <a:prstGeom prst="rect">
            <a:avLst/>
          </a:prstGeom>
        </p:spPr>
        <p:txBody>
          <a:bodyPr>
            <a:spAutoFit/>
          </a:bodyPr>
          <a:lstStyle/>
          <a:p>
            <a:pPr algn="ctr">
              <a:defRPr/>
            </a:pPr>
            <a:r>
              <a:rPr lang="en-US" sz="1350" dirty="0">
                <a:solidFill>
                  <a:srgbClr val="000000"/>
                </a:solidFill>
                <a:latin typeface="Chief Blueprint" panose="020B0500000000000000" pitchFamily="34" charset="0"/>
              </a:rPr>
              <a:t>Vocabulary instruction must be intentional and engaging. </a:t>
            </a:r>
          </a:p>
          <a:p>
            <a:pPr algn="ctr">
              <a:defRPr/>
            </a:pPr>
            <a:endParaRPr lang="en-US" sz="1350" dirty="0">
              <a:solidFill>
                <a:srgbClr val="000000"/>
              </a:solidFill>
              <a:latin typeface="Chief Blueprint" panose="020B0500000000000000" pitchFamily="34" charset="0"/>
            </a:endParaRPr>
          </a:p>
          <a:p>
            <a:pPr algn="ctr">
              <a:defRPr/>
            </a:pPr>
            <a:r>
              <a:rPr lang="en-US" sz="1350" dirty="0">
                <a:solidFill>
                  <a:srgbClr val="000000"/>
                </a:solidFill>
                <a:latin typeface="Chief Blueprint" panose="020B0500000000000000" pitchFamily="34" charset="0"/>
              </a:rPr>
              <a:t>-Marzano </a:t>
            </a:r>
            <a:r>
              <a:rPr lang="en-US" sz="1350" i="1" dirty="0">
                <a:solidFill>
                  <a:srgbClr val="000000"/>
                </a:solidFill>
                <a:latin typeface="Chief Blueprint" panose="020B0500000000000000" pitchFamily="34" charset="0"/>
              </a:rPr>
              <a:t>Academic Vocabulary</a:t>
            </a:r>
          </a:p>
          <a:p>
            <a:pPr algn="ctr">
              <a:defRPr/>
            </a:pPr>
            <a:endParaRPr lang="en-US" sz="1350" dirty="0">
              <a:latin typeface="Chief Blueprint" panose="020B0500000000000000" pitchFamily="34" charset="0"/>
            </a:endParaRPr>
          </a:p>
        </p:txBody>
      </p:sp>
      <p:sp>
        <p:nvSpPr>
          <p:cNvPr id="35" name="Speech Bubble: Rectangle with Corners Rounded 34">
            <a:extLst>
              <a:ext uri="{FF2B5EF4-FFF2-40B4-BE49-F238E27FC236}">
                <a16:creationId xmlns:a16="http://schemas.microsoft.com/office/drawing/2014/main" id="{2DB60C10-64DF-2FC9-98F8-8CE98FB530CE}"/>
              </a:ext>
            </a:extLst>
          </p:cNvPr>
          <p:cNvSpPr/>
          <p:nvPr/>
        </p:nvSpPr>
        <p:spPr>
          <a:xfrm rot="20929484">
            <a:off x="3670300" y="4741863"/>
            <a:ext cx="2581275" cy="1055687"/>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36" name="Rectangle 35">
            <a:extLst>
              <a:ext uri="{FF2B5EF4-FFF2-40B4-BE49-F238E27FC236}">
                <a16:creationId xmlns:a16="http://schemas.microsoft.com/office/drawing/2014/main" id="{7B80B362-BA20-3E90-C870-6AE6000F7730}"/>
              </a:ext>
            </a:extLst>
          </p:cNvPr>
          <p:cNvSpPr/>
          <p:nvPr/>
        </p:nvSpPr>
        <p:spPr>
          <a:xfrm rot="20919442">
            <a:off x="3740150" y="4776788"/>
            <a:ext cx="2541588" cy="923925"/>
          </a:xfrm>
          <a:prstGeom prst="rect">
            <a:avLst/>
          </a:prstGeom>
        </p:spPr>
        <p:txBody>
          <a:bodyPr>
            <a:spAutoFit/>
          </a:bodyPr>
          <a:lstStyle/>
          <a:p>
            <a:pPr>
              <a:defRPr/>
            </a:pPr>
            <a:r>
              <a:rPr lang="en-US" sz="1350" dirty="0">
                <a:solidFill>
                  <a:srgbClr val="000000"/>
                </a:solidFill>
                <a:latin typeface="Chief Blueprint" panose="020B0500000000000000" pitchFamily="34" charset="0"/>
              </a:rPr>
              <a:t>Writing is essential for learning, not just assessment.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-Daniels’ </a:t>
            </a:r>
            <a:r>
              <a:rPr lang="en-US" sz="1350" i="1" dirty="0">
                <a:solidFill>
                  <a:srgbClr val="000000"/>
                </a:solidFill>
                <a:latin typeface="Chief Blueprint" panose="020B0500000000000000" pitchFamily="34" charset="0"/>
              </a:rPr>
              <a:t>Content Area Writing</a:t>
            </a:r>
          </a:p>
        </p:txBody>
      </p:sp>
      <p:sp>
        <p:nvSpPr>
          <p:cNvPr id="38" name="Speech Bubble: Rectangle 37">
            <a:extLst>
              <a:ext uri="{FF2B5EF4-FFF2-40B4-BE49-F238E27FC236}">
                <a16:creationId xmlns:a16="http://schemas.microsoft.com/office/drawing/2014/main" id="{7D1F3946-1AF5-9DEC-06DD-566CBCE5F027}"/>
              </a:ext>
            </a:extLst>
          </p:cNvPr>
          <p:cNvSpPr/>
          <p:nvPr/>
        </p:nvSpPr>
        <p:spPr>
          <a:xfrm>
            <a:off x="3273425" y="5905500"/>
            <a:ext cx="5624513" cy="800100"/>
          </a:xfrm>
          <a:prstGeom prst="wedge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40" name="Rectangle 39">
            <a:extLst>
              <a:ext uri="{FF2B5EF4-FFF2-40B4-BE49-F238E27FC236}">
                <a16:creationId xmlns:a16="http://schemas.microsoft.com/office/drawing/2014/main" id="{07D8137D-BFAE-1D8F-2974-0109B8358CBA}"/>
              </a:ext>
            </a:extLst>
          </p:cNvPr>
          <p:cNvSpPr/>
          <p:nvPr/>
        </p:nvSpPr>
        <p:spPr>
          <a:xfrm>
            <a:off x="3257550" y="5889625"/>
            <a:ext cx="5640388" cy="868363"/>
          </a:xfrm>
          <a:prstGeom prst="rect">
            <a:avLst/>
          </a:prstGeom>
        </p:spPr>
        <p:txBody>
          <a:bodyPr>
            <a:spAutoFit/>
          </a:bodyPr>
          <a:lstStyle/>
          <a:p>
            <a:pPr>
              <a:defRPr/>
            </a:pPr>
            <a:r>
              <a:rPr lang="en-US" sz="1350" dirty="0">
                <a:solidFill>
                  <a:srgbClr val="000000"/>
                </a:solidFill>
                <a:latin typeface="Chief Blueprint" panose="020B0500000000000000" pitchFamily="34" charset="0"/>
              </a:rPr>
              <a:t>“Soft skills” of collaboration, communication, critical thinking, and creativity are essential to future success in the job market. </a:t>
            </a:r>
          </a:p>
          <a:p>
            <a:pPr>
              <a:defRPr/>
            </a:pPr>
            <a:endParaRPr lang="en-US" sz="100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-Muir </a:t>
            </a:r>
            <a:r>
              <a:rPr lang="en-US" sz="1350" i="1" dirty="0">
                <a:solidFill>
                  <a:srgbClr val="000000"/>
                </a:solidFill>
                <a:latin typeface="Chief Blueprint" panose="020B0500000000000000" pitchFamily="34" charset="0"/>
              </a:rPr>
              <a:t>Reasons Millennials Get Fired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64FF07C6-9003-4CA7-A05C-2F3C3F7D99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0" name="Speech Bubble: Rectangle with Corners Rounded 19">
            <a:extLst>
              <a:ext uri="{FF2B5EF4-FFF2-40B4-BE49-F238E27FC236}">
                <a16:creationId xmlns:a16="http://schemas.microsoft.com/office/drawing/2014/main" id="{7E7165BE-131D-47C5-8E8F-A07263D94FE9}"/>
              </a:ext>
            </a:extLst>
          </p:cNvPr>
          <p:cNvSpPr/>
          <p:nvPr/>
        </p:nvSpPr>
        <p:spPr>
          <a:xfrm rot="1341498">
            <a:off x="3327972" y="1231981"/>
            <a:ext cx="3420520" cy="1017424"/>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Speech Bubble: Rectangle with Corners Rounded 5">
            <a:extLst>
              <a:ext uri="{FF2B5EF4-FFF2-40B4-BE49-F238E27FC236}">
                <a16:creationId xmlns:a16="http://schemas.microsoft.com/office/drawing/2014/main" id="{C76F2528-E172-4A75-8969-D3768A566B59}"/>
              </a:ext>
            </a:extLst>
          </p:cNvPr>
          <p:cNvSpPr/>
          <p:nvPr/>
        </p:nvSpPr>
        <p:spPr>
          <a:xfrm rot="20991018">
            <a:off x="377849" y="962217"/>
            <a:ext cx="2665210" cy="1147623"/>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Rectangle 1">
            <a:extLst>
              <a:ext uri="{FF2B5EF4-FFF2-40B4-BE49-F238E27FC236}">
                <a16:creationId xmlns:a16="http://schemas.microsoft.com/office/drawing/2014/main" id="{148AB779-DE6A-40E2-8D63-1657997D1282}"/>
              </a:ext>
            </a:extLst>
          </p:cNvPr>
          <p:cNvSpPr/>
          <p:nvPr/>
        </p:nvSpPr>
        <p:spPr>
          <a:xfrm rot="20986987">
            <a:off x="402231" y="1032512"/>
            <a:ext cx="2571750" cy="1131079"/>
          </a:xfrm>
          <a:prstGeom prst="rect">
            <a:avLst/>
          </a:prstGeom>
        </p:spPr>
        <p:txBody>
          <a:bodyPr>
            <a:spAutoFit/>
          </a:bodyPr>
          <a:lstStyle/>
          <a:p>
            <a:r>
              <a:rPr lang="en-US" sz="1350" dirty="0">
                <a:solidFill>
                  <a:srgbClr val="000000"/>
                </a:solidFill>
                <a:latin typeface="Chief Blueprint" panose="020B0500000000000000" pitchFamily="34" charset="0"/>
              </a:rPr>
              <a:t>Students need to be engaged to learn.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Schlechty’s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Design Qualities of Engagement</a:t>
            </a:r>
          </a:p>
        </p:txBody>
      </p:sp>
      <p:sp>
        <p:nvSpPr>
          <p:cNvPr id="11" name="Speech Bubble: Rectangle 10">
            <a:extLst>
              <a:ext uri="{FF2B5EF4-FFF2-40B4-BE49-F238E27FC236}">
                <a16:creationId xmlns:a16="http://schemas.microsoft.com/office/drawing/2014/main" id="{8E70C848-D57E-47C1-B4C3-BCDD0F58D9F6}"/>
              </a:ext>
            </a:extLst>
          </p:cNvPr>
          <p:cNvSpPr/>
          <p:nvPr/>
        </p:nvSpPr>
        <p:spPr>
          <a:xfrm>
            <a:off x="280271" y="105787"/>
            <a:ext cx="6868674" cy="503802"/>
          </a:xfrm>
          <a:prstGeom prst="wedgeRectCallout">
            <a:avLst>
              <a:gd name="adj1" fmla="val -21519"/>
              <a:gd name="adj2" fmla="val 11605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 name="TextBox 2">
            <a:extLst>
              <a:ext uri="{FF2B5EF4-FFF2-40B4-BE49-F238E27FC236}">
                <a16:creationId xmlns:a16="http://schemas.microsoft.com/office/drawing/2014/main" id="{BBB18444-3629-4676-AE8E-D0EEB1C6DAA0}"/>
              </a:ext>
            </a:extLst>
          </p:cNvPr>
          <p:cNvSpPr txBox="1"/>
          <p:nvPr/>
        </p:nvSpPr>
        <p:spPr>
          <a:xfrm>
            <a:off x="280272" y="140210"/>
            <a:ext cx="7045648" cy="430887"/>
          </a:xfrm>
          <a:prstGeom prst="rect">
            <a:avLst/>
          </a:prstGeom>
          <a:noFill/>
        </p:spPr>
        <p:txBody>
          <a:bodyPr wrap="square" rtlCol="0">
            <a:spAutoFit/>
          </a:bodyPr>
          <a:lstStyle/>
          <a:p>
            <a:r>
              <a:rPr lang="en-US" sz="2200" dirty="0">
                <a:latin typeface="Chief Blueprint" panose="020B0500000000000000" pitchFamily="34" charset="0"/>
              </a:rPr>
              <a:t>What do I believe about Social Studies instruction?</a:t>
            </a:r>
          </a:p>
        </p:txBody>
      </p:sp>
      <p:sp>
        <p:nvSpPr>
          <p:cNvPr id="12" name="Speech Bubble: Rectangle 11">
            <a:extLst>
              <a:ext uri="{FF2B5EF4-FFF2-40B4-BE49-F238E27FC236}">
                <a16:creationId xmlns:a16="http://schemas.microsoft.com/office/drawing/2014/main" id="{205D3A75-E602-4A12-BDF0-2A2DFD449463}"/>
              </a:ext>
            </a:extLst>
          </p:cNvPr>
          <p:cNvSpPr/>
          <p:nvPr/>
        </p:nvSpPr>
        <p:spPr>
          <a:xfrm>
            <a:off x="2208909" y="2026378"/>
            <a:ext cx="1760113" cy="1604141"/>
          </a:xfrm>
          <a:prstGeom prst="wedge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Speech Bubble: Rectangle with Corners Rounded 13">
            <a:extLst>
              <a:ext uri="{FF2B5EF4-FFF2-40B4-BE49-F238E27FC236}">
                <a16:creationId xmlns:a16="http://schemas.microsoft.com/office/drawing/2014/main" id="{0CF7ABF2-4152-4F56-91D8-FB510A2178F0}"/>
              </a:ext>
            </a:extLst>
          </p:cNvPr>
          <p:cNvSpPr/>
          <p:nvPr/>
        </p:nvSpPr>
        <p:spPr>
          <a:xfrm rot="20929484">
            <a:off x="6366074" y="2727615"/>
            <a:ext cx="2516433" cy="1499902"/>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Speech Bubble: Oval 15">
            <a:extLst>
              <a:ext uri="{FF2B5EF4-FFF2-40B4-BE49-F238E27FC236}">
                <a16:creationId xmlns:a16="http://schemas.microsoft.com/office/drawing/2014/main" id="{F296F916-B478-4CC6-895D-92BA739A187D}"/>
              </a:ext>
            </a:extLst>
          </p:cNvPr>
          <p:cNvSpPr/>
          <p:nvPr/>
        </p:nvSpPr>
        <p:spPr>
          <a:xfrm>
            <a:off x="6329931" y="728666"/>
            <a:ext cx="2424825" cy="1696457"/>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Rectangle 18">
            <a:extLst>
              <a:ext uri="{FF2B5EF4-FFF2-40B4-BE49-F238E27FC236}">
                <a16:creationId xmlns:a16="http://schemas.microsoft.com/office/drawing/2014/main" id="{356AA586-388A-4DE9-A2C9-9F6057D7116A}"/>
              </a:ext>
            </a:extLst>
          </p:cNvPr>
          <p:cNvSpPr/>
          <p:nvPr/>
        </p:nvSpPr>
        <p:spPr>
          <a:xfrm rot="1384697">
            <a:off x="3315277" y="1305078"/>
            <a:ext cx="3280175" cy="1131079"/>
          </a:xfrm>
          <a:prstGeom prst="rect">
            <a:avLst/>
          </a:prstGeom>
        </p:spPr>
        <p:txBody>
          <a:bodyPr wrap="square">
            <a:spAutoFit/>
          </a:bodyPr>
          <a:lstStyle/>
          <a:p>
            <a:r>
              <a:rPr lang="en-US" sz="1350" dirty="0">
                <a:solidFill>
                  <a:srgbClr val="000000"/>
                </a:solidFill>
                <a:latin typeface="Chief Blueprint" panose="020B0500000000000000" pitchFamily="34" charset="0"/>
              </a:rPr>
              <a:t>Students need to read in Social Studies – a lot! Like everyday!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-Kinsella’s </a:t>
            </a:r>
            <a:r>
              <a:rPr lang="en-US" sz="1350" i="1" dirty="0">
                <a:solidFill>
                  <a:srgbClr val="000000"/>
                </a:solidFill>
                <a:latin typeface="Chief Blueprint" panose="020B0500000000000000" pitchFamily="34" charset="0"/>
              </a:rPr>
              <a:t>Considerate Text</a:t>
            </a:r>
          </a:p>
          <a:p>
            <a:endParaRPr lang="en-US" sz="1350" dirty="0">
              <a:latin typeface="Chief Blueprint" panose="020B0500000000000000" pitchFamily="34" charset="0"/>
            </a:endParaRPr>
          </a:p>
        </p:txBody>
      </p:sp>
      <p:sp>
        <p:nvSpPr>
          <p:cNvPr id="21" name="Rectangle 20">
            <a:extLst>
              <a:ext uri="{FF2B5EF4-FFF2-40B4-BE49-F238E27FC236}">
                <a16:creationId xmlns:a16="http://schemas.microsoft.com/office/drawing/2014/main" id="{78475EAC-93B4-4F45-A9CB-7B549DC4F044}"/>
              </a:ext>
            </a:extLst>
          </p:cNvPr>
          <p:cNvSpPr/>
          <p:nvPr/>
        </p:nvSpPr>
        <p:spPr>
          <a:xfrm>
            <a:off x="2218532" y="2055159"/>
            <a:ext cx="1721740" cy="1546577"/>
          </a:xfrm>
          <a:prstGeom prst="rect">
            <a:avLst/>
          </a:prstGeom>
        </p:spPr>
        <p:txBody>
          <a:bodyPr wrap="square">
            <a:spAutoFit/>
          </a:bodyPr>
          <a:lstStyle/>
          <a:p>
            <a:r>
              <a:rPr lang="en-US" sz="1350" dirty="0">
                <a:solidFill>
                  <a:srgbClr val="000000"/>
                </a:solidFill>
                <a:latin typeface="Chief Blueprint" panose="020B0500000000000000" pitchFamily="34" charset="0"/>
              </a:rPr>
              <a:t>All students can learn – we just need to support them in different ways.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-Seidlitz’s </a:t>
            </a:r>
            <a:r>
              <a:rPr lang="en-US" sz="1350" i="1" dirty="0">
                <a:solidFill>
                  <a:srgbClr val="000000"/>
                </a:solidFill>
                <a:latin typeface="Chief Blueprint" panose="020B0500000000000000" pitchFamily="34" charset="0"/>
              </a:rPr>
              <a:t>Seven Steps</a:t>
            </a:r>
          </a:p>
        </p:txBody>
      </p:sp>
      <p:sp>
        <p:nvSpPr>
          <p:cNvPr id="22" name="Rectangle 21">
            <a:extLst>
              <a:ext uri="{FF2B5EF4-FFF2-40B4-BE49-F238E27FC236}">
                <a16:creationId xmlns:a16="http://schemas.microsoft.com/office/drawing/2014/main" id="{24DD1B5F-28BF-4E86-9B5B-D4406D4BE7CB}"/>
              </a:ext>
            </a:extLst>
          </p:cNvPr>
          <p:cNvSpPr/>
          <p:nvPr/>
        </p:nvSpPr>
        <p:spPr>
          <a:xfrm rot="20919442">
            <a:off x="6390381" y="2704278"/>
            <a:ext cx="2542356" cy="1546577"/>
          </a:xfrm>
          <a:prstGeom prst="rect">
            <a:avLst/>
          </a:prstGeom>
        </p:spPr>
        <p:txBody>
          <a:bodyPr wrap="square">
            <a:spAutoFit/>
          </a:bodyPr>
          <a:lstStyle/>
          <a:p>
            <a:r>
              <a:rPr lang="en-US" sz="1350" dirty="0">
                <a:solidFill>
                  <a:srgbClr val="000000"/>
                </a:solidFill>
                <a:latin typeface="Chief Blueprint" panose="020B0500000000000000" pitchFamily="34" charset="0"/>
              </a:rPr>
              <a:t>History should not be trivial pursuit – dig deeper and teach with essential questions and enduring understandings.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-Wiggins &amp; McTighe </a:t>
            </a:r>
            <a:r>
              <a:rPr lang="en-US" sz="1350" i="1" dirty="0">
                <a:solidFill>
                  <a:srgbClr val="000000"/>
                </a:solidFill>
                <a:latin typeface="Chief Blueprint" panose="020B0500000000000000" pitchFamily="34" charset="0"/>
              </a:rPr>
              <a:t>Essential Questions</a:t>
            </a:r>
          </a:p>
        </p:txBody>
      </p:sp>
      <p:sp>
        <p:nvSpPr>
          <p:cNvPr id="24" name="Rectangle 23">
            <a:extLst>
              <a:ext uri="{FF2B5EF4-FFF2-40B4-BE49-F238E27FC236}">
                <a16:creationId xmlns:a16="http://schemas.microsoft.com/office/drawing/2014/main" id="{6FD51082-AB1B-4E99-A870-EBE71359CA74}"/>
              </a:ext>
            </a:extLst>
          </p:cNvPr>
          <p:cNvSpPr/>
          <p:nvPr/>
        </p:nvSpPr>
        <p:spPr>
          <a:xfrm>
            <a:off x="6584499" y="768112"/>
            <a:ext cx="1963176" cy="1754326"/>
          </a:xfrm>
          <a:prstGeom prst="rect">
            <a:avLst/>
          </a:prstGeom>
        </p:spPr>
        <p:txBody>
          <a:bodyPr wrap="square">
            <a:spAutoFit/>
          </a:bodyPr>
          <a:lstStyle/>
          <a:p>
            <a:pPr algn="ctr"/>
            <a:r>
              <a:rPr lang="en-US" sz="1350" dirty="0">
                <a:solidFill>
                  <a:srgbClr val="000000"/>
                </a:solidFill>
                <a:latin typeface="Chief Blueprint" panose="020B0500000000000000" pitchFamily="34" charset="0"/>
              </a:rPr>
              <a:t>Students</a:t>
            </a:r>
          </a:p>
          <a:p>
            <a:pPr algn="ctr"/>
            <a:r>
              <a:rPr lang="en-US" sz="1350" dirty="0">
                <a:solidFill>
                  <a:srgbClr val="000000"/>
                </a:solidFill>
                <a:latin typeface="Chief Blueprint" panose="020B0500000000000000" pitchFamily="34" charset="0"/>
              </a:rPr>
              <a:t> are social – purposeful talk is crucial to learning. </a:t>
            </a:r>
          </a:p>
          <a:p>
            <a:pPr algn="ctr"/>
            <a:endParaRPr lang="en-US" sz="1350" dirty="0">
              <a:solidFill>
                <a:srgbClr val="000000"/>
              </a:solidFill>
              <a:latin typeface="Chief Blueprint" panose="020B0500000000000000" pitchFamily="34" charset="0"/>
            </a:endParaRPr>
          </a:p>
          <a:p>
            <a:pPr algn="ctr"/>
            <a:r>
              <a:rPr lang="en-US" sz="1350" dirty="0">
                <a:solidFill>
                  <a:srgbClr val="000000"/>
                </a:solidFill>
                <a:latin typeface="Chief Blueprint" panose="020B0500000000000000" pitchFamily="34" charset="0"/>
              </a:rPr>
              <a:t>-Walsh </a:t>
            </a:r>
            <a:r>
              <a:rPr lang="en-US" sz="1350" i="1" dirty="0">
                <a:solidFill>
                  <a:srgbClr val="000000"/>
                </a:solidFill>
                <a:latin typeface="Chief Blueprint" panose="020B0500000000000000" pitchFamily="34" charset="0"/>
              </a:rPr>
              <a:t>Quality Questioning</a:t>
            </a:r>
          </a:p>
          <a:p>
            <a:pPr algn="ctr"/>
            <a:endParaRPr lang="en-US" sz="1350" dirty="0">
              <a:latin typeface="Chief Blueprint" panose="020B0500000000000000" pitchFamily="34" charset="0"/>
            </a:endParaRPr>
          </a:p>
        </p:txBody>
      </p:sp>
      <p:sp>
        <p:nvSpPr>
          <p:cNvPr id="26" name="Speech Bubble: Oval 25">
            <a:extLst>
              <a:ext uri="{FF2B5EF4-FFF2-40B4-BE49-F238E27FC236}">
                <a16:creationId xmlns:a16="http://schemas.microsoft.com/office/drawing/2014/main" id="{F33C3EA3-8D6D-4C4D-BAF6-2F346B081231}"/>
              </a:ext>
            </a:extLst>
          </p:cNvPr>
          <p:cNvSpPr/>
          <p:nvPr/>
        </p:nvSpPr>
        <p:spPr>
          <a:xfrm>
            <a:off x="3596075" y="2494036"/>
            <a:ext cx="2668329" cy="2244183"/>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7" name="Rectangle 26">
            <a:extLst>
              <a:ext uri="{FF2B5EF4-FFF2-40B4-BE49-F238E27FC236}">
                <a16:creationId xmlns:a16="http://schemas.microsoft.com/office/drawing/2014/main" id="{6A5ADB07-6404-4D7E-AFF1-EBC193D9E7AE}"/>
              </a:ext>
            </a:extLst>
          </p:cNvPr>
          <p:cNvSpPr/>
          <p:nvPr/>
        </p:nvSpPr>
        <p:spPr>
          <a:xfrm>
            <a:off x="3576586" y="2602873"/>
            <a:ext cx="2707256" cy="2169825"/>
          </a:xfrm>
          <a:prstGeom prst="rect">
            <a:avLst/>
          </a:prstGeom>
        </p:spPr>
        <p:txBody>
          <a:bodyPr wrap="square">
            <a:spAutoFit/>
          </a:bodyPr>
          <a:lstStyle/>
          <a:p>
            <a:pPr algn="ctr"/>
            <a:r>
              <a:rPr lang="en-US" sz="1350" dirty="0">
                <a:solidFill>
                  <a:srgbClr val="000000"/>
                </a:solidFill>
                <a:latin typeface="Chief Blueprint" panose="020B0500000000000000" pitchFamily="34" charset="0"/>
              </a:rPr>
              <a:t>The </a:t>
            </a:r>
          </a:p>
          <a:p>
            <a:pPr algn="ctr"/>
            <a:r>
              <a:rPr lang="en-US" sz="1350" dirty="0">
                <a:solidFill>
                  <a:srgbClr val="000000"/>
                </a:solidFill>
                <a:latin typeface="Chief Blueprint" panose="020B0500000000000000" pitchFamily="34" charset="0"/>
              </a:rPr>
              <a:t>Interactive Student </a:t>
            </a:r>
          </a:p>
          <a:p>
            <a:pPr algn="ctr"/>
            <a:r>
              <a:rPr lang="en-US" sz="1350" dirty="0">
                <a:solidFill>
                  <a:srgbClr val="000000"/>
                </a:solidFill>
                <a:latin typeface="Chief Blueprint" panose="020B0500000000000000" pitchFamily="34" charset="0"/>
              </a:rPr>
              <a:t>Notebook is a powerful </a:t>
            </a:r>
          </a:p>
          <a:p>
            <a:pPr algn="ctr"/>
            <a:r>
              <a:rPr lang="en-US" sz="1350" dirty="0">
                <a:solidFill>
                  <a:srgbClr val="000000"/>
                </a:solidFill>
                <a:latin typeface="Chief Blueprint" panose="020B0500000000000000" pitchFamily="34" charset="0"/>
              </a:rPr>
              <a:t>teaching tool that allows you to differentiate instruction for students in a variety of ways. </a:t>
            </a:r>
          </a:p>
          <a:p>
            <a:pPr algn="ctr"/>
            <a:endParaRPr lang="en-US" sz="1350" dirty="0">
              <a:solidFill>
                <a:srgbClr val="000000"/>
              </a:solidFill>
              <a:latin typeface="Chief Blueprint" panose="020B0500000000000000" pitchFamily="34" charset="0"/>
            </a:endParaRPr>
          </a:p>
          <a:p>
            <a:pPr algn="ctr"/>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Wist’s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Research on the Interactive Student </a:t>
            </a:r>
          </a:p>
          <a:p>
            <a:pPr algn="ctr"/>
            <a:r>
              <a:rPr lang="en-US" sz="1350" i="1" dirty="0">
                <a:solidFill>
                  <a:srgbClr val="000000"/>
                </a:solidFill>
                <a:latin typeface="Chief Blueprint" panose="020B0500000000000000" pitchFamily="34" charset="0"/>
              </a:rPr>
              <a:t>Notebook</a:t>
            </a:r>
          </a:p>
        </p:txBody>
      </p:sp>
      <p:sp>
        <p:nvSpPr>
          <p:cNvPr id="31" name="Speech Bubble: Rectangle with Corners Rounded 30">
            <a:extLst>
              <a:ext uri="{FF2B5EF4-FFF2-40B4-BE49-F238E27FC236}">
                <a16:creationId xmlns:a16="http://schemas.microsoft.com/office/drawing/2014/main" id="{00182E71-F6DC-493E-9898-81D0BB195CE3}"/>
              </a:ext>
            </a:extLst>
          </p:cNvPr>
          <p:cNvSpPr/>
          <p:nvPr/>
        </p:nvSpPr>
        <p:spPr>
          <a:xfrm rot="616323">
            <a:off x="417961" y="2456308"/>
            <a:ext cx="1783800" cy="1470215"/>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Rectangle 28">
            <a:extLst>
              <a:ext uri="{FF2B5EF4-FFF2-40B4-BE49-F238E27FC236}">
                <a16:creationId xmlns:a16="http://schemas.microsoft.com/office/drawing/2014/main" id="{9ED5BA16-62D2-47AE-A2E6-50C1DE4A8898}"/>
              </a:ext>
            </a:extLst>
          </p:cNvPr>
          <p:cNvSpPr/>
          <p:nvPr/>
        </p:nvSpPr>
        <p:spPr>
          <a:xfrm rot="609555">
            <a:off x="417486" y="2504295"/>
            <a:ext cx="1725320" cy="1546577"/>
          </a:xfrm>
          <a:prstGeom prst="rect">
            <a:avLst/>
          </a:prstGeom>
        </p:spPr>
        <p:txBody>
          <a:bodyPr wrap="square">
            <a:spAutoFit/>
          </a:bodyPr>
          <a:lstStyle/>
          <a:p>
            <a:r>
              <a:rPr lang="en-US" sz="1350" dirty="0">
                <a:solidFill>
                  <a:srgbClr val="000000"/>
                </a:solidFill>
                <a:latin typeface="Chief Blueprint" panose="020B0500000000000000" pitchFamily="34" charset="0"/>
              </a:rPr>
              <a:t>History can be fun and rigorous at the same time.</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-Bower’s </a:t>
            </a:r>
            <a:r>
              <a:rPr lang="en-US" sz="1350" i="1" dirty="0">
                <a:solidFill>
                  <a:srgbClr val="000000"/>
                </a:solidFill>
                <a:latin typeface="Chief Blueprint" panose="020B0500000000000000" pitchFamily="34" charset="0"/>
              </a:rPr>
              <a:t>Bring Learning Alive!</a:t>
            </a:r>
          </a:p>
          <a:p>
            <a:endParaRPr lang="en-US" sz="1350" dirty="0">
              <a:solidFill>
                <a:srgbClr val="000000"/>
              </a:solidFill>
              <a:latin typeface="Chief Blueprint" panose="020B0500000000000000" pitchFamily="34" charset="0"/>
            </a:endParaRPr>
          </a:p>
        </p:txBody>
      </p:sp>
      <p:sp>
        <p:nvSpPr>
          <p:cNvPr id="32" name="Speech Bubble: Rectangle with Corners Rounded 31">
            <a:extLst>
              <a:ext uri="{FF2B5EF4-FFF2-40B4-BE49-F238E27FC236}">
                <a16:creationId xmlns:a16="http://schemas.microsoft.com/office/drawing/2014/main" id="{CB92C79C-B4B6-485A-A232-A42C5F015783}"/>
              </a:ext>
            </a:extLst>
          </p:cNvPr>
          <p:cNvSpPr/>
          <p:nvPr/>
        </p:nvSpPr>
        <p:spPr>
          <a:xfrm rot="388434">
            <a:off x="6157689" y="4584885"/>
            <a:ext cx="2855300" cy="1470215"/>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3" name="Rectangle 32">
            <a:extLst>
              <a:ext uri="{FF2B5EF4-FFF2-40B4-BE49-F238E27FC236}">
                <a16:creationId xmlns:a16="http://schemas.microsoft.com/office/drawing/2014/main" id="{B9F19553-216E-46B0-9213-79951E376A9A}"/>
              </a:ext>
            </a:extLst>
          </p:cNvPr>
          <p:cNvSpPr/>
          <p:nvPr/>
        </p:nvSpPr>
        <p:spPr>
          <a:xfrm rot="381666">
            <a:off x="6182240" y="4656459"/>
            <a:ext cx="2884965" cy="1546577"/>
          </a:xfrm>
          <a:prstGeom prst="rect">
            <a:avLst/>
          </a:prstGeom>
        </p:spPr>
        <p:txBody>
          <a:bodyPr wrap="square">
            <a:spAutoFit/>
          </a:bodyPr>
          <a:lstStyle/>
          <a:p>
            <a:r>
              <a:rPr lang="en-US" sz="1350" dirty="0">
                <a:solidFill>
                  <a:srgbClr val="000000"/>
                </a:solidFill>
                <a:latin typeface="Chief Blueprint" panose="020B0500000000000000" pitchFamily="34" charset="0"/>
              </a:rPr>
              <a:t>Kids need to continuously review content. All students need to participate in classroom activities.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Himmele’s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Total Participation Techniques</a:t>
            </a:r>
          </a:p>
          <a:p>
            <a:endParaRPr lang="en-US" sz="1350" dirty="0">
              <a:solidFill>
                <a:srgbClr val="000000"/>
              </a:solidFill>
              <a:latin typeface="Chief Blueprint" panose="020B0500000000000000" pitchFamily="34" charset="0"/>
            </a:endParaRPr>
          </a:p>
        </p:txBody>
      </p:sp>
      <p:sp>
        <p:nvSpPr>
          <p:cNvPr id="30" name="Speech Bubble: Oval 29">
            <a:extLst>
              <a:ext uri="{FF2B5EF4-FFF2-40B4-BE49-F238E27FC236}">
                <a16:creationId xmlns:a16="http://schemas.microsoft.com/office/drawing/2014/main" id="{8583CD74-5CE7-41E1-B03A-377E5F94FD14}"/>
              </a:ext>
            </a:extLst>
          </p:cNvPr>
          <p:cNvSpPr/>
          <p:nvPr/>
        </p:nvSpPr>
        <p:spPr>
          <a:xfrm rot="20989304">
            <a:off x="819722" y="3714822"/>
            <a:ext cx="2712477" cy="1389903"/>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4" name="Rectangle 33">
            <a:extLst>
              <a:ext uri="{FF2B5EF4-FFF2-40B4-BE49-F238E27FC236}">
                <a16:creationId xmlns:a16="http://schemas.microsoft.com/office/drawing/2014/main" id="{EA01A8C0-ACC1-4285-A417-72F6B98D34DF}"/>
              </a:ext>
            </a:extLst>
          </p:cNvPr>
          <p:cNvSpPr/>
          <p:nvPr/>
        </p:nvSpPr>
        <p:spPr>
          <a:xfrm rot="20989304">
            <a:off x="1000664" y="3932196"/>
            <a:ext cx="2387521" cy="1338828"/>
          </a:xfrm>
          <a:prstGeom prst="rect">
            <a:avLst/>
          </a:prstGeom>
        </p:spPr>
        <p:txBody>
          <a:bodyPr wrap="square">
            <a:spAutoFit/>
          </a:bodyPr>
          <a:lstStyle/>
          <a:p>
            <a:pPr algn="ctr"/>
            <a:r>
              <a:rPr lang="en-US" sz="1350" dirty="0">
                <a:solidFill>
                  <a:srgbClr val="000000"/>
                </a:solidFill>
                <a:latin typeface="Chief Blueprint" panose="020B0500000000000000" pitchFamily="34" charset="0"/>
              </a:rPr>
              <a:t>Vocabulary instruction must be intentional and engaging. </a:t>
            </a:r>
          </a:p>
          <a:p>
            <a:pPr algn="ctr"/>
            <a:endParaRPr lang="en-US" sz="1350" dirty="0">
              <a:solidFill>
                <a:srgbClr val="000000"/>
              </a:solidFill>
              <a:latin typeface="Chief Blueprint" panose="020B0500000000000000" pitchFamily="34" charset="0"/>
            </a:endParaRPr>
          </a:p>
          <a:p>
            <a:pPr algn="ctr"/>
            <a:r>
              <a:rPr lang="en-US" sz="1350" dirty="0">
                <a:solidFill>
                  <a:srgbClr val="000000"/>
                </a:solidFill>
                <a:latin typeface="Chief Blueprint" panose="020B0500000000000000" pitchFamily="34" charset="0"/>
              </a:rPr>
              <a:t>-Marzano </a:t>
            </a:r>
            <a:r>
              <a:rPr lang="en-US" sz="1350" i="1" dirty="0">
                <a:solidFill>
                  <a:srgbClr val="000000"/>
                </a:solidFill>
                <a:latin typeface="Chief Blueprint" panose="020B0500000000000000" pitchFamily="34" charset="0"/>
              </a:rPr>
              <a:t>Academic Vocabulary</a:t>
            </a:r>
          </a:p>
          <a:p>
            <a:pPr algn="ctr"/>
            <a:endParaRPr lang="en-US" sz="1350" dirty="0">
              <a:latin typeface="Chief Blueprint" panose="020B0500000000000000" pitchFamily="34" charset="0"/>
            </a:endParaRPr>
          </a:p>
        </p:txBody>
      </p:sp>
      <p:sp>
        <p:nvSpPr>
          <p:cNvPr id="35" name="Speech Bubble: Rectangle with Corners Rounded 34">
            <a:extLst>
              <a:ext uri="{FF2B5EF4-FFF2-40B4-BE49-F238E27FC236}">
                <a16:creationId xmlns:a16="http://schemas.microsoft.com/office/drawing/2014/main" id="{16E29778-904C-408F-B08E-4CF4FD235AEB}"/>
              </a:ext>
            </a:extLst>
          </p:cNvPr>
          <p:cNvSpPr/>
          <p:nvPr/>
        </p:nvSpPr>
        <p:spPr>
          <a:xfrm rot="20929484">
            <a:off x="3670666" y="4741415"/>
            <a:ext cx="2580160" cy="1056686"/>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6" name="Rectangle 35">
            <a:extLst>
              <a:ext uri="{FF2B5EF4-FFF2-40B4-BE49-F238E27FC236}">
                <a16:creationId xmlns:a16="http://schemas.microsoft.com/office/drawing/2014/main" id="{F878449F-623A-4F46-B43B-BD277A28B0F5}"/>
              </a:ext>
            </a:extLst>
          </p:cNvPr>
          <p:cNvSpPr/>
          <p:nvPr/>
        </p:nvSpPr>
        <p:spPr>
          <a:xfrm rot="20919442">
            <a:off x="3739831" y="4776703"/>
            <a:ext cx="2542356" cy="923330"/>
          </a:xfrm>
          <a:prstGeom prst="rect">
            <a:avLst/>
          </a:prstGeom>
        </p:spPr>
        <p:txBody>
          <a:bodyPr wrap="square">
            <a:spAutoFit/>
          </a:bodyPr>
          <a:lstStyle/>
          <a:p>
            <a:r>
              <a:rPr lang="en-US" sz="1350" dirty="0">
                <a:solidFill>
                  <a:srgbClr val="000000"/>
                </a:solidFill>
                <a:latin typeface="Chief Blueprint" panose="020B0500000000000000" pitchFamily="34" charset="0"/>
              </a:rPr>
              <a:t>Writing is essential for learning, not just assessment.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-Daniels’ </a:t>
            </a:r>
            <a:r>
              <a:rPr lang="en-US" sz="1350" i="1" dirty="0">
                <a:solidFill>
                  <a:srgbClr val="000000"/>
                </a:solidFill>
                <a:latin typeface="Chief Blueprint" panose="020B0500000000000000" pitchFamily="34" charset="0"/>
              </a:rPr>
              <a:t>Content Area Writing</a:t>
            </a:r>
          </a:p>
        </p:txBody>
      </p:sp>
      <p:sp>
        <p:nvSpPr>
          <p:cNvPr id="28" name="Speech Bubble: Rectangle with Corners Rounded 27">
            <a:extLst>
              <a:ext uri="{FF2B5EF4-FFF2-40B4-BE49-F238E27FC236}">
                <a16:creationId xmlns:a16="http://schemas.microsoft.com/office/drawing/2014/main" id="{33240DDA-FD81-425C-BA6D-1BE9293DB303}"/>
              </a:ext>
            </a:extLst>
          </p:cNvPr>
          <p:cNvSpPr/>
          <p:nvPr/>
        </p:nvSpPr>
        <p:spPr>
          <a:xfrm>
            <a:off x="57230" y="5126166"/>
            <a:ext cx="3197573" cy="1416313"/>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8" name="Speech Bubble: Rectangle 37">
            <a:extLst>
              <a:ext uri="{FF2B5EF4-FFF2-40B4-BE49-F238E27FC236}">
                <a16:creationId xmlns:a16="http://schemas.microsoft.com/office/drawing/2014/main" id="{D6290594-6ADD-4279-AC69-BA53C20EAE03}"/>
              </a:ext>
            </a:extLst>
          </p:cNvPr>
          <p:cNvSpPr/>
          <p:nvPr/>
        </p:nvSpPr>
        <p:spPr>
          <a:xfrm>
            <a:off x="3274198" y="5904932"/>
            <a:ext cx="5623222" cy="800299"/>
          </a:xfrm>
          <a:prstGeom prst="wedge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0" name="Rectangle 39">
            <a:extLst>
              <a:ext uri="{FF2B5EF4-FFF2-40B4-BE49-F238E27FC236}">
                <a16:creationId xmlns:a16="http://schemas.microsoft.com/office/drawing/2014/main" id="{971A8C36-A30B-4C0D-B6B4-FA0527F01AB2}"/>
              </a:ext>
            </a:extLst>
          </p:cNvPr>
          <p:cNvSpPr/>
          <p:nvPr/>
        </p:nvSpPr>
        <p:spPr>
          <a:xfrm>
            <a:off x="3257602" y="5889301"/>
            <a:ext cx="5639818" cy="869469"/>
          </a:xfrm>
          <a:prstGeom prst="rect">
            <a:avLst/>
          </a:prstGeom>
        </p:spPr>
        <p:txBody>
          <a:bodyPr wrap="square">
            <a:spAutoFit/>
          </a:bodyPr>
          <a:lstStyle/>
          <a:p>
            <a:r>
              <a:rPr lang="en-US" sz="1350" dirty="0">
                <a:solidFill>
                  <a:srgbClr val="000000"/>
                </a:solidFill>
                <a:latin typeface="Chief Blueprint" panose="020B0500000000000000" pitchFamily="34" charset="0"/>
              </a:rPr>
              <a:t>“Soft skills” of collaboration, communication, critical thinking, and creativity are essential to future success in the job market. </a:t>
            </a:r>
          </a:p>
          <a:p>
            <a:endParaRPr lang="en-US" sz="100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-Muir </a:t>
            </a:r>
            <a:r>
              <a:rPr lang="en-US" sz="1350" i="1" dirty="0">
                <a:solidFill>
                  <a:srgbClr val="000000"/>
                </a:solidFill>
                <a:latin typeface="Chief Blueprint" panose="020B0500000000000000" pitchFamily="34" charset="0"/>
              </a:rPr>
              <a:t>Reasons Millennials Get Fired</a:t>
            </a:r>
          </a:p>
        </p:txBody>
      </p:sp>
      <p:sp>
        <p:nvSpPr>
          <p:cNvPr id="5" name="TextBox 4">
            <a:extLst>
              <a:ext uri="{FF2B5EF4-FFF2-40B4-BE49-F238E27FC236}">
                <a16:creationId xmlns:a16="http://schemas.microsoft.com/office/drawing/2014/main" id="{DF341B5E-6570-435B-01AA-B705C6D58C2E}"/>
              </a:ext>
            </a:extLst>
          </p:cNvPr>
          <p:cNvSpPr txBox="1"/>
          <p:nvPr/>
        </p:nvSpPr>
        <p:spPr>
          <a:xfrm>
            <a:off x="57230" y="5209926"/>
            <a:ext cx="3197573" cy="1338828"/>
          </a:xfrm>
          <a:prstGeom prst="rect">
            <a:avLst/>
          </a:prstGeom>
          <a:noFill/>
        </p:spPr>
        <p:txBody>
          <a:bodyPr wrap="square">
            <a:spAutoFit/>
          </a:bodyPr>
          <a:lstStyle/>
          <a:p>
            <a:r>
              <a:rPr lang="en-US" sz="1350" dirty="0">
                <a:solidFill>
                  <a:srgbClr val="000000"/>
                </a:solidFill>
                <a:latin typeface="Chief Blueprint" panose="020B0500000000000000" pitchFamily="34" charset="0"/>
              </a:rPr>
              <a:t>Heavy reliance on digital technology can weaken critical thinking, focus, and literacy – students learn best with pen and paper.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 -Horvath </a:t>
            </a:r>
            <a:r>
              <a:rPr lang="en-US" sz="1350" i="1" dirty="0">
                <a:solidFill>
                  <a:srgbClr val="000000"/>
                </a:solidFill>
                <a:latin typeface="Chief Blueprint" panose="020B0500000000000000" pitchFamily="34" charset="0"/>
              </a:rPr>
              <a:t>The Digital Delusion </a:t>
            </a:r>
            <a:endParaRPr lang="en-US" sz="1350" dirty="0">
              <a:solidFill>
                <a:srgbClr val="000000"/>
              </a:solidFill>
              <a:latin typeface="Chief Blueprint" panose="020B0500000000000000" pitchFamily="34" charset="0"/>
            </a:endParaRPr>
          </a:p>
        </p:txBody>
      </p:sp>
    </p:spTree>
    <p:extLst>
      <p:ext uri="{BB962C8B-B14F-4D97-AF65-F5344CB8AC3E}">
        <p14:creationId xmlns:p14="http://schemas.microsoft.com/office/powerpoint/2010/main" val="31087167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a:extLst>
              <a:ext uri="{FF2B5EF4-FFF2-40B4-BE49-F238E27FC236}">
                <a16:creationId xmlns:a16="http://schemas.microsoft.com/office/drawing/2014/main" id="{C2E2645B-991A-452A-AF98-ABCCC9C2F39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1341438"/>
            <a:ext cx="8274050" cy="551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TextBox 1">
            <a:extLst>
              <a:ext uri="{FF2B5EF4-FFF2-40B4-BE49-F238E27FC236}">
                <a16:creationId xmlns:a16="http://schemas.microsoft.com/office/drawing/2014/main" id="{3CC488D6-946C-46A1-B78C-84AE7CE7A9AF}"/>
              </a:ext>
            </a:extLst>
          </p:cNvPr>
          <p:cNvSpPr txBox="1">
            <a:spLocks noChangeArrowheads="1"/>
          </p:cNvSpPr>
          <p:nvPr/>
        </p:nvSpPr>
        <p:spPr bwMode="auto">
          <a:xfrm>
            <a:off x="182563" y="990600"/>
            <a:ext cx="5667375"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6000" dirty="0">
                <a:latin typeface="Architects Daughter" panose="02000505000000020004" pitchFamily="2" charset="0"/>
                <a:ea typeface="ＭＳ Ｐゴシック" panose="020B0600070205080204" pitchFamily="34" charset="-128"/>
              </a:rPr>
              <a:t>What </a:t>
            </a:r>
          </a:p>
          <a:p>
            <a:pPr eaLnBrk="1" hangingPunct="1">
              <a:spcBef>
                <a:spcPct val="0"/>
              </a:spcBef>
              <a:buFontTx/>
              <a:buNone/>
            </a:pPr>
            <a:r>
              <a:rPr lang="en-US" altLang="en-US" sz="6000" dirty="0">
                <a:latin typeface="Architects Daughter" panose="02000505000000020004" pitchFamily="2" charset="0"/>
                <a:ea typeface="ＭＳ Ｐゴシック" panose="020B0600070205080204" pitchFamily="34" charset="-128"/>
              </a:rPr>
              <a:t>are your</a:t>
            </a:r>
          </a:p>
          <a:p>
            <a:pPr eaLnBrk="1" hangingPunct="1">
              <a:spcBef>
                <a:spcPct val="0"/>
              </a:spcBef>
              <a:buFontTx/>
              <a:buNone/>
            </a:pPr>
            <a:endParaRPr lang="en-US" altLang="en-US" sz="6000" dirty="0">
              <a:latin typeface="Architects Daughter" panose="02000505000000020004" pitchFamily="2" charset="0"/>
              <a:ea typeface="ＭＳ Ｐゴシック" panose="020B0600070205080204" pitchFamily="34" charset="-128"/>
            </a:endParaRPr>
          </a:p>
          <a:p>
            <a:pPr eaLnBrk="1" hangingPunct="1">
              <a:spcBef>
                <a:spcPct val="0"/>
              </a:spcBef>
              <a:buFontTx/>
              <a:buNone/>
            </a:pPr>
            <a:endParaRPr lang="en-US" altLang="en-US" sz="6000" dirty="0">
              <a:latin typeface="Architects Daughter" panose="02000505000000020004" pitchFamily="2" charset="0"/>
              <a:ea typeface="ＭＳ Ｐゴシック" panose="020B0600070205080204" pitchFamily="34" charset="-128"/>
            </a:endParaRPr>
          </a:p>
          <a:p>
            <a:pPr eaLnBrk="1" hangingPunct="1">
              <a:spcBef>
                <a:spcPct val="0"/>
              </a:spcBef>
              <a:buFontTx/>
              <a:buNone/>
            </a:pPr>
            <a:r>
              <a:rPr lang="en-US" altLang="en-US" sz="6000" dirty="0">
                <a:latin typeface="Architects Daughter" panose="02000505000000020004" pitchFamily="2" charset="0"/>
                <a:ea typeface="ＭＳ Ｐゴシック" panose="020B0600070205080204" pitchFamily="34" charset="-128"/>
              </a:rPr>
              <a:t>for this session?</a:t>
            </a:r>
          </a:p>
        </p:txBody>
      </p:sp>
      <p:sp>
        <p:nvSpPr>
          <p:cNvPr id="11268" name="TextBox 5">
            <a:extLst>
              <a:ext uri="{FF2B5EF4-FFF2-40B4-BE49-F238E27FC236}">
                <a16:creationId xmlns:a16="http://schemas.microsoft.com/office/drawing/2014/main" id="{B87E4EBE-C5A9-4C1C-8FC0-7B7DB54D5D09}"/>
              </a:ext>
            </a:extLst>
          </p:cNvPr>
          <p:cNvSpPr txBox="1">
            <a:spLocks noChangeArrowheads="1"/>
          </p:cNvSpPr>
          <p:nvPr/>
        </p:nvSpPr>
        <p:spPr bwMode="auto">
          <a:xfrm>
            <a:off x="2030413" y="74613"/>
            <a:ext cx="7086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en-US" altLang="en-US" sz="4000">
                <a:latin typeface="Goudy Stout" panose="0202090407030B020401" pitchFamily="18" charset="0"/>
                <a:ea typeface="ＭＳ Ｐゴシック" panose="020B0600070205080204" pitchFamily="34" charset="-128"/>
              </a:rPr>
              <a:t>Goals</a:t>
            </a:r>
          </a:p>
        </p:txBody>
      </p:sp>
      <p:pic>
        <p:nvPicPr>
          <p:cNvPr id="11269" name="Picture 6">
            <a:extLst>
              <a:ext uri="{FF2B5EF4-FFF2-40B4-BE49-F238E27FC236}">
                <a16:creationId xmlns:a16="http://schemas.microsoft.com/office/drawing/2014/main" id="{86C7917D-E3F2-4B46-AF4B-A1522C48A0D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32188" y="738188"/>
            <a:ext cx="5584825" cy="7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0" name="Rectangle 1">
            <a:extLst>
              <a:ext uri="{FF2B5EF4-FFF2-40B4-BE49-F238E27FC236}">
                <a16:creationId xmlns:a16="http://schemas.microsoft.com/office/drawing/2014/main" id="{D0400053-31C5-4846-9DAB-1B68C78187BE}"/>
              </a:ext>
            </a:extLst>
          </p:cNvPr>
          <p:cNvSpPr>
            <a:spLocks noChangeArrowheads="1"/>
          </p:cNvSpPr>
          <p:nvPr/>
        </p:nvSpPr>
        <p:spPr bwMode="auto">
          <a:xfrm>
            <a:off x="401638" y="2286000"/>
            <a:ext cx="3257550" cy="264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6600">
                <a:latin typeface="Bloomishly" pitchFamily="50" charset="0"/>
                <a:ea typeface="ＭＳ Ｐゴシック" panose="020B0600070205080204" pitchFamily="34" charset="-128"/>
              </a:rPr>
              <a:t>goals </a:t>
            </a:r>
            <a:endParaRPr lang="en-US" altLang="en-US" sz="2800">
              <a:latin typeface="Arial" panose="020B0604020202020204" pitchFamily="34" charset="0"/>
            </a:endParaRPr>
          </a:p>
        </p:txBody>
      </p:sp>
    </p:spTree>
    <p:extLst>
      <p:ext uri="{BB962C8B-B14F-4D97-AF65-F5344CB8AC3E}">
        <p14:creationId xmlns:p14="http://schemas.microsoft.com/office/powerpoint/2010/main" val="4913475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97609" y="2826127"/>
            <a:ext cx="6576323" cy="3046988"/>
          </a:xfrm>
          <a:prstGeom prst="rect">
            <a:avLst/>
          </a:prstGeom>
          <a:noFill/>
        </p:spPr>
        <p:txBody>
          <a:bodyPr wrap="square" rtlCol="0">
            <a:spAutoFit/>
          </a:bodyPr>
          <a:lstStyle/>
          <a:p>
            <a:pPr marL="742950" indent="-742950">
              <a:buFont typeface="+mj-lt"/>
              <a:buAutoNum type="arabicPeriod"/>
            </a:pPr>
            <a:r>
              <a:rPr lang="en-US" sz="3200" dirty="0">
                <a:solidFill>
                  <a:schemeClr val="bg1"/>
                </a:solidFill>
                <a:latin typeface="Janda Everyday Casual" panose="02000503000000020004" pitchFamily="2" charset="0"/>
              </a:rPr>
              <a:t>Explore the elements of engagement.</a:t>
            </a:r>
          </a:p>
          <a:p>
            <a:pPr marL="742950" indent="-742950">
              <a:buFont typeface="+mj-lt"/>
              <a:buAutoNum type="arabicPeriod"/>
            </a:pPr>
            <a:endParaRPr lang="en-US" sz="3200" dirty="0">
              <a:solidFill>
                <a:schemeClr val="bg1"/>
              </a:solidFill>
              <a:latin typeface="Janda Everyday Casual" panose="02000503000000020004" pitchFamily="2" charset="0"/>
            </a:endParaRPr>
          </a:p>
          <a:p>
            <a:pPr marL="742950" indent="-742950">
              <a:buFont typeface="+mj-lt"/>
              <a:buAutoNum type="arabicPeriod"/>
            </a:pPr>
            <a:r>
              <a:rPr lang="en-US" sz="3200" dirty="0">
                <a:solidFill>
                  <a:schemeClr val="bg1"/>
                </a:solidFill>
                <a:latin typeface="Janda Everyday Casual" panose="02000503000000020004" pitchFamily="2" charset="0"/>
              </a:rPr>
              <a:t>Create your own engagement toolkit.</a:t>
            </a:r>
          </a:p>
          <a:p>
            <a:pPr marL="742950" indent="-742950">
              <a:buFont typeface="+mj-lt"/>
              <a:buAutoNum type="arabicPeriod"/>
            </a:pPr>
            <a:endParaRPr lang="en-US" sz="3200" dirty="0">
              <a:solidFill>
                <a:schemeClr val="bg1"/>
              </a:solidFill>
              <a:latin typeface="Janda Everyday Casual" panose="02000503000000020004" pitchFamily="2" charset="0"/>
            </a:endParaRPr>
          </a:p>
        </p:txBody>
      </p:sp>
    </p:spTree>
    <p:extLst>
      <p:ext uri="{BB962C8B-B14F-4D97-AF65-F5344CB8AC3E}">
        <p14:creationId xmlns:p14="http://schemas.microsoft.com/office/powerpoint/2010/main" val="16640803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a:extLst>
              <a:ext uri="{FF2B5EF4-FFF2-40B4-BE49-F238E27FC236}">
                <a16:creationId xmlns:a16="http://schemas.microsoft.com/office/drawing/2014/main" id="{02682FD3-7919-4C34-9FB1-CDD5E66891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313" y="0"/>
            <a:ext cx="91440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Rounded Corners 3">
            <a:extLst>
              <a:ext uri="{FF2B5EF4-FFF2-40B4-BE49-F238E27FC236}">
                <a16:creationId xmlns:a16="http://schemas.microsoft.com/office/drawing/2014/main" id="{0F08DF68-CD45-4C6C-BB8D-E490A4638296}"/>
              </a:ext>
            </a:extLst>
          </p:cNvPr>
          <p:cNvSpPr/>
          <p:nvPr/>
        </p:nvSpPr>
        <p:spPr>
          <a:xfrm>
            <a:off x="649288" y="1281113"/>
            <a:ext cx="3176587" cy="257175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6388" name="Picture 2" descr="Socksmith Men's Novelty Crew Socks Hamilton-Gold">
            <a:extLst>
              <a:ext uri="{FF2B5EF4-FFF2-40B4-BE49-F238E27FC236}">
                <a16:creationId xmlns:a16="http://schemas.microsoft.com/office/drawing/2014/main" id="{CC27CFD9-E1EB-4657-851C-D9D21D005E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3913" y="1154113"/>
            <a:ext cx="2825750" cy="282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Rounded Corners 4">
            <a:extLst>
              <a:ext uri="{FF2B5EF4-FFF2-40B4-BE49-F238E27FC236}">
                <a16:creationId xmlns:a16="http://schemas.microsoft.com/office/drawing/2014/main" id="{6EA18B28-21FD-4530-9C1A-B3095A04DC1B}"/>
              </a:ext>
            </a:extLst>
          </p:cNvPr>
          <p:cNvSpPr/>
          <p:nvPr/>
        </p:nvSpPr>
        <p:spPr>
          <a:xfrm>
            <a:off x="-1293813" y="-722313"/>
            <a:ext cx="3178176" cy="1444626"/>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C38DFB5-14F2-52B0-816F-7A6F6FA36785}"/>
              </a:ext>
            </a:extLst>
          </p:cNvPr>
          <p:cNvPicPr>
            <a:picLocks noChangeAspect="1"/>
          </p:cNvPicPr>
          <p:nvPr/>
        </p:nvPicPr>
        <p:blipFill rotWithShape="1">
          <a:blip r:embed="rId3"/>
          <a:srcRect t="50000" r="80698" b="-872"/>
          <a:stretch/>
        </p:blipFill>
        <p:spPr>
          <a:xfrm>
            <a:off x="0" y="4502889"/>
            <a:ext cx="1765004" cy="2089297"/>
          </a:xfrm>
          <a:prstGeom prst="rect">
            <a:avLst/>
          </a:prstGeom>
        </p:spPr>
      </p:pic>
      <p:pic>
        <p:nvPicPr>
          <p:cNvPr id="3" name="Picture 2">
            <a:extLst>
              <a:ext uri="{FF2B5EF4-FFF2-40B4-BE49-F238E27FC236}">
                <a16:creationId xmlns:a16="http://schemas.microsoft.com/office/drawing/2014/main" id="{3FBF72D2-10F9-7A13-3FB7-A96C61BBCF31}"/>
              </a:ext>
            </a:extLst>
          </p:cNvPr>
          <p:cNvPicPr>
            <a:picLocks noChangeAspect="1"/>
          </p:cNvPicPr>
          <p:nvPr/>
        </p:nvPicPr>
        <p:blipFill>
          <a:blip r:embed="rId4"/>
          <a:stretch>
            <a:fillRect/>
          </a:stretch>
        </p:blipFill>
        <p:spPr>
          <a:xfrm>
            <a:off x="5353493" y="3802752"/>
            <a:ext cx="4178595" cy="2789434"/>
          </a:xfrm>
          <a:prstGeom prst="rect">
            <a:avLst/>
          </a:prstGeom>
        </p:spPr>
      </p:pic>
      <p:sp>
        <p:nvSpPr>
          <p:cNvPr id="4" name="Arrow: Left-Right 3">
            <a:extLst>
              <a:ext uri="{FF2B5EF4-FFF2-40B4-BE49-F238E27FC236}">
                <a16:creationId xmlns:a16="http://schemas.microsoft.com/office/drawing/2014/main" id="{52FD6695-7CDC-CE3C-BA3E-3C133B57F96D}"/>
              </a:ext>
            </a:extLst>
          </p:cNvPr>
          <p:cNvSpPr/>
          <p:nvPr/>
        </p:nvSpPr>
        <p:spPr>
          <a:xfrm>
            <a:off x="489098" y="3072809"/>
            <a:ext cx="7676707" cy="882503"/>
          </a:xfrm>
          <a:prstGeom prst="lef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8F356B3-1ABD-0916-ACC9-79D07A3D9019}"/>
              </a:ext>
            </a:extLst>
          </p:cNvPr>
          <p:cNvSpPr txBox="1"/>
          <p:nvPr/>
        </p:nvSpPr>
        <p:spPr>
          <a:xfrm>
            <a:off x="404037" y="361507"/>
            <a:ext cx="8261498" cy="1862048"/>
          </a:xfrm>
          <a:prstGeom prst="rect">
            <a:avLst/>
          </a:prstGeom>
          <a:noFill/>
        </p:spPr>
        <p:txBody>
          <a:bodyPr wrap="square" rtlCol="0">
            <a:spAutoFit/>
          </a:bodyPr>
          <a:lstStyle/>
          <a:p>
            <a:pPr algn="ctr"/>
            <a:r>
              <a:rPr lang="en-US" sz="11500" dirty="0">
                <a:latin typeface="Bloomishly" pitchFamily="50" charset="0"/>
              </a:rPr>
              <a:t>Teaching  Experience</a:t>
            </a:r>
          </a:p>
        </p:txBody>
      </p:sp>
    </p:spTree>
    <p:extLst>
      <p:ext uri="{BB962C8B-B14F-4D97-AF65-F5344CB8AC3E}">
        <p14:creationId xmlns:p14="http://schemas.microsoft.com/office/powerpoint/2010/main" val="40866641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1">
            <a:extLst>
              <a:ext uri="{FF2B5EF4-FFF2-40B4-BE49-F238E27FC236}">
                <a16:creationId xmlns:a16="http://schemas.microsoft.com/office/drawing/2014/main" id="{AF496B84-C7EF-41EA-AED3-9FB5CEC95B9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225" y="609600"/>
            <a:ext cx="9144000" cy="515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5" name="Picture 3">
            <a:extLst>
              <a:ext uri="{FF2B5EF4-FFF2-40B4-BE49-F238E27FC236}">
                <a16:creationId xmlns:a16="http://schemas.microsoft.com/office/drawing/2014/main" id="{4A1DEB44-D14B-4073-BFB9-B5F5CCBF4B8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568325"/>
            <a:ext cx="9144000" cy="517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
            <a:extLst>
              <a:ext uri="{FF2B5EF4-FFF2-40B4-BE49-F238E27FC236}">
                <a16:creationId xmlns:a16="http://schemas.microsoft.com/office/drawing/2014/main" id="{B3EBAEA2-A9C1-4B14-82DA-27DDBA3AB12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787400"/>
            <a:ext cx="91440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TextBox 3">
            <a:extLst>
              <a:ext uri="{FF2B5EF4-FFF2-40B4-BE49-F238E27FC236}">
                <a16:creationId xmlns:a16="http://schemas.microsoft.com/office/drawing/2014/main" id="{8C2359F8-2250-46EB-9D5E-255AC6BFA381}"/>
              </a:ext>
            </a:extLst>
          </p:cNvPr>
          <p:cNvSpPr txBox="1">
            <a:spLocks noChangeArrowheads="1"/>
          </p:cNvSpPr>
          <p:nvPr/>
        </p:nvSpPr>
        <p:spPr bwMode="auto">
          <a:xfrm>
            <a:off x="914400" y="911225"/>
            <a:ext cx="33782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800" dirty="0">
                <a:latin typeface="Chief Blueprint" panose="020B0500000000000000" pitchFamily="34" charset="0"/>
              </a:rPr>
              <a:t>What makes a lesson engaging?</a:t>
            </a:r>
          </a:p>
        </p:txBody>
      </p:sp>
      <p:sp>
        <p:nvSpPr>
          <p:cNvPr id="5" name="Speech Bubble: Oval 4">
            <a:extLst>
              <a:ext uri="{FF2B5EF4-FFF2-40B4-BE49-F238E27FC236}">
                <a16:creationId xmlns:a16="http://schemas.microsoft.com/office/drawing/2014/main" id="{7B3C65BF-4FF3-4A51-A43D-3D589FA1AD26}"/>
              </a:ext>
            </a:extLst>
          </p:cNvPr>
          <p:cNvSpPr/>
          <p:nvPr/>
        </p:nvSpPr>
        <p:spPr>
          <a:xfrm>
            <a:off x="228600" y="219075"/>
            <a:ext cx="4191000" cy="3200400"/>
          </a:xfrm>
          <a:prstGeom prst="wedgeEllipseCallout">
            <a:avLst>
              <a:gd name="adj1" fmla="val 67783"/>
              <a:gd name="adj2" fmla="val 22500"/>
            </a:avLst>
          </a:prstGeom>
          <a:noFill/>
          <a:ln w="28575">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Tree>
    <p:extLst>
      <p:ext uri="{BB962C8B-B14F-4D97-AF65-F5344CB8AC3E}">
        <p14:creationId xmlns:p14="http://schemas.microsoft.com/office/powerpoint/2010/main" val="23362245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D9E72DC-F459-4F57-B1A8-F9093F6CB36C}"/>
              </a:ext>
            </a:extLst>
          </p:cNvPr>
          <p:cNvSpPr txBox="1"/>
          <p:nvPr/>
        </p:nvSpPr>
        <p:spPr>
          <a:xfrm>
            <a:off x="130925" y="1288248"/>
            <a:ext cx="3325586" cy="4585871"/>
          </a:xfrm>
          <a:prstGeom prst="rect">
            <a:avLst/>
          </a:prstGeom>
          <a:noFill/>
        </p:spPr>
        <p:txBody>
          <a:bodyPr wrap="square" rtlCol="0">
            <a:spAutoFit/>
          </a:bodyPr>
          <a:lstStyle/>
          <a:p>
            <a:r>
              <a:rPr lang="en-US" sz="4400" u="sng" dirty="0">
                <a:latin typeface="Throw My Hands Up in the Air" panose="02000506000000020004" pitchFamily="2" charset="0"/>
              </a:rPr>
              <a:t>Content and Substance: </a:t>
            </a:r>
          </a:p>
          <a:p>
            <a:endParaRPr lang="en-US" dirty="0">
              <a:latin typeface="Architects Daughter" panose="02000505000000020004" pitchFamily="2" charset="0"/>
            </a:endParaRPr>
          </a:p>
          <a:p>
            <a:r>
              <a:rPr lang="en-US" sz="2800" dirty="0">
                <a:latin typeface="Architects Daughter" panose="02000505000000020004" pitchFamily="2" charset="0"/>
              </a:rPr>
              <a:t>Teachers have a clear and shared  understanding of state standards. </a:t>
            </a:r>
          </a:p>
          <a:p>
            <a:endParaRPr lang="en-US" dirty="0"/>
          </a:p>
        </p:txBody>
      </p:sp>
      <p:sp>
        <p:nvSpPr>
          <p:cNvPr id="3" name="TextBox 2">
            <a:extLst>
              <a:ext uri="{FF2B5EF4-FFF2-40B4-BE49-F238E27FC236}">
                <a16:creationId xmlns:a16="http://schemas.microsoft.com/office/drawing/2014/main" id="{E37B8C11-76CE-4CEB-9018-250074E493F4}"/>
              </a:ext>
            </a:extLst>
          </p:cNvPr>
          <p:cNvSpPr txBox="1"/>
          <p:nvPr/>
        </p:nvSpPr>
        <p:spPr>
          <a:xfrm>
            <a:off x="331470" y="135374"/>
            <a:ext cx="9144000" cy="1015663"/>
          </a:xfrm>
          <a:prstGeom prst="rect">
            <a:avLst/>
          </a:prstGeom>
          <a:noFill/>
        </p:spPr>
        <p:txBody>
          <a:bodyPr wrap="square" rtlCol="0">
            <a:spAutoFit/>
          </a:bodyPr>
          <a:lstStyle/>
          <a:p>
            <a:r>
              <a:rPr lang="en-US" sz="6000" dirty="0">
                <a:latin typeface="Be Bright" panose="02000506000000020003" pitchFamily="50" charset="0"/>
              </a:rPr>
              <a:t>Design Qualities of Engagement</a:t>
            </a:r>
          </a:p>
        </p:txBody>
      </p:sp>
      <p:pic>
        <p:nvPicPr>
          <p:cNvPr id="10" name="Picture 9" descr="A picture containing person, suit, necktie, wearing&#10;&#10;Description automatically generated">
            <a:extLst>
              <a:ext uri="{FF2B5EF4-FFF2-40B4-BE49-F238E27FC236}">
                <a16:creationId xmlns:a16="http://schemas.microsoft.com/office/drawing/2014/main" id="{598B58DE-C27C-ED91-A10D-0277713D300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7437" y="1103013"/>
            <a:ext cx="3165586" cy="4087065"/>
          </a:xfrm>
          <a:prstGeom prst="rect">
            <a:avLst/>
          </a:prstGeom>
        </p:spPr>
      </p:pic>
      <p:pic>
        <p:nvPicPr>
          <p:cNvPr id="12" name="Picture 11" descr="A picture containing person&#10;&#10;Description automatically generated">
            <a:extLst>
              <a:ext uri="{FF2B5EF4-FFF2-40B4-BE49-F238E27FC236}">
                <a16:creationId xmlns:a16="http://schemas.microsoft.com/office/drawing/2014/main" id="{70B21F4E-FE7D-59EF-0167-61C99F0870B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78414" y="2640391"/>
            <a:ext cx="3165586" cy="4224536"/>
          </a:xfrm>
          <a:prstGeom prst="rect">
            <a:avLst/>
          </a:prstGeom>
        </p:spPr>
      </p:pic>
      <p:pic>
        <p:nvPicPr>
          <p:cNvPr id="14" name="Picture 13" descr="A person with a beard&#10;&#10;Description automatically generated with medium confidence">
            <a:extLst>
              <a:ext uri="{FF2B5EF4-FFF2-40B4-BE49-F238E27FC236}">
                <a16:creationId xmlns:a16="http://schemas.microsoft.com/office/drawing/2014/main" id="{A3D4DB29-8E47-5752-9DB5-1CCB921225C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37810" y="2528454"/>
            <a:ext cx="3857508" cy="4336473"/>
          </a:xfrm>
          <a:prstGeom prst="rect">
            <a:avLst/>
          </a:prstGeom>
        </p:spPr>
      </p:pic>
    </p:spTree>
    <p:extLst>
      <p:ext uri="{BB962C8B-B14F-4D97-AF65-F5344CB8AC3E}">
        <p14:creationId xmlns:p14="http://schemas.microsoft.com/office/powerpoint/2010/main" val="37348409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D9E72DC-F459-4F57-B1A8-F9093F6CB36C}"/>
              </a:ext>
            </a:extLst>
          </p:cNvPr>
          <p:cNvSpPr txBox="1"/>
          <p:nvPr/>
        </p:nvSpPr>
        <p:spPr>
          <a:xfrm>
            <a:off x="297180" y="1644313"/>
            <a:ext cx="3882934" cy="4216539"/>
          </a:xfrm>
          <a:prstGeom prst="rect">
            <a:avLst/>
          </a:prstGeom>
          <a:noFill/>
        </p:spPr>
        <p:txBody>
          <a:bodyPr wrap="square" rtlCol="0">
            <a:spAutoFit/>
          </a:bodyPr>
          <a:lstStyle/>
          <a:p>
            <a:r>
              <a:rPr lang="en-US" sz="5400" u="sng" dirty="0">
                <a:latin typeface="Throw My Hands Up in the Air" panose="02000506000000020004" pitchFamily="2" charset="0"/>
              </a:rPr>
              <a:t>Product Focus:</a:t>
            </a:r>
          </a:p>
          <a:p>
            <a:endParaRPr lang="en-US" sz="2800" dirty="0">
              <a:latin typeface="Architects Daughter" panose="02000505000000020004" pitchFamily="2" charset="0"/>
            </a:endParaRPr>
          </a:p>
          <a:p>
            <a:r>
              <a:rPr lang="en-US" sz="2800" dirty="0">
                <a:latin typeface="Architects Daughter" panose="02000505000000020004" pitchFamily="2" charset="0"/>
              </a:rPr>
              <a:t>Engaging work almost always focuses on a product or performance of value to students.</a:t>
            </a:r>
          </a:p>
          <a:p>
            <a:endParaRPr lang="en-US" dirty="0"/>
          </a:p>
        </p:txBody>
      </p:sp>
      <p:sp>
        <p:nvSpPr>
          <p:cNvPr id="3" name="TextBox 2">
            <a:extLst>
              <a:ext uri="{FF2B5EF4-FFF2-40B4-BE49-F238E27FC236}">
                <a16:creationId xmlns:a16="http://schemas.microsoft.com/office/drawing/2014/main" id="{E37B8C11-76CE-4CEB-9018-250074E493F4}"/>
              </a:ext>
            </a:extLst>
          </p:cNvPr>
          <p:cNvSpPr txBox="1"/>
          <p:nvPr/>
        </p:nvSpPr>
        <p:spPr>
          <a:xfrm>
            <a:off x="331470" y="135374"/>
            <a:ext cx="9144000" cy="1015663"/>
          </a:xfrm>
          <a:prstGeom prst="rect">
            <a:avLst/>
          </a:prstGeom>
          <a:noFill/>
        </p:spPr>
        <p:txBody>
          <a:bodyPr wrap="square" rtlCol="0">
            <a:spAutoFit/>
          </a:bodyPr>
          <a:lstStyle/>
          <a:p>
            <a:r>
              <a:rPr lang="en-US" sz="6000" dirty="0">
                <a:latin typeface="Be Bright" panose="02000506000000020003" pitchFamily="50" charset="0"/>
              </a:rPr>
              <a:t>Design Qualities of Engagement</a:t>
            </a:r>
          </a:p>
        </p:txBody>
      </p:sp>
      <p:pic>
        <p:nvPicPr>
          <p:cNvPr id="6" name="Picture 5">
            <a:extLst>
              <a:ext uri="{FF2B5EF4-FFF2-40B4-BE49-F238E27FC236}">
                <a16:creationId xmlns:a16="http://schemas.microsoft.com/office/drawing/2014/main" id="{AF1A9C5B-E13D-45CC-AD62-1DE492DC87ED}"/>
              </a:ext>
            </a:extLst>
          </p:cNvPr>
          <p:cNvPicPr>
            <a:picLocks noChangeAspect="1"/>
          </p:cNvPicPr>
          <p:nvPr/>
        </p:nvPicPr>
        <p:blipFill rotWithShape="1">
          <a:blip r:embed="rId3"/>
          <a:srcRect t="8381" r="11905" b="6667"/>
          <a:stretch/>
        </p:blipFill>
        <p:spPr>
          <a:xfrm>
            <a:off x="4490357" y="1349829"/>
            <a:ext cx="4178675" cy="537279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4518468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D9E72DC-F459-4F57-B1A8-F9093F6CB36C}"/>
              </a:ext>
            </a:extLst>
          </p:cNvPr>
          <p:cNvSpPr txBox="1"/>
          <p:nvPr/>
        </p:nvSpPr>
        <p:spPr>
          <a:xfrm>
            <a:off x="297180" y="1644313"/>
            <a:ext cx="3325586" cy="5016758"/>
          </a:xfrm>
          <a:prstGeom prst="rect">
            <a:avLst/>
          </a:prstGeom>
          <a:noFill/>
        </p:spPr>
        <p:txBody>
          <a:bodyPr wrap="square" rtlCol="0">
            <a:spAutoFit/>
          </a:bodyPr>
          <a:lstStyle/>
          <a:p>
            <a:r>
              <a:rPr lang="en-US" sz="4400" u="sng" dirty="0">
                <a:latin typeface="Throw My Hands Up in the Air" panose="02000506000000020004" pitchFamily="2" charset="0"/>
              </a:rPr>
              <a:t>Organization of Knowledge: </a:t>
            </a:r>
          </a:p>
          <a:p>
            <a:endParaRPr lang="en-US" dirty="0">
              <a:latin typeface="Architects Daughter" panose="02000505000000020004" pitchFamily="2" charset="0"/>
            </a:endParaRPr>
          </a:p>
          <a:p>
            <a:r>
              <a:rPr lang="en-US" sz="2800" dirty="0">
                <a:latin typeface="Architects Daughter" panose="02000505000000020004" pitchFamily="2" charset="0"/>
              </a:rPr>
              <a:t>Content is organized so that access to the material is clear and relatively easy for all students.</a:t>
            </a:r>
          </a:p>
          <a:p>
            <a:endParaRPr lang="en-US" dirty="0"/>
          </a:p>
        </p:txBody>
      </p:sp>
      <p:sp>
        <p:nvSpPr>
          <p:cNvPr id="3" name="TextBox 2">
            <a:extLst>
              <a:ext uri="{FF2B5EF4-FFF2-40B4-BE49-F238E27FC236}">
                <a16:creationId xmlns:a16="http://schemas.microsoft.com/office/drawing/2014/main" id="{E37B8C11-76CE-4CEB-9018-250074E493F4}"/>
              </a:ext>
            </a:extLst>
          </p:cNvPr>
          <p:cNvSpPr txBox="1"/>
          <p:nvPr/>
        </p:nvSpPr>
        <p:spPr>
          <a:xfrm>
            <a:off x="331470" y="135374"/>
            <a:ext cx="9144000" cy="1015663"/>
          </a:xfrm>
          <a:prstGeom prst="rect">
            <a:avLst/>
          </a:prstGeom>
          <a:noFill/>
        </p:spPr>
        <p:txBody>
          <a:bodyPr wrap="square" rtlCol="0">
            <a:spAutoFit/>
          </a:bodyPr>
          <a:lstStyle/>
          <a:p>
            <a:r>
              <a:rPr lang="en-US" sz="6000" dirty="0">
                <a:latin typeface="Be Bright" panose="02000506000000020003" pitchFamily="50" charset="0"/>
              </a:rPr>
              <a:t>Design Qualities of Engagement</a:t>
            </a:r>
          </a:p>
        </p:txBody>
      </p:sp>
      <p:pic>
        <p:nvPicPr>
          <p:cNvPr id="5" name="Picture 4" descr="A close up of text on a whiteboard&#10;&#10;Description generated with very high confidence">
            <a:extLst>
              <a:ext uri="{FF2B5EF4-FFF2-40B4-BE49-F238E27FC236}">
                <a16:creationId xmlns:a16="http://schemas.microsoft.com/office/drawing/2014/main" id="{C6FED63B-C880-49C5-AD57-084D2C6B912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9556" r="7936"/>
          <a:stretch/>
        </p:blipFill>
        <p:spPr>
          <a:xfrm rot="5400000">
            <a:off x="3788773" y="1246959"/>
            <a:ext cx="4972594" cy="51435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1152347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D9E72DC-F459-4F57-B1A8-F9093F6CB36C}"/>
              </a:ext>
            </a:extLst>
          </p:cNvPr>
          <p:cNvSpPr txBox="1"/>
          <p:nvPr/>
        </p:nvSpPr>
        <p:spPr>
          <a:xfrm>
            <a:off x="297180" y="1644313"/>
            <a:ext cx="3531870" cy="4924425"/>
          </a:xfrm>
          <a:prstGeom prst="rect">
            <a:avLst/>
          </a:prstGeom>
          <a:noFill/>
        </p:spPr>
        <p:txBody>
          <a:bodyPr wrap="square" rtlCol="0">
            <a:spAutoFit/>
          </a:bodyPr>
          <a:lstStyle/>
          <a:p>
            <a:r>
              <a:rPr lang="en-US" sz="5400" u="sng" dirty="0">
                <a:latin typeface="Throw My Hands Up in the Air" panose="02000506000000020004" pitchFamily="2" charset="0"/>
              </a:rPr>
              <a:t>Affiliation:</a:t>
            </a:r>
            <a:r>
              <a:rPr lang="en-US" sz="5400" dirty="0">
                <a:latin typeface="Throw My Hands Up in the Air" panose="02000506000000020004" pitchFamily="2" charset="0"/>
              </a:rPr>
              <a:t> </a:t>
            </a:r>
          </a:p>
          <a:p>
            <a:endParaRPr lang="en-US" dirty="0"/>
          </a:p>
          <a:p>
            <a:r>
              <a:rPr lang="en-US" sz="3200" dirty="0">
                <a:latin typeface="Architects Daughter" panose="02000505000000020004" pitchFamily="2" charset="0"/>
              </a:rPr>
              <a:t>The design of the work requires cooperative action between students.</a:t>
            </a:r>
          </a:p>
          <a:p>
            <a:endParaRPr lang="en-US" dirty="0"/>
          </a:p>
        </p:txBody>
      </p:sp>
      <p:sp>
        <p:nvSpPr>
          <p:cNvPr id="3" name="TextBox 2">
            <a:extLst>
              <a:ext uri="{FF2B5EF4-FFF2-40B4-BE49-F238E27FC236}">
                <a16:creationId xmlns:a16="http://schemas.microsoft.com/office/drawing/2014/main" id="{E37B8C11-76CE-4CEB-9018-250074E493F4}"/>
              </a:ext>
            </a:extLst>
          </p:cNvPr>
          <p:cNvSpPr txBox="1"/>
          <p:nvPr/>
        </p:nvSpPr>
        <p:spPr>
          <a:xfrm>
            <a:off x="331470" y="135374"/>
            <a:ext cx="9144000" cy="1015663"/>
          </a:xfrm>
          <a:prstGeom prst="rect">
            <a:avLst/>
          </a:prstGeom>
          <a:noFill/>
        </p:spPr>
        <p:txBody>
          <a:bodyPr wrap="square" rtlCol="0">
            <a:spAutoFit/>
          </a:bodyPr>
          <a:lstStyle/>
          <a:p>
            <a:r>
              <a:rPr lang="en-US" sz="6000" dirty="0">
                <a:latin typeface="Be Bright" panose="02000506000000020003" pitchFamily="50" charset="0"/>
              </a:rPr>
              <a:t>Design Qualities of Engagement</a:t>
            </a:r>
          </a:p>
        </p:txBody>
      </p:sp>
      <p:pic>
        <p:nvPicPr>
          <p:cNvPr id="5" name="Picture 4" descr="A picture containing indoor, wall&#10;&#10;Description generated with very high confidence">
            <a:extLst>
              <a:ext uri="{FF2B5EF4-FFF2-40B4-BE49-F238E27FC236}">
                <a16:creationId xmlns:a16="http://schemas.microsoft.com/office/drawing/2014/main" id="{2CC4C172-0B09-453E-8CE6-FB9717E265A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6783" r="13651"/>
          <a:stretch/>
        </p:blipFill>
        <p:spPr>
          <a:xfrm rot="5400000">
            <a:off x="4015403" y="1457961"/>
            <a:ext cx="4770795" cy="51435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0050243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4AAF388-68DA-0956-9107-35F5AC80FD1A}"/>
              </a:ext>
            </a:extLst>
          </p:cNvPr>
          <p:cNvPicPr>
            <a:picLocks noChangeAspect="1"/>
          </p:cNvPicPr>
          <p:nvPr/>
        </p:nvPicPr>
        <p:blipFill>
          <a:blip r:embed="rId3"/>
          <a:stretch>
            <a:fillRect/>
          </a:stretch>
        </p:blipFill>
        <p:spPr>
          <a:xfrm>
            <a:off x="0" y="762000"/>
            <a:ext cx="9144000" cy="6096000"/>
          </a:xfrm>
          <a:prstGeom prst="rect">
            <a:avLst/>
          </a:prstGeom>
        </p:spPr>
      </p:pic>
      <p:sp>
        <p:nvSpPr>
          <p:cNvPr id="5" name="TextBox 4">
            <a:extLst>
              <a:ext uri="{FF2B5EF4-FFF2-40B4-BE49-F238E27FC236}">
                <a16:creationId xmlns:a16="http://schemas.microsoft.com/office/drawing/2014/main" id="{BCA5978F-5D82-22AB-BA07-1359ADB3ED21}"/>
              </a:ext>
            </a:extLst>
          </p:cNvPr>
          <p:cNvSpPr txBox="1"/>
          <p:nvPr/>
        </p:nvSpPr>
        <p:spPr>
          <a:xfrm>
            <a:off x="-1" y="115669"/>
            <a:ext cx="9143999" cy="2123658"/>
          </a:xfrm>
          <a:prstGeom prst="rect">
            <a:avLst/>
          </a:prstGeom>
          <a:noFill/>
        </p:spPr>
        <p:txBody>
          <a:bodyPr wrap="square">
            <a:spAutoFit/>
          </a:bodyPr>
          <a:lstStyle/>
          <a:p>
            <a:pPr algn="ctr" eaLnBrk="1" hangingPunct="1">
              <a:spcBef>
                <a:spcPct val="0"/>
              </a:spcBef>
              <a:buFontTx/>
              <a:buNone/>
            </a:pPr>
            <a:r>
              <a:rPr lang="en-US" altLang="en-US" sz="4400" dirty="0">
                <a:latin typeface="Chief Blueprint" panose="020B0500000000000000" pitchFamily="34" charset="0"/>
              </a:rPr>
              <a:t>How does this information either confirm or challenge what you already know?</a:t>
            </a:r>
          </a:p>
        </p:txBody>
      </p:sp>
    </p:spTree>
    <p:extLst>
      <p:ext uri="{BB962C8B-B14F-4D97-AF65-F5344CB8AC3E}">
        <p14:creationId xmlns:p14="http://schemas.microsoft.com/office/powerpoint/2010/main" val="31178702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D9E72DC-F459-4F57-B1A8-F9093F6CB36C}"/>
              </a:ext>
            </a:extLst>
          </p:cNvPr>
          <p:cNvSpPr txBox="1"/>
          <p:nvPr/>
        </p:nvSpPr>
        <p:spPr>
          <a:xfrm>
            <a:off x="232410" y="1397675"/>
            <a:ext cx="4057106" cy="4431983"/>
          </a:xfrm>
          <a:prstGeom prst="rect">
            <a:avLst/>
          </a:prstGeom>
          <a:noFill/>
        </p:spPr>
        <p:txBody>
          <a:bodyPr wrap="square" rtlCol="0">
            <a:spAutoFit/>
          </a:bodyPr>
          <a:lstStyle/>
          <a:p>
            <a:r>
              <a:rPr lang="en-US" sz="5400" u="sng" dirty="0">
                <a:latin typeface="Throw My Hands Up in the Air" panose="02000506000000020004" pitchFamily="2" charset="0"/>
              </a:rPr>
              <a:t>Affirmation:</a:t>
            </a:r>
          </a:p>
          <a:p>
            <a:endParaRPr lang="en-US" dirty="0"/>
          </a:p>
          <a:p>
            <a:r>
              <a:rPr lang="en-US" sz="3200" dirty="0">
                <a:latin typeface="Architects Daughter" panose="02000505000000020004" pitchFamily="2" charset="0"/>
              </a:rPr>
              <a:t>Student products are observed by persons other than the teacher.</a:t>
            </a:r>
          </a:p>
          <a:p>
            <a:endParaRPr lang="en-US" dirty="0"/>
          </a:p>
        </p:txBody>
      </p:sp>
      <p:sp>
        <p:nvSpPr>
          <p:cNvPr id="3" name="TextBox 2">
            <a:extLst>
              <a:ext uri="{FF2B5EF4-FFF2-40B4-BE49-F238E27FC236}">
                <a16:creationId xmlns:a16="http://schemas.microsoft.com/office/drawing/2014/main" id="{E37B8C11-76CE-4CEB-9018-250074E493F4}"/>
              </a:ext>
            </a:extLst>
          </p:cNvPr>
          <p:cNvSpPr txBox="1"/>
          <p:nvPr/>
        </p:nvSpPr>
        <p:spPr>
          <a:xfrm>
            <a:off x="331470" y="135374"/>
            <a:ext cx="9144000" cy="1015663"/>
          </a:xfrm>
          <a:prstGeom prst="rect">
            <a:avLst/>
          </a:prstGeom>
          <a:noFill/>
        </p:spPr>
        <p:txBody>
          <a:bodyPr wrap="square" rtlCol="0">
            <a:spAutoFit/>
          </a:bodyPr>
          <a:lstStyle/>
          <a:p>
            <a:r>
              <a:rPr lang="en-US" sz="6000" dirty="0">
                <a:latin typeface="Be Bright" panose="02000506000000020003" pitchFamily="50" charset="0"/>
              </a:rPr>
              <a:t>Design Qualities of Engagement</a:t>
            </a:r>
          </a:p>
        </p:txBody>
      </p:sp>
      <p:pic>
        <p:nvPicPr>
          <p:cNvPr id="5" name="Picture 4" descr="A picture containing indoor, floor, desk, table&#10;&#10;Description generated with very high confidence">
            <a:extLst>
              <a:ext uri="{FF2B5EF4-FFF2-40B4-BE49-F238E27FC236}">
                <a16:creationId xmlns:a16="http://schemas.microsoft.com/office/drawing/2014/main" id="{9BED0836-6767-4168-B92F-86E8063B809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9619" b="12582"/>
          <a:stretch/>
        </p:blipFill>
        <p:spPr>
          <a:xfrm rot="5400000">
            <a:off x="4592955" y="1466604"/>
            <a:ext cx="4140926" cy="44963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8449432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D9E72DC-F459-4F57-B1A8-F9093F6CB36C}"/>
              </a:ext>
            </a:extLst>
          </p:cNvPr>
          <p:cNvSpPr txBox="1"/>
          <p:nvPr/>
        </p:nvSpPr>
        <p:spPr>
          <a:xfrm>
            <a:off x="297180" y="1644313"/>
            <a:ext cx="3778431" cy="4493538"/>
          </a:xfrm>
          <a:prstGeom prst="rect">
            <a:avLst/>
          </a:prstGeom>
          <a:noFill/>
        </p:spPr>
        <p:txBody>
          <a:bodyPr wrap="square" rtlCol="0">
            <a:spAutoFit/>
          </a:bodyPr>
          <a:lstStyle/>
          <a:p>
            <a:r>
              <a:rPr lang="en-US" sz="5400" u="sng" dirty="0">
                <a:latin typeface="Throw My Hands Up in the Air" panose="02000506000000020004" pitchFamily="2" charset="0"/>
              </a:rPr>
              <a:t>Choice: </a:t>
            </a:r>
          </a:p>
          <a:p>
            <a:endParaRPr lang="en-US" dirty="0"/>
          </a:p>
          <a:p>
            <a:r>
              <a:rPr lang="en-US" sz="2800" dirty="0">
                <a:latin typeface="Architects Daughter" panose="02000505000000020004" pitchFamily="2" charset="0"/>
              </a:rPr>
              <a:t>Students are provided with choice in the ways of doing the work and the methods of presentation.</a:t>
            </a:r>
          </a:p>
          <a:p>
            <a:endParaRPr lang="en-US" dirty="0"/>
          </a:p>
        </p:txBody>
      </p:sp>
      <p:sp>
        <p:nvSpPr>
          <p:cNvPr id="3" name="TextBox 2">
            <a:extLst>
              <a:ext uri="{FF2B5EF4-FFF2-40B4-BE49-F238E27FC236}">
                <a16:creationId xmlns:a16="http://schemas.microsoft.com/office/drawing/2014/main" id="{E37B8C11-76CE-4CEB-9018-250074E493F4}"/>
              </a:ext>
            </a:extLst>
          </p:cNvPr>
          <p:cNvSpPr txBox="1"/>
          <p:nvPr/>
        </p:nvSpPr>
        <p:spPr>
          <a:xfrm>
            <a:off x="331470" y="135374"/>
            <a:ext cx="9144000" cy="1015663"/>
          </a:xfrm>
          <a:prstGeom prst="rect">
            <a:avLst/>
          </a:prstGeom>
          <a:noFill/>
        </p:spPr>
        <p:txBody>
          <a:bodyPr wrap="square" rtlCol="0">
            <a:spAutoFit/>
          </a:bodyPr>
          <a:lstStyle/>
          <a:p>
            <a:r>
              <a:rPr lang="en-US" sz="6000" dirty="0">
                <a:latin typeface="Be Bright" panose="02000506000000020003" pitchFamily="50" charset="0"/>
              </a:rPr>
              <a:t>Design Qualities of Engagement</a:t>
            </a:r>
          </a:p>
        </p:txBody>
      </p:sp>
      <p:pic>
        <p:nvPicPr>
          <p:cNvPr id="5" name="Picture 4" descr="A picture containing person, table, indoor&#10;&#10;Description generated with very high confidence">
            <a:extLst>
              <a:ext uri="{FF2B5EF4-FFF2-40B4-BE49-F238E27FC236}">
                <a16:creationId xmlns:a16="http://schemas.microsoft.com/office/drawing/2014/main" id="{03D2D871-9A46-45D9-B313-9F21FA82E02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2858" t="7672" r="12253"/>
          <a:stretch/>
        </p:blipFill>
        <p:spPr>
          <a:xfrm rot="5400000">
            <a:off x="4373062" y="1374599"/>
            <a:ext cx="4450083" cy="47488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0369614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D9E72DC-F459-4F57-B1A8-F9093F6CB36C}"/>
              </a:ext>
            </a:extLst>
          </p:cNvPr>
          <p:cNvSpPr txBox="1"/>
          <p:nvPr/>
        </p:nvSpPr>
        <p:spPr>
          <a:xfrm>
            <a:off x="297180" y="1151037"/>
            <a:ext cx="4013267" cy="5755422"/>
          </a:xfrm>
          <a:prstGeom prst="rect">
            <a:avLst/>
          </a:prstGeom>
          <a:noFill/>
        </p:spPr>
        <p:txBody>
          <a:bodyPr wrap="square" rtlCol="0">
            <a:spAutoFit/>
          </a:bodyPr>
          <a:lstStyle/>
          <a:p>
            <a:r>
              <a:rPr lang="en-US" sz="5400" u="sng" dirty="0">
                <a:latin typeface="Throw My Hands Up in the Air" panose="02000506000000020004" pitchFamily="2" charset="0"/>
              </a:rPr>
              <a:t>Novelty and Variety: </a:t>
            </a:r>
          </a:p>
          <a:p>
            <a:endParaRPr lang="en-US" sz="3200" dirty="0">
              <a:latin typeface="Architects Daughter" panose="02000505000000020004" pitchFamily="2" charset="0"/>
            </a:endParaRPr>
          </a:p>
          <a:p>
            <a:r>
              <a:rPr lang="en-US" sz="3000" dirty="0">
                <a:latin typeface="Architects Daughter" panose="02000505000000020004" pitchFamily="2" charset="0"/>
              </a:rPr>
              <a:t>The work is varied in methods and format so that students use a variety of skills, </a:t>
            </a:r>
          </a:p>
          <a:p>
            <a:r>
              <a:rPr lang="en-US" sz="3000" dirty="0">
                <a:latin typeface="Architects Daughter" panose="02000505000000020004" pitchFamily="2" charset="0"/>
              </a:rPr>
              <a:t>media, and modes of analysis.</a:t>
            </a:r>
          </a:p>
          <a:p>
            <a:endParaRPr lang="en-US" dirty="0"/>
          </a:p>
        </p:txBody>
      </p:sp>
      <p:sp>
        <p:nvSpPr>
          <p:cNvPr id="3" name="TextBox 2">
            <a:extLst>
              <a:ext uri="{FF2B5EF4-FFF2-40B4-BE49-F238E27FC236}">
                <a16:creationId xmlns:a16="http://schemas.microsoft.com/office/drawing/2014/main" id="{E37B8C11-76CE-4CEB-9018-250074E493F4}"/>
              </a:ext>
            </a:extLst>
          </p:cNvPr>
          <p:cNvSpPr txBox="1"/>
          <p:nvPr/>
        </p:nvSpPr>
        <p:spPr>
          <a:xfrm>
            <a:off x="331470" y="135374"/>
            <a:ext cx="9144000" cy="1015663"/>
          </a:xfrm>
          <a:prstGeom prst="rect">
            <a:avLst/>
          </a:prstGeom>
          <a:noFill/>
        </p:spPr>
        <p:txBody>
          <a:bodyPr wrap="square" rtlCol="0">
            <a:spAutoFit/>
          </a:bodyPr>
          <a:lstStyle/>
          <a:p>
            <a:r>
              <a:rPr lang="en-US" sz="6000" dirty="0">
                <a:latin typeface="Be Bright" panose="02000506000000020003" pitchFamily="50" charset="0"/>
              </a:rPr>
              <a:t>Design Qualities of Engagement</a:t>
            </a:r>
          </a:p>
        </p:txBody>
      </p:sp>
      <p:pic>
        <p:nvPicPr>
          <p:cNvPr id="6" name="Picture 5">
            <a:extLst>
              <a:ext uri="{FF2B5EF4-FFF2-40B4-BE49-F238E27FC236}">
                <a16:creationId xmlns:a16="http://schemas.microsoft.com/office/drawing/2014/main" id="{9AB6209D-823F-4659-A93E-44265607FCC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134" r="20632" b="-332"/>
          <a:stretch/>
        </p:blipFill>
        <p:spPr>
          <a:xfrm rot="5400000">
            <a:off x="3857103" y="1732909"/>
            <a:ext cx="5443061" cy="453637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990183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D9E72DC-F459-4F57-B1A8-F9093F6CB36C}"/>
              </a:ext>
            </a:extLst>
          </p:cNvPr>
          <p:cNvSpPr txBox="1"/>
          <p:nvPr/>
        </p:nvSpPr>
        <p:spPr>
          <a:xfrm>
            <a:off x="297180" y="1644313"/>
            <a:ext cx="3926477" cy="4216539"/>
          </a:xfrm>
          <a:prstGeom prst="rect">
            <a:avLst/>
          </a:prstGeom>
          <a:noFill/>
        </p:spPr>
        <p:txBody>
          <a:bodyPr wrap="square" rtlCol="0">
            <a:spAutoFit/>
          </a:bodyPr>
          <a:lstStyle/>
          <a:p>
            <a:r>
              <a:rPr lang="en-US" sz="5400" u="sng" dirty="0">
                <a:latin typeface="Throw My Hands Up in the Air" panose="02000506000000020004" pitchFamily="2" charset="0"/>
              </a:rPr>
              <a:t>Authenticity: </a:t>
            </a:r>
          </a:p>
          <a:p>
            <a:endParaRPr lang="en-US" sz="2800" dirty="0">
              <a:latin typeface="Architects Daughter" panose="02000505000000020004" pitchFamily="2" charset="0"/>
            </a:endParaRPr>
          </a:p>
          <a:p>
            <a:r>
              <a:rPr lang="en-US" sz="2800" dirty="0">
                <a:latin typeface="Architects Daughter" panose="02000505000000020004" pitchFamily="2" charset="0"/>
              </a:rPr>
              <a:t>The work has significance and is related to consequences in the present lives of students.</a:t>
            </a:r>
          </a:p>
          <a:p>
            <a:endParaRPr lang="en-US" dirty="0"/>
          </a:p>
        </p:txBody>
      </p:sp>
      <p:sp>
        <p:nvSpPr>
          <p:cNvPr id="3" name="TextBox 2">
            <a:extLst>
              <a:ext uri="{FF2B5EF4-FFF2-40B4-BE49-F238E27FC236}">
                <a16:creationId xmlns:a16="http://schemas.microsoft.com/office/drawing/2014/main" id="{E37B8C11-76CE-4CEB-9018-250074E493F4}"/>
              </a:ext>
            </a:extLst>
          </p:cNvPr>
          <p:cNvSpPr txBox="1"/>
          <p:nvPr/>
        </p:nvSpPr>
        <p:spPr>
          <a:xfrm>
            <a:off x="331470" y="135374"/>
            <a:ext cx="9144000" cy="1015663"/>
          </a:xfrm>
          <a:prstGeom prst="rect">
            <a:avLst/>
          </a:prstGeom>
          <a:noFill/>
        </p:spPr>
        <p:txBody>
          <a:bodyPr wrap="square" rtlCol="0">
            <a:spAutoFit/>
          </a:bodyPr>
          <a:lstStyle/>
          <a:p>
            <a:r>
              <a:rPr lang="en-US" sz="6000" dirty="0">
                <a:latin typeface="Be Bright" panose="02000506000000020003" pitchFamily="50" charset="0"/>
              </a:rPr>
              <a:t>Design Qualities of Engagement</a:t>
            </a:r>
          </a:p>
        </p:txBody>
      </p:sp>
      <p:pic>
        <p:nvPicPr>
          <p:cNvPr id="5" name="Picture 4" descr="A picture containing text, building&#10;&#10;Description generated with very high confidence">
            <a:extLst>
              <a:ext uri="{FF2B5EF4-FFF2-40B4-BE49-F238E27FC236}">
                <a16:creationId xmlns:a16="http://schemas.microsoft.com/office/drawing/2014/main" id="{1CE676B4-485F-4063-976B-3532147AB03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302" t="7672" r="16721"/>
          <a:stretch/>
        </p:blipFill>
        <p:spPr>
          <a:xfrm rot="5400000">
            <a:off x="4129976" y="1505976"/>
            <a:ext cx="4936254" cy="474889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4126310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0" name="TextBox 6"/>
          <p:cNvSpPr txBox="1">
            <a:spLocks noChangeArrowheads="1"/>
          </p:cNvSpPr>
          <p:nvPr/>
        </p:nvSpPr>
        <p:spPr bwMode="auto">
          <a:xfrm>
            <a:off x="7510463" y="6559550"/>
            <a:ext cx="3084512"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a:latin typeface="Simply*Glamorous" pitchFamily="2" charset="0"/>
              </a:rPr>
              <a:t>Social Studies Success</a:t>
            </a:r>
          </a:p>
        </p:txBody>
      </p:sp>
      <p:sp>
        <p:nvSpPr>
          <p:cNvPr id="9" name="TextBox 8"/>
          <p:cNvSpPr txBox="1">
            <a:spLocks noChangeArrowheads="1"/>
          </p:cNvSpPr>
          <p:nvPr/>
        </p:nvSpPr>
        <p:spPr bwMode="auto">
          <a:xfrm>
            <a:off x="285750" y="225425"/>
            <a:ext cx="89058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en-US" altLang="en-US" sz="2800" dirty="0">
                <a:latin typeface="Goudy Stout" panose="0202090407030B020401" pitchFamily="18" charset="0"/>
                <a:ea typeface="MS PGothic" panose="020B0600070205080204" pitchFamily="34" charset="-128"/>
              </a:rPr>
              <a:t>Who am </a:t>
            </a:r>
            <a:r>
              <a:rPr lang="en-US" altLang="en-US" sz="2800" dirty="0" err="1">
                <a:latin typeface="Goudy Stout" panose="0202090407030B020401" pitchFamily="18" charset="0"/>
                <a:ea typeface="MS PGothic" panose="020B0600070205080204" pitchFamily="34" charset="-128"/>
              </a:rPr>
              <a:t>i</a:t>
            </a:r>
            <a:r>
              <a:rPr lang="en-US" altLang="en-US" sz="2800" dirty="0">
                <a:latin typeface="Goudy Stout" panose="0202090407030B020401" pitchFamily="18" charset="0"/>
                <a:ea typeface="MS PGothic" panose="020B0600070205080204" pitchFamily="34" charset="-128"/>
              </a:rPr>
              <a:t>?</a:t>
            </a:r>
          </a:p>
        </p:txBody>
      </p:sp>
      <p:sp>
        <p:nvSpPr>
          <p:cNvPr id="11" name="Rectangle 10"/>
          <p:cNvSpPr/>
          <p:nvPr/>
        </p:nvSpPr>
        <p:spPr>
          <a:xfrm>
            <a:off x="3521075" y="695325"/>
            <a:ext cx="5562600" cy="53975"/>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03" y="1617882"/>
            <a:ext cx="9144000" cy="5240118"/>
          </a:xfrm>
          <a:prstGeom prst="rect">
            <a:avLst/>
          </a:prstGeom>
        </p:spPr>
      </p:pic>
      <p:sp>
        <p:nvSpPr>
          <p:cNvPr id="4" name="Rectangle 3"/>
          <p:cNvSpPr/>
          <p:nvPr/>
        </p:nvSpPr>
        <p:spPr>
          <a:xfrm>
            <a:off x="7110783" y="4416011"/>
            <a:ext cx="1988045" cy="584775"/>
          </a:xfrm>
          <a:prstGeom prst="rect">
            <a:avLst/>
          </a:prstGeom>
        </p:spPr>
        <p:txBody>
          <a:bodyPr wrap="none">
            <a:spAutoFit/>
          </a:bodyPr>
          <a:lstStyle/>
          <a:p>
            <a:pPr>
              <a:spcBef>
                <a:spcPct val="0"/>
              </a:spcBef>
            </a:pPr>
            <a:r>
              <a:rPr lang="en-US" altLang="en-US" sz="3200" dirty="0">
                <a:solidFill>
                  <a:schemeClr val="bg1"/>
                </a:solidFill>
                <a:latin typeface="Architects Daughter" panose="02000505000000020004" pitchFamily="2" charset="0"/>
              </a:rPr>
              <a:t>Teacher</a:t>
            </a:r>
          </a:p>
        </p:txBody>
      </p:sp>
      <p:sp>
        <p:nvSpPr>
          <p:cNvPr id="5" name="Rectangle 4"/>
          <p:cNvSpPr/>
          <p:nvPr/>
        </p:nvSpPr>
        <p:spPr>
          <a:xfrm>
            <a:off x="2904472" y="3914775"/>
            <a:ext cx="1365117" cy="646331"/>
          </a:xfrm>
          <a:prstGeom prst="rect">
            <a:avLst/>
          </a:prstGeom>
        </p:spPr>
        <p:txBody>
          <a:bodyPr wrap="none">
            <a:spAutoFit/>
          </a:bodyPr>
          <a:lstStyle/>
          <a:p>
            <a:pPr algn="ctr">
              <a:spcBef>
                <a:spcPct val="0"/>
              </a:spcBef>
            </a:pPr>
            <a:r>
              <a:rPr lang="en-US" altLang="en-US" dirty="0">
                <a:solidFill>
                  <a:schemeClr val="bg1"/>
                </a:solidFill>
                <a:latin typeface="Architects Daughter" panose="02000505000000020004" pitchFamily="2" charset="0"/>
              </a:rPr>
              <a:t>Instructional</a:t>
            </a:r>
          </a:p>
          <a:p>
            <a:pPr algn="ctr">
              <a:spcBef>
                <a:spcPct val="0"/>
              </a:spcBef>
            </a:pPr>
            <a:r>
              <a:rPr lang="en-US" altLang="en-US" dirty="0">
                <a:solidFill>
                  <a:schemeClr val="bg1"/>
                </a:solidFill>
                <a:latin typeface="Architects Daughter" panose="02000505000000020004" pitchFamily="2" charset="0"/>
              </a:rPr>
              <a:t>Coach</a:t>
            </a:r>
          </a:p>
        </p:txBody>
      </p:sp>
      <p:sp>
        <p:nvSpPr>
          <p:cNvPr id="6" name="Rectangle 5"/>
          <p:cNvSpPr/>
          <p:nvPr/>
        </p:nvSpPr>
        <p:spPr>
          <a:xfrm>
            <a:off x="776114" y="4657287"/>
            <a:ext cx="1789272" cy="461665"/>
          </a:xfrm>
          <a:prstGeom prst="rect">
            <a:avLst/>
          </a:prstGeom>
        </p:spPr>
        <p:txBody>
          <a:bodyPr wrap="none">
            <a:spAutoFit/>
          </a:bodyPr>
          <a:lstStyle/>
          <a:p>
            <a:pPr>
              <a:spcBef>
                <a:spcPct val="0"/>
              </a:spcBef>
            </a:pPr>
            <a:r>
              <a:rPr lang="en-US" altLang="en-US" sz="2400" dirty="0">
                <a:solidFill>
                  <a:schemeClr val="bg1"/>
                </a:solidFill>
                <a:latin typeface="Architects Daughter" panose="02000505000000020004" pitchFamily="2" charset="0"/>
              </a:rPr>
              <a:t>Dog Mom</a:t>
            </a:r>
          </a:p>
        </p:txBody>
      </p:sp>
      <p:sp>
        <p:nvSpPr>
          <p:cNvPr id="7" name="Rectangle 6"/>
          <p:cNvSpPr/>
          <p:nvPr/>
        </p:nvSpPr>
        <p:spPr>
          <a:xfrm>
            <a:off x="4041181" y="2262270"/>
            <a:ext cx="1718740" cy="584775"/>
          </a:xfrm>
          <a:prstGeom prst="rect">
            <a:avLst/>
          </a:prstGeom>
        </p:spPr>
        <p:txBody>
          <a:bodyPr wrap="none">
            <a:spAutoFit/>
          </a:bodyPr>
          <a:lstStyle/>
          <a:p>
            <a:pPr>
              <a:spcBef>
                <a:spcPct val="0"/>
              </a:spcBef>
            </a:pPr>
            <a:r>
              <a:rPr lang="en-US" altLang="en-US" sz="3200" dirty="0">
                <a:solidFill>
                  <a:schemeClr val="bg1"/>
                </a:solidFill>
                <a:latin typeface="Architects Daughter" panose="02000505000000020004" pitchFamily="2" charset="0"/>
              </a:rPr>
              <a:t>Trainer</a:t>
            </a:r>
          </a:p>
        </p:txBody>
      </p:sp>
      <p:sp>
        <p:nvSpPr>
          <p:cNvPr id="8" name="Rectangle 7"/>
          <p:cNvSpPr/>
          <p:nvPr/>
        </p:nvSpPr>
        <p:spPr>
          <a:xfrm rot="560493">
            <a:off x="6458332" y="2765718"/>
            <a:ext cx="1265090" cy="584775"/>
          </a:xfrm>
          <a:prstGeom prst="rect">
            <a:avLst/>
          </a:prstGeom>
        </p:spPr>
        <p:txBody>
          <a:bodyPr wrap="none">
            <a:spAutoFit/>
          </a:bodyPr>
          <a:lstStyle/>
          <a:p>
            <a:pPr>
              <a:spcBef>
                <a:spcPct val="0"/>
              </a:spcBef>
            </a:pPr>
            <a:r>
              <a:rPr lang="en-US" altLang="en-US" sz="3200" dirty="0">
                <a:solidFill>
                  <a:schemeClr val="bg1"/>
                </a:solidFill>
                <a:latin typeface="Architects Daughter" panose="02000505000000020004" pitchFamily="2" charset="0"/>
              </a:rPr>
              <a:t>Mom</a:t>
            </a:r>
          </a:p>
        </p:txBody>
      </p:sp>
      <p:sp>
        <p:nvSpPr>
          <p:cNvPr id="14" name="Rectangle 13"/>
          <p:cNvSpPr/>
          <p:nvPr/>
        </p:nvSpPr>
        <p:spPr>
          <a:xfrm>
            <a:off x="5324874" y="4076208"/>
            <a:ext cx="1056700" cy="584775"/>
          </a:xfrm>
          <a:prstGeom prst="rect">
            <a:avLst/>
          </a:prstGeom>
        </p:spPr>
        <p:txBody>
          <a:bodyPr wrap="none">
            <a:spAutoFit/>
          </a:bodyPr>
          <a:lstStyle/>
          <a:p>
            <a:pPr>
              <a:spcBef>
                <a:spcPct val="0"/>
              </a:spcBef>
            </a:pPr>
            <a:r>
              <a:rPr lang="en-US" altLang="en-US" sz="3200" dirty="0">
                <a:solidFill>
                  <a:schemeClr val="bg1"/>
                </a:solidFill>
                <a:latin typeface="Architects Daughter" panose="02000505000000020004" pitchFamily="2" charset="0"/>
              </a:rPr>
              <a:t>Lisa</a:t>
            </a:r>
          </a:p>
        </p:txBody>
      </p:sp>
      <p:sp>
        <p:nvSpPr>
          <p:cNvPr id="15" name="Rectangle 14"/>
          <p:cNvSpPr/>
          <p:nvPr/>
        </p:nvSpPr>
        <p:spPr>
          <a:xfrm>
            <a:off x="1092584" y="2427443"/>
            <a:ext cx="2122697" cy="1077218"/>
          </a:xfrm>
          <a:prstGeom prst="rect">
            <a:avLst/>
          </a:prstGeom>
        </p:spPr>
        <p:txBody>
          <a:bodyPr wrap="none">
            <a:spAutoFit/>
          </a:bodyPr>
          <a:lstStyle/>
          <a:p>
            <a:pPr algn="ctr">
              <a:spcBef>
                <a:spcPct val="0"/>
              </a:spcBef>
            </a:pPr>
            <a:r>
              <a:rPr lang="en-US" altLang="en-US" sz="3200" dirty="0">
                <a:solidFill>
                  <a:schemeClr val="bg1"/>
                </a:solidFill>
                <a:latin typeface="Architects Daughter" panose="02000505000000020004" pitchFamily="2" charset="0"/>
              </a:rPr>
              <a:t>Curriculum </a:t>
            </a:r>
          </a:p>
          <a:p>
            <a:pPr algn="ctr">
              <a:spcBef>
                <a:spcPct val="0"/>
              </a:spcBef>
            </a:pPr>
            <a:r>
              <a:rPr lang="en-US" altLang="en-US" sz="3200" dirty="0">
                <a:solidFill>
                  <a:schemeClr val="bg1"/>
                </a:solidFill>
                <a:latin typeface="Architects Daughter" panose="02000505000000020004" pitchFamily="2" charset="0"/>
              </a:rPr>
              <a:t>Director</a:t>
            </a:r>
          </a:p>
        </p:txBody>
      </p:sp>
    </p:spTree>
    <p:extLst>
      <p:ext uri="{BB962C8B-B14F-4D97-AF65-F5344CB8AC3E}">
        <p14:creationId xmlns:p14="http://schemas.microsoft.com/office/powerpoint/2010/main" val="17981073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2" name="Picture 1">
            <a:extLst>
              <a:ext uri="{FF2B5EF4-FFF2-40B4-BE49-F238E27FC236}">
                <a16:creationId xmlns:a16="http://schemas.microsoft.com/office/drawing/2014/main" id="{F486EE01-139B-4D50-B488-4C9FC2874E1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1284288"/>
            <a:ext cx="8382000" cy="55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2">
            <a:extLst>
              <a:ext uri="{FF2B5EF4-FFF2-40B4-BE49-F238E27FC236}">
                <a16:creationId xmlns:a16="http://schemas.microsoft.com/office/drawing/2014/main" id="{59FD5931-61A9-4F56-9CEF-168E1C0B6215}"/>
              </a:ext>
            </a:extLst>
          </p:cNvPr>
          <p:cNvSpPr>
            <a:spLocks noChangeArrowheads="1"/>
          </p:cNvSpPr>
          <p:nvPr/>
        </p:nvSpPr>
        <p:spPr bwMode="auto">
          <a:xfrm>
            <a:off x="5141026" y="777158"/>
            <a:ext cx="3124200"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dirty="0">
                <a:latin typeface="Chief Blueprint" panose="020B0500000000000000" pitchFamily="34" charset="0"/>
              </a:rPr>
              <a:t>What is one design quality of engagement you can implement immediately?</a:t>
            </a:r>
          </a:p>
        </p:txBody>
      </p:sp>
      <p:sp>
        <p:nvSpPr>
          <p:cNvPr id="5" name="Speech Bubble: Oval 4">
            <a:extLst>
              <a:ext uri="{FF2B5EF4-FFF2-40B4-BE49-F238E27FC236}">
                <a16:creationId xmlns:a16="http://schemas.microsoft.com/office/drawing/2014/main" id="{70457829-A1DE-4475-A260-857F6DC8A6EF}"/>
              </a:ext>
            </a:extLst>
          </p:cNvPr>
          <p:cNvSpPr/>
          <p:nvPr/>
        </p:nvSpPr>
        <p:spPr>
          <a:xfrm>
            <a:off x="4572000" y="228599"/>
            <a:ext cx="4191990" cy="3832761"/>
          </a:xfrm>
          <a:prstGeom prst="wedgeEllipseCallout">
            <a:avLst>
              <a:gd name="adj1" fmla="val -61426"/>
              <a:gd name="adj2" fmla="val 35155"/>
            </a:avLst>
          </a:prstGeom>
          <a:noFill/>
          <a:ln w="28575">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Tree>
    <p:extLst>
      <p:ext uri="{BB962C8B-B14F-4D97-AF65-F5344CB8AC3E}">
        <p14:creationId xmlns:p14="http://schemas.microsoft.com/office/powerpoint/2010/main" val="100314619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3">
            <a:extLst>
              <a:ext uri="{FF2B5EF4-FFF2-40B4-BE49-F238E27FC236}">
                <a16:creationId xmlns:a16="http://schemas.microsoft.com/office/drawing/2014/main" id="{4EF7ED13-8EAA-14B9-653C-466B813040FD}"/>
              </a:ext>
            </a:extLst>
          </p:cNvPr>
          <p:cNvSpPr txBox="1">
            <a:spLocks noChangeArrowheads="1"/>
          </p:cNvSpPr>
          <p:nvPr/>
        </p:nvSpPr>
        <p:spPr bwMode="auto">
          <a:xfrm>
            <a:off x="0" y="74613"/>
            <a:ext cx="91170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r>
              <a:rPr lang="en-US" altLang="en-US" dirty="0">
                <a:latin typeface="Goudy Stout" panose="0202090407030B020401" pitchFamily="18" charset="0"/>
                <a:ea typeface="ＭＳ Ｐゴシック" panose="020B0600070205080204" pitchFamily="34" charset="-128"/>
              </a:rPr>
              <a:t>Strategy Focus</a:t>
            </a:r>
          </a:p>
        </p:txBody>
      </p:sp>
      <p:pic>
        <p:nvPicPr>
          <p:cNvPr id="3" name="Picture 4">
            <a:extLst>
              <a:ext uri="{FF2B5EF4-FFF2-40B4-BE49-F238E27FC236}">
                <a16:creationId xmlns:a16="http://schemas.microsoft.com/office/drawing/2014/main" id="{F13CAD47-6920-4369-6032-1558AE8EB3D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32188" y="658813"/>
            <a:ext cx="5584825" cy="7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3966F71E-56E6-256E-692F-7DC6BEA9F0A3}"/>
              </a:ext>
            </a:extLst>
          </p:cNvPr>
          <p:cNvPicPr>
            <a:picLocks noChangeAspect="1"/>
          </p:cNvPicPr>
          <p:nvPr/>
        </p:nvPicPr>
        <p:blipFill rotWithShape="1">
          <a:blip r:embed="rId4"/>
          <a:srcRect b="51450"/>
          <a:stretch/>
        </p:blipFill>
        <p:spPr>
          <a:xfrm>
            <a:off x="1475876" y="639619"/>
            <a:ext cx="6192248" cy="2907145"/>
          </a:xfrm>
          <a:prstGeom prst="rect">
            <a:avLst/>
          </a:prstGeom>
        </p:spPr>
      </p:pic>
      <p:sp>
        <p:nvSpPr>
          <p:cNvPr id="6" name="TextBox 5">
            <a:extLst>
              <a:ext uri="{FF2B5EF4-FFF2-40B4-BE49-F238E27FC236}">
                <a16:creationId xmlns:a16="http://schemas.microsoft.com/office/drawing/2014/main" id="{564FB809-C8EB-6347-34A4-C0101831F645}"/>
              </a:ext>
            </a:extLst>
          </p:cNvPr>
          <p:cNvSpPr txBox="1"/>
          <p:nvPr/>
        </p:nvSpPr>
        <p:spPr>
          <a:xfrm>
            <a:off x="2095345" y="1592653"/>
            <a:ext cx="2661313" cy="1200329"/>
          </a:xfrm>
          <a:prstGeom prst="rect">
            <a:avLst/>
          </a:prstGeom>
          <a:noFill/>
        </p:spPr>
        <p:txBody>
          <a:bodyPr wrap="square" rtlCol="0">
            <a:spAutoFit/>
          </a:bodyPr>
          <a:lstStyle/>
          <a:p>
            <a:r>
              <a:rPr lang="en-US" sz="7200" dirty="0">
                <a:latin typeface="Throw My Hands Up in the Air" panose="02000506000000020004" pitchFamily="2" charset="0"/>
              </a:rPr>
              <a:t>Name</a:t>
            </a:r>
          </a:p>
        </p:txBody>
      </p:sp>
      <p:sp>
        <p:nvSpPr>
          <p:cNvPr id="7" name="TextBox 6">
            <a:extLst>
              <a:ext uri="{FF2B5EF4-FFF2-40B4-BE49-F238E27FC236}">
                <a16:creationId xmlns:a16="http://schemas.microsoft.com/office/drawing/2014/main" id="{CDABA7BF-C5FC-4B1B-BFD6-75FA630BD672}"/>
              </a:ext>
            </a:extLst>
          </p:cNvPr>
          <p:cNvSpPr txBox="1"/>
          <p:nvPr/>
        </p:nvSpPr>
        <p:spPr>
          <a:xfrm rot="587252">
            <a:off x="4966573" y="1592652"/>
            <a:ext cx="2661313" cy="1200329"/>
          </a:xfrm>
          <a:prstGeom prst="rect">
            <a:avLst/>
          </a:prstGeom>
          <a:noFill/>
        </p:spPr>
        <p:txBody>
          <a:bodyPr wrap="square" rtlCol="0">
            <a:spAutoFit/>
          </a:bodyPr>
          <a:lstStyle/>
          <a:p>
            <a:r>
              <a:rPr lang="en-US" sz="7200" dirty="0">
                <a:latin typeface="Throw My Hands Up in the Air" panose="02000506000000020004" pitchFamily="2" charset="0"/>
              </a:rPr>
              <a:t>Name</a:t>
            </a:r>
          </a:p>
        </p:txBody>
      </p:sp>
      <p:sp>
        <p:nvSpPr>
          <p:cNvPr id="8" name="TextBox 7">
            <a:extLst>
              <a:ext uri="{FF2B5EF4-FFF2-40B4-BE49-F238E27FC236}">
                <a16:creationId xmlns:a16="http://schemas.microsoft.com/office/drawing/2014/main" id="{FD800602-6AEF-C3B9-D7C0-BEF297CEC04B}"/>
              </a:ext>
            </a:extLst>
          </p:cNvPr>
          <p:cNvSpPr txBox="1"/>
          <p:nvPr/>
        </p:nvSpPr>
        <p:spPr>
          <a:xfrm>
            <a:off x="204456" y="3847550"/>
            <a:ext cx="8708099" cy="2554545"/>
          </a:xfrm>
          <a:prstGeom prst="rect">
            <a:avLst/>
          </a:prstGeom>
          <a:noFill/>
        </p:spPr>
        <p:txBody>
          <a:bodyPr wrap="square" rtlCol="0">
            <a:spAutoFit/>
          </a:bodyPr>
          <a:lstStyle/>
          <a:p>
            <a:pPr marL="514350" indent="-514350">
              <a:buFont typeface="+mj-lt"/>
              <a:buAutoNum type="arabicPeriod"/>
            </a:pPr>
            <a:r>
              <a:rPr lang="en-US" sz="3200" dirty="0">
                <a:latin typeface="Architects Daughter" panose="02000505000000020004" pitchFamily="2" charset="0"/>
              </a:rPr>
              <a:t>Write your name on 2 different post-it notes. </a:t>
            </a:r>
          </a:p>
          <a:p>
            <a:pPr marL="514350" indent="-514350">
              <a:buFont typeface="+mj-lt"/>
              <a:buAutoNum type="arabicPeriod"/>
            </a:pPr>
            <a:endParaRPr lang="en-US" sz="3200" dirty="0">
              <a:latin typeface="Architects Daughter" panose="02000505000000020004" pitchFamily="2" charset="0"/>
            </a:endParaRPr>
          </a:p>
          <a:p>
            <a:pPr marL="514350" indent="-514350">
              <a:buFont typeface="+mj-lt"/>
              <a:buAutoNum type="arabicPeriod"/>
            </a:pPr>
            <a:r>
              <a:rPr lang="en-US" sz="3200" dirty="0">
                <a:latin typeface="Architects Daughter" panose="02000505000000020004" pitchFamily="2" charset="0"/>
              </a:rPr>
              <a:t>Post them on the topics you want to focus on.</a:t>
            </a:r>
          </a:p>
        </p:txBody>
      </p:sp>
    </p:spTree>
    <p:extLst>
      <p:ext uri="{BB962C8B-B14F-4D97-AF65-F5344CB8AC3E}">
        <p14:creationId xmlns:p14="http://schemas.microsoft.com/office/powerpoint/2010/main" val="40756220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4C9949-B82E-4612-B770-3899691B19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1501" y="-1"/>
            <a:ext cx="10311401" cy="6874267"/>
          </a:xfrm>
          <a:prstGeom prst="rect">
            <a:avLst/>
          </a:prstGeom>
        </p:spPr>
      </p:pic>
      <p:sp>
        <p:nvSpPr>
          <p:cNvPr id="47107" name="TextBox 2">
            <a:extLst>
              <a:ext uri="{FF2B5EF4-FFF2-40B4-BE49-F238E27FC236}">
                <a16:creationId xmlns:a16="http://schemas.microsoft.com/office/drawing/2014/main" id="{81E2218C-9E4E-4EDE-B739-8E247E1EEF9D}"/>
              </a:ext>
            </a:extLst>
          </p:cNvPr>
          <p:cNvSpPr txBox="1">
            <a:spLocks noChangeArrowheads="1"/>
          </p:cNvSpPr>
          <p:nvPr/>
        </p:nvSpPr>
        <p:spPr bwMode="auto">
          <a:xfrm rot="21295339">
            <a:off x="2794653" y="3197200"/>
            <a:ext cx="9144000" cy="186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eaLnBrk="1" hangingPunct="1">
              <a:spcBef>
                <a:spcPct val="0"/>
              </a:spcBef>
              <a:buFontTx/>
              <a:buNone/>
            </a:pPr>
            <a:r>
              <a:rPr lang="en-US" altLang="en-US" sz="11500" dirty="0">
                <a:latin typeface="Bloomishly" pitchFamily="50" charset="0"/>
              </a:rPr>
              <a:t>Questions?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9F8BC67-513F-4249-8186-E8849161D40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0" y="0"/>
            <a:ext cx="6858000" cy="6858000"/>
          </a:xfrm>
          <a:prstGeom prst="rect">
            <a:avLst/>
          </a:prstGeom>
        </p:spPr>
      </p:pic>
      <p:sp>
        <p:nvSpPr>
          <p:cNvPr id="4" name="TextBox 3">
            <a:extLst>
              <a:ext uri="{FF2B5EF4-FFF2-40B4-BE49-F238E27FC236}">
                <a16:creationId xmlns:a16="http://schemas.microsoft.com/office/drawing/2014/main" id="{593E0C58-EA8D-4949-B4BF-86ECDAC3ABA3}"/>
              </a:ext>
            </a:extLst>
          </p:cNvPr>
          <p:cNvSpPr txBox="1"/>
          <p:nvPr/>
        </p:nvSpPr>
        <p:spPr>
          <a:xfrm>
            <a:off x="208721" y="159026"/>
            <a:ext cx="4363279" cy="1446550"/>
          </a:xfrm>
          <a:prstGeom prst="rect">
            <a:avLst/>
          </a:prstGeom>
          <a:noFill/>
        </p:spPr>
        <p:txBody>
          <a:bodyPr wrap="square" rtlCol="0">
            <a:spAutoFit/>
          </a:bodyPr>
          <a:lstStyle/>
          <a:p>
            <a:r>
              <a:rPr lang="en-US" sz="8800" dirty="0">
                <a:latin typeface="Bloomishly" pitchFamily="50" charset="0"/>
              </a:rPr>
              <a:t>Focus on</a:t>
            </a:r>
          </a:p>
        </p:txBody>
      </p:sp>
      <p:sp>
        <p:nvSpPr>
          <p:cNvPr id="6" name="TextBox 5">
            <a:extLst>
              <a:ext uri="{FF2B5EF4-FFF2-40B4-BE49-F238E27FC236}">
                <a16:creationId xmlns:a16="http://schemas.microsoft.com/office/drawing/2014/main" id="{F50C3542-A5F3-955A-A332-83FAEEC48F02}"/>
              </a:ext>
            </a:extLst>
          </p:cNvPr>
          <p:cNvSpPr txBox="1"/>
          <p:nvPr/>
        </p:nvSpPr>
        <p:spPr>
          <a:xfrm>
            <a:off x="1851992" y="1349103"/>
            <a:ext cx="4757530" cy="830997"/>
          </a:xfrm>
          <a:prstGeom prst="rect">
            <a:avLst/>
          </a:prstGeom>
          <a:noFill/>
        </p:spPr>
        <p:txBody>
          <a:bodyPr wrap="square">
            <a:spAutoFit/>
          </a:bodyPr>
          <a:lstStyle/>
          <a:p>
            <a:pPr algn="ctr"/>
            <a:r>
              <a:rPr lang="en-US" sz="4800" dirty="0">
                <a:latin typeface="Abadi" panose="020B0604020104020204" pitchFamily="34" charset="0"/>
              </a:rPr>
              <a:t>Variety</a:t>
            </a:r>
          </a:p>
        </p:txBody>
      </p:sp>
    </p:spTree>
    <p:extLst>
      <p:ext uri="{BB962C8B-B14F-4D97-AF65-F5344CB8AC3E}">
        <p14:creationId xmlns:p14="http://schemas.microsoft.com/office/powerpoint/2010/main" val="39130792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99013" y="-81968"/>
            <a:ext cx="5319091" cy="2862322"/>
          </a:xfrm>
          <a:prstGeom prst="rect">
            <a:avLst/>
          </a:prstGeom>
          <a:noFill/>
        </p:spPr>
        <p:txBody>
          <a:bodyPr wrap="square" rtlCol="0">
            <a:spAutoFit/>
          </a:bodyPr>
          <a:lstStyle/>
          <a:p>
            <a:pPr algn="ctr"/>
            <a:r>
              <a:rPr lang="en-US" sz="6000" b="1" dirty="0">
                <a:effectLst>
                  <a:outerShdw blurRad="38100" dist="38100" dir="2700000" algn="tl">
                    <a:srgbClr val="000000">
                      <a:alpha val="43137"/>
                    </a:srgbClr>
                  </a:outerShdw>
                </a:effectLst>
                <a:latin typeface="Waiting for the Sunrise" panose="02000506000000020004" pitchFamily="2" charset="0"/>
              </a:rPr>
              <a:t>Events Leading to the Texas Revolution</a:t>
            </a:r>
          </a:p>
        </p:txBody>
      </p:sp>
      <p:pic>
        <p:nvPicPr>
          <p:cNvPr id="6" name="Picture 5">
            <a:extLst>
              <a:ext uri="{FF2B5EF4-FFF2-40B4-BE49-F238E27FC236}">
                <a16:creationId xmlns:a16="http://schemas.microsoft.com/office/drawing/2014/main" id="{40921853-4473-6408-D08A-1E72931BD1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99212" y="2507210"/>
            <a:ext cx="5118691" cy="4623934"/>
          </a:xfrm>
          <a:prstGeom prst="rect">
            <a:avLst/>
          </a:prstGeom>
        </p:spPr>
      </p:pic>
      <p:pic>
        <p:nvPicPr>
          <p:cNvPr id="8" name="Picture 7" descr="A person in a military uniform&#10;&#10;AI-generated content may be incorrect.">
            <a:extLst>
              <a:ext uri="{FF2B5EF4-FFF2-40B4-BE49-F238E27FC236}">
                <a16:creationId xmlns:a16="http://schemas.microsoft.com/office/drawing/2014/main" id="{7EB810C0-7C61-6A39-2D17-0D7FC9564F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9217" y="176450"/>
            <a:ext cx="4795642" cy="6681550"/>
          </a:xfrm>
          <a:prstGeom prst="rect">
            <a:avLst/>
          </a:prstGeom>
        </p:spPr>
      </p:pic>
    </p:spTree>
    <p:extLst>
      <p:ext uri="{BB962C8B-B14F-4D97-AF65-F5344CB8AC3E}">
        <p14:creationId xmlns:p14="http://schemas.microsoft.com/office/powerpoint/2010/main" val="1557849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BFD2F7-CD3C-4FFA-D49C-4AAE9C72801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E90F2B3-92FB-0521-AD16-D9FA4940F1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18091"/>
          </a:xfrm>
          <a:prstGeom prst="rect">
            <a:avLst/>
          </a:prstGeom>
        </p:spPr>
      </p:pic>
    </p:spTree>
    <p:extLst>
      <p:ext uri="{BB962C8B-B14F-4D97-AF65-F5344CB8AC3E}">
        <p14:creationId xmlns:p14="http://schemas.microsoft.com/office/powerpoint/2010/main" val="16025277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Box 1"/>
          <p:cNvSpPr txBox="1">
            <a:spLocks noChangeArrowheads="1"/>
          </p:cNvSpPr>
          <p:nvPr/>
        </p:nvSpPr>
        <p:spPr bwMode="auto">
          <a:xfrm>
            <a:off x="209343" y="1006328"/>
            <a:ext cx="8543718" cy="483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800" b="1" dirty="0">
                <a:solidFill>
                  <a:schemeClr val="accent1"/>
                </a:solidFill>
                <a:latin typeface="Architects Daughter" panose="02000505000000020004" pitchFamily="2" charset="0"/>
              </a:rPr>
              <a:t>Lisa – add the slides you want for the lesson</a:t>
            </a:r>
          </a:p>
          <a:p>
            <a:pPr>
              <a:spcBef>
                <a:spcPct val="0"/>
              </a:spcBef>
              <a:buFontTx/>
              <a:buNone/>
            </a:pPr>
            <a:endParaRPr lang="en-US" altLang="en-US" sz="2800" b="1" dirty="0">
              <a:solidFill>
                <a:schemeClr val="accent1"/>
              </a:solidFill>
              <a:latin typeface="Architects Daughter" panose="02000505000000020004" pitchFamily="2" charset="0"/>
            </a:endParaRPr>
          </a:p>
          <a:p>
            <a:pPr>
              <a:spcBef>
                <a:spcPct val="0"/>
              </a:spcBef>
              <a:buFontTx/>
              <a:buNone/>
            </a:pPr>
            <a:r>
              <a:rPr lang="en-US" altLang="en-US" sz="2800" b="1" dirty="0">
                <a:solidFill>
                  <a:schemeClr val="accent1"/>
                </a:solidFill>
                <a:latin typeface="Architects Daughter" panose="02000505000000020004" pitchFamily="2" charset="0"/>
              </a:rPr>
              <a:t>Focus on the preview – 4 corners</a:t>
            </a:r>
          </a:p>
          <a:p>
            <a:pPr>
              <a:spcBef>
                <a:spcPct val="0"/>
              </a:spcBef>
              <a:buFontTx/>
              <a:buNone/>
            </a:pPr>
            <a:r>
              <a:rPr lang="en-US" altLang="en-US" sz="2800" b="1" dirty="0">
                <a:solidFill>
                  <a:schemeClr val="accent1"/>
                </a:solidFill>
                <a:latin typeface="Architects Daughter" panose="02000505000000020004" pitchFamily="2" charset="0"/>
              </a:rPr>
              <a:t>Vocabulary Instruction – Do a 3, 2, 1 with the terms since color coded vocabulary is already modeled</a:t>
            </a:r>
          </a:p>
          <a:p>
            <a:pPr>
              <a:spcBef>
                <a:spcPct val="0"/>
              </a:spcBef>
              <a:buFontTx/>
              <a:buNone/>
            </a:pPr>
            <a:r>
              <a:rPr lang="en-US" altLang="en-US" sz="2800" b="1" dirty="0">
                <a:solidFill>
                  <a:schemeClr val="accent1"/>
                </a:solidFill>
                <a:latin typeface="Architects Daughter" panose="02000505000000020004" pitchFamily="2" charset="0"/>
              </a:rPr>
              <a:t>Card sort of economic/political/ social</a:t>
            </a:r>
          </a:p>
          <a:p>
            <a:pPr>
              <a:spcBef>
                <a:spcPct val="0"/>
              </a:spcBef>
              <a:buFontTx/>
              <a:buNone/>
            </a:pPr>
            <a:r>
              <a:rPr lang="en-US" altLang="en-US" sz="2800" b="1" dirty="0">
                <a:solidFill>
                  <a:schemeClr val="accent1"/>
                </a:solidFill>
                <a:latin typeface="Architects Daughter" panose="02000505000000020004" pitchFamily="2" charset="0"/>
              </a:rPr>
              <a:t>PAT List</a:t>
            </a:r>
          </a:p>
          <a:p>
            <a:pPr>
              <a:spcBef>
                <a:spcPct val="0"/>
              </a:spcBef>
              <a:buFontTx/>
              <a:buNone/>
            </a:pPr>
            <a:r>
              <a:rPr lang="en-US" altLang="en-US" sz="2800" b="1" dirty="0">
                <a:solidFill>
                  <a:schemeClr val="accent1"/>
                </a:solidFill>
                <a:latin typeface="Architects Daughter" panose="02000505000000020004" pitchFamily="2" charset="0"/>
              </a:rPr>
              <a:t>Reading of one Topic – Fredonian Rebellion</a:t>
            </a:r>
          </a:p>
          <a:p>
            <a:pPr>
              <a:spcBef>
                <a:spcPct val="0"/>
              </a:spcBef>
              <a:buFontTx/>
              <a:buNone/>
            </a:pPr>
            <a:r>
              <a:rPr lang="en-US" altLang="en-US" sz="2800" b="1" dirty="0">
                <a:solidFill>
                  <a:schemeClr val="accent1"/>
                </a:solidFill>
                <a:latin typeface="Architects Daughter" panose="02000505000000020004" pitchFamily="2" charset="0"/>
              </a:rPr>
              <a:t>Quotes and Questions</a:t>
            </a:r>
          </a:p>
          <a:p>
            <a:pPr>
              <a:spcBef>
                <a:spcPct val="0"/>
              </a:spcBef>
              <a:buFontTx/>
              <a:buNone/>
            </a:pPr>
            <a:r>
              <a:rPr lang="en-US" altLang="en-US" sz="2800" b="1" dirty="0">
                <a:solidFill>
                  <a:schemeClr val="accent1"/>
                </a:solidFill>
                <a:latin typeface="Architects Daughter" panose="02000505000000020004" pitchFamily="2" charset="0"/>
              </a:rPr>
              <a:t>Short discussion</a:t>
            </a:r>
          </a:p>
          <a:p>
            <a:pPr>
              <a:spcBef>
                <a:spcPct val="0"/>
              </a:spcBef>
              <a:buFontTx/>
              <a:buNone/>
            </a:pPr>
            <a:r>
              <a:rPr lang="en-US" altLang="en-US" sz="2800" b="1" dirty="0">
                <a:solidFill>
                  <a:schemeClr val="accent1"/>
                </a:solidFill>
                <a:latin typeface="Architects Daughter" panose="02000505000000020004" pitchFamily="2" charset="0"/>
              </a:rPr>
              <a:t>Cart Sort of Events for the end</a:t>
            </a:r>
            <a:endParaRPr lang="en-US" altLang="en-US" sz="2800" dirty="0">
              <a:latin typeface="Architects Daughter" panose="02000505000000020004" pitchFamily="2" charset="0"/>
            </a:endParaRPr>
          </a:p>
        </p:txBody>
      </p:sp>
      <p:sp>
        <p:nvSpPr>
          <p:cNvPr id="57347" name="TextBox 3"/>
          <p:cNvSpPr txBox="1">
            <a:spLocks noChangeArrowheads="1"/>
          </p:cNvSpPr>
          <p:nvPr/>
        </p:nvSpPr>
        <p:spPr bwMode="auto">
          <a:xfrm>
            <a:off x="0" y="74613"/>
            <a:ext cx="91170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r>
              <a:rPr lang="en-US" altLang="en-US" dirty="0">
                <a:latin typeface="Goudy Stout" panose="0202090407030B020401" pitchFamily="18" charset="0"/>
                <a:ea typeface="ＭＳ Ｐゴシック" panose="020B0600070205080204" pitchFamily="34" charset="-128"/>
              </a:rPr>
              <a:t>Objectives</a:t>
            </a:r>
          </a:p>
        </p:txBody>
      </p:sp>
      <p:pic>
        <p:nvPicPr>
          <p:cNvPr id="57348"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32188" y="658813"/>
            <a:ext cx="5584825" cy="7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B68314F7-10DB-171D-36D6-2166627FD08C}"/>
              </a:ext>
            </a:extLst>
          </p:cNvPr>
          <p:cNvSpPr txBox="1"/>
          <p:nvPr/>
        </p:nvSpPr>
        <p:spPr>
          <a:xfrm>
            <a:off x="-5212772" y="1665007"/>
            <a:ext cx="4675908" cy="923330"/>
          </a:xfrm>
          <a:prstGeom prst="rect">
            <a:avLst/>
          </a:prstGeom>
          <a:noFill/>
        </p:spPr>
        <p:txBody>
          <a:bodyPr wrap="square">
            <a:spAutoFit/>
          </a:bodyPr>
          <a:lstStyle/>
          <a:p>
            <a:r>
              <a:rPr lang="en-US" dirty="0"/>
              <a:t>Use a variety of primary and secondary sources to:</a:t>
            </a:r>
          </a:p>
          <a:p>
            <a:r>
              <a:rPr lang="en-US" dirty="0"/>
              <a:t>a. Analyze social studies content.</a:t>
            </a:r>
          </a:p>
        </p:txBody>
      </p:sp>
    </p:spTree>
    <p:extLst>
      <p:ext uri="{BB962C8B-B14F-4D97-AF65-F5344CB8AC3E}">
        <p14:creationId xmlns:p14="http://schemas.microsoft.com/office/powerpoint/2010/main" val="18313340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a:extLst>
              <a:ext uri="{FF2B5EF4-FFF2-40B4-BE49-F238E27FC236}">
                <a16:creationId xmlns:a16="http://schemas.microsoft.com/office/drawing/2014/main" id="{554C8A06-E7C4-474B-A2BC-057C89F2A8F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84375" y="611188"/>
            <a:ext cx="9369425" cy="6246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Rectangle 2">
            <a:extLst>
              <a:ext uri="{FF2B5EF4-FFF2-40B4-BE49-F238E27FC236}">
                <a16:creationId xmlns:a16="http://schemas.microsoft.com/office/drawing/2014/main" id="{0EBDDA68-75F0-4930-856A-4CC2A87B680D}"/>
              </a:ext>
            </a:extLst>
          </p:cNvPr>
          <p:cNvSpPr>
            <a:spLocks noChangeArrowheads="1"/>
          </p:cNvSpPr>
          <p:nvPr/>
        </p:nvSpPr>
        <p:spPr bwMode="auto">
          <a:xfrm>
            <a:off x="936625" y="934115"/>
            <a:ext cx="31242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dirty="0">
                <a:latin typeface="Chief Blueprint" panose="020B0500000000000000" pitchFamily="34" charset="0"/>
              </a:rPr>
              <a:t>What Design Qualities of Engagement did you observe?</a:t>
            </a:r>
          </a:p>
        </p:txBody>
      </p:sp>
      <p:sp>
        <p:nvSpPr>
          <p:cNvPr id="3" name="Speech Bubble: Oval 2">
            <a:extLst>
              <a:ext uri="{FF2B5EF4-FFF2-40B4-BE49-F238E27FC236}">
                <a16:creationId xmlns:a16="http://schemas.microsoft.com/office/drawing/2014/main" id="{8CF3C05D-F3C1-4372-83A1-694E5E04CE79}"/>
              </a:ext>
            </a:extLst>
          </p:cNvPr>
          <p:cNvSpPr/>
          <p:nvPr/>
        </p:nvSpPr>
        <p:spPr>
          <a:xfrm>
            <a:off x="403225" y="611188"/>
            <a:ext cx="4191000" cy="3200400"/>
          </a:xfrm>
          <a:prstGeom prst="wedgeEllipseCallout">
            <a:avLst>
              <a:gd name="adj1" fmla="val 67783"/>
              <a:gd name="adj2" fmla="val 22500"/>
            </a:avLst>
          </a:prstGeom>
          <a:noFill/>
          <a:ln w="28575">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Tree>
    <p:extLst>
      <p:ext uri="{BB962C8B-B14F-4D97-AF65-F5344CB8AC3E}">
        <p14:creationId xmlns:p14="http://schemas.microsoft.com/office/powerpoint/2010/main" val="13475376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6D43CB-DDE8-4B12-8AA9-6518B1BEAAA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137" y="762000"/>
            <a:ext cx="9144000" cy="6096000"/>
          </a:xfrm>
          <a:prstGeom prst="rect">
            <a:avLst/>
          </a:prstGeom>
        </p:spPr>
      </p:pic>
      <p:sp>
        <p:nvSpPr>
          <p:cNvPr id="47107" name="TextBox 2">
            <a:extLst>
              <a:ext uri="{FF2B5EF4-FFF2-40B4-BE49-F238E27FC236}">
                <a16:creationId xmlns:a16="http://schemas.microsoft.com/office/drawing/2014/main" id="{81E2218C-9E4E-4EDE-B739-8E247E1EEF9D}"/>
              </a:ext>
            </a:extLst>
          </p:cNvPr>
          <p:cNvSpPr txBox="1">
            <a:spLocks noChangeArrowheads="1"/>
          </p:cNvSpPr>
          <p:nvPr/>
        </p:nvSpPr>
        <p:spPr bwMode="auto">
          <a:xfrm rot="20947429">
            <a:off x="769089" y="668212"/>
            <a:ext cx="91440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eaLnBrk="1" hangingPunct="1">
              <a:spcBef>
                <a:spcPct val="0"/>
              </a:spcBef>
              <a:buFontTx/>
              <a:buNone/>
            </a:pPr>
            <a:r>
              <a:rPr lang="en-US" altLang="en-US" sz="9600" dirty="0">
                <a:latin typeface="Bloomishly" pitchFamily="50" charset="0"/>
              </a:rPr>
              <a:t>Questions</a:t>
            </a:r>
          </a:p>
        </p:txBody>
      </p:sp>
      <p:sp>
        <p:nvSpPr>
          <p:cNvPr id="4" name="TextBox 3">
            <a:extLst>
              <a:ext uri="{FF2B5EF4-FFF2-40B4-BE49-F238E27FC236}">
                <a16:creationId xmlns:a16="http://schemas.microsoft.com/office/drawing/2014/main" id="{BF1939EA-7276-438C-9F0F-66BF441CBFEF}"/>
              </a:ext>
            </a:extLst>
          </p:cNvPr>
          <p:cNvSpPr txBox="1"/>
          <p:nvPr/>
        </p:nvSpPr>
        <p:spPr>
          <a:xfrm>
            <a:off x="203273" y="252714"/>
            <a:ext cx="3389244" cy="1200329"/>
          </a:xfrm>
          <a:prstGeom prst="rect">
            <a:avLst/>
          </a:prstGeom>
          <a:noFill/>
        </p:spPr>
        <p:txBody>
          <a:bodyPr wrap="square" rtlCol="0">
            <a:spAutoFit/>
          </a:bodyPr>
          <a:lstStyle/>
          <a:p>
            <a:r>
              <a:rPr lang="en-US" sz="7200" dirty="0">
                <a:latin typeface="Abscissa" panose="00000400000000000000" pitchFamily="2" charset="0"/>
              </a:rPr>
              <a:t>What</a:t>
            </a:r>
          </a:p>
        </p:txBody>
      </p:sp>
      <p:sp>
        <p:nvSpPr>
          <p:cNvPr id="5" name="TextBox 4">
            <a:extLst>
              <a:ext uri="{FF2B5EF4-FFF2-40B4-BE49-F238E27FC236}">
                <a16:creationId xmlns:a16="http://schemas.microsoft.com/office/drawing/2014/main" id="{1634A5DD-3825-418D-AD88-D1601A74676A}"/>
              </a:ext>
            </a:extLst>
          </p:cNvPr>
          <p:cNvSpPr txBox="1"/>
          <p:nvPr/>
        </p:nvSpPr>
        <p:spPr>
          <a:xfrm>
            <a:off x="203273" y="2655838"/>
            <a:ext cx="3778418" cy="2308324"/>
          </a:xfrm>
          <a:prstGeom prst="rect">
            <a:avLst/>
          </a:prstGeom>
          <a:noFill/>
        </p:spPr>
        <p:txBody>
          <a:bodyPr wrap="square" rtlCol="0">
            <a:spAutoFit/>
          </a:bodyPr>
          <a:lstStyle/>
          <a:p>
            <a:r>
              <a:rPr lang="en-US" sz="7200" dirty="0">
                <a:latin typeface="Abscissa" panose="00000400000000000000" pitchFamily="2" charset="0"/>
              </a:rPr>
              <a:t>have I created?</a:t>
            </a:r>
          </a:p>
        </p:txBody>
      </p:sp>
    </p:spTree>
    <p:extLst>
      <p:ext uri="{BB962C8B-B14F-4D97-AF65-F5344CB8AC3E}">
        <p14:creationId xmlns:p14="http://schemas.microsoft.com/office/powerpoint/2010/main" val="17956640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water, outdoor, dark, sitting&#10;&#10;Description generated with high confidence">
            <a:extLst>
              <a:ext uri="{FF2B5EF4-FFF2-40B4-BE49-F238E27FC236}">
                <a16:creationId xmlns:a16="http://schemas.microsoft.com/office/drawing/2014/main" id="{DC485EF7-F222-4A1B-BD6A-CA02E9C791F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75932"/>
            <a:ext cx="9144000" cy="9141388"/>
          </a:xfrm>
          <a:prstGeom prst="rect">
            <a:avLst/>
          </a:prstGeom>
        </p:spPr>
      </p:pic>
      <p:sp>
        <p:nvSpPr>
          <p:cNvPr id="4" name="TextBox 3">
            <a:extLst>
              <a:ext uri="{FF2B5EF4-FFF2-40B4-BE49-F238E27FC236}">
                <a16:creationId xmlns:a16="http://schemas.microsoft.com/office/drawing/2014/main" id="{8F5B900D-8299-4D1B-A2C8-E42A3425D73E}"/>
              </a:ext>
            </a:extLst>
          </p:cNvPr>
          <p:cNvSpPr txBox="1"/>
          <p:nvPr/>
        </p:nvSpPr>
        <p:spPr>
          <a:xfrm>
            <a:off x="2665379" y="428016"/>
            <a:ext cx="4513634" cy="1446550"/>
          </a:xfrm>
          <a:prstGeom prst="rect">
            <a:avLst/>
          </a:prstGeom>
          <a:noFill/>
        </p:spPr>
        <p:txBody>
          <a:bodyPr wrap="square" rtlCol="0">
            <a:spAutoFit/>
          </a:bodyPr>
          <a:lstStyle/>
          <a:p>
            <a:r>
              <a:rPr lang="en-US" sz="8800" dirty="0">
                <a:solidFill>
                  <a:schemeClr val="bg1"/>
                </a:solidFill>
                <a:latin typeface="Be Bright" panose="02000506000000020003" pitchFamily="50" charset="0"/>
              </a:rPr>
              <a:t>Reflection</a:t>
            </a:r>
          </a:p>
        </p:txBody>
      </p:sp>
    </p:spTree>
    <p:extLst>
      <p:ext uri="{BB962C8B-B14F-4D97-AF65-F5344CB8AC3E}">
        <p14:creationId xmlns:p14="http://schemas.microsoft.com/office/powerpoint/2010/main" val="5301028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17">
            <a:extLst>
              <a:ext uri="{FF2B5EF4-FFF2-40B4-BE49-F238E27FC236}">
                <a16:creationId xmlns:a16="http://schemas.microsoft.com/office/drawing/2014/main" id="{35700542-649E-920E-F2CE-B1F1A68A0B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peech Bubble: Rectangle with Corners Rounded 5">
            <a:extLst>
              <a:ext uri="{FF2B5EF4-FFF2-40B4-BE49-F238E27FC236}">
                <a16:creationId xmlns:a16="http://schemas.microsoft.com/office/drawing/2014/main" id="{0CA00AAF-30AE-39E4-5F99-3EC05B30C7C3}"/>
              </a:ext>
            </a:extLst>
          </p:cNvPr>
          <p:cNvSpPr/>
          <p:nvPr/>
        </p:nvSpPr>
        <p:spPr>
          <a:xfrm rot="20991018">
            <a:off x="377825" y="962025"/>
            <a:ext cx="2665413" cy="1147763"/>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 name="Rectangle 1">
            <a:extLst>
              <a:ext uri="{FF2B5EF4-FFF2-40B4-BE49-F238E27FC236}">
                <a16:creationId xmlns:a16="http://schemas.microsoft.com/office/drawing/2014/main" id="{07AEAD14-AF15-144B-255B-5D638FC8E62C}"/>
              </a:ext>
            </a:extLst>
          </p:cNvPr>
          <p:cNvSpPr/>
          <p:nvPr/>
        </p:nvSpPr>
        <p:spPr>
          <a:xfrm rot="20986987">
            <a:off x="401638" y="1031875"/>
            <a:ext cx="2571750" cy="1131888"/>
          </a:xfrm>
          <a:prstGeom prst="rect">
            <a:avLst/>
          </a:prstGeom>
        </p:spPr>
        <p:txBody>
          <a:bodyPr>
            <a:spAutoFit/>
          </a:bodyPr>
          <a:lstStyle/>
          <a:p>
            <a:pPr>
              <a:defRPr/>
            </a:pPr>
            <a:r>
              <a:rPr lang="en-US" sz="1350" dirty="0">
                <a:solidFill>
                  <a:srgbClr val="000000"/>
                </a:solidFill>
                <a:latin typeface="Chief Blueprint" panose="020B0500000000000000" pitchFamily="34" charset="0"/>
              </a:rPr>
              <a:t>Students need to be engaged to learn.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Schlechty’s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Design Qualities of Engagement</a:t>
            </a:r>
          </a:p>
        </p:txBody>
      </p:sp>
      <p:sp>
        <p:nvSpPr>
          <p:cNvPr id="11" name="Speech Bubble: Rectangle 10">
            <a:extLst>
              <a:ext uri="{FF2B5EF4-FFF2-40B4-BE49-F238E27FC236}">
                <a16:creationId xmlns:a16="http://schemas.microsoft.com/office/drawing/2014/main" id="{E49D42FB-3BB4-1EBC-608B-98BE183DB8AC}"/>
              </a:ext>
            </a:extLst>
          </p:cNvPr>
          <p:cNvSpPr/>
          <p:nvPr/>
        </p:nvSpPr>
        <p:spPr>
          <a:xfrm>
            <a:off x="280988" y="106363"/>
            <a:ext cx="6867525" cy="503237"/>
          </a:xfrm>
          <a:prstGeom prst="wedgeRectCallout">
            <a:avLst>
              <a:gd name="adj1" fmla="val -21519"/>
              <a:gd name="adj2" fmla="val 11605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dirty="0"/>
          </a:p>
        </p:txBody>
      </p:sp>
      <p:sp>
        <p:nvSpPr>
          <p:cNvPr id="10247" name="TextBox 2">
            <a:extLst>
              <a:ext uri="{FF2B5EF4-FFF2-40B4-BE49-F238E27FC236}">
                <a16:creationId xmlns:a16="http://schemas.microsoft.com/office/drawing/2014/main" id="{DE9AFE3C-8D55-5897-B349-5A453E77A458}"/>
              </a:ext>
            </a:extLst>
          </p:cNvPr>
          <p:cNvSpPr txBox="1">
            <a:spLocks noChangeArrowheads="1"/>
          </p:cNvSpPr>
          <p:nvPr/>
        </p:nvSpPr>
        <p:spPr bwMode="auto">
          <a:xfrm>
            <a:off x="280988" y="139700"/>
            <a:ext cx="70453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200">
                <a:latin typeface="Chief Blueprint" panose="020B0500000000000000" pitchFamily="34" charset="0"/>
              </a:rPr>
              <a:t>What do I believe about Social Studies instruction?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3">
            <a:extLst>
              <a:ext uri="{FF2B5EF4-FFF2-40B4-BE49-F238E27FC236}">
                <a16:creationId xmlns:a16="http://schemas.microsoft.com/office/drawing/2014/main" id="{C191B77A-1C15-4D34-B07A-062FBD5F61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81000"/>
            <a:ext cx="91440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1" name="TextBox 2">
            <a:extLst>
              <a:ext uri="{FF2B5EF4-FFF2-40B4-BE49-F238E27FC236}">
                <a16:creationId xmlns:a16="http://schemas.microsoft.com/office/drawing/2014/main" id="{4EFFAC25-0AD1-4436-AE6E-1EB93EC3787D}"/>
              </a:ext>
            </a:extLst>
          </p:cNvPr>
          <p:cNvSpPr txBox="1">
            <a:spLocks noChangeArrowheads="1"/>
          </p:cNvSpPr>
          <p:nvPr/>
        </p:nvSpPr>
        <p:spPr bwMode="auto">
          <a:xfrm>
            <a:off x="2667000" y="4922838"/>
            <a:ext cx="4716463"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800">
                <a:latin typeface="Bloomishly" pitchFamily="50" charset="0"/>
              </a:rPr>
              <a:t>Break!</a:t>
            </a:r>
          </a:p>
        </p:txBody>
      </p:sp>
      <p:sp>
        <p:nvSpPr>
          <p:cNvPr id="78852" name="TextBox 4">
            <a:extLst>
              <a:ext uri="{FF2B5EF4-FFF2-40B4-BE49-F238E27FC236}">
                <a16:creationId xmlns:a16="http://schemas.microsoft.com/office/drawing/2014/main" id="{73810577-8B3E-42A6-B410-DCC8F4E7F491}"/>
              </a:ext>
            </a:extLst>
          </p:cNvPr>
          <p:cNvSpPr txBox="1">
            <a:spLocks noChangeArrowheads="1"/>
          </p:cNvSpPr>
          <p:nvPr/>
        </p:nvSpPr>
        <p:spPr bwMode="auto">
          <a:xfrm>
            <a:off x="1520825" y="749300"/>
            <a:ext cx="732631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6000">
                <a:latin typeface="Janda Everyday Casual" panose="02000503000000020004" pitchFamily="2" charset="0"/>
              </a:rPr>
              <a:t>Take a 15 minute</a:t>
            </a:r>
          </a:p>
        </p:txBody>
      </p:sp>
    </p:spTree>
    <p:extLst>
      <p:ext uri="{BB962C8B-B14F-4D97-AF65-F5344CB8AC3E}">
        <p14:creationId xmlns:p14="http://schemas.microsoft.com/office/powerpoint/2010/main" val="34611765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9F8BC67-513F-4249-8186-E8849161D40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0" y="0"/>
            <a:ext cx="6858000" cy="6858000"/>
          </a:xfrm>
          <a:prstGeom prst="rect">
            <a:avLst/>
          </a:prstGeom>
        </p:spPr>
      </p:pic>
      <p:sp>
        <p:nvSpPr>
          <p:cNvPr id="4" name="TextBox 3">
            <a:extLst>
              <a:ext uri="{FF2B5EF4-FFF2-40B4-BE49-F238E27FC236}">
                <a16:creationId xmlns:a16="http://schemas.microsoft.com/office/drawing/2014/main" id="{593E0C58-EA8D-4949-B4BF-86ECDAC3ABA3}"/>
              </a:ext>
            </a:extLst>
          </p:cNvPr>
          <p:cNvSpPr txBox="1"/>
          <p:nvPr/>
        </p:nvSpPr>
        <p:spPr>
          <a:xfrm>
            <a:off x="208721" y="159026"/>
            <a:ext cx="4363279" cy="1446550"/>
          </a:xfrm>
          <a:prstGeom prst="rect">
            <a:avLst/>
          </a:prstGeom>
          <a:noFill/>
        </p:spPr>
        <p:txBody>
          <a:bodyPr wrap="square" rtlCol="0">
            <a:spAutoFit/>
          </a:bodyPr>
          <a:lstStyle/>
          <a:p>
            <a:r>
              <a:rPr lang="en-US" sz="8800" dirty="0">
                <a:latin typeface="Bloomishly" pitchFamily="50" charset="0"/>
              </a:rPr>
              <a:t>Focus on</a:t>
            </a:r>
          </a:p>
        </p:txBody>
      </p:sp>
      <p:sp>
        <p:nvSpPr>
          <p:cNvPr id="5" name="TextBox 4">
            <a:extLst>
              <a:ext uri="{FF2B5EF4-FFF2-40B4-BE49-F238E27FC236}">
                <a16:creationId xmlns:a16="http://schemas.microsoft.com/office/drawing/2014/main" id="{95AFAD06-8794-434E-B0EE-DFE607AB60C7}"/>
              </a:ext>
            </a:extLst>
          </p:cNvPr>
          <p:cNvSpPr txBox="1"/>
          <p:nvPr/>
        </p:nvSpPr>
        <p:spPr>
          <a:xfrm>
            <a:off x="2898913" y="1543422"/>
            <a:ext cx="2683565" cy="646331"/>
          </a:xfrm>
          <a:prstGeom prst="rect">
            <a:avLst/>
          </a:prstGeom>
          <a:noFill/>
        </p:spPr>
        <p:txBody>
          <a:bodyPr wrap="square" rtlCol="0">
            <a:spAutoFit/>
          </a:bodyPr>
          <a:lstStyle/>
          <a:p>
            <a:pPr algn="ctr"/>
            <a:r>
              <a:rPr lang="en-US" sz="3600" dirty="0">
                <a:latin typeface="Abadi" panose="020B0604020104020204" pitchFamily="34" charset="0"/>
              </a:rPr>
              <a:t>Novelty </a:t>
            </a:r>
          </a:p>
        </p:txBody>
      </p:sp>
    </p:spTree>
    <p:extLst>
      <p:ext uri="{BB962C8B-B14F-4D97-AF65-F5344CB8AC3E}">
        <p14:creationId xmlns:p14="http://schemas.microsoft.com/office/powerpoint/2010/main" val="9925908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DB1E469-4C95-4B38-BD06-14F50F2721A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contrast="40000"/>
                    </a14:imgEffect>
                  </a14:imgLayer>
                </a14:imgProps>
              </a:ext>
            </a:extLst>
          </a:blip>
          <a:stretch>
            <a:fillRect/>
          </a:stretch>
        </p:blipFill>
        <p:spPr>
          <a:xfrm rot="16200000">
            <a:off x="-126678" y="-2783512"/>
            <a:ext cx="8330556" cy="11107408"/>
          </a:xfrm>
          <a:prstGeom prst="rect">
            <a:avLst/>
          </a:prstGeom>
        </p:spPr>
      </p:pic>
      <p:sp>
        <p:nvSpPr>
          <p:cNvPr id="6" name="Rectangle 5">
            <a:extLst>
              <a:ext uri="{FF2B5EF4-FFF2-40B4-BE49-F238E27FC236}">
                <a16:creationId xmlns:a16="http://schemas.microsoft.com/office/drawing/2014/main" id="{E434F08C-18AD-4D8A-9C69-44CE72728B8B}"/>
              </a:ext>
            </a:extLst>
          </p:cNvPr>
          <p:cNvSpPr/>
          <p:nvPr/>
        </p:nvSpPr>
        <p:spPr>
          <a:xfrm>
            <a:off x="-487766" y="4626388"/>
            <a:ext cx="10467789" cy="201825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BDC6E97-DE94-4D40-B087-14555C66AF0B}"/>
              </a:ext>
            </a:extLst>
          </p:cNvPr>
          <p:cNvSpPr txBox="1"/>
          <p:nvPr/>
        </p:nvSpPr>
        <p:spPr>
          <a:xfrm>
            <a:off x="100388" y="4626388"/>
            <a:ext cx="9043611" cy="1754326"/>
          </a:xfrm>
          <a:prstGeom prst="rect">
            <a:avLst/>
          </a:prstGeom>
          <a:noFill/>
        </p:spPr>
        <p:txBody>
          <a:bodyPr wrap="square">
            <a:spAutoFit/>
          </a:bodyPr>
          <a:lstStyle/>
          <a:p>
            <a:r>
              <a:rPr lang="en-US" sz="5400" dirty="0">
                <a:solidFill>
                  <a:schemeClr val="bg1"/>
                </a:solidFill>
                <a:latin typeface="Abadi" panose="020B0604020104020204" pitchFamily="34" charset="0"/>
              </a:rPr>
              <a:t>Columbus, Conquest &amp; </a:t>
            </a:r>
          </a:p>
          <a:p>
            <a:r>
              <a:rPr lang="en-US" sz="5400" dirty="0">
                <a:solidFill>
                  <a:schemeClr val="bg1"/>
                </a:solidFill>
                <a:latin typeface="Abadi" panose="020B0604020104020204" pitchFamily="34" charset="0"/>
              </a:rPr>
              <a:t>Colonization</a:t>
            </a:r>
            <a:endParaRPr lang="en-US" sz="5400" dirty="0"/>
          </a:p>
        </p:txBody>
      </p:sp>
    </p:spTree>
    <p:extLst>
      <p:ext uri="{BB962C8B-B14F-4D97-AF65-F5344CB8AC3E}">
        <p14:creationId xmlns:p14="http://schemas.microsoft.com/office/powerpoint/2010/main" val="30481731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C670960-2694-CD9C-C175-40F4F9F34401}"/>
              </a:ext>
            </a:extLst>
          </p:cNvPr>
          <p:cNvPicPr>
            <a:picLocks noChangeAspect="1"/>
          </p:cNvPicPr>
          <p:nvPr/>
        </p:nvPicPr>
        <p:blipFill>
          <a:blip r:embed="rId3"/>
          <a:stretch>
            <a:fillRect/>
          </a:stretch>
        </p:blipFill>
        <p:spPr>
          <a:xfrm>
            <a:off x="4860262" y="736600"/>
            <a:ext cx="4383404" cy="6303810"/>
          </a:xfrm>
          <a:prstGeom prst="rect">
            <a:avLst/>
          </a:prstGeom>
        </p:spPr>
      </p:pic>
      <p:sp>
        <p:nvSpPr>
          <p:cNvPr id="57346" name="TextBox 1"/>
          <p:cNvSpPr txBox="1">
            <a:spLocks noChangeArrowheads="1"/>
          </p:cNvSpPr>
          <p:nvPr/>
        </p:nvSpPr>
        <p:spPr bwMode="auto">
          <a:xfrm>
            <a:off x="189465" y="1012954"/>
            <a:ext cx="5338499"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800" b="1" dirty="0">
                <a:solidFill>
                  <a:schemeClr val="accent1"/>
                </a:solidFill>
                <a:latin typeface="Architects Daughter" panose="02000505000000020004" pitchFamily="2" charset="0"/>
              </a:rPr>
              <a:t>Content Objective: </a:t>
            </a:r>
            <a:r>
              <a:rPr lang="en-US" altLang="en-US" sz="2800" dirty="0">
                <a:latin typeface="Architects Daughter" panose="02000505000000020004" pitchFamily="2" charset="0"/>
              </a:rPr>
              <a:t>Students will trace characteristics of Latin America that resulted from historical events such as colonization, immigration and trade from the Columbian Exchange.</a:t>
            </a:r>
          </a:p>
          <a:p>
            <a:pPr>
              <a:spcBef>
                <a:spcPct val="0"/>
              </a:spcBef>
              <a:buFontTx/>
              <a:buNone/>
            </a:pPr>
            <a:endParaRPr lang="en-US" altLang="en-US" sz="2800" dirty="0">
              <a:latin typeface="Architects Daughter" panose="02000505000000020004" pitchFamily="2" charset="0"/>
            </a:endParaRPr>
          </a:p>
        </p:txBody>
      </p:sp>
      <p:sp>
        <p:nvSpPr>
          <p:cNvPr id="57347" name="TextBox 3"/>
          <p:cNvSpPr txBox="1">
            <a:spLocks noChangeArrowheads="1"/>
          </p:cNvSpPr>
          <p:nvPr/>
        </p:nvSpPr>
        <p:spPr bwMode="auto">
          <a:xfrm>
            <a:off x="0" y="74613"/>
            <a:ext cx="91170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r>
              <a:rPr lang="en-US" altLang="en-US" dirty="0">
                <a:latin typeface="Goudy Stout" panose="0202090407030B020401" pitchFamily="18" charset="0"/>
                <a:ea typeface="ＭＳ Ｐゴシック" panose="020B0600070205080204" pitchFamily="34" charset="-128"/>
              </a:rPr>
              <a:t>Objectives</a:t>
            </a:r>
          </a:p>
        </p:txBody>
      </p:sp>
      <p:pic>
        <p:nvPicPr>
          <p:cNvPr id="57348"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32188" y="658813"/>
            <a:ext cx="5584825" cy="7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9AF57074-7694-8CAE-6254-5CC3E81D5DC9}"/>
              </a:ext>
            </a:extLst>
          </p:cNvPr>
          <p:cNvSpPr txBox="1"/>
          <p:nvPr/>
        </p:nvSpPr>
        <p:spPr>
          <a:xfrm>
            <a:off x="-4871830" y="2228671"/>
            <a:ext cx="4634948" cy="1200329"/>
          </a:xfrm>
          <a:prstGeom prst="rect">
            <a:avLst/>
          </a:prstGeom>
          <a:noFill/>
        </p:spPr>
        <p:txBody>
          <a:bodyPr wrap="square">
            <a:spAutoFit/>
          </a:bodyPr>
          <a:lstStyle/>
          <a:p>
            <a:r>
              <a:rPr lang="en-US" dirty="0"/>
              <a:t>(A) trace characteristics of various contemporary societies in regions that resulted from historical events or factors such as colonization, immigration, and trade </a:t>
            </a:r>
          </a:p>
        </p:txBody>
      </p:sp>
      <p:sp>
        <p:nvSpPr>
          <p:cNvPr id="6" name="TextBox 1">
            <a:extLst>
              <a:ext uri="{FF2B5EF4-FFF2-40B4-BE49-F238E27FC236}">
                <a16:creationId xmlns:a16="http://schemas.microsoft.com/office/drawing/2014/main" id="{5C41EB7A-1BC5-7618-E05C-66E27DE4CEB8}"/>
              </a:ext>
            </a:extLst>
          </p:cNvPr>
          <p:cNvSpPr txBox="1">
            <a:spLocks noChangeArrowheads="1"/>
          </p:cNvSpPr>
          <p:nvPr/>
        </p:nvSpPr>
        <p:spPr bwMode="auto">
          <a:xfrm>
            <a:off x="189465" y="4009654"/>
            <a:ext cx="5338499"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800" b="1" dirty="0">
                <a:solidFill>
                  <a:schemeClr val="accent1"/>
                </a:solidFill>
                <a:latin typeface="Architects Daughter" panose="02000505000000020004" pitchFamily="2" charset="0"/>
              </a:rPr>
              <a:t>Content Objective: </a:t>
            </a:r>
            <a:r>
              <a:rPr lang="en-US" altLang="en-US" sz="2800" dirty="0">
                <a:latin typeface="Architects Daughter" panose="02000505000000020004" pitchFamily="2" charset="0"/>
              </a:rPr>
              <a:t>Students will use visual and contextual supports to read content area text.</a:t>
            </a:r>
          </a:p>
          <a:p>
            <a:pPr>
              <a:spcBef>
                <a:spcPct val="0"/>
              </a:spcBef>
              <a:buFontTx/>
              <a:buNone/>
            </a:pPr>
            <a:endParaRPr lang="en-US" altLang="en-US" sz="2800" dirty="0">
              <a:latin typeface="Architects Daughter" panose="02000505000000020004" pitchFamily="2" charset="0"/>
            </a:endParaRPr>
          </a:p>
        </p:txBody>
      </p:sp>
    </p:spTree>
    <p:extLst>
      <p:ext uri="{BB962C8B-B14F-4D97-AF65-F5344CB8AC3E}">
        <p14:creationId xmlns:p14="http://schemas.microsoft.com/office/powerpoint/2010/main" val="10116450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8">
            <a:extLst>
              <a:ext uri="{FF2B5EF4-FFF2-40B4-BE49-F238E27FC236}">
                <a16:creationId xmlns:a16="http://schemas.microsoft.com/office/drawing/2014/main" id="{10D1AEBE-11BA-4161-B6B2-5C5A89056159}"/>
              </a:ext>
            </a:extLst>
          </p:cNvPr>
          <p:cNvSpPr txBox="1">
            <a:spLocks noChangeArrowheads="1"/>
          </p:cNvSpPr>
          <p:nvPr/>
        </p:nvSpPr>
        <p:spPr bwMode="auto">
          <a:xfrm>
            <a:off x="-152400" y="225426"/>
            <a:ext cx="9344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en-US" altLang="en-US" sz="2800" dirty="0">
                <a:latin typeface="Goudy Stout" panose="0202090407030B020401" pitchFamily="18" charset="0"/>
                <a:ea typeface="MS PGothic" panose="020B0600070205080204" pitchFamily="34" charset="-128"/>
              </a:rPr>
              <a:t>Color-Coded Vocabulary</a:t>
            </a:r>
          </a:p>
        </p:txBody>
      </p:sp>
      <p:sp>
        <p:nvSpPr>
          <p:cNvPr id="4" name="Rectangle 3">
            <a:extLst>
              <a:ext uri="{FF2B5EF4-FFF2-40B4-BE49-F238E27FC236}">
                <a16:creationId xmlns:a16="http://schemas.microsoft.com/office/drawing/2014/main" id="{0A02E2AF-B9A5-98F7-0F06-4365656E1ABD}"/>
              </a:ext>
            </a:extLst>
          </p:cNvPr>
          <p:cNvSpPr/>
          <p:nvPr/>
        </p:nvSpPr>
        <p:spPr>
          <a:xfrm>
            <a:off x="3521075" y="695325"/>
            <a:ext cx="5562600" cy="53975"/>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pic>
        <p:nvPicPr>
          <p:cNvPr id="5" name="Picture 4">
            <a:extLst>
              <a:ext uri="{FF2B5EF4-FFF2-40B4-BE49-F238E27FC236}">
                <a16:creationId xmlns:a16="http://schemas.microsoft.com/office/drawing/2014/main" id="{2A55E1F6-AB3B-9953-37C7-F9777096B7B9}"/>
              </a:ext>
            </a:extLst>
          </p:cNvPr>
          <p:cNvPicPr>
            <a:picLocks noChangeAspect="1"/>
          </p:cNvPicPr>
          <p:nvPr/>
        </p:nvPicPr>
        <p:blipFill>
          <a:blip r:embed="rId3"/>
          <a:stretch>
            <a:fillRect/>
          </a:stretch>
        </p:blipFill>
        <p:spPr>
          <a:xfrm>
            <a:off x="1011382" y="900255"/>
            <a:ext cx="7523018" cy="56422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8581586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75F32B1-3A42-43C4-B847-88493692A51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263" t="7463" r="5769" b="8818"/>
          <a:stretch/>
        </p:blipFill>
        <p:spPr>
          <a:xfrm>
            <a:off x="1105279" y="1211537"/>
            <a:ext cx="7513393" cy="48891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7" name="Group 6">
            <a:extLst>
              <a:ext uri="{FF2B5EF4-FFF2-40B4-BE49-F238E27FC236}">
                <a16:creationId xmlns:a16="http://schemas.microsoft.com/office/drawing/2014/main" id="{7C32E961-9A23-4251-B082-A64BBA1A1EE5}"/>
              </a:ext>
            </a:extLst>
          </p:cNvPr>
          <p:cNvGrpSpPr/>
          <p:nvPr/>
        </p:nvGrpSpPr>
        <p:grpSpPr>
          <a:xfrm>
            <a:off x="2707751" y="3922253"/>
            <a:ext cx="1953939" cy="1508760"/>
            <a:chOff x="-4419600" y="3886200"/>
            <a:chExt cx="2407879" cy="1874520"/>
          </a:xfrm>
          <a:solidFill>
            <a:schemeClr val="accent6">
              <a:lumMod val="75000"/>
            </a:schemeClr>
          </a:solidFill>
        </p:grpSpPr>
        <p:sp>
          <p:nvSpPr>
            <p:cNvPr id="8" name="Rectangle 7">
              <a:extLst>
                <a:ext uri="{FF2B5EF4-FFF2-40B4-BE49-F238E27FC236}">
                  <a16:creationId xmlns:a16="http://schemas.microsoft.com/office/drawing/2014/main" id="{0B68E2A5-1519-4B47-8F59-8CEE273B9D9B}"/>
                </a:ext>
              </a:extLst>
            </p:cNvPr>
            <p:cNvSpPr/>
            <p:nvPr/>
          </p:nvSpPr>
          <p:spPr>
            <a:xfrm>
              <a:off x="-3871004" y="3886200"/>
              <a:ext cx="1859283" cy="5791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846E95D1-F893-4457-BAD2-92FB8A92A308}"/>
                </a:ext>
              </a:extLst>
            </p:cNvPr>
            <p:cNvSpPr/>
            <p:nvPr/>
          </p:nvSpPr>
          <p:spPr>
            <a:xfrm rot="16200000">
              <a:off x="-5059680" y="4541520"/>
              <a:ext cx="1859280" cy="5791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3" name="Rectangle 12">
            <a:extLst>
              <a:ext uri="{FF2B5EF4-FFF2-40B4-BE49-F238E27FC236}">
                <a16:creationId xmlns:a16="http://schemas.microsoft.com/office/drawing/2014/main" id="{7ED803E1-2D77-4757-8E9D-95932B030E26}"/>
              </a:ext>
            </a:extLst>
          </p:cNvPr>
          <p:cNvSpPr/>
          <p:nvPr/>
        </p:nvSpPr>
        <p:spPr>
          <a:xfrm rot="16200000">
            <a:off x="3260995" y="4668589"/>
            <a:ext cx="1496494" cy="469942"/>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97CE85E8-3946-415C-9CC6-488DA6E0FA40}"/>
              </a:ext>
            </a:extLst>
          </p:cNvPr>
          <p:cNvSpPr/>
          <p:nvPr/>
        </p:nvSpPr>
        <p:spPr>
          <a:xfrm>
            <a:off x="2455535" y="5208308"/>
            <a:ext cx="1496494" cy="469942"/>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8">
            <a:extLst>
              <a:ext uri="{FF2B5EF4-FFF2-40B4-BE49-F238E27FC236}">
                <a16:creationId xmlns:a16="http://schemas.microsoft.com/office/drawing/2014/main" id="{A2279C14-F318-9B28-B43B-B70DF9C650AB}"/>
              </a:ext>
            </a:extLst>
          </p:cNvPr>
          <p:cNvSpPr txBox="1">
            <a:spLocks noChangeArrowheads="1"/>
          </p:cNvSpPr>
          <p:nvPr/>
        </p:nvSpPr>
        <p:spPr bwMode="auto">
          <a:xfrm>
            <a:off x="285750" y="225425"/>
            <a:ext cx="89058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en-US" altLang="en-US" sz="2800" dirty="0">
                <a:latin typeface="Goudy Stout" panose="0202090407030B020401" pitchFamily="18" charset="0"/>
                <a:ea typeface="MS PGothic" panose="020B0600070205080204" pitchFamily="34" charset="-128"/>
              </a:rPr>
              <a:t>Crop-it</a:t>
            </a:r>
          </a:p>
        </p:txBody>
      </p:sp>
      <p:sp>
        <p:nvSpPr>
          <p:cNvPr id="3" name="Rectangle 2">
            <a:extLst>
              <a:ext uri="{FF2B5EF4-FFF2-40B4-BE49-F238E27FC236}">
                <a16:creationId xmlns:a16="http://schemas.microsoft.com/office/drawing/2014/main" id="{4CCBAAC5-8363-1801-B34C-39F4D7ED84F8}"/>
              </a:ext>
            </a:extLst>
          </p:cNvPr>
          <p:cNvSpPr/>
          <p:nvPr/>
        </p:nvSpPr>
        <p:spPr>
          <a:xfrm>
            <a:off x="3521075" y="695325"/>
            <a:ext cx="5562600" cy="53975"/>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Tree>
    <p:extLst>
      <p:ext uri="{BB962C8B-B14F-4D97-AF65-F5344CB8AC3E}">
        <p14:creationId xmlns:p14="http://schemas.microsoft.com/office/powerpoint/2010/main" val="15772219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8">
            <a:extLst>
              <a:ext uri="{FF2B5EF4-FFF2-40B4-BE49-F238E27FC236}">
                <a16:creationId xmlns:a16="http://schemas.microsoft.com/office/drawing/2014/main" id="{69DD65F0-A245-46B2-B81B-5BE4C54FE4ED}"/>
              </a:ext>
            </a:extLst>
          </p:cNvPr>
          <p:cNvSpPr txBox="1">
            <a:spLocks noChangeArrowheads="1"/>
          </p:cNvSpPr>
          <p:nvPr/>
        </p:nvSpPr>
        <p:spPr bwMode="auto">
          <a:xfrm>
            <a:off x="285750" y="225425"/>
            <a:ext cx="89058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en-US" altLang="en-US" sz="2800" dirty="0">
                <a:latin typeface="Goudy Stout" panose="0202090407030B020401" pitchFamily="18" charset="0"/>
                <a:ea typeface="MS PGothic" panose="020B0600070205080204" pitchFamily="34" charset="-128"/>
              </a:rPr>
              <a:t>Reading</a:t>
            </a:r>
          </a:p>
        </p:txBody>
      </p:sp>
      <p:sp>
        <p:nvSpPr>
          <p:cNvPr id="3" name="Rectangle 2">
            <a:extLst>
              <a:ext uri="{FF2B5EF4-FFF2-40B4-BE49-F238E27FC236}">
                <a16:creationId xmlns:a16="http://schemas.microsoft.com/office/drawing/2014/main" id="{18EDD808-DD54-492C-9271-023FCC05068F}"/>
              </a:ext>
            </a:extLst>
          </p:cNvPr>
          <p:cNvSpPr/>
          <p:nvPr/>
        </p:nvSpPr>
        <p:spPr>
          <a:xfrm>
            <a:off x="3521075" y="695325"/>
            <a:ext cx="5562600" cy="53975"/>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pic>
        <p:nvPicPr>
          <p:cNvPr id="5" name="Picture 4" descr="Text&#10;&#10;Description automatically generated">
            <a:extLst>
              <a:ext uri="{FF2B5EF4-FFF2-40B4-BE49-F238E27FC236}">
                <a16:creationId xmlns:a16="http://schemas.microsoft.com/office/drawing/2014/main" id="{43D45744-6692-449E-8BB6-A93F8DC75F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493" y="1043667"/>
            <a:ext cx="3967843" cy="529045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a:extLst>
              <a:ext uri="{FF2B5EF4-FFF2-40B4-BE49-F238E27FC236}">
                <a16:creationId xmlns:a16="http://schemas.microsoft.com/office/drawing/2014/main" id="{92902DB3-3410-481E-BF5C-C65F47230AE9}"/>
              </a:ext>
            </a:extLst>
          </p:cNvPr>
          <p:cNvSpPr txBox="1"/>
          <p:nvPr/>
        </p:nvSpPr>
        <p:spPr>
          <a:xfrm>
            <a:off x="5576922" y="2006233"/>
            <a:ext cx="3990613" cy="646331"/>
          </a:xfrm>
          <a:prstGeom prst="rect">
            <a:avLst/>
          </a:prstGeom>
          <a:noFill/>
        </p:spPr>
        <p:txBody>
          <a:bodyPr wrap="square" rtlCol="0">
            <a:spAutoFit/>
          </a:bodyPr>
          <a:lstStyle/>
          <a:p>
            <a:r>
              <a:rPr lang="en-US" sz="3600" dirty="0">
                <a:latin typeface="Abscissa" panose="00000400000000000000" pitchFamily="2" charset="0"/>
              </a:rPr>
              <a:t>the handout.</a:t>
            </a:r>
          </a:p>
        </p:txBody>
      </p:sp>
      <p:sp>
        <p:nvSpPr>
          <p:cNvPr id="7" name="Rectangle 6">
            <a:extLst>
              <a:ext uri="{FF2B5EF4-FFF2-40B4-BE49-F238E27FC236}">
                <a16:creationId xmlns:a16="http://schemas.microsoft.com/office/drawing/2014/main" id="{C08DCB53-8723-4056-A162-2ABE47AD47BA}"/>
              </a:ext>
            </a:extLst>
          </p:cNvPr>
          <p:cNvSpPr/>
          <p:nvPr/>
        </p:nvSpPr>
        <p:spPr>
          <a:xfrm rot="20746926">
            <a:off x="4646082" y="777903"/>
            <a:ext cx="2270173" cy="1862048"/>
          </a:xfrm>
          <a:prstGeom prst="rect">
            <a:avLst/>
          </a:prstGeom>
        </p:spPr>
        <p:txBody>
          <a:bodyPr wrap="none">
            <a:spAutoFit/>
          </a:bodyPr>
          <a:lstStyle/>
          <a:p>
            <a:r>
              <a:rPr lang="en-US" sz="11500" dirty="0">
                <a:latin typeface="Bloomishly" pitchFamily="50" charset="0"/>
              </a:rPr>
              <a:t>Read </a:t>
            </a:r>
          </a:p>
        </p:txBody>
      </p:sp>
      <p:sp>
        <p:nvSpPr>
          <p:cNvPr id="4" name="TextBox 3">
            <a:extLst>
              <a:ext uri="{FF2B5EF4-FFF2-40B4-BE49-F238E27FC236}">
                <a16:creationId xmlns:a16="http://schemas.microsoft.com/office/drawing/2014/main" id="{94001FE5-64CA-648D-783D-E09EAEEBF23E}"/>
              </a:ext>
            </a:extLst>
          </p:cNvPr>
          <p:cNvSpPr txBox="1"/>
          <p:nvPr/>
        </p:nvSpPr>
        <p:spPr>
          <a:xfrm>
            <a:off x="4553451" y="3594570"/>
            <a:ext cx="4710339" cy="2062103"/>
          </a:xfrm>
          <a:prstGeom prst="rect">
            <a:avLst/>
          </a:prstGeom>
          <a:noFill/>
        </p:spPr>
        <p:txBody>
          <a:bodyPr wrap="square" rtlCol="0">
            <a:spAutoFit/>
          </a:bodyPr>
          <a:lstStyle/>
          <a:p>
            <a:r>
              <a:rPr lang="en-US" sz="3200" u="sng" dirty="0">
                <a:latin typeface="Abscissa" panose="00000400000000000000" pitchFamily="2" charset="0"/>
              </a:rPr>
              <a:t>Use the Pick a Card to discuss the reading with your group.</a:t>
            </a:r>
          </a:p>
          <a:p>
            <a:endParaRPr lang="en-US" sz="3200" dirty="0">
              <a:latin typeface="Abscissa" panose="00000400000000000000" pitchFamily="2" charset="0"/>
            </a:endParaRPr>
          </a:p>
        </p:txBody>
      </p:sp>
    </p:spTree>
    <p:extLst>
      <p:ext uri="{BB962C8B-B14F-4D97-AF65-F5344CB8AC3E}">
        <p14:creationId xmlns:p14="http://schemas.microsoft.com/office/powerpoint/2010/main" val="42774732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8">
            <a:extLst>
              <a:ext uri="{FF2B5EF4-FFF2-40B4-BE49-F238E27FC236}">
                <a16:creationId xmlns:a16="http://schemas.microsoft.com/office/drawing/2014/main" id="{5F1BE90A-16D0-42D2-9F56-D9B0D0EBF053}"/>
              </a:ext>
            </a:extLst>
          </p:cNvPr>
          <p:cNvSpPr txBox="1">
            <a:spLocks noChangeArrowheads="1"/>
          </p:cNvSpPr>
          <p:nvPr/>
        </p:nvSpPr>
        <p:spPr bwMode="auto">
          <a:xfrm>
            <a:off x="285750" y="225425"/>
            <a:ext cx="89058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en-US" altLang="en-US" sz="2800" dirty="0">
                <a:latin typeface="Goudy Stout" panose="0202090407030B020401" pitchFamily="18" charset="0"/>
                <a:ea typeface="MS PGothic" panose="020B0600070205080204" pitchFamily="34" charset="-128"/>
              </a:rPr>
              <a:t>Notes</a:t>
            </a:r>
          </a:p>
        </p:txBody>
      </p:sp>
      <p:sp>
        <p:nvSpPr>
          <p:cNvPr id="3" name="Rectangle 2">
            <a:extLst>
              <a:ext uri="{FF2B5EF4-FFF2-40B4-BE49-F238E27FC236}">
                <a16:creationId xmlns:a16="http://schemas.microsoft.com/office/drawing/2014/main" id="{196C34AB-0BD8-4F91-82BD-9E54B9952411}"/>
              </a:ext>
            </a:extLst>
          </p:cNvPr>
          <p:cNvSpPr/>
          <p:nvPr/>
        </p:nvSpPr>
        <p:spPr>
          <a:xfrm>
            <a:off x="3521075" y="695325"/>
            <a:ext cx="5562600" cy="53975"/>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pic>
        <p:nvPicPr>
          <p:cNvPr id="5" name="Picture 4" descr="Diagram&#10;&#10;Description automatically generated">
            <a:extLst>
              <a:ext uri="{FF2B5EF4-FFF2-40B4-BE49-F238E27FC236}">
                <a16:creationId xmlns:a16="http://schemas.microsoft.com/office/drawing/2014/main" id="{A7B53DA8-1E0A-420B-BB19-40B218536E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846261" y="-116417"/>
            <a:ext cx="5784850" cy="7713133"/>
          </a:xfrm>
          <a:prstGeom prst="rect">
            <a:avLst/>
          </a:prstGeom>
        </p:spPr>
      </p:pic>
    </p:spTree>
    <p:extLst>
      <p:ext uri="{BB962C8B-B14F-4D97-AF65-F5344CB8AC3E}">
        <p14:creationId xmlns:p14="http://schemas.microsoft.com/office/powerpoint/2010/main" val="233757147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8">
            <a:extLst>
              <a:ext uri="{FF2B5EF4-FFF2-40B4-BE49-F238E27FC236}">
                <a16:creationId xmlns:a16="http://schemas.microsoft.com/office/drawing/2014/main" id="{437FF5E3-7DA9-4E31-AAB4-BB2081EB3140}"/>
              </a:ext>
            </a:extLst>
          </p:cNvPr>
          <p:cNvSpPr txBox="1">
            <a:spLocks noChangeArrowheads="1"/>
          </p:cNvSpPr>
          <p:nvPr/>
        </p:nvSpPr>
        <p:spPr bwMode="auto">
          <a:xfrm>
            <a:off x="285750" y="225425"/>
            <a:ext cx="89058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en-US" altLang="en-US" sz="2800" dirty="0">
                <a:latin typeface="Goudy Stout" panose="0202090407030B020401" pitchFamily="18" charset="0"/>
                <a:ea typeface="MS PGothic" panose="020B0600070205080204" pitchFamily="34" charset="-128"/>
              </a:rPr>
              <a:t>Hexagonal Thinking</a:t>
            </a:r>
          </a:p>
        </p:txBody>
      </p:sp>
      <p:sp>
        <p:nvSpPr>
          <p:cNvPr id="3" name="Rectangle 2">
            <a:extLst>
              <a:ext uri="{FF2B5EF4-FFF2-40B4-BE49-F238E27FC236}">
                <a16:creationId xmlns:a16="http://schemas.microsoft.com/office/drawing/2014/main" id="{83B4A8D4-F89A-4B1A-B9A5-AF544A60AF47}"/>
              </a:ext>
            </a:extLst>
          </p:cNvPr>
          <p:cNvSpPr/>
          <p:nvPr/>
        </p:nvSpPr>
        <p:spPr>
          <a:xfrm>
            <a:off x="3521075" y="695325"/>
            <a:ext cx="5562600" cy="53975"/>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4" name="TextBox 3">
            <a:extLst>
              <a:ext uri="{FF2B5EF4-FFF2-40B4-BE49-F238E27FC236}">
                <a16:creationId xmlns:a16="http://schemas.microsoft.com/office/drawing/2014/main" id="{CB18CFA0-7AEF-42DF-8FB0-D8B383D87D6C}"/>
              </a:ext>
            </a:extLst>
          </p:cNvPr>
          <p:cNvSpPr txBox="1"/>
          <p:nvPr>
            <p:custDataLst>
              <p:tags r:id="rId1"/>
            </p:custDataLst>
          </p:nvPr>
        </p:nvSpPr>
        <p:spPr>
          <a:xfrm>
            <a:off x="5846618" y="1327538"/>
            <a:ext cx="3195926" cy="4154984"/>
          </a:xfrm>
          <a:prstGeom prst="rect">
            <a:avLst/>
          </a:prstGeom>
          <a:noFill/>
        </p:spPr>
        <p:txBody>
          <a:bodyPr wrap="square" rtlCol="0">
            <a:spAutoFit/>
          </a:bodyPr>
          <a:lstStyle/>
          <a:p>
            <a:r>
              <a:rPr lang="en-US" sz="4400" dirty="0">
                <a:latin typeface="Chief Blueprint" panose="020B0500000000000000" pitchFamily="34" charset="0"/>
              </a:rPr>
              <a:t>Make connections between the hexagon shapes.  </a:t>
            </a:r>
          </a:p>
        </p:txBody>
      </p:sp>
      <p:pic>
        <p:nvPicPr>
          <p:cNvPr id="5" name="Picture 4">
            <a:extLst>
              <a:ext uri="{FF2B5EF4-FFF2-40B4-BE49-F238E27FC236}">
                <a16:creationId xmlns:a16="http://schemas.microsoft.com/office/drawing/2014/main" id="{8C52C2BF-6B7A-4311-A39D-0EC452CD4F62}"/>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40000"/>
                    </a14:imgEffect>
                  </a14:imgLayer>
                </a14:imgProps>
              </a:ext>
            </a:extLst>
          </a:blip>
          <a:srcRect t="20337" b="13906"/>
          <a:stretch/>
        </p:blipFill>
        <p:spPr>
          <a:xfrm>
            <a:off x="285750" y="1178314"/>
            <a:ext cx="5376121" cy="51305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04474044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CB18FA7-C31C-40BD-B883-E2BD84810EB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0985" b="2"/>
          <a:stretch/>
        </p:blipFill>
        <p:spPr>
          <a:xfrm>
            <a:off x="20" y="1282"/>
            <a:ext cx="9143980" cy="6856718"/>
          </a:xfrm>
          <a:prstGeom prst="rect">
            <a:avLst/>
          </a:prstGeom>
        </p:spPr>
      </p:pic>
      <p:sp>
        <p:nvSpPr>
          <p:cNvPr id="5" name="TextBox 4">
            <a:extLst>
              <a:ext uri="{FF2B5EF4-FFF2-40B4-BE49-F238E27FC236}">
                <a16:creationId xmlns:a16="http://schemas.microsoft.com/office/drawing/2014/main" id="{4A61C680-802F-40C4-B9EF-7A8FDCC3BBC7}"/>
              </a:ext>
            </a:extLst>
          </p:cNvPr>
          <p:cNvSpPr txBox="1"/>
          <p:nvPr>
            <p:custDataLst>
              <p:tags r:id="rId1"/>
            </p:custDataLst>
          </p:nvPr>
        </p:nvSpPr>
        <p:spPr>
          <a:xfrm>
            <a:off x="4818917" y="1918686"/>
            <a:ext cx="3258918" cy="2215991"/>
          </a:xfrm>
          <a:prstGeom prst="rect">
            <a:avLst/>
          </a:prstGeom>
          <a:noFill/>
        </p:spPr>
        <p:txBody>
          <a:bodyPr wrap="square" rtlCol="0">
            <a:spAutoFit/>
          </a:bodyPr>
          <a:lstStyle/>
          <a:p>
            <a:r>
              <a:rPr lang="en-US" sz="13800" dirty="0">
                <a:solidFill>
                  <a:schemeClr val="bg1"/>
                </a:solidFill>
                <a:latin typeface="Bloomishly" pitchFamily="50" charset="0"/>
              </a:rPr>
              <a:t>Play</a:t>
            </a:r>
          </a:p>
        </p:txBody>
      </p:sp>
    </p:spTree>
    <p:extLst>
      <p:ext uri="{BB962C8B-B14F-4D97-AF65-F5344CB8AC3E}">
        <p14:creationId xmlns:p14="http://schemas.microsoft.com/office/powerpoint/2010/main" val="34234645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7">
            <a:extLst>
              <a:ext uri="{FF2B5EF4-FFF2-40B4-BE49-F238E27FC236}">
                <a16:creationId xmlns:a16="http://schemas.microsoft.com/office/drawing/2014/main" id="{367C7692-25DC-03B3-A77D-CCB2B56623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Speech Bubble: Rectangle with Corners Rounded 19">
            <a:extLst>
              <a:ext uri="{FF2B5EF4-FFF2-40B4-BE49-F238E27FC236}">
                <a16:creationId xmlns:a16="http://schemas.microsoft.com/office/drawing/2014/main" id="{762CAC4B-867A-581A-200F-18AA07195BD4}"/>
              </a:ext>
            </a:extLst>
          </p:cNvPr>
          <p:cNvSpPr/>
          <p:nvPr/>
        </p:nvSpPr>
        <p:spPr>
          <a:xfrm rot="1341498">
            <a:off x="3327400" y="1231900"/>
            <a:ext cx="3421063" cy="1017588"/>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6" name="Speech Bubble: Rectangle with Corners Rounded 5">
            <a:extLst>
              <a:ext uri="{FF2B5EF4-FFF2-40B4-BE49-F238E27FC236}">
                <a16:creationId xmlns:a16="http://schemas.microsoft.com/office/drawing/2014/main" id="{197EECA5-101B-1838-455B-A2197C093E86}"/>
              </a:ext>
            </a:extLst>
          </p:cNvPr>
          <p:cNvSpPr/>
          <p:nvPr/>
        </p:nvSpPr>
        <p:spPr>
          <a:xfrm rot="20991018">
            <a:off x="377825" y="962025"/>
            <a:ext cx="2665413" cy="1147763"/>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 name="Rectangle 1">
            <a:extLst>
              <a:ext uri="{FF2B5EF4-FFF2-40B4-BE49-F238E27FC236}">
                <a16:creationId xmlns:a16="http://schemas.microsoft.com/office/drawing/2014/main" id="{9A3CFD53-294B-F080-AB4C-D593EF1ACB6A}"/>
              </a:ext>
            </a:extLst>
          </p:cNvPr>
          <p:cNvSpPr/>
          <p:nvPr/>
        </p:nvSpPr>
        <p:spPr>
          <a:xfrm rot="20986987">
            <a:off x="401638" y="1031875"/>
            <a:ext cx="2571750" cy="1131888"/>
          </a:xfrm>
          <a:prstGeom prst="rect">
            <a:avLst/>
          </a:prstGeom>
        </p:spPr>
        <p:txBody>
          <a:bodyPr>
            <a:spAutoFit/>
          </a:bodyPr>
          <a:lstStyle/>
          <a:p>
            <a:pPr>
              <a:defRPr/>
            </a:pPr>
            <a:r>
              <a:rPr lang="en-US" sz="1350" dirty="0">
                <a:solidFill>
                  <a:srgbClr val="000000"/>
                </a:solidFill>
                <a:latin typeface="Chief Blueprint" panose="020B0500000000000000" pitchFamily="34" charset="0"/>
              </a:rPr>
              <a:t>Students need to be engaged to learn.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Schlechty’s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Design Qualities of Engagement</a:t>
            </a:r>
          </a:p>
        </p:txBody>
      </p:sp>
      <p:sp>
        <p:nvSpPr>
          <p:cNvPr id="11" name="Speech Bubble: Rectangle 10">
            <a:extLst>
              <a:ext uri="{FF2B5EF4-FFF2-40B4-BE49-F238E27FC236}">
                <a16:creationId xmlns:a16="http://schemas.microsoft.com/office/drawing/2014/main" id="{922E596A-0580-DDF8-301F-0B5A411E8B1A}"/>
              </a:ext>
            </a:extLst>
          </p:cNvPr>
          <p:cNvSpPr/>
          <p:nvPr/>
        </p:nvSpPr>
        <p:spPr>
          <a:xfrm>
            <a:off x="280988" y="106363"/>
            <a:ext cx="6867525" cy="503237"/>
          </a:xfrm>
          <a:prstGeom prst="wedgeRectCallout">
            <a:avLst>
              <a:gd name="adj1" fmla="val -21519"/>
              <a:gd name="adj2" fmla="val 11605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dirty="0"/>
          </a:p>
        </p:txBody>
      </p:sp>
      <p:sp>
        <p:nvSpPr>
          <p:cNvPr id="12296" name="TextBox 2">
            <a:extLst>
              <a:ext uri="{FF2B5EF4-FFF2-40B4-BE49-F238E27FC236}">
                <a16:creationId xmlns:a16="http://schemas.microsoft.com/office/drawing/2014/main" id="{4D336687-4F4B-9D50-435D-45B0EBAF3328}"/>
              </a:ext>
            </a:extLst>
          </p:cNvPr>
          <p:cNvSpPr txBox="1">
            <a:spLocks noChangeArrowheads="1"/>
          </p:cNvSpPr>
          <p:nvPr/>
        </p:nvSpPr>
        <p:spPr bwMode="auto">
          <a:xfrm>
            <a:off x="280988" y="139700"/>
            <a:ext cx="70453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200">
                <a:latin typeface="Chief Blueprint" panose="020B0500000000000000" pitchFamily="34" charset="0"/>
              </a:rPr>
              <a:t>What do I believe about Social Studies instruction?</a:t>
            </a:r>
          </a:p>
        </p:txBody>
      </p:sp>
      <p:sp>
        <p:nvSpPr>
          <p:cNvPr id="19" name="Rectangle 18">
            <a:extLst>
              <a:ext uri="{FF2B5EF4-FFF2-40B4-BE49-F238E27FC236}">
                <a16:creationId xmlns:a16="http://schemas.microsoft.com/office/drawing/2014/main" id="{FD68F4EE-A56F-1726-E72F-6A4275FADE33}"/>
              </a:ext>
            </a:extLst>
          </p:cNvPr>
          <p:cNvSpPr/>
          <p:nvPr/>
        </p:nvSpPr>
        <p:spPr>
          <a:xfrm rot="1384697">
            <a:off x="3314700" y="1304925"/>
            <a:ext cx="3281363" cy="1131888"/>
          </a:xfrm>
          <a:prstGeom prst="rect">
            <a:avLst/>
          </a:prstGeom>
        </p:spPr>
        <p:txBody>
          <a:bodyPr>
            <a:spAutoFit/>
          </a:bodyPr>
          <a:lstStyle/>
          <a:p>
            <a:pPr>
              <a:defRPr/>
            </a:pPr>
            <a:r>
              <a:rPr lang="en-US" sz="1350" dirty="0">
                <a:solidFill>
                  <a:srgbClr val="000000"/>
                </a:solidFill>
                <a:latin typeface="Chief Blueprint" panose="020B0500000000000000" pitchFamily="34" charset="0"/>
              </a:rPr>
              <a:t>Students need to read in Social Studies – a lot! Like everyday!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-Kinsella’s </a:t>
            </a:r>
            <a:r>
              <a:rPr lang="en-US" sz="1350" i="1" dirty="0">
                <a:solidFill>
                  <a:srgbClr val="000000"/>
                </a:solidFill>
                <a:latin typeface="Chief Blueprint" panose="020B0500000000000000" pitchFamily="34" charset="0"/>
              </a:rPr>
              <a:t>Considerate Text</a:t>
            </a:r>
          </a:p>
          <a:p>
            <a:pPr>
              <a:defRPr/>
            </a:pPr>
            <a:endParaRPr lang="en-US" sz="1350" dirty="0">
              <a:latin typeface="Chief Blueprint" panose="020B0500000000000000" pitchFamily="34"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8">
            <a:extLst>
              <a:ext uri="{FF2B5EF4-FFF2-40B4-BE49-F238E27FC236}">
                <a16:creationId xmlns:a16="http://schemas.microsoft.com/office/drawing/2014/main" id="{69DD65F0-A245-46B2-B81B-5BE4C54FE4ED}"/>
              </a:ext>
            </a:extLst>
          </p:cNvPr>
          <p:cNvSpPr txBox="1">
            <a:spLocks noChangeArrowheads="1"/>
          </p:cNvSpPr>
          <p:nvPr/>
        </p:nvSpPr>
        <p:spPr bwMode="auto">
          <a:xfrm>
            <a:off x="285750" y="225425"/>
            <a:ext cx="89058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en-US" altLang="en-US" sz="2800" dirty="0">
                <a:latin typeface="Goudy Stout" panose="0202090407030B020401" pitchFamily="18" charset="0"/>
                <a:ea typeface="MS PGothic" panose="020B0600070205080204" pitchFamily="34" charset="-128"/>
              </a:rPr>
              <a:t>Reading</a:t>
            </a:r>
          </a:p>
        </p:txBody>
      </p:sp>
      <p:sp>
        <p:nvSpPr>
          <p:cNvPr id="3" name="Rectangle 2">
            <a:extLst>
              <a:ext uri="{FF2B5EF4-FFF2-40B4-BE49-F238E27FC236}">
                <a16:creationId xmlns:a16="http://schemas.microsoft.com/office/drawing/2014/main" id="{18EDD808-DD54-492C-9271-023FCC05068F}"/>
              </a:ext>
            </a:extLst>
          </p:cNvPr>
          <p:cNvSpPr/>
          <p:nvPr/>
        </p:nvSpPr>
        <p:spPr>
          <a:xfrm>
            <a:off x="3521075" y="695325"/>
            <a:ext cx="5562600" cy="53975"/>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 name="TextBox 5">
            <a:extLst>
              <a:ext uri="{FF2B5EF4-FFF2-40B4-BE49-F238E27FC236}">
                <a16:creationId xmlns:a16="http://schemas.microsoft.com/office/drawing/2014/main" id="{92902DB3-3410-481E-BF5C-C65F47230AE9}"/>
              </a:ext>
            </a:extLst>
          </p:cNvPr>
          <p:cNvSpPr txBox="1"/>
          <p:nvPr/>
        </p:nvSpPr>
        <p:spPr>
          <a:xfrm>
            <a:off x="5781168" y="2020898"/>
            <a:ext cx="3990613" cy="646331"/>
          </a:xfrm>
          <a:prstGeom prst="rect">
            <a:avLst/>
          </a:prstGeom>
          <a:noFill/>
        </p:spPr>
        <p:txBody>
          <a:bodyPr wrap="square" rtlCol="0">
            <a:spAutoFit/>
          </a:bodyPr>
          <a:lstStyle/>
          <a:p>
            <a:r>
              <a:rPr lang="en-US" sz="3600" dirty="0">
                <a:latin typeface="Abscissa" panose="00000400000000000000" pitchFamily="2" charset="0"/>
              </a:rPr>
              <a:t>the handout.</a:t>
            </a:r>
          </a:p>
        </p:txBody>
      </p:sp>
      <p:sp>
        <p:nvSpPr>
          <p:cNvPr id="7" name="Rectangle 6">
            <a:extLst>
              <a:ext uri="{FF2B5EF4-FFF2-40B4-BE49-F238E27FC236}">
                <a16:creationId xmlns:a16="http://schemas.microsoft.com/office/drawing/2014/main" id="{C08DCB53-8723-4056-A162-2ABE47AD47BA}"/>
              </a:ext>
            </a:extLst>
          </p:cNvPr>
          <p:cNvSpPr/>
          <p:nvPr/>
        </p:nvSpPr>
        <p:spPr>
          <a:xfrm rot="20746926">
            <a:off x="4646082" y="777903"/>
            <a:ext cx="2270173" cy="1862048"/>
          </a:xfrm>
          <a:prstGeom prst="rect">
            <a:avLst/>
          </a:prstGeom>
        </p:spPr>
        <p:txBody>
          <a:bodyPr wrap="none">
            <a:spAutoFit/>
          </a:bodyPr>
          <a:lstStyle/>
          <a:p>
            <a:r>
              <a:rPr lang="en-US" sz="11500" dirty="0">
                <a:latin typeface="Bloomishly" pitchFamily="50" charset="0"/>
              </a:rPr>
              <a:t>Read </a:t>
            </a:r>
          </a:p>
        </p:txBody>
      </p:sp>
      <p:pic>
        <p:nvPicPr>
          <p:cNvPr id="8" name="Picture 7" descr="Text, letter&#10;&#10;Description automatically generated">
            <a:extLst>
              <a:ext uri="{FF2B5EF4-FFF2-40B4-BE49-F238E27FC236}">
                <a16:creationId xmlns:a16="http://schemas.microsoft.com/office/drawing/2014/main" id="{DA844556-00FF-491C-8CF3-ECD70C114C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085" y="1061536"/>
            <a:ext cx="3965258" cy="528701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TextBox 3">
            <a:extLst>
              <a:ext uri="{FF2B5EF4-FFF2-40B4-BE49-F238E27FC236}">
                <a16:creationId xmlns:a16="http://schemas.microsoft.com/office/drawing/2014/main" id="{44098FD4-3FF8-F3F2-D62D-C3E47633F6C5}"/>
              </a:ext>
            </a:extLst>
          </p:cNvPr>
          <p:cNvSpPr txBox="1"/>
          <p:nvPr/>
        </p:nvSpPr>
        <p:spPr>
          <a:xfrm>
            <a:off x="4553451" y="3594570"/>
            <a:ext cx="4710339" cy="1569660"/>
          </a:xfrm>
          <a:prstGeom prst="rect">
            <a:avLst/>
          </a:prstGeom>
          <a:noFill/>
        </p:spPr>
        <p:txBody>
          <a:bodyPr wrap="square" rtlCol="0">
            <a:spAutoFit/>
          </a:bodyPr>
          <a:lstStyle/>
          <a:p>
            <a:r>
              <a:rPr lang="en-US" sz="3200" u="sng" dirty="0">
                <a:latin typeface="Abscissa" panose="00000400000000000000" pitchFamily="2" charset="0"/>
              </a:rPr>
              <a:t>Use the question dice to generate and ask questions. </a:t>
            </a:r>
            <a:endParaRPr lang="en-US" sz="3200" dirty="0">
              <a:latin typeface="Abscissa" panose="00000400000000000000" pitchFamily="2" charset="0"/>
            </a:endParaRPr>
          </a:p>
        </p:txBody>
      </p:sp>
    </p:spTree>
    <p:extLst>
      <p:ext uri="{BB962C8B-B14F-4D97-AF65-F5344CB8AC3E}">
        <p14:creationId xmlns:p14="http://schemas.microsoft.com/office/powerpoint/2010/main" val="7814331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6CFA0F2-5130-48B4-9211-00C11307F17C}"/>
              </a:ext>
            </a:extLst>
          </p:cNvPr>
          <p:cNvSpPr txBox="1">
            <a:spLocks noChangeArrowheads="1"/>
          </p:cNvSpPr>
          <p:nvPr/>
        </p:nvSpPr>
        <p:spPr bwMode="auto">
          <a:xfrm>
            <a:off x="38584" y="52388"/>
            <a:ext cx="91170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r>
              <a:rPr lang="en-US" altLang="en-US" dirty="0">
                <a:latin typeface="Goudy Stout" panose="0202090407030B020401" pitchFamily="18" charset="0"/>
                <a:ea typeface="MS PGothic" panose="020B0600070205080204" pitchFamily="34" charset="-128"/>
              </a:rPr>
              <a:t>Question Dice</a:t>
            </a:r>
          </a:p>
        </p:txBody>
      </p:sp>
      <p:pic>
        <p:nvPicPr>
          <p:cNvPr id="3" name="Picture 2">
            <a:extLst>
              <a:ext uri="{FF2B5EF4-FFF2-40B4-BE49-F238E27FC236}">
                <a16:creationId xmlns:a16="http://schemas.microsoft.com/office/drawing/2014/main" id="{97F673E9-1586-42CB-81A1-573E103D14C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32188" y="658813"/>
            <a:ext cx="5584825" cy="7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30B165E6-00C6-4465-A9D3-B330FEF3542A}"/>
              </a:ext>
            </a:extLst>
          </p:cNvPr>
          <p:cNvPicPr>
            <a:picLocks noChangeAspect="1"/>
          </p:cNvPicPr>
          <p:nvPr/>
        </p:nvPicPr>
        <p:blipFill rotWithShape="1">
          <a:blip r:embed="rId4">
            <a:extLst>
              <a:ext uri="{28A0092B-C50C-407E-A947-70E740481C1C}">
                <a14:useLocalDpi xmlns:a14="http://schemas.microsoft.com/office/drawing/2010/main" val="0"/>
              </a:ext>
            </a:extLst>
          </a:blip>
          <a:srcRect t="50403" r="50000"/>
          <a:stretch/>
        </p:blipFill>
        <p:spPr>
          <a:xfrm>
            <a:off x="2448158" y="1159453"/>
            <a:ext cx="3876442" cy="51269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06534528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8">
            <a:extLst>
              <a:ext uri="{FF2B5EF4-FFF2-40B4-BE49-F238E27FC236}">
                <a16:creationId xmlns:a16="http://schemas.microsoft.com/office/drawing/2014/main" id="{5F1BE90A-16D0-42D2-9F56-D9B0D0EBF053}"/>
              </a:ext>
            </a:extLst>
          </p:cNvPr>
          <p:cNvSpPr txBox="1">
            <a:spLocks noChangeArrowheads="1"/>
          </p:cNvSpPr>
          <p:nvPr/>
        </p:nvSpPr>
        <p:spPr bwMode="auto">
          <a:xfrm>
            <a:off x="285750" y="225425"/>
            <a:ext cx="89058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en-US" altLang="en-US" sz="2800" dirty="0">
                <a:latin typeface="Goudy Stout" panose="0202090407030B020401" pitchFamily="18" charset="0"/>
                <a:ea typeface="MS PGothic" panose="020B0600070205080204" pitchFamily="34" charset="-128"/>
              </a:rPr>
              <a:t>Notes</a:t>
            </a:r>
          </a:p>
        </p:txBody>
      </p:sp>
      <p:sp>
        <p:nvSpPr>
          <p:cNvPr id="3" name="Rectangle 2">
            <a:extLst>
              <a:ext uri="{FF2B5EF4-FFF2-40B4-BE49-F238E27FC236}">
                <a16:creationId xmlns:a16="http://schemas.microsoft.com/office/drawing/2014/main" id="{196C34AB-0BD8-4F91-82BD-9E54B9952411}"/>
              </a:ext>
            </a:extLst>
          </p:cNvPr>
          <p:cNvSpPr/>
          <p:nvPr/>
        </p:nvSpPr>
        <p:spPr>
          <a:xfrm>
            <a:off x="3521075" y="695325"/>
            <a:ext cx="5562600" cy="53975"/>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pic>
        <p:nvPicPr>
          <p:cNvPr id="5" name="Picture 4" descr="Diagram&#10;&#10;Description automatically generated">
            <a:extLst>
              <a:ext uri="{FF2B5EF4-FFF2-40B4-BE49-F238E27FC236}">
                <a16:creationId xmlns:a16="http://schemas.microsoft.com/office/drawing/2014/main" id="{A7B53DA8-1E0A-420B-BB19-40B218536E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846261" y="-116417"/>
            <a:ext cx="5784850" cy="7713133"/>
          </a:xfrm>
          <a:prstGeom prst="rect">
            <a:avLst/>
          </a:prstGeom>
        </p:spPr>
      </p:pic>
    </p:spTree>
    <p:extLst>
      <p:ext uri="{BB962C8B-B14F-4D97-AF65-F5344CB8AC3E}">
        <p14:creationId xmlns:p14="http://schemas.microsoft.com/office/powerpoint/2010/main" val="25598444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E5DB3-2346-55E6-04CF-8F829E5EBE1C}"/>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B9D0E62B-8784-51FF-A46D-3D5ABB34AF81}"/>
              </a:ext>
            </a:extLst>
          </p:cNvPr>
          <p:cNvSpPr/>
          <p:nvPr/>
        </p:nvSpPr>
        <p:spPr>
          <a:xfrm>
            <a:off x="9947268" y="5611748"/>
            <a:ext cx="4572000" cy="954107"/>
          </a:xfrm>
          <a:prstGeom prst="rect">
            <a:avLst/>
          </a:prstGeom>
        </p:spPr>
        <p:txBody>
          <a:bodyPr>
            <a:spAutoFit/>
          </a:bodyPr>
          <a:lstStyle/>
          <a:p>
            <a:pPr>
              <a:spcBef>
                <a:spcPct val="0"/>
              </a:spcBef>
            </a:pPr>
            <a:r>
              <a:rPr lang="en-US" altLang="en-US" sz="2800" dirty="0">
                <a:latin typeface="Be bright" panose="02000506000000020003" pitchFamily="50" charset="0"/>
              </a:rPr>
              <a:t>Dawn </a:t>
            </a:r>
            <a:r>
              <a:rPr lang="en-US" altLang="en-US" sz="2800" dirty="0" err="1">
                <a:latin typeface="Be bright" panose="02000506000000020003" pitchFamily="50" charset="0"/>
              </a:rPr>
              <a:t>Viñas</a:t>
            </a:r>
            <a:r>
              <a:rPr lang="en-US" altLang="en-US" sz="2800" dirty="0">
                <a:latin typeface="Be bright" panose="02000506000000020003" pitchFamily="50" charset="0"/>
              </a:rPr>
              <a:t>, </a:t>
            </a:r>
          </a:p>
          <a:p>
            <a:pPr>
              <a:spcBef>
                <a:spcPct val="0"/>
              </a:spcBef>
            </a:pPr>
            <a:r>
              <a:rPr lang="en-US" altLang="en-US" sz="2800" dirty="0">
                <a:latin typeface="Be bright" panose="02000506000000020003" pitchFamily="50" charset="0"/>
              </a:rPr>
              <a:t>Social Studies Success</a:t>
            </a:r>
          </a:p>
        </p:txBody>
      </p:sp>
      <p:sp>
        <p:nvSpPr>
          <p:cNvPr id="9" name="TextBox 2">
            <a:extLst>
              <a:ext uri="{FF2B5EF4-FFF2-40B4-BE49-F238E27FC236}">
                <a16:creationId xmlns:a16="http://schemas.microsoft.com/office/drawing/2014/main" id="{F5286ABF-1155-0A83-1E35-54E1689298B3}"/>
              </a:ext>
            </a:extLst>
          </p:cNvPr>
          <p:cNvSpPr txBox="1">
            <a:spLocks noChangeArrowheads="1"/>
          </p:cNvSpPr>
          <p:nvPr/>
        </p:nvSpPr>
        <p:spPr bwMode="auto">
          <a:xfrm rot="20947429">
            <a:off x="434943" y="1233967"/>
            <a:ext cx="3664102" cy="2646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eaLnBrk="1" hangingPunct="1">
              <a:spcBef>
                <a:spcPct val="0"/>
              </a:spcBef>
              <a:buFontTx/>
              <a:buNone/>
            </a:pPr>
            <a:r>
              <a:rPr lang="en-US" altLang="en-US" sz="16600" dirty="0">
                <a:latin typeface="Bloomishly" pitchFamily="50" charset="0"/>
              </a:rPr>
              <a:t>Task</a:t>
            </a:r>
          </a:p>
        </p:txBody>
      </p:sp>
      <p:sp>
        <p:nvSpPr>
          <p:cNvPr id="10" name="TextBox 9">
            <a:extLst>
              <a:ext uri="{FF2B5EF4-FFF2-40B4-BE49-F238E27FC236}">
                <a16:creationId xmlns:a16="http://schemas.microsoft.com/office/drawing/2014/main" id="{E7FAA3F0-6CC7-5F11-33E9-38060EE9F255}"/>
              </a:ext>
            </a:extLst>
          </p:cNvPr>
          <p:cNvSpPr txBox="1"/>
          <p:nvPr/>
        </p:nvSpPr>
        <p:spPr>
          <a:xfrm>
            <a:off x="99100" y="97833"/>
            <a:ext cx="5792413" cy="1200329"/>
          </a:xfrm>
          <a:prstGeom prst="rect">
            <a:avLst/>
          </a:prstGeom>
          <a:noFill/>
        </p:spPr>
        <p:txBody>
          <a:bodyPr wrap="square" rtlCol="0">
            <a:spAutoFit/>
          </a:bodyPr>
          <a:lstStyle/>
          <a:p>
            <a:r>
              <a:rPr lang="en-US" sz="7200" dirty="0">
                <a:latin typeface="Abscissa" panose="00000400000000000000" pitchFamily="2" charset="0"/>
              </a:rPr>
              <a:t>Using</a:t>
            </a:r>
          </a:p>
        </p:txBody>
      </p:sp>
      <p:sp>
        <p:nvSpPr>
          <p:cNvPr id="11" name="TextBox 2">
            <a:extLst>
              <a:ext uri="{FF2B5EF4-FFF2-40B4-BE49-F238E27FC236}">
                <a16:creationId xmlns:a16="http://schemas.microsoft.com/office/drawing/2014/main" id="{B73E0A8F-C70C-4806-1EF1-931B264E4022}"/>
              </a:ext>
            </a:extLst>
          </p:cNvPr>
          <p:cNvSpPr txBox="1">
            <a:spLocks noChangeArrowheads="1"/>
          </p:cNvSpPr>
          <p:nvPr/>
        </p:nvSpPr>
        <p:spPr bwMode="auto">
          <a:xfrm rot="20947429">
            <a:off x="314328" y="3144324"/>
            <a:ext cx="3839924" cy="2646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eaLnBrk="1" hangingPunct="1">
              <a:spcBef>
                <a:spcPct val="0"/>
              </a:spcBef>
              <a:buFontTx/>
              <a:buNone/>
            </a:pPr>
            <a:r>
              <a:rPr lang="en-US" altLang="en-US" sz="16600" dirty="0">
                <a:latin typeface="Bloomishly" pitchFamily="50" charset="0"/>
              </a:rPr>
              <a:t>Cards</a:t>
            </a:r>
          </a:p>
        </p:txBody>
      </p:sp>
      <p:pic>
        <p:nvPicPr>
          <p:cNvPr id="5122" name="Picture 2">
            <a:extLst>
              <a:ext uri="{FF2B5EF4-FFF2-40B4-BE49-F238E27FC236}">
                <a16:creationId xmlns:a16="http://schemas.microsoft.com/office/drawing/2014/main" id="{DAA25DC8-6645-7509-C7B6-CC17D9F3EA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5737" y="-14704"/>
            <a:ext cx="514826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637646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B80BE4-3854-4784-F3EA-3F552D59E2B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318B2B6-9A2E-4FCF-D37D-9168DDF7C27D}"/>
              </a:ext>
            </a:extLst>
          </p:cNvPr>
          <p:cNvSpPr txBox="1"/>
          <p:nvPr/>
        </p:nvSpPr>
        <p:spPr>
          <a:xfrm>
            <a:off x="1476869" y="8619"/>
            <a:ext cx="6472238" cy="1200329"/>
          </a:xfrm>
          <a:prstGeom prst="rect">
            <a:avLst/>
          </a:prstGeom>
          <a:noFill/>
        </p:spPr>
        <p:txBody>
          <a:bodyPr wrap="square" rtlCol="0">
            <a:spAutoFit/>
          </a:bodyPr>
          <a:lstStyle/>
          <a:p>
            <a:pPr algn="ctr"/>
            <a:r>
              <a:rPr lang="en-US" sz="7200" dirty="0">
                <a:latin typeface="Bloomishly" pitchFamily="50" charset="0"/>
              </a:rPr>
              <a:t>Task Card War</a:t>
            </a:r>
          </a:p>
        </p:txBody>
      </p:sp>
      <p:pic>
        <p:nvPicPr>
          <p:cNvPr id="4" name="Picture 3">
            <a:extLst>
              <a:ext uri="{FF2B5EF4-FFF2-40B4-BE49-F238E27FC236}">
                <a16:creationId xmlns:a16="http://schemas.microsoft.com/office/drawing/2014/main" id="{C47559D1-8E91-D017-8BDE-601901762F8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1808" t="12134" r="20632" b="-332"/>
          <a:stretch/>
        </p:blipFill>
        <p:spPr>
          <a:xfrm rot="5400000">
            <a:off x="1965050" y="1266399"/>
            <a:ext cx="5495874" cy="53809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56781814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267E06-FD06-418B-5E49-175EC4E13F5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1CE182F-91AB-A66E-446D-32A8245D7DD3}"/>
              </a:ext>
            </a:extLst>
          </p:cNvPr>
          <p:cNvSpPr txBox="1"/>
          <p:nvPr/>
        </p:nvSpPr>
        <p:spPr>
          <a:xfrm>
            <a:off x="2742939" y="1432674"/>
            <a:ext cx="6294782" cy="3600986"/>
          </a:xfrm>
          <a:prstGeom prst="rect">
            <a:avLst/>
          </a:prstGeom>
          <a:noFill/>
        </p:spPr>
        <p:txBody>
          <a:bodyPr wrap="square" rtlCol="0">
            <a:spAutoFit/>
          </a:bodyPr>
          <a:lstStyle/>
          <a:p>
            <a:r>
              <a:rPr lang="en-US" sz="2000" b="1" u="sng" dirty="0">
                <a:latin typeface="KG Somebody That I Used to Know" panose="02000000000000000000" pitchFamily="2" charset="0"/>
                <a:ea typeface="HelloDoodlePrint" panose="02000603000000000000" pitchFamily="2" charset="0"/>
              </a:rPr>
              <a:t>Directions: </a:t>
            </a:r>
          </a:p>
          <a:p>
            <a:r>
              <a:rPr lang="en-US" sz="2000" dirty="0">
                <a:latin typeface="KG Somebody That I Used to Know" panose="02000000000000000000" pitchFamily="2" charset="0"/>
                <a:ea typeface="HelloDoodlePrint" panose="02000603000000000000" pitchFamily="2" charset="0"/>
              </a:rPr>
              <a:t>Each player needs an equal number of soldiers.  Place the task cards face down. </a:t>
            </a:r>
          </a:p>
          <a:p>
            <a:endParaRPr lang="en-US" sz="2000" dirty="0">
              <a:latin typeface="KG Somebody That I Used to Know" panose="02000000000000000000" pitchFamily="2" charset="0"/>
              <a:ea typeface="HelloDoodlePrint" panose="02000603000000000000" pitchFamily="2" charset="0"/>
            </a:endParaRPr>
          </a:p>
          <a:p>
            <a:r>
              <a:rPr lang="en-US" sz="2000" dirty="0">
                <a:latin typeface="KG Somebody That I Used to Know" panose="02000000000000000000" pitchFamily="2" charset="0"/>
                <a:ea typeface="HelloDoodlePrint" panose="02000603000000000000" pitchFamily="2" charset="0"/>
              </a:rPr>
              <a:t>Take turns answering the questions. </a:t>
            </a:r>
          </a:p>
          <a:p>
            <a:r>
              <a:rPr lang="en-US" sz="2000" dirty="0">
                <a:latin typeface="KG Somebody That I Used to Know" panose="02000000000000000000" pitchFamily="2" charset="0"/>
                <a:ea typeface="HelloDoodlePrint" panose="02000603000000000000" pitchFamily="2" charset="0"/>
              </a:rPr>
              <a:t> </a:t>
            </a:r>
          </a:p>
          <a:p>
            <a:r>
              <a:rPr lang="en-US" sz="2000" dirty="0">
                <a:latin typeface="KG Somebody That I Used to Know" panose="02000000000000000000" pitchFamily="2" charset="0"/>
                <a:ea typeface="HelloDoodlePrint" panose="02000603000000000000" pitchFamily="2" charset="0"/>
              </a:rPr>
              <a:t>If you get a question correct, take your opponent’s soldier, if you get the answer incorrect, give a soldier to your opponent.</a:t>
            </a:r>
          </a:p>
          <a:p>
            <a:endParaRPr lang="en-US" sz="2000" dirty="0">
              <a:latin typeface="KG Somebody That I Used to Know" panose="02000000000000000000" pitchFamily="2" charset="0"/>
              <a:ea typeface="HelloDoodlePrint" panose="02000603000000000000" pitchFamily="2" charset="0"/>
            </a:endParaRPr>
          </a:p>
          <a:p>
            <a:r>
              <a:rPr lang="en-US" sz="2000" dirty="0">
                <a:latin typeface="KG Somebody That I Used to Know" panose="02000000000000000000" pitchFamily="2" charset="0"/>
                <a:ea typeface="HelloDoodlePrint" panose="02000603000000000000" pitchFamily="2" charset="0"/>
              </a:rPr>
              <a:t>The player with the most soldiers at the end of the game wins!</a:t>
            </a:r>
          </a:p>
          <a:p>
            <a:endParaRPr lang="en-US" sz="2800" dirty="0"/>
          </a:p>
        </p:txBody>
      </p:sp>
      <p:pic>
        <p:nvPicPr>
          <p:cNvPr id="5" name="Picture 2">
            <a:extLst>
              <a:ext uri="{FF2B5EF4-FFF2-40B4-BE49-F238E27FC236}">
                <a16:creationId xmlns:a16="http://schemas.microsoft.com/office/drawing/2014/main" id="{956557AF-4EEA-BF51-76B4-BDCFDAE9585D}"/>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106279" y="4080361"/>
            <a:ext cx="2689930" cy="268993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4B622617-09F8-5DD9-A851-B471E6E51643}"/>
              </a:ext>
            </a:extLst>
          </p:cNvPr>
          <p:cNvSpPr txBox="1"/>
          <p:nvPr/>
        </p:nvSpPr>
        <p:spPr>
          <a:xfrm>
            <a:off x="1451244" y="87709"/>
            <a:ext cx="6472238" cy="1200329"/>
          </a:xfrm>
          <a:prstGeom prst="rect">
            <a:avLst/>
          </a:prstGeom>
          <a:noFill/>
        </p:spPr>
        <p:txBody>
          <a:bodyPr wrap="square" rtlCol="0">
            <a:spAutoFit/>
          </a:bodyPr>
          <a:lstStyle/>
          <a:p>
            <a:pPr algn="ctr"/>
            <a:r>
              <a:rPr lang="en-US" sz="7200" dirty="0">
                <a:latin typeface="Bloomishly" pitchFamily="50" charset="0"/>
              </a:rPr>
              <a:t>Task Card War</a:t>
            </a:r>
          </a:p>
        </p:txBody>
      </p:sp>
    </p:spTree>
    <p:extLst>
      <p:ext uri="{BB962C8B-B14F-4D97-AF65-F5344CB8AC3E}">
        <p14:creationId xmlns:p14="http://schemas.microsoft.com/office/powerpoint/2010/main" val="395166877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C2874-C9BF-486A-3AB2-3C966B9EC42F}"/>
            </a:ext>
          </a:extLst>
        </p:cNvPr>
        <p:cNvGrpSpPr/>
        <p:nvPr/>
      </p:nvGrpSpPr>
      <p:grpSpPr>
        <a:xfrm>
          <a:off x="0" y="0"/>
          <a:ext cx="0" cy="0"/>
          <a:chOff x="0" y="0"/>
          <a:chExt cx="0" cy="0"/>
        </a:xfrm>
      </p:grpSpPr>
      <p:sp>
        <p:nvSpPr>
          <p:cNvPr id="2" name="Explosion 2 1">
            <a:extLst>
              <a:ext uri="{FF2B5EF4-FFF2-40B4-BE49-F238E27FC236}">
                <a16:creationId xmlns:a16="http://schemas.microsoft.com/office/drawing/2014/main" id="{EC346882-4E19-16E6-B744-753543A147E4}"/>
              </a:ext>
            </a:extLst>
          </p:cNvPr>
          <p:cNvSpPr/>
          <p:nvPr/>
        </p:nvSpPr>
        <p:spPr>
          <a:xfrm>
            <a:off x="203200" y="1193800"/>
            <a:ext cx="5368925" cy="4546600"/>
          </a:xfrm>
          <a:prstGeom prst="irregularSeal2">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0230" name="TextBox 2">
            <a:extLst>
              <a:ext uri="{FF2B5EF4-FFF2-40B4-BE49-F238E27FC236}">
                <a16:creationId xmlns:a16="http://schemas.microsoft.com/office/drawing/2014/main" id="{A22D15F9-DC5A-796E-FC6D-57D4A65F659C}"/>
              </a:ext>
            </a:extLst>
          </p:cNvPr>
          <p:cNvSpPr txBox="1">
            <a:spLocks noChangeArrowheads="1"/>
          </p:cNvSpPr>
          <p:nvPr/>
        </p:nvSpPr>
        <p:spPr bwMode="auto">
          <a:xfrm rot="-1530487">
            <a:off x="836613" y="3167063"/>
            <a:ext cx="39306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4800">
                <a:latin typeface="2Peas 4th of July" panose="02000000000000000000" pitchFamily="2" charset="0"/>
              </a:rPr>
              <a:t>Kaboom!</a:t>
            </a:r>
          </a:p>
        </p:txBody>
      </p:sp>
      <p:sp>
        <p:nvSpPr>
          <p:cNvPr id="180231" name="TextBox 3">
            <a:extLst>
              <a:ext uri="{FF2B5EF4-FFF2-40B4-BE49-F238E27FC236}">
                <a16:creationId xmlns:a16="http://schemas.microsoft.com/office/drawing/2014/main" id="{0959EBA3-8515-03F7-E48C-7FE4DDE68CF9}"/>
              </a:ext>
            </a:extLst>
          </p:cNvPr>
          <p:cNvSpPr txBox="1">
            <a:spLocks noChangeArrowheads="1"/>
          </p:cNvSpPr>
          <p:nvPr/>
        </p:nvSpPr>
        <p:spPr bwMode="auto">
          <a:xfrm>
            <a:off x="5773223" y="1037458"/>
            <a:ext cx="3167577"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dirty="0">
                <a:latin typeface="Architects Daughter" panose="02000505000000020004" pitchFamily="2" charset="0"/>
              </a:rPr>
              <a:t>Take turns choosing questions and answering them.</a:t>
            </a:r>
          </a:p>
          <a:p>
            <a:pPr>
              <a:spcBef>
                <a:spcPct val="0"/>
              </a:spcBef>
              <a:buFontTx/>
              <a:buNone/>
            </a:pPr>
            <a:endParaRPr lang="en-US" altLang="en-US" sz="1800" dirty="0">
              <a:latin typeface="Architects Daughter" panose="02000505000000020004" pitchFamily="2" charset="0"/>
            </a:endParaRPr>
          </a:p>
          <a:p>
            <a:pPr>
              <a:spcBef>
                <a:spcPct val="0"/>
              </a:spcBef>
              <a:buFontTx/>
              <a:buNone/>
            </a:pPr>
            <a:r>
              <a:rPr lang="en-US" altLang="en-US" sz="1800" dirty="0">
                <a:latin typeface="Architects Daughter" panose="02000505000000020004" pitchFamily="2" charset="0"/>
              </a:rPr>
              <a:t>If you get the question correct, keep it. If you pull an action card, complete the action. </a:t>
            </a:r>
          </a:p>
          <a:p>
            <a:pPr>
              <a:spcBef>
                <a:spcPct val="0"/>
              </a:spcBef>
              <a:buFontTx/>
              <a:buNone/>
            </a:pPr>
            <a:endParaRPr lang="en-US" altLang="en-US" sz="1800" dirty="0">
              <a:latin typeface="Architects Daughter" panose="02000505000000020004" pitchFamily="2" charset="0"/>
            </a:endParaRPr>
          </a:p>
          <a:p>
            <a:pPr>
              <a:spcBef>
                <a:spcPct val="0"/>
              </a:spcBef>
              <a:buFontTx/>
              <a:buNone/>
            </a:pPr>
            <a:r>
              <a:rPr lang="en-US" altLang="en-US" sz="1800" dirty="0">
                <a:latin typeface="Architects Daughter" panose="02000505000000020004" pitchFamily="2" charset="0"/>
              </a:rPr>
              <a:t>If you choose a Kaboom! card, all of the questions you answered go back in the bag.</a:t>
            </a:r>
          </a:p>
          <a:p>
            <a:pPr>
              <a:spcBef>
                <a:spcPct val="0"/>
              </a:spcBef>
              <a:buFontTx/>
              <a:buNone/>
            </a:pPr>
            <a:endParaRPr lang="en-US" altLang="en-US" sz="1800" dirty="0">
              <a:latin typeface="Architects Daughter" panose="02000505000000020004" pitchFamily="2" charset="0"/>
            </a:endParaRPr>
          </a:p>
          <a:p>
            <a:pPr>
              <a:spcBef>
                <a:spcPct val="0"/>
              </a:spcBef>
              <a:buFontTx/>
              <a:buNone/>
            </a:pPr>
            <a:r>
              <a:rPr lang="en-US" altLang="en-US" sz="1800" dirty="0">
                <a:latin typeface="Architects Daughter" panose="02000505000000020004" pitchFamily="2" charset="0"/>
              </a:rPr>
              <a:t>The person with the most correct questions at the end of the game – wins!</a:t>
            </a:r>
          </a:p>
          <a:p>
            <a:pPr>
              <a:spcBef>
                <a:spcPct val="0"/>
              </a:spcBef>
              <a:buFontTx/>
              <a:buNone/>
            </a:pPr>
            <a:r>
              <a:rPr lang="en-US" altLang="en-US" sz="1800" dirty="0">
                <a:latin typeface="Architects Daughter" panose="02000505000000020004" pitchFamily="2" charset="0"/>
              </a:rPr>
              <a:t> </a:t>
            </a:r>
          </a:p>
        </p:txBody>
      </p:sp>
      <p:sp>
        <p:nvSpPr>
          <p:cNvPr id="7" name="TextBox 6">
            <a:extLst>
              <a:ext uri="{FF2B5EF4-FFF2-40B4-BE49-F238E27FC236}">
                <a16:creationId xmlns:a16="http://schemas.microsoft.com/office/drawing/2014/main" id="{693CE781-4995-1C6B-2B5F-9357A805EB7D}"/>
              </a:ext>
            </a:extLst>
          </p:cNvPr>
          <p:cNvSpPr txBox="1"/>
          <p:nvPr/>
        </p:nvSpPr>
        <p:spPr>
          <a:xfrm>
            <a:off x="1476869" y="8619"/>
            <a:ext cx="6472238" cy="1200329"/>
          </a:xfrm>
          <a:prstGeom prst="rect">
            <a:avLst/>
          </a:prstGeom>
          <a:noFill/>
        </p:spPr>
        <p:txBody>
          <a:bodyPr wrap="square" rtlCol="0">
            <a:spAutoFit/>
          </a:bodyPr>
          <a:lstStyle/>
          <a:p>
            <a:pPr algn="ctr"/>
            <a:r>
              <a:rPr lang="en-US" sz="7200" dirty="0">
                <a:latin typeface="Bloomishly" pitchFamily="50" charset="0"/>
              </a:rPr>
              <a:t>Kaboom!</a:t>
            </a:r>
          </a:p>
        </p:txBody>
      </p:sp>
    </p:spTree>
    <p:extLst>
      <p:ext uri="{BB962C8B-B14F-4D97-AF65-F5344CB8AC3E}">
        <p14:creationId xmlns:p14="http://schemas.microsoft.com/office/powerpoint/2010/main" val="344043134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a:extLst>
              <a:ext uri="{FF2B5EF4-FFF2-40B4-BE49-F238E27FC236}">
                <a16:creationId xmlns:a16="http://schemas.microsoft.com/office/drawing/2014/main" id="{554C8A06-E7C4-474B-A2BC-057C89F2A8F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84375" y="611188"/>
            <a:ext cx="9369425" cy="6246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Rectangle 2">
            <a:extLst>
              <a:ext uri="{FF2B5EF4-FFF2-40B4-BE49-F238E27FC236}">
                <a16:creationId xmlns:a16="http://schemas.microsoft.com/office/drawing/2014/main" id="{0EBDDA68-75F0-4930-856A-4CC2A87B680D}"/>
              </a:ext>
            </a:extLst>
          </p:cNvPr>
          <p:cNvSpPr>
            <a:spLocks noChangeArrowheads="1"/>
          </p:cNvSpPr>
          <p:nvPr/>
        </p:nvSpPr>
        <p:spPr bwMode="auto">
          <a:xfrm>
            <a:off x="936625" y="934115"/>
            <a:ext cx="31242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dirty="0">
                <a:latin typeface="Chief Blueprint" panose="020B0500000000000000" pitchFamily="34" charset="0"/>
              </a:rPr>
              <a:t>What Design Qualities of Engagement did you observe?</a:t>
            </a:r>
          </a:p>
        </p:txBody>
      </p:sp>
      <p:sp>
        <p:nvSpPr>
          <p:cNvPr id="3" name="Speech Bubble: Oval 2">
            <a:extLst>
              <a:ext uri="{FF2B5EF4-FFF2-40B4-BE49-F238E27FC236}">
                <a16:creationId xmlns:a16="http://schemas.microsoft.com/office/drawing/2014/main" id="{8CF3C05D-F3C1-4372-83A1-694E5E04CE79}"/>
              </a:ext>
            </a:extLst>
          </p:cNvPr>
          <p:cNvSpPr/>
          <p:nvPr/>
        </p:nvSpPr>
        <p:spPr>
          <a:xfrm>
            <a:off x="403225" y="611188"/>
            <a:ext cx="4191000" cy="3200400"/>
          </a:xfrm>
          <a:prstGeom prst="wedgeEllipseCallout">
            <a:avLst>
              <a:gd name="adj1" fmla="val 67783"/>
              <a:gd name="adj2" fmla="val 22500"/>
            </a:avLst>
          </a:prstGeom>
          <a:noFill/>
          <a:ln w="28575">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Tree>
    <p:extLst>
      <p:ext uri="{BB962C8B-B14F-4D97-AF65-F5344CB8AC3E}">
        <p14:creationId xmlns:p14="http://schemas.microsoft.com/office/powerpoint/2010/main" val="175341246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6D43CB-DDE8-4B12-8AA9-6518B1BEAAA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137" y="762000"/>
            <a:ext cx="9144000" cy="6096000"/>
          </a:xfrm>
          <a:prstGeom prst="rect">
            <a:avLst/>
          </a:prstGeom>
        </p:spPr>
      </p:pic>
      <p:sp>
        <p:nvSpPr>
          <p:cNvPr id="47107" name="TextBox 2">
            <a:extLst>
              <a:ext uri="{FF2B5EF4-FFF2-40B4-BE49-F238E27FC236}">
                <a16:creationId xmlns:a16="http://schemas.microsoft.com/office/drawing/2014/main" id="{81E2218C-9E4E-4EDE-B739-8E247E1EEF9D}"/>
              </a:ext>
            </a:extLst>
          </p:cNvPr>
          <p:cNvSpPr txBox="1">
            <a:spLocks noChangeArrowheads="1"/>
          </p:cNvSpPr>
          <p:nvPr/>
        </p:nvSpPr>
        <p:spPr bwMode="auto">
          <a:xfrm rot="20947429">
            <a:off x="769089" y="668212"/>
            <a:ext cx="91440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eaLnBrk="1" hangingPunct="1">
              <a:spcBef>
                <a:spcPct val="0"/>
              </a:spcBef>
              <a:buFontTx/>
              <a:buNone/>
            </a:pPr>
            <a:r>
              <a:rPr lang="en-US" altLang="en-US" sz="9600" dirty="0">
                <a:latin typeface="Bloomishly" pitchFamily="50" charset="0"/>
              </a:rPr>
              <a:t>Questions</a:t>
            </a:r>
          </a:p>
        </p:txBody>
      </p:sp>
      <p:sp>
        <p:nvSpPr>
          <p:cNvPr id="4" name="TextBox 3">
            <a:extLst>
              <a:ext uri="{FF2B5EF4-FFF2-40B4-BE49-F238E27FC236}">
                <a16:creationId xmlns:a16="http://schemas.microsoft.com/office/drawing/2014/main" id="{BF1939EA-7276-438C-9F0F-66BF441CBFEF}"/>
              </a:ext>
            </a:extLst>
          </p:cNvPr>
          <p:cNvSpPr txBox="1"/>
          <p:nvPr/>
        </p:nvSpPr>
        <p:spPr>
          <a:xfrm>
            <a:off x="203273" y="252714"/>
            <a:ext cx="3389244" cy="1200329"/>
          </a:xfrm>
          <a:prstGeom prst="rect">
            <a:avLst/>
          </a:prstGeom>
          <a:noFill/>
        </p:spPr>
        <p:txBody>
          <a:bodyPr wrap="square" rtlCol="0">
            <a:spAutoFit/>
          </a:bodyPr>
          <a:lstStyle/>
          <a:p>
            <a:r>
              <a:rPr lang="en-US" sz="7200" dirty="0">
                <a:latin typeface="Abscissa" panose="00000400000000000000" pitchFamily="2" charset="0"/>
              </a:rPr>
              <a:t>What</a:t>
            </a:r>
          </a:p>
        </p:txBody>
      </p:sp>
      <p:sp>
        <p:nvSpPr>
          <p:cNvPr id="5" name="TextBox 4">
            <a:extLst>
              <a:ext uri="{FF2B5EF4-FFF2-40B4-BE49-F238E27FC236}">
                <a16:creationId xmlns:a16="http://schemas.microsoft.com/office/drawing/2014/main" id="{1634A5DD-3825-418D-AD88-D1601A74676A}"/>
              </a:ext>
            </a:extLst>
          </p:cNvPr>
          <p:cNvSpPr txBox="1"/>
          <p:nvPr/>
        </p:nvSpPr>
        <p:spPr>
          <a:xfrm>
            <a:off x="203273" y="2655838"/>
            <a:ext cx="3778418" cy="2308324"/>
          </a:xfrm>
          <a:prstGeom prst="rect">
            <a:avLst/>
          </a:prstGeom>
          <a:noFill/>
        </p:spPr>
        <p:txBody>
          <a:bodyPr wrap="square" rtlCol="0">
            <a:spAutoFit/>
          </a:bodyPr>
          <a:lstStyle/>
          <a:p>
            <a:r>
              <a:rPr lang="en-US" sz="7200" dirty="0">
                <a:latin typeface="Abscissa" panose="00000400000000000000" pitchFamily="2" charset="0"/>
              </a:rPr>
              <a:t>have I created?</a:t>
            </a:r>
          </a:p>
        </p:txBody>
      </p:sp>
    </p:spTree>
    <p:extLst>
      <p:ext uri="{BB962C8B-B14F-4D97-AF65-F5344CB8AC3E}">
        <p14:creationId xmlns:p14="http://schemas.microsoft.com/office/powerpoint/2010/main" val="61256459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24C7EE6-5D62-48D6-85CC-34736B484080}"/>
              </a:ext>
            </a:extLst>
          </p:cNvPr>
          <p:cNvPicPr>
            <a:picLocks noChangeAspect="1"/>
          </p:cNvPicPr>
          <p:nvPr/>
        </p:nvPicPr>
        <p:blipFill>
          <a:blip r:embed="rId3"/>
          <a:stretch>
            <a:fillRect/>
          </a:stretch>
        </p:blipFill>
        <p:spPr>
          <a:xfrm>
            <a:off x="-3255818" y="-619096"/>
            <a:ext cx="12399818" cy="8541290"/>
          </a:xfrm>
          <a:prstGeom prst="rect">
            <a:avLst/>
          </a:prstGeom>
        </p:spPr>
      </p:pic>
      <p:sp>
        <p:nvSpPr>
          <p:cNvPr id="3" name="TextBox 2">
            <a:extLst>
              <a:ext uri="{FF2B5EF4-FFF2-40B4-BE49-F238E27FC236}">
                <a16:creationId xmlns:a16="http://schemas.microsoft.com/office/drawing/2014/main" id="{CC7C843A-6BDC-4619-82C4-6385EBC371C6}"/>
              </a:ext>
            </a:extLst>
          </p:cNvPr>
          <p:cNvSpPr txBox="1"/>
          <p:nvPr/>
        </p:nvSpPr>
        <p:spPr>
          <a:xfrm>
            <a:off x="3962401" y="1011381"/>
            <a:ext cx="4461164" cy="1754326"/>
          </a:xfrm>
          <a:prstGeom prst="rect">
            <a:avLst/>
          </a:prstGeom>
          <a:noFill/>
        </p:spPr>
        <p:txBody>
          <a:bodyPr wrap="square" rtlCol="0">
            <a:spAutoFit/>
          </a:bodyPr>
          <a:lstStyle/>
          <a:p>
            <a:pPr algn="ctr"/>
            <a:r>
              <a:rPr lang="en-US" sz="5400" dirty="0">
                <a:solidFill>
                  <a:schemeClr val="bg1"/>
                </a:solidFill>
                <a:effectLst>
                  <a:outerShdw blurRad="38100" dist="38100" dir="2700000" algn="tl">
                    <a:srgbClr val="000000">
                      <a:alpha val="43137"/>
                    </a:srgbClr>
                  </a:outerShdw>
                </a:effectLst>
                <a:latin typeface="A Hundred Miles" panose="02000000000000000000" pitchFamily="2" charset="0"/>
              </a:rPr>
              <a:t>So far, I have learned….</a:t>
            </a:r>
          </a:p>
        </p:txBody>
      </p:sp>
    </p:spTree>
    <p:extLst>
      <p:ext uri="{BB962C8B-B14F-4D97-AF65-F5344CB8AC3E}">
        <p14:creationId xmlns:p14="http://schemas.microsoft.com/office/powerpoint/2010/main" val="86435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7">
            <a:extLst>
              <a:ext uri="{FF2B5EF4-FFF2-40B4-BE49-F238E27FC236}">
                <a16:creationId xmlns:a16="http://schemas.microsoft.com/office/drawing/2014/main" id="{209AF459-1B4E-153E-ACA8-C3B8D9B8CC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Speech Bubble: Rectangle with Corners Rounded 19">
            <a:extLst>
              <a:ext uri="{FF2B5EF4-FFF2-40B4-BE49-F238E27FC236}">
                <a16:creationId xmlns:a16="http://schemas.microsoft.com/office/drawing/2014/main" id="{8CFAEA99-9A1C-043F-0C15-DF1F75FF1505}"/>
              </a:ext>
            </a:extLst>
          </p:cNvPr>
          <p:cNvSpPr/>
          <p:nvPr/>
        </p:nvSpPr>
        <p:spPr>
          <a:xfrm rot="1341498">
            <a:off x="3327400" y="1231900"/>
            <a:ext cx="3421063" cy="1017588"/>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6" name="Speech Bubble: Rectangle with Corners Rounded 5">
            <a:extLst>
              <a:ext uri="{FF2B5EF4-FFF2-40B4-BE49-F238E27FC236}">
                <a16:creationId xmlns:a16="http://schemas.microsoft.com/office/drawing/2014/main" id="{A821E836-7B97-F6E9-8686-2D99DA6E2A54}"/>
              </a:ext>
            </a:extLst>
          </p:cNvPr>
          <p:cNvSpPr/>
          <p:nvPr/>
        </p:nvSpPr>
        <p:spPr>
          <a:xfrm rot="20991018">
            <a:off x="377825" y="962025"/>
            <a:ext cx="2665413" cy="1147763"/>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 name="Rectangle 1">
            <a:extLst>
              <a:ext uri="{FF2B5EF4-FFF2-40B4-BE49-F238E27FC236}">
                <a16:creationId xmlns:a16="http://schemas.microsoft.com/office/drawing/2014/main" id="{258D6FE4-4B0B-3A19-AF48-C23EC8EFFD08}"/>
              </a:ext>
            </a:extLst>
          </p:cNvPr>
          <p:cNvSpPr/>
          <p:nvPr/>
        </p:nvSpPr>
        <p:spPr>
          <a:xfrm rot="20986987">
            <a:off x="401638" y="1031875"/>
            <a:ext cx="2571750" cy="1131888"/>
          </a:xfrm>
          <a:prstGeom prst="rect">
            <a:avLst/>
          </a:prstGeom>
        </p:spPr>
        <p:txBody>
          <a:bodyPr>
            <a:spAutoFit/>
          </a:bodyPr>
          <a:lstStyle/>
          <a:p>
            <a:pPr>
              <a:defRPr/>
            </a:pPr>
            <a:r>
              <a:rPr lang="en-US" sz="1350" dirty="0">
                <a:solidFill>
                  <a:srgbClr val="000000"/>
                </a:solidFill>
                <a:latin typeface="Chief Blueprint" panose="020B0500000000000000" pitchFamily="34" charset="0"/>
              </a:rPr>
              <a:t>Students need to be engaged to learn.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Schlechty’s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Design Qualities of Engagement</a:t>
            </a:r>
          </a:p>
        </p:txBody>
      </p:sp>
      <p:sp>
        <p:nvSpPr>
          <p:cNvPr id="11" name="Speech Bubble: Rectangle 10">
            <a:extLst>
              <a:ext uri="{FF2B5EF4-FFF2-40B4-BE49-F238E27FC236}">
                <a16:creationId xmlns:a16="http://schemas.microsoft.com/office/drawing/2014/main" id="{8600D136-9D1A-77FB-640E-0D73A5B33499}"/>
              </a:ext>
            </a:extLst>
          </p:cNvPr>
          <p:cNvSpPr/>
          <p:nvPr/>
        </p:nvSpPr>
        <p:spPr>
          <a:xfrm>
            <a:off x="280988" y="106363"/>
            <a:ext cx="6867525" cy="503237"/>
          </a:xfrm>
          <a:prstGeom prst="wedgeRectCallout">
            <a:avLst>
              <a:gd name="adj1" fmla="val -21519"/>
              <a:gd name="adj2" fmla="val 11605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dirty="0"/>
          </a:p>
        </p:txBody>
      </p:sp>
      <p:sp>
        <p:nvSpPr>
          <p:cNvPr id="14344" name="TextBox 2">
            <a:extLst>
              <a:ext uri="{FF2B5EF4-FFF2-40B4-BE49-F238E27FC236}">
                <a16:creationId xmlns:a16="http://schemas.microsoft.com/office/drawing/2014/main" id="{B44DBE44-289E-885E-E596-0E234F6E2952}"/>
              </a:ext>
            </a:extLst>
          </p:cNvPr>
          <p:cNvSpPr txBox="1">
            <a:spLocks noChangeArrowheads="1"/>
          </p:cNvSpPr>
          <p:nvPr/>
        </p:nvSpPr>
        <p:spPr bwMode="auto">
          <a:xfrm>
            <a:off x="280988" y="139700"/>
            <a:ext cx="70453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200">
                <a:latin typeface="Chief Blueprint" panose="020B0500000000000000" pitchFamily="34" charset="0"/>
              </a:rPr>
              <a:t>What do I believe about Social Studies instruction?</a:t>
            </a:r>
          </a:p>
        </p:txBody>
      </p:sp>
      <p:sp>
        <p:nvSpPr>
          <p:cNvPr id="16" name="Speech Bubble: Oval 15">
            <a:extLst>
              <a:ext uri="{FF2B5EF4-FFF2-40B4-BE49-F238E27FC236}">
                <a16:creationId xmlns:a16="http://schemas.microsoft.com/office/drawing/2014/main" id="{CFEE6C80-7CA4-FA2B-F7E8-F840F51975D6}"/>
              </a:ext>
            </a:extLst>
          </p:cNvPr>
          <p:cNvSpPr/>
          <p:nvPr/>
        </p:nvSpPr>
        <p:spPr>
          <a:xfrm>
            <a:off x="6329363" y="728663"/>
            <a:ext cx="2425700" cy="1697037"/>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9" name="Rectangle 18">
            <a:extLst>
              <a:ext uri="{FF2B5EF4-FFF2-40B4-BE49-F238E27FC236}">
                <a16:creationId xmlns:a16="http://schemas.microsoft.com/office/drawing/2014/main" id="{0A93EA80-0BFF-F4C6-6149-1FB410239BA6}"/>
              </a:ext>
            </a:extLst>
          </p:cNvPr>
          <p:cNvSpPr/>
          <p:nvPr/>
        </p:nvSpPr>
        <p:spPr>
          <a:xfrm rot="1384697">
            <a:off x="3314700" y="1304925"/>
            <a:ext cx="3281363" cy="1131888"/>
          </a:xfrm>
          <a:prstGeom prst="rect">
            <a:avLst/>
          </a:prstGeom>
        </p:spPr>
        <p:txBody>
          <a:bodyPr>
            <a:spAutoFit/>
          </a:bodyPr>
          <a:lstStyle/>
          <a:p>
            <a:pPr>
              <a:defRPr/>
            </a:pPr>
            <a:r>
              <a:rPr lang="en-US" sz="1350" dirty="0">
                <a:solidFill>
                  <a:srgbClr val="000000"/>
                </a:solidFill>
                <a:latin typeface="Chief Blueprint" panose="020B0500000000000000" pitchFamily="34" charset="0"/>
              </a:rPr>
              <a:t>Students need to read in Social Studies – a lot! Like everyday!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-Kinsella’s </a:t>
            </a:r>
            <a:r>
              <a:rPr lang="en-US" sz="1350" i="1" dirty="0">
                <a:solidFill>
                  <a:srgbClr val="000000"/>
                </a:solidFill>
                <a:latin typeface="Chief Blueprint" panose="020B0500000000000000" pitchFamily="34" charset="0"/>
              </a:rPr>
              <a:t>Considerate Text</a:t>
            </a:r>
          </a:p>
          <a:p>
            <a:pPr>
              <a:defRPr/>
            </a:pPr>
            <a:endParaRPr lang="en-US" sz="1350" dirty="0">
              <a:latin typeface="Chief Blueprint" panose="020B0500000000000000" pitchFamily="34" charset="0"/>
            </a:endParaRPr>
          </a:p>
        </p:txBody>
      </p:sp>
      <p:sp>
        <p:nvSpPr>
          <p:cNvPr id="24" name="Rectangle 23">
            <a:extLst>
              <a:ext uri="{FF2B5EF4-FFF2-40B4-BE49-F238E27FC236}">
                <a16:creationId xmlns:a16="http://schemas.microsoft.com/office/drawing/2014/main" id="{F244E525-E3DA-D562-19E4-BAC1B8BE552A}"/>
              </a:ext>
            </a:extLst>
          </p:cNvPr>
          <p:cNvSpPr/>
          <p:nvPr/>
        </p:nvSpPr>
        <p:spPr>
          <a:xfrm>
            <a:off x="6584950" y="768350"/>
            <a:ext cx="1962150" cy="1754188"/>
          </a:xfrm>
          <a:prstGeom prst="rect">
            <a:avLst/>
          </a:prstGeom>
        </p:spPr>
        <p:txBody>
          <a:bodyPr>
            <a:spAutoFit/>
          </a:bodyPr>
          <a:lstStyle/>
          <a:p>
            <a:pPr algn="ctr">
              <a:defRPr/>
            </a:pPr>
            <a:r>
              <a:rPr lang="en-US" sz="1350" dirty="0">
                <a:solidFill>
                  <a:srgbClr val="000000"/>
                </a:solidFill>
                <a:latin typeface="Chief Blueprint" panose="020B0500000000000000" pitchFamily="34" charset="0"/>
              </a:rPr>
              <a:t>Students</a:t>
            </a:r>
          </a:p>
          <a:p>
            <a:pPr algn="ctr">
              <a:defRPr/>
            </a:pPr>
            <a:r>
              <a:rPr lang="en-US" sz="1350" dirty="0">
                <a:solidFill>
                  <a:srgbClr val="000000"/>
                </a:solidFill>
                <a:latin typeface="Chief Blueprint" panose="020B0500000000000000" pitchFamily="34" charset="0"/>
              </a:rPr>
              <a:t> are social – purposeful talk is crucial to learning. </a:t>
            </a:r>
          </a:p>
          <a:p>
            <a:pPr algn="ctr">
              <a:defRPr/>
            </a:pPr>
            <a:endParaRPr lang="en-US" sz="1350" dirty="0">
              <a:solidFill>
                <a:srgbClr val="000000"/>
              </a:solidFill>
              <a:latin typeface="Chief Blueprint" panose="020B0500000000000000" pitchFamily="34" charset="0"/>
            </a:endParaRPr>
          </a:p>
          <a:p>
            <a:pPr algn="ctr">
              <a:defRPr/>
            </a:pPr>
            <a:r>
              <a:rPr lang="en-US" sz="1350" dirty="0">
                <a:solidFill>
                  <a:srgbClr val="000000"/>
                </a:solidFill>
                <a:latin typeface="Chief Blueprint" panose="020B0500000000000000" pitchFamily="34" charset="0"/>
              </a:rPr>
              <a:t>-Walsh </a:t>
            </a:r>
            <a:r>
              <a:rPr lang="en-US" sz="1350" i="1" dirty="0">
                <a:solidFill>
                  <a:srgbClr val="000000"/>
                </a:solidFill>
                <a:latin typeface="Chief Blueprint" panose="020B0500000000000000" pitchFamily="34" charset="0"/>
              </a:rPr>
              <a:t>Quality Questioning</a:t>
            </a:r>
          </a:p>
          <a:p>
            <a:pPr algn="ctr">
              <a:defRPr/>
            </a:pPr>
            <a:endParaRPr lang="en-US" sz="1350" dirty="0">
              <a:latin typeface="Chief Blueprint" panose="020B0500000000000000" pitchFamily="34" charset="0"/>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water, outdoor, dark, sitting&#10;&#10;Description generated with high confidence">
            <a:extLst>
              <a:ext uri="{FF2B5EF4-FFF2-40B4-BE49-F238E27FC236}">
                <a16:creationId xmlns:a16="http://schemas.microsoft.com/office/drawing/2014/main" id="{DC485EF7-F222-4A1B-BD6A-CA02E9C791F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75932"/>
            <a:ext cx="9144000" cy="9141388"/>
          </a:xfrm>
          <a:prstGeom prst="rect">
            <a:avLst/>
          </a:prstGeom>
        </p:spPr>
      </p:pic>
      <p:sp>
        <p:nvSpPr>
          <p:cNvPr id="4" name="TextBox 3">
            <a:extLst>
              <a:ext uri="{FF2B5EF4-FFF2-40B4-BE49-F238E27FC236}">
                <a16:creationId xmlns:a16="http://schemas.microsoft.com/office/drawing/2014/main" id="{8F5B900D-8299-4D1B-A2C8-E42A3425D73E}"/>
              </a:ext>
            </a:extLst>
          </p:cNvPr>
          <p:cNvSpPr txBox="1"/>
          <p:nvPr/>
        </p:nvSpPr>
        <p:spPr>
          <a:xfrm>
            <a:off x="2665379" y="428016"/>
            <a:ext cx="4513634" cy="1446550"/>
          </a:xfrm>
          <a:prstGeom prst="rect">
            <a:avLst/>
          </a:prstGeom>
          <a:noFill/>
        </p:spPr>
        <p:txBody>
          <a:bodyPr wrap="square" rtlCol="0">
            <a:spAutoFit/>
          </a:bodyPr>
          <a:lstStyle/>
          <a:p>
            <a:r>
              <a:rPr lang="en-US" sz="8800" dirty="0">
                <a:solidFill>
                  <a:schemeClr val="bg1"/>
                </a:solidFill>
                <a:latin typeface="Be Bright" panose="02000506000000020003" pitchFamily="50" charset="0"/>
              </a:rPr>
              <a:t>Reflection</a:t>
            </a:r>
          </a:p>
        </p:txBody>
      </p:sp>
    </p:spTree>
    <p:extLst>
      <p:ext uri="{BB962C8B-B14F-4D97-AF65-F5344CB8AC3E}">
        <p14:creationId xmlns:p14="http://schemas.microsoft.com/office/powerpoint/2010/main" val="73478297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descr="A paper bag next to a green apple&#10;&#10;Description automatically generated">
            <a:extLst>
              <a:ext uri="{FF2B5EF4-FFF2-40B4-BE49-F238E27FC236}">
                <a16:creationId xmlns:a16="http://schemas.microsoft.com/office/drawing/2014/main" id="{5B767171-72E5-075D-9AC5-475AFAE13ED1}"/>
              </a:ext>
            </a:extLst>
          </p:cNvPr>
          <p:cNvPicPr>
            <a:picLocks noChangeAspect="1"/>
          </p:cNvPicPr>
          <p:nvPr/>
        </p:nvPicPr>
        <p:blipFill rotWithShape="1">
          <a:blip r:embed="rId2"/>
          <a:srcRect r="13983" b="-2"/>
          <a:stretch/>
        </p:blipFill>
        <p:spPr>
          <a:xfrm>
            <a:off x="20" y="1282"/>
            <a:ext cx="9143980" cy="6856718"/>
          </a:xfrm>
          <a:prstGeom prst="rect">
            <a:avLst/>
          </a:prstGeom>
        </p:spPr>
      </p:pic>
    </p:spTree>
    <p:extLst>
      <p:ext uri="{BB962C8B-B14F-4D97-AF65-F5344CB8AC3E}">
        <p14:creationId xmlns:p14="http://schemas.microsoft.com/office/powerpoint/2010/main" val="135173571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921F6AB-0A3C-C975-C181-22AD6D4C3236}"/>
              </a:ext>
            </a:extLst>
          </p:cNvPr>
          <p:cNvPicPr>
            <a:picLocks noChangeAspect="1"/>
          </p:cNvPicPr>
          <p:nvPr/>
        </p:nvPicPr>
        <p:blipFill>
          <a:blip r:embed="rId3"/>
          <a:stretch>
            <a:fillRect/>
          </a:stretch>
        </p:blipFill>
        <p:spPr>
          <a:xfrm>
            <a:off x="-4029440" y="-873435"/>
            <a:ext cx="15260657" cy="8069366"/>
          </a:xfrm>
          <a:prstGeom prst="rect">
            <a:avLst/>
          </a:prstGeom>
        </p:spPr>
      </p:pic>
      <p:sp>
        <p:nvSpPr>
          <p:cNvPr id="207874" name="Title 1"/>
          <p:cNvSpPr>
            <a:spLocks noGrp="1"/>
          </p:cNvSpPr>
          <p:nvPr>
            <p:ph type="title"/>
          </p:nvPr>
        </p:nvSpPr>
        <p:spPr>
          <a:xfrm>
            <a:off x="168103" y="742644"/>
            <a:ext cx="8229600" cy="1143000"/>
          </a:xfrm>
        </p:spPr>
        <p:txBody>
          <a:bodyPr>
            <a:noAutofit/>
          </a:bodyPr>
          <a:lstStyle/>
          <a:p>
            <a:pPr eaLnBrk="1" hangingPunct="1"/>
            <a:r>
              <a:rPr lang="en-US" altLang="en-US" sz="8800" dirty="0">
                <a:latin typeface="Bloomishly" pitchFamily="50" charset="0"/>
              </a:rPr>
              <a:t>So What,</a:t>
            </a:r>
            <a:br>
              <a:rPr lang="en-US" altLang="en-US" sz="8800" dirty="0">
                <a:latin typeface="Bloomishly" pitchFamily="50" charset="0"/>
              </a:rPr>
            </a:br>
            <a:r>
              <a:rPr lang="en-US" altLang="en-US" sz="8800" dirty="0">
                <a:latin typeface="Bloomishly" pitchFamily="50" charset="0"/>
              </a:rPr>
              <a:t>Now What</a:t>
            </a:r>
          </a:p>
        </p:txBody>
      </p:sp>
      <p:sp>
        <p:nvSpPr>
          <p:cNvPr id="207875" name="Content Placeholder 2"/>
          <p:cNvSpPr>
            <a:spLocks noGrp="1"/>
          </p:cNvSpPr>
          <p:nvPr>
            <p:ph idx="1"/>
          </p:nvPr>
        </p:nvSpPr>
        <p:spPr>
          <a:xfrm>
            <a:off x="168103" y="2709375"/>
            <a:ext cx="5295900" cy="4525963"/>
          </a:xfrm>
        </p:spPr>
        <p:txBody>
          <a:bodyPr>
            <a:normAutofit/>
          </a:bodyPr>
          <a:lstStyle/>
          <a:p>
            <a:pPr eaLnBrk="1" hangingPunct="1"/>
            <a:r>
              <a:rPr lang="en-US" altLang="en-US" sz="4000" dirty="0">
                <a:latin typeface="Architects Daughter" panose="02000505000000020004" pitchFamily="2" charset="0"/>
              </a:rPr>
              <a:t>What did you learn?</a:t>
            </a:r>
          </a:p>
          <a:p>
            <a:pPr eaLnBrk="1" hangingPunct="1"/>
            <a:endParaRPr lang="en-US" altLang="en-US" sz="4000" dirty="0">
              <a:latin typeface="Architects Daughter" panose="02000505000000020004" pitchFamily="2" charset="0"/>
            </a:endParaRPr>
          </a:p>
          <a:p>
            <a:pPr eaLnBrk="1" hangingPunct="1"/>
            <a:r>
              <a:rPr lang="en-US" altLang="en-US" sz="4000" dirty="0">
                <a:latin typeface="Architects Daughter" panose="02000505000000020004" pitchFamily="2" charset="0"/>
              </a:rPr>
              <a:t>How are you going to use it?</a:t>
            </a:r>
          </a:p>
        </p:txBody>
      </p:sp>
    </p:spTree>
    <p:extLst>
      <p:ext uri="{BB962C8B-B14F-4D97-AF65-F5344CB8AC3E}">
        <p14:creationId xmlns:p14="http://schemas.microsoft.com/office/powerpoint/2010/main" val="281052367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A9AFB08-8084-4A1A-BAA1-FCB921867AF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3971" y="1146313"/>
            <a:ext cx="10279049" cy="6424406"/>
          </a:xfrm>
          <a:prstGeom prst="rect">
            <a:avLst/>
          </a:prstGeom>
        </p:spPr>
      </p:pic>
      <p:pic>
        <p:nvPicPr>
          <p:cNvPr id="5" name="Picture 4">
            <a:extLst>
              <a:ext uri="{FF2B5EF4-FFF2-40B4-BE49-F238E27FC236}">
                <a16:creationId xmlns:a16="http://schemas.microsoft.com/office/drawing/2014/main" id="{452FE7A9-1681-4B9A-A88B-237A2DBF5F8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4544"/>
          <a:stretch/>
        </p:blipFill>
        <p:spPr>
          <a:xfrm>
            <a:off x="-493971" y="-109329"/>
            <a:ext cx="10279049" cy="6132442"/>
          </a:xfrm>
          <a:prstGeom prst="rect">
            <a:avLst/>
          </a:prstGeom>
        </p:spPr>
      </p:pic>
      <p:sp>
        <p:nvSpPr>
          <p:cNvPr id="7" name="TextBox 6">
            <a:extLst>
              <a:ext uri="{FF2B5EF4-FFF2-40B4-BE49-F238E27FC236}">
                <a16:creationId xmlns:a16="http://schemas.microsoft.com/office/drawing/2014/main" id="{1BE92D40-F1D0-4ADA-849C-EA1B470D2100}"/>
              </a:ext>
            </a:extLst>
          </p:cNvPr>
          <p:cNvSpPr txBox="1"/>
          <p:nvPr/>
        </p:nvSpPr>
        <p:spPr>
          <a:xfrm>
            <a:off x="2266122" y="2385391"/>
            <a:ext cx="6520069" cy="1015663"/>
          </a:xfrm>
          <a:prstGeom prst="rect">
            <a:avLst/>
          </a:prstGeom>
          <a:noFill/>
        </p:spPr>
        <p:txBody>
          <a:bodyPr wrap="square" rtlCol="0">
            <a:spAutoFit/>
          </a:bodyPr>
          <a:lstStyle/>
          <a:p>
            <a:r>
              <a:rPr lang="en-US" sz="6000" dirty="0">
                <a:latin typeface="Architects Daughter" panose="02000505000000020004" pitchFamily="2" charset="0"/>
              </a:rPr>
              <a:t>Building Your</a:t>
            </a:r>
          </a:p>
        </p:txBody>
      </p:sp>
      <p:sp>
        <p:nvSpPr>
          <p:cNvPr id="8" name="TextBox 7">
            <a:extLst>
              <a:ext uri="{FF2B5EF4-FFF2-40B4-BE49-F238E27FC236}">
                <a16:creationId xmlns:a16="http://schemas.microsoft.com/office/drawing/2014/main" id="{5F19B8ED-2822-4419-A5CB-2DE7F73A060D}"/>
              </a:ext>
            </a:extLst>
          </p:cNvPr>
          <p:cNvSpPr txBox="1"/>
          <p:nvPr/>
        </p:nvSpPr>
        <p:spPr>
          <a:xfrm rot="20589518">
            <a:off x="1123123" y="3278448"/>
            <a:ext cx="6440556" cy="1862048"/>
          </a:xfrm>
          <a:prstGeom prst="rect">
            <a:avLst/>
          </a:prstGeom>
          <a:noFill/>
        </p:spPr>
        <p:txBody>
          <a:bodyPr wrap="square" rtlCol="0">
            <a:spAutoFit/>
          </a:bodyPr>
          <a:lstStyle/>
          <a:p>
            <a:r>
              <a:rPr lang="en-US" sz="11500" dirty="0">
                <a:latin typeface="Bloomishly" pitchFamily="50" charset="0"/>
              </a:rPr>
              <a:t>Engagement</a:t>
            </a:r>
          </a:p>
        </p:txBody>
      </p:sp>
      <p:sp>
        <p:nvSpPr>
          <p:cNvPr id="9" name="TextBox 8">
            <a:extLst>
              <a:ext uri="{FF2B5EF4-FFF2-40B4-BE49-F238E27FC236}">
                <a16:creationId xmlns:a16="http://schemas.microsoft.com/office/drawing/2014/main" id="{5B1A0F2C-DAAA-4D0E-87C9-ABBC6715A5A7}"/>
              </a:ext>
            </a:extLst>
          </p:cNvPr>
          <p:cNvSpPr txBox="1"/>
          <p:nvPr/>
        </p:nvSpPr>
        <p:spPr>
          <a:xfrm rot="20756418">
            <a:off x="4075114" y="3892890"/>
            <a:ext cx="6440556" cy="2215991"/>
          </a:xfrm>
          <a:prstGeom prst="rect">
            <a:avLst/>
          </a:prstGeom>
          <a:noFill/>
        </p:spPr>
        <p:txBody>
          <a:bodyPr wrap="square" rtlCol="0">
            <a:spAutoFit/>
          </a:bodyPr>
          <a:lstStyle/>
          <a:p>
            <a:r>
              <a:rPr lang="en-US" sz="13800" dirty="0">
                <a:latin typeface="Bloomishly" pitchFamily="50" charset="0"/>
              </a:rPr>
              <a:t>Toolkit</a:t>
            </a:r>
          </a:p>
        </p:txBody>
      </p:sp>
    </p:spTree>
    <p:extLst>
      <p:ext uri="{BB962C8B-B14F-4D97-AF65-F5344CB8AC3E}">
        <p14:creationId xmlns:p14="http://schemas.microsoft.com/office/powerpoint/2010/main" val="63767680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3D667CF-6255-4E18-91C3-A5A6659AF922}"/>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4685" b="96163" l="4462" r="96260"/>
                    </a14:imgEffect>
                  </a14:imgLayer>
                </a14:imgProps>
              </a:ext>
              <a:ext uri="{28A0092B-C50C-407E-A947-70E740481C1C}">
                <a14:useLocalDpi xmlns:a14="http://schemas.microsoft.com/office/drawing/2010/main" val="0"/>
              </a:ext>
            </a:extLst>
          </a:blip>
          <a:stretch>
            <a:fillRect/>
          </a:stretch>
        </p:blipFill>
        <p:spPr>
          <a:xfrm>
            <a:off x="-198783" y="3279913"/>
            <a:ext cx="4770783" cy="3876261"/>
          </a:xfrm>
          <a:prstGeom prst="rect">
            <a:avLst/>
          </a:prstGeom>
        </p:spPr>
      </p:pic>
      <p:sp>
        <p:nvSpPr>
          <p:cNvPr id="4" name="TextBox 3">
            <a:extLst>
              <a:ext uri="{FF2B5EF4-FFF2-40B4-BE49-F238E27FC236}">
                <a16:creationId xmlns:a16="http://schemas.microsoft.com/office/drawing/2014/main" id="{7211560B-BA18-4ECC-A9B9-AB2120DFD263}"/>
              </a:ext>
            </a:extLst>
          </p:cNvPr>
          <p:cNvSpPr txBox="1"/>
          <p:nvPr/>
        </p:nvSpPr>
        <p:spPr>
          <a:xfrm>
            <a:off x="0" y="19878"/>
            <a:ext cx="7573617" cy="923330"/>
          </a:xfrm>
          <a:prstGeom prst="rect">
            <a:avLst/>
          </a:prstGeom>
          <a:noFill/>
        </p:spPr>
        <p:txBody>
          <a:bodyPr wrap="square" rtlCol="0">
            <a:spAutoFit/>
          </a:bodyPr>
          <a:lstStyle/>
          <a:p>
            <a:r>
              <a:rPr lang="en-US" sz="5400" dirty="0">
                <a:latin typeface="Bloomishly" pitchFamily="50" charset="0"/>
              </a:rPr>
              <a:t>Procedures: </a:t>
            </a:r>
          </a:p>
        </p:txBody>
      </p:sp>
      <p:sp>
        <p:nvSpPr>
          <p:cNvPr id="5" name="TextBox 4">
            <a:extLst>
              <a:ext uri="{FF2B5EF4-FFF2-40B4-BE49-F238E27FC236}">
                <a16:creationId xmlns:a16="http://schemas.microsoft.com/office/drawing/2014/main" id="{32FA53DC-8978-483C-BCA2-B43BAB898546}"/>
              </a:ext>
            </a:extLst>
          </p:cNvPr>
          <p:cNvSpPr txBox="1"/>
          <p:nvPr/>
        </p:nvSpPr>
        <p:spPr>
          <a:xfrm>
            <a:off x="268357" y="904367"/>
            <a:ext cx="8686800" cy="1938992"/>
          </a:xfrm>
          <a:prstGeom prst="rect">
            <a:avLst/>
          </a:prstGeom>
          <a:noFill/>
        </p:spPr>
        <p:txBody>
          <a:bodyPr wrap="square" rtlCol="0">
            <a:spAutoFit/>
          </a:bodyPr>
          <a:lstStyle/>
          <a:p>
            <a:pPr marL="342900" indent="-342900">
              <a:buAutoNum type="arabicPeriod"/>
            </a:pPr>
            <a:r>
              <a:rPr lang="en-US" sz="2400" dirty="0">
                <a:latin typeface="Architects Daughter" panose="02000505000000020004" pitchFamily="2" charset="0"/>
              </a:rPr>
              <a:t>Check your supplies – basket, laminating sheets, etc. </a:t>
            </a:r>
          </a:p>
          <a:p>
            <a:pPr marL="342900" indent="-342900">
              <a:buAutoNum type="arabicPeriod"/>
            </a:pPr>
            <a:r>
              <a:rPr lang="en-US" sz="2400" dirty="0">
                <a:latin typeface="Architects Daughter" panose="02000505000000020004" pitchFamily="2" charset="0"/>
              </a:rPr>
              <a:t>Visit a station. </a:t>
            </a:r>
          </a:p>
          <a:p>
            <a:pPr marL="342900" indent="-342900">
              <a:buAutoNum type="arabicPeriod"/>
            </a:pPr>
            <a:r>
              <a:rPr lang="en-US" sz="2400" dirty="0">
                <a:latin typeface="Architects Daughter" panose="02000505000000020004" pitchFamily="2" charset="0"/>
              </a:rPr>
              <a:t>Read the directions and make the resource.</a:t>
            </a:r>
          </a:p>
          <a:p>
            <a:pPr marL="342900" indent="-342900">
              <a:buAutoNum type="arabicPeriod"/>
            </a:pPr>
            <a:r>
              <a:rPr lang="en-US" sz="2400" dirty="0">
                <a:latin typeface="Architects Daughter" panose="02000505000000020004" pitchFamily="2" charset="0"/>
              </a:rPr>
              <a:t>Move to another station when you finish. </a:t>
            </a:r>
          </a:p>
        </p:txBody>
      </p:sp>
    </p:spTree>
    <p:extLst>
      <p:ext uri="{BB962C8B-B14F-4D97-AF65-F5344CB8AC3E}">
        <p14:creationId xmlns:p14="http://schemas.microsoft.com/office/powerpoint/2010/main" val="36329217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80963" y="109538"/>
            <a:ext cx="8982075" cy="34099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9923" name="Picture 2" descr="http://1.bp.blogspot.com/-lk3Lp_pbvwk/VKQySKTnvcI/AAAAAAAAAOw/TqxUpq287FM/s1600/thankyou.png"/>
          <p:cNvPicPr>
            <a:picLocks noChangeAspect="1" noChangeArrowheads="1"/>
          </p:cNvPicPr>
          <p:nvPr/>
        </p:nvPicPr>
        <p:blipFill>
          <a:blip r:embed="rId3">
            <a:extLst>
              <a:ext uri="{28A0092B-C50C-407E-A947-70E740481C1C}">
                <a14:useLocalDpi xmlns:a14="http://schemas.microsoft.com/office/drawing/2010/main" val="0"/>
              </a:ext>
            </a:extLst>
          </a:blip>
          <a:srcRect t="15247"/>
          <a:stretch>
            <a:fillRect/>
          </a:stretch>
        </p:blipFill>
        <p:spPr bwMode="auto">
          <a:xfrm>
            <a:off x="1262063" y="625475"/>
            <a:ext cx="5788025" cy="257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9924" name="TextBox 20"/>
          <p:cNvSpPr txBox="1">
            <a:spLocks noChangeArrowheads="1"/>
          </p:cNvSpPr>
          <p:nvPr/>
        </p:nvSpPr>
        <p:spPr bwMode="auto">
          <a:xfrm>
            <a:off x="80963" y="3589973"/>
            <a:ext cx="90471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7200" dirty="0">
                <a:latin typeface="always  forever" pitchFamily="2" charset="0"/>
              </a:rPr>
              <a:t>Connect with me!</a:t>
            </a:r>
            <a:endParaRPr lang="en-US" altLang="en-US" sz="6600" dirty="0">
              <a:latin typeface="always  forever" pitchFamily="2" charset="0"/>
            </a:endParaRPr>
          </a:p>
        </p:txBody>
      </p:sp>
      <p:pic>
        <p:nvPicPr>
          <p:cNvPr id="209925" name="Picture 8" descr="http://www.etan.org/graphics/instagram_logo__transparent.pn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3442" y="5412802"/>
            <a:ext cx="1204912"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926" name="Picture 10" descr="http://www.builders-sales.com/wp-content/uploads/2013/07/transparent-facebook-logo-icon.png">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03275" y="5496854"/>
            <a:ext cx="996950" cy="99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927" name="Picture 1"/>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984577" y="5393354"/>
            <a:ext cx="1165225" cy="116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1387474" y="4550240"/>
            <a:ext cx="10631278" cy="984885"/>
          </a:xfrm>
          <a:prstGeom prst="rect">
            <a:avLst/>
          </a:prstGeom>
          <a:noFill/>
        </p:spPr>
        <p:txBody>
          <a:bodyPr wrap="square" rtlCol="0">
            <a:spAutoFit/>
          </a:bodyPr>
          <a:lstStyle/>
          <a:p>
            <a:r>
              <a:rPr lang="en-US" sz="4000" dirty="0">
                <a:hlinkClick r:id="rId9"/>
              </a:rPr>
              <a:t>www.SocialStudiesSuccess.com</a:t>
            </a:r>
            <a:endParaRPr lang="en-US" sz="4000" dirty="0"/>
          </a:p>
          <a:p>
            <a:endParaRPr lang="en-US" dirty="0"/>
          </a:p>
        </p:txBody>
      </p:sp>
      <p:pic>
        <p:nvPicPr>
          <p:cNvPr id="13314" name="Picture 2" descr="Image result for pinterest symbol 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874701" y="5456819"/>
            <a:ext cx="1022093" cy="10220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81532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7">
            <a:extLst>
              <a:ext uri="{FF2B5EF4-FFF2-40B4-BE49-F238E27FC236}">
                <a16:creationId xmlns:a16="http://schemas.microsoft.com/office/drawing/2014/main" id="{687DCA28-CD7D-61FE-66B5-87CC1CD814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Speech Bubble: Rectangle with Corners Rounded 19">
            <a:extLst>
              <a:ext uri="{FF2B5EF4-FFF2-40B4-BE49-F238E27FC236}">
                <a16:creationId xmlns:a16="http://schemas.microsoft.com/office/drawing/2014/main" id="{F1402D7C-453A-CED5-6A4E-C6E0F5BC91F6}"/>
              </a:ext>
            </a:extLst>
          </p:cNvPr>
          <p:cNvSpPr/>
          <p:nvPr/>
        </p:nvSpPr>
        <p:spPr>
          <a:xfrm rot="1341498">
            <a:off x="3327400" y="1231900"/>
            <a:ext cx="3421063" cy="1017588"/>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6" name="Speech Bubble: Rectangle with Corners Rounded 5">
            <a:extLst>
              <a:ext uri="{FF2B5EF4-FFF2-40B4-BE49-F238E27FC236}">
                <a16:creationId xmlns:a16="http://schemas.microsoft.com/office/drawing/2014/main" id="{1B376504-6288-90B3-C082-1111D0BD8162}"/>
              </a:ext>
            </a:extLst>
          </p:cNvPr>
          <p:cNvSpPr/>
          <p:nvPr/>
        </p:nvSpPr>
        <p:spPr>
          <a:xfrm rot="20991018">
            <a:off x="377825" y="962025"/>
            <a:ext cx="2665413" cy="1147763"/>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 name="Rectangle 1">
            <a:extLst>
              <a:ext uri="{FF2B5EF4-FFF2-40B4-BE49-F238E27FC236}">
                <a16:creationId xmlns:a16="http://schemas.microsoft.com/office/drawing/2014/main" id="{76625C27-2DBC-0AF4-9C31-F4A2478882E1}"/>
              </a:ext>
            </a:extLst>
          </p:cNvPr>
          <p:cNvSpPr/>
          <p:nvPr/>
        </p:nvSpPr>
        <p:spPr>
          <a:xfrm rot="20986987">
            <a:off x="401638" y="1031875"/>
            <a:ext cx="2571750" cy="1131888"/>
          </a:xfrm>
          <a:prstGeom prst="rect">
            <a:avLst/>
          </a:prstGeom>
        </p:spPr>
        <p:txBody>
          <a:bodyPr>
            <a:spAutoFit/>
          </a:bodyPr>
          <a:lstStyle/>
          <a:p>
            <a:pPr>
              <a:defRPr/>
            </a:pPr>
            <a:r>
              <a:rPr lang="en-US" sz="1350" dirty="0">
                <a:solidFill>
                  <a:srgbClr val="000000"/>
                </a:solidFill>
                <a:latin typeface="Chief Blueprint" panose="020B0500000000000000" pitchFamily="34" charset="0"/>
              </a:rPr>
              <a:t>Students need to be engaged to learn.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Schlechty’s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Design Qualities of Engagement</a:t>
            </a:r>
          </a:p>
        </p:txBody>
      </p:sp>
      <p:sp>
        <p:nvSpPr>
          <p:cNvPr id="11" name="Speech Bubble: Rectangle 10">
            <a:extLst>
              <a:ext uri="{FF2B5EF4-FFF2-40B4-BE49-F238E27FC236}">
                <a16:creationId xmlns:a16="http://schemas.microsoft.com/office/drawing/2014/main" id="{F4CD1DA2-A232-77DC-2609-F66D97AC182C}"/>
              </a:ext>
            </a:extLst>
          </p:cNvPr>
          <p:cNvSpPr/>
          <p:nvPr/>
        </p:nvSpPr>
        <p:spPr>
          <a:xfrm>
            <a:off x="280988" y="106363"/>
            <a:ext cx="6867525" cy="503237"/>
          </a:xfrm>
          <a:prstGeom prst="wedgeRectCallout">
            <a:avLst>
              <a:gd name="adj1" fmla="val -21519"/>
              <a:gd name="adj2" fmla="val 11605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dirty="0"/>
          </a:p>
        </p:txBody>
      </p:sp>
      <p:sp>
        <p:nvSpPr>
          <p:cNvPr id="16392" name="TextBox 2">
            <a:extLst>
              <a:ext uri="{FF2B5EF4-FFF2-40B4-BE49-F238E27FC236}">
                <a16:creationId xmlns:a16="http://schemas.microsoft.com/office/drawing/2014/main" id="{8DA357F9-6A76-DEC5-5590-1DBDA722637C}"/>
              </a:ext>
            </a:extLst>
          </p:cNvPr>
          <p:cNvSpPr txBox="1">
            <a:spLocks noChangeArrowheads="1"/>
          </p:cNvSpPr>
          <p:nvPr/>
        </p:nvSpPr>
        <p:spPr bwMode="auto">
          <a:xfrm>
            <a:off x="280988" y="139700"/>
            <a:ext cx="70453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200">
                <a:latin typeface="Chief Blueprint" panose="020B0500000000000000" pitchFamily="34" charset="0"/>
              </a:rPr>
              <a:t>What do I believe about Social Studies instruction?</a:t>
            </a:r>
          </a:p>
        </p:txBody>
      </p:sp>
      <p:sp>
        <p:nvSpPr>
          <p:cNvPr id="16" name="Speech Bubble: Oval 15">
            <a:extLst>
              <a:ext uri="{FF2B5EF4-FFF2-40B4-BE49-F238E27FC236}">
                <a16:creationId xmlns:a16="http://schemas.microsoft.com/office/drawing/2014/main" id="{1F5CBF9C-6CAB-A0EC-2B94-9BFE2725ABAA}"/>
              </a:ext>
            </a:extLst>
          </p:cNvPr>
          <p:cNvSpPr/>
          <p:nvPr/>
        </p:nvSpPr>
        <p:spPr>
          <a:xfrm>
            <a:off x="6329363" y="728663"/>
            <a:ext cx="2425700" cy="1697037"/>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9" name="Rectangle 18">
            <a:extLst>
              <a:ext uri="{FF2B5EF4-FFF2-40B4-BE49-F238E27FC236}">
                <a16:creationId xmlns:a16="http://schemas.microsoft.com/office/drawing/2014/main" id="{7CC026BC-6D21-8B5D-DD88-8A7A7F53DECF}"/>
              </a:ext>
            </a:extLst>
          </p:cNvPr>
          <p:cNvSpPr/>
          <p:nvPr/>
        </p:nvSpPr>
        <p:spPr>
          <a:xfrm rot="1384697">
            <a:off x="3314700" y="1304925"/>
            <a:ext cx="3281363" cy="1131888"/>
          </a:xfrm>
          <a:prstGeom prst="rect">
            <a:avLst/>
          </a:prstGeom>
        </p:spPr>
        <p:txBody>
          <a:bodyPr>
            <a:spAutoFit/>
          </a:bodyPr>
          <a:lstStyle/>
          <a:p>
            <a:pPr>
              <a:defRPr/>
            </a:pPr>
            <a:r>
              <a:rPr lang="en-US" sz="1350" dirty="0">
                <a:solidFill>
                  <a:srgbClr val="000000"/>
                </a:solidFill>
                <a:latin typeface="Chief Blueprint" panose="020B0500000000000000" pitchFamily="34" charset="0"/>
              </a:rPr>
              <a:t>Students need to read in Social Studies – a lot! Like everyday!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-Kinsella’s </a:t>
            </a:r>
            <a:r>
              <a:rPr lang="en-US" sz="1350" i="1" dirty="0">
                <a:solidFill>
                  <a:srgbClr val="000000"/>
                </a:solidFill>
                <a:latin typeface="Chief Blueprint" panose="020B0500000000000000" pitchFamily="34" charset="0"/>
              </a:rPr>
              <a:t>Considerate Text</a:t>
            </a:r>
          </a:p>
          <a:p>
            <a:pPr>
              <a:defRPr/>
            </a:pPr>
            <a:endParaRPr lang="en-US" sz="1350" dirty="0">
              <a:latin typeface="Chief Blueprint" panose="020B0500000000000000" pitchFamily="34" charset="0"/>
            </a:endParaRPr>
          </a:p>
        </p:txBody>
      </p:sp>
      <p:sp>
        <p:nvSpPr>
          <p:cNvPr id="24" name="Rectangle 23">
            <a:extLst>
              <a:ext uri="{FF2B5EF4-FFF2-40B4-BE49-F238E27FC236}">
                <a16:creationId xmlns:a16="http://schemas.microsoft.com/office/drawing/2014/main" id="{1C2A8B60-6F74-A441-5677-6F294E88B3CC}"/>
              </a:ext>
            </a:extLst>
          </p:cNvPr>
          <p:cNvSpPr/>
          <p:nvPr/>
        </p:nvSpPr>
        <p:spPr>
          <a:xfrm>
            <a:off x="6584950" y="768350"/>
            <a:ext cx="1962150" cy="1754188"/>
          </a:xfrm>
          <a:prstGeom prst="rect">
            <a:avLst/>
          </a:prstGeom>
        </p:spPr>
        <p:txBody>
          <a:bodyPr>
            <a:spAutoFit/>
          </a:bodyPr>
          <a:lstStyle/>
          <a:p>
            <a:pPr algn="ctr">
              <a:defRPr/>
            </a:pPr>
            <a:r>
              <a:rPr lang="en-US" sz="1350" dirty="0">
                <a:solidFill>
                  <a:srgbClr val="000000"/>
                </a:solidFill>
                <a:latin typeface="Chief Blueprint" panose="020B0500000000000000" pitchFamily="34" charset="0"/>
              </a:rPr>
              <a:t>Students</a:t>
            </a:r>
          </a:p>
          <a:p>
            <a:pPr algn="ctr">
              <a:defRPr/>
            </a:pPr>
            <a:r>
              <a:rPr lang="en-US" sz="1350" dirty="0">
                <a:solidFill>
                  <a:srgbClr val="000000"/>
                </a:solidFill>
                <a:latin typeface="Chief Blueprint" panose="020B0500000000000000" pitchFamily="34" charset="0"/>
              </a:rPr>
              <a:t> are social – purposeful talk is crucial to learning. </a:t>
            </a:r>
          </a:p>
          <a:p>
            <a:pPr algn="ctr">
              <a:defRPr/>
            </a:pPr>
            <a:endParaRPr lang="en-US" sz="1350" dirty="0">
              <a:solidFill>
                <a:srgbClr val="000000"/>
              </a:solidFill>
              <a:latin typeface="Chief Blueprint" panose="020B0500000000000000" pitchFamily="34" charset="0"/>
            </a:endParaRPr>
          </a:p>
          <a:p>
            <a:pPr algn="ctr">
              <a:defRPr/>
            </a:pPr>
            <a:r>
              <a:rPr lang="en-US" sz="1350" dirty="0">
                <a:solidFill>
                  <a:srgbClr val="000000"/>
                </a:solidFill>
                <a:latin typeface="Chief Blueprint" panose="020B0500000000000000" pitchFamily="34" charset="0"/>
              </a:rPr>
              <a:t>-Walsh </a:t>
            </a:r>
            <a:r>
              <a:rPr lang="en-US" sz="1350" i="1" dirty="0">
                <a:solidFill>
                  <a:srgbClr val="000000"/>
                </a:solidFill>
                <a:latin typeface="Chief Blueprint" panose="020B0500000000000000" pitchFamily="34" charset="0"/>
              </a:rPr>
              <a:t>Quality Questioning</a:t>
            </a:r>
          </a:p>
          <a:p>
            <a:pPr algn="ctr">
              <a:defRPr/>
            </a:pPr>
            <a:endParaRPr lang="en-US" sz="1350" dirty="0">
              <a:latin typeface="Chief Blueprint" panose="020B0500000000000000" pitchFamily="34" charset="0"/>
            </a:endParaRPr>
          </a:p>
        </p:txBody>
      </p:sp>
      <p:sp>
        <p:nvSpPr>
          <p:cNvPr id="31" name="Speech Bubble: Rectangle with Corners Rounded 30">
            <a:extLst>
              <a:ext uri="{FF2B5EF4-FFF2-40B4-BE49-F238E27FC236}">
                <a16:creationId xmlns:a16="http://schemas.microsoft.com/office/drawing/2014/main" id="{F65E4626-DA52-B0DB-718E-EB910AE93DF6}"/>
              </a:ext>
            </a:extLst>
          </p:cNvPr>
          <p:cNvSpPr/>
          <p:nvPr/>
        </p:nvSpPr>
        <p:spPr>
          <a:xfrm rot="616323">
            <a:off x="417513" y="2455863"/>
            <a:ext cx="1784350" cy="1470025"/>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9" name="Rectangle 28">
            <a:extLst>
              <a:ext uri="{FF2B5EF4-FFF2-40B4-BE49-F238E27FC236}">
                <a16:creationId xmlns:a16="http://schemas.microsoft.com/office/drawing/2014/main" id="{BC643AD7-8F89-B29D-E83D-F17D0FCD3EFC}"/>
              </a:ext>
            </a:extLst>
          </p:cNvPr>
          <p:cNvSpPr/>
          <p:nvPr/>
        </p:nvSpPr>
        <p:spPr>
          <a:xfrm rot="609555">
            <a:off x="417513" y="2505075"/>
            <a:ext cx="1725612" cy="1546225"/>
          </a:xfrm>
          <a:prstGeom prst="rect">
            <a:avLst/>
          </a:prstGeom>
        </p:spPr>
        <p:txBody>
          <a:bodyPr>
            <a:spAutoFit/>
          </a:bodyPr>
          <a:lstStyle/>
          <a:p>
            <a:pPr>
              <a:defRPr/>
            </a:pPr>
            <a:r>
              <a:rPr lang="en-US" sz="1350" dirty="0">
                <a:solidFill>
                  <a:srgbClr val="000000"/>
                </a:solidFill>
                <a:latin typeface="Chief Blueprint" panose="020B0500000000000000" pitchFamily="34" charset="0"/>
              </a:rPr>
              <a:t>History can be fun and rigorous at the same time.</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-Bower’s </a:t>
            </a:r>
            <a:r>
              <a:rPr lang="en-US" sz="1350" i="1" dirty="0">
                <a:solidFill>
                  <a:srgbClr val="000000"/>
                </a:solidFill>
                <a:latin typeface="Chief Blueprint" panose="020B0500000000000000" pitchFamily="34" charset="0"/>
              </a:rPr>
              <a:t>Bring Learning Alive!</a:t>
            </a:r>
          </a:p>
          <a:p>
            <a:pPr>
              <a:defRPr/>
            </a:pPr>
            <a:endParaRPr lang="en-US" sz="1350" dirty="0">
              <a:solidFill>
                <a:srgbClr val="000000"/>
              </a:solidFill>
              <a:latin typeface="Chief Blueprint" panose="020B0500000000000000"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7">
            <a:extLst>
              <a:ext uri="{FF2B5EF4-FFF2-40B4-BE49-F238E27FC236}">
                <a16:creationId xmlns:a16="http://schemas.microsoft.com/office/drawing/2014/main" id="{6352FBF0-54C5-AD12-5868-2E91E30A7F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Speech Bubble: Rectangle with Corners Rounded 19">
            <a:extLst>
              <a:ext uri="{FF2B5EF4-FFF2-40B4-BE49-F238E27FC236}">
                <a16:creationId xmlns:a16="http://schemas.microsoft.com/office/drawing/2014/main" id="{EB9F84F9-639D-82E0-3733-2385C76F9552}"/>
              </a:ext>
            </a:extLst>
          </p:cNvPr>
          <p:cNvSpPr/>
          <p:nvPr/>
        </p:nvSpPr>
        <p:spPr>
          <a:xfrm rot="1341498">
            <a:off x="3327400" y="1231900"/>
            <a:ext cx="3421063" cy="1017588"/>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6" name="Speech Bubble: Rectangle with Corners Rounded 5">
            <a:extLst>
              <a:ext uri="{FF2B5EF4-FFF2-40B4-BE49-F238E27FC236}">
                <a16:creationId xmlns:a16="http://schemas.microsoft.com/office/drawing/2014/main" id="{44F3F91F-F519-D253-8466-1A6606467340}"/>
              </a:ext>
            </a:extLst>
          </p:cNvPr>
          <p:cNvSpPr/>
          <p:nvPr/>
        </p:nvSpPr>
        <p:spPr>
          <a:xfrm rot="20991018">
            <a:off x="377825" y="962025"/>
            <a:ext cx="2665413" cy="1147763"/>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 name="Rectangle 1">
            <a:extLst>
              <a:ext uri="{FF2B5EF4-FFF2-40B4-BE49-F238E27FC236}">
                <a16:creationId xmlns:a16="http://schemas.microsoft.com/office/drawing/2014/main" id="{2AC17202-10CA-E244-DF7F-7E73C579B721}"/>
              </a:ext>
            </a:extLst>
          </p:cNvPr>
          <p:cNvSpPr/>
          <p:nvPr/>
        </p:nvSpPr>
        <p:spPr>
          <a:xfrm rot="20986987">
            <a:off x="401638" y="1031875"/>
            <a:ext cx="2571750" cy="1131888"/>
          </a:xfrm>
          <a:prstGeom prst="rect">
            <a:avLst/>
          </a:prstGeom>
        </p:spPr>
        <p:txBody>
          <a:bodyPr>
            <a:spAutoFit/>
          </a:bodyPr>
          <a:lstStyle/>
          <a:p>
            <a:pPr>
              <a:defRPr/>
            </a:pPr>
            <a:r>
              <a:rPr lang="en-US" sz="1350" dirty="0">
                <a:solidFill>
                  <a:srgbClr val="000000"/>
                </a:solidFill>
                <a:latin typeface="Chief Blueprint" panose="020B0500000000000000" pitchFamily="34" charset="0"/>
              </a:rPr>
              <a:t>Students need to be engaged to learn.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Schlechty’s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Design Qualities of Engagement</a:t>
            </a:r>
          </a:p>
        </p:txBody>
      </p:sp>
      <p:sp>
        <p:nvSpPr>
          <p:cNvPr id="11" name="Speech Bubble: Rectangle 10">
            <a:extLst>
              <a:ext uri="{FF2B5EF4-FFF2-40B4-BE49-F238E27FC236}">
                <a16:creationId xmlns:a16="http://schemas.microsoft.com/office/drawing/2014/main" id="{7DE89695-5650-5417-E30F-21D43CF5993A}"/>
              </a:ext>
            </a:extLst>
          </p:cNvPr>
          <p:cNvSpPr/>
          <p:nvPr/>
        </p:nvSpPr>
        <p:spPr>
          <a:xfrm>
            <a:off x="280988" y="106363"/>
            <a:ext cx="6867525" cy="503237"/>
          </a:xfrm>
          <a:prstGeom prst="wedgeRectCallout">
            <a:avLst>
              <a:gd name="adj1" fmla="val -21519"/>
              <a:gd name="adj2" fmla="val 11605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dirty="0"/>
          </a:p>
        </p:txBody>
      </p:sp>
      <p:sp>
        <p:nvSpPr>
          <p:cNvPr id="18440" name="TextBox 2">
            <a:extLst>
              <a:ext uri="{FF2B5EF4-FFF2-40B4-BE49-F238E27FC236}">
                <a16:creationId xmlns:a16="http://schemas.microsoft.com/office/drawing/2014/main" id="{61A5B8CC-FA22-3E68-FD2A-273CA7E6B982}"/>
              </a:ext>
            </a:extLst>
          </p:cNvPr>
          <p:cNvSpPr txBox="1">
            <a:spLocks noChangeArrowheads="1"/>
          </p:cNvSpPr>
          <p:nvPr/>
        </p:nvSpPr>
        <p:spPr bwMode="auto">
          <a:xfrm>
            <a:off x="280988" y="139700"/>
            <a:ext cx="70453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200">
                <a:latin typeface="Chief Blueprint" panose="020B0500000000000000" pitchFamily="34" charset="0"/>
              </a:rPr>
              <a:t>What do I believe about Social Studies instruction?</a:t>
            </a:r>
          </a:p>
        </p:txBody>
      </p:sp>
      <p:sp>
        <p:nvSpPr>
          <p:cNvPr id="12" name="Speech Bubble: Rectangle 11">
            <a:extLst>
              <a:ext uri="{FF2B5EF4-FFF2-40B4-BE49-F238E27FC236}">
                <a16:creationId xmlns:a16="http://schemas.microsoft.com/office/drawing/2014/main" id="{201911BE-D44A-89E0-E8DC-C1933F4188E9}"/>
              </a:ext>
            </a:extLst>
          </p:cNvPr>
          <p:cNvSpPr/>
          <p:nvPr/>
        </p:nvSpPr>
        <p:spPr>
          <a:xfrm>
            <a:off x="2208213" y="2025650"/>
            <a:ext cx="1760537" cy="1604963"/>
          </a:xfrm>
          <a:prstGeom prst="wedge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6" name="Speech Bubble: Oval 15">
            <a:extLst>
              <a:ext uri="{FF2B5EF4-FFF2-40B4-BE49-F238E27FC236}">
                <a16:creationId xmlns:a16="http://schemas.microsoft.com/office/drawing/2014/main" id="{CB35D44B-36AB-1FD4-1904-BF97007BECEB}"/>
              </a:ext>
            </a:extLst>
          </p:cNvPr>
          <p:cNvSpPr/>
          <p:nvPr/>
        </p:nvSpPr>
        <p:spPr>
          <a:xfrm>
            <a:off x="6329363" y="728663"/>
            <a:ext cx="2425700" cy="1697037"/>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9" name="Rectangle 18">
            <a:extLst>
              <a:ext uri="{FF2B5EF4-FFF2-40B4-BE49-F238E27FC236}">
                <a16:creationId xmlns:a16="http://schemas.microsoft.com/office/drawing/2014/main" id="{6AF70A1B-2DC4-8E9C-720C-73C2F1047B22}"/>
              </a:ext>
            </a:extLst>
          </p:cNvPr>
          <p:cNvSpPr/>
          <p:nvPr/>
        </p:nvSpPr>
        <p:spPr>
          <a:xfrm rot="1384697">
            <a:off x="3314700" y="1304925"/>
            <a:ext cx="3281363" cy="1131888"/>
          </a:xfrm>
          <a:prstGeom prst="rect">
            <a:avLst/>
          </a:prstGeom>
        </p:spPr>
        <p:txBody>
          <a:bodyPr>
            <a:spAutoFit/>
          </a:bodyPr>
          <a:lstStyle/>
          <a:p>
            <a:pPr>
              <a:defRPr/>
            </a:pPr>
            <a:r>
              <a:rPr lang="en-US" sz="1350" dirty="0">
                <a:solidFill>
                  <a:srgbClr val="000000"/>
                </a:solidFill>
                <a:latin typeface="Chief Blueprint" panose="020B0500000000000000" pitchFamily="34" charset="0"/>
              </a:rPr>
              <a:t>Students need to read in Social Studies – a lot! Like everyday!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-Kinsella’s </a:t>
            </a:r>
            <a:r>
              <a:rPr lang="en-US" sz="1350" i="1" dirty="0">
                <a:solidFill>
                  <a:srgbClr val="000000"/>
                </a:solidFill>
                <a:latin typeface="Chief Blueprint" panose="020B0500000000000000" pitchFamily="34" charset="0"/>
              </a:rPr>
              <a:t>Considerate Text</a:t>
            </a:r>
          </a:p>
          <a:p>
            <a:pPr>
              <a:defRPr/>
            </a:pPr>
            <a:endParaRPr lang="en-US" sz="1350" dirty="0">
              <a:latin typeface="Chief Blueprint" panose="020B0500000000000000" pitchFamily="34" charset="0"/>
            </a:endParaRPr>
          </a:p>
        </p:txBody>
      </p:sp>
      <p:sp>
        <p:nvSpPr>
          <p:cNvPr id="21" name="Rectangle 20">
            <a:extLst>
              <a:ext uri="{FF2B5EF4-FFF2-40B4-BE49-F238E27FC236}">
                <a16:creationId xmlns:a16="http://schemas.microsoft.com/office/drawing/2014/main" id="{3B0EB3B5-A722-5BC7-0C34-5E0BEBC55A8E}"/>
              </a:ext>
            </a:extLst>
          </p:cNvPr>
          <p:cNvSpPr/>
          <p:nvPr/>
        </p:nvSpPr>
        <p:spPr>
          <a:xfrm>
            <a:off x="2219325" y="2055813"/>
            <a:ext cx="1720850" cy="1546225"/>
          </a:xfrm>
          <a:prstGeom prst="rect">
            <a:avLst/>
          </a:prstGeom>
        </p:spPr>
        <p:txBody>
          <a:bodyPr>
            <a:spAutoFit/>
          </a:bodyPr>
          <a:lstStyle/>
          <a:p>
            <a:pPr>
              <a:defRPr/>
            </a:pPr>
            <a:r>
              <a:rPr lang="en-US" sz="1350" dirty="0">
                <a:solidFill>
                  <a:srgbClr val="000000"/>
                </a:solidFill>
                <a:latin typeface="Chief Blueprint" panose="020B0500000000000000" pitchFamily="34" charset="0"/>
              </a:rPr>
              <a:t>All students can learn – we just need to support them in different ways.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-Seidlitz’s </a:t>
            </a:r>
            <a:r>
              <a:rPr lang="en-US" sz="1350" i="1" dirty="0">
                <a:solidFill>
                  <a:srgbClr val="000000"/>
                </a:solidFill>
                <a:latin typeface="Chief Blueprint" panose="020B0500000000000000" pitchFamily="34" charset="0"/>
              </a:rPr>
              <a:t>Seven Steps</a:t>
            </a:r>
          </a:p>
        </p:txBody>
      </p:sp>
      <p:sp>
        <p:nvSpPr>
          <p:cNvPr id="24" name="Rectangle 23">
            <a:extLst>
              <a:ext uri="{FF2B5EF4-FFF2-40B4-BE49-F238E27FC236}">
                <a16:creationId xmlns:a16="http://schemas.microsoft.com/office/drawing/2014/main" id="{910E5B5B-E201-65E0-5174-7B111557DDBC}"/>
              </a:ext>
            </a:extLst>
          </p:cNvPr>
          <p:cNvSpPr/>
          <p:nvPr/>
        </p:nvSpPr>
        <p:spPr>
          <a:xfrm>
            <a:off x="6584950" y="768350"/>
            <a:ext cx="1962150" cy="1754188"/>
          </a:xfrm>
          <a:prstGeom prst="rect">
            <a:avLst/>
          </a:prstGeom>
        </p:spPr>
        <p:txBody>
          <a:bodyPr>
            <a:spAutoFit/>
          </a:bodyPr>
          <a:lstStyle/>
          <a:p>
            <a:pPr algn="ctr">
              <a:defRPr/>
            </a:pPr>
            <a:r>
              <a:rPr lang="en-US" sz="1350" dirty="0">
                <a:solidFill>
                  <a:srgbClr val="000000"/>
                </a:solidFill>
                <a:latin typeface="Chief Blueprint" panose="020B0500000000000000" pitchFamily="34" charset="0"/>
              </a:rPr>
              <a:t>Students</a:t>
            </a:r>
          </a:p>
          <a:p>
            <a:pPr algn="ctr">
              <a:defRPr/>
            </a:pPr>
            <a:r>
              <a:rPr lang="en-US" sz="1350" dirty="0">
                <a:solidFill>
                  <a:srgbClr val="000000"/>
                </a:solidFill>
                <a:latin typeface="Chief Blueprint" panose="020B0500000000000000" pitchFamily="34" charset="0"/>
              </a:rPr>
              <a:t> are social – purposeful talk is crucial to learning. </a:t>
            </a:r>
          </a:p>
          <a:p>
            <a:pPr algn="ctr">
              <a:defRPr/>
            </a:pPr>
            <a:endParaRPr lang="en-US" sz="1350" dirty="0">
              <a:solidFill>
                <a:srgbClr val="000000"/>
              </a:solidFill>
              <a:latin typeface="Chief Blueprint" panose="020B0500000000000000" pitchFamily="34" charset="0"/>
            </a:endParaRPr>
          </a:p>
          <a:p>
            <a:pPr algn="ctr">
              <a:defRPr/>
            </a:pPr>
            <a:r>
              <a:rPr lang="en-US" sz="1350" dirty="0">
                <a:solidFill>
                  <a:srgbClr val="000000"/>
                </a:solidFill>
                <a:latin typeface="Chief Blueprint" panose="020B0500000000000000" pitchFamily="34" charset="0"/>
              </a:rPr>
              <a:t>-Walsh </a:t>
            </a:r>
            <a:r>
              <a:rPr lang="en-US" sz="1350" i="1" dirty="0">
                <a:solidFill>
                  <a:srgbClr val="000000"/>
                </a:solidFill>
                <a:latin typeface="Chief Blueprint" panose="020B0500000000000000" pitchFamily="34" charset="0"/>
              </a:rPr>
              <a:t>Quality Questioning</a:t>
            </a:r>
          </a:p>
          <a:p>
            <a:pPr algn="ctr">
              <a:defRPr/>
            </a:pPr>
            <a:endParaRPr lang="en-US" sz="1350" dirty="0">
              <a:latin typeface="Chief Blueprint" panose="020B0500000000000000" pitchFamily="34" charset="0"/>
            </a:endParaRPr>
          </a:p>
        </p:txBody>
      </p:sp>
      <p:sp>
        <p:nvSpPr>
          <p:cNvPr id="31" name="Speech Bubble: Rectangle with Corners Rounded 30">
            <a:extLst>
              <a:ext uri="{FF2B5EF4-FFF2-40B4-BE49-F238E27FC236}">
                <a16:creationId xmlns:a16="http://schemas.microsoft.com/office/drawing/2014/main" id="{A224F284-7A25-CAF9-4DC6-3687C2F1EAC2}"/>
              </a:ext>
            </a:extLst>
          </p:cNvPr>
          <p:cNvSpPr/>
          <p:nvPr/>
        </p:nvSpPr>
        <p:spPr>
          <a:xfrm rot="616323">
            <a:off x="417513" y="2455863"/>
            <a:ext cx="1784350" cy="1470025"/>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9" name="Rectangle 28">
            <a:extLst>
              <a:ext uri="{FF2B5EF4-FFF2-40B4-BE49-F238E27FC236}">
                <a16:creationId xmlns:a16="http://schemas.microsoft.com/office/drawing/2014/main" id="{E6B0B631-EFC9-661D-E044-E23C6F610985}"/>
              </a:ext>
            </a:extLst>
          </p:cNvPr>
          <p:cNvSpPr/>
          <p:nvPr/>
        </p:nvSpPr>
        <p:spPr>
          <a:xfrm rot="609555">
            <a:off x="417513" y="2505075"/>
            <a:ext cx="1725612" cy="1546225"/>
          </a:xfrm>
          <a:prstGeom prst="rect">
            <a:avLst/>
          </a:prstGeom>
        </p:spPr>
        <p:txBody>
          <a:bodyPr>
            <a:spAutoFit/>
          </a:bodyPr>
          <a:lstStyle/>
          <a:p>
            <a:pPr>
              <a:defRPr/>
            </a:pPr>
            <a:r>
              <a:rPr lang="en-US" sz="1350" dirty="0">
                <a:solidFill>
                  <a:srgbClr val="000000"/>
                </a:solidFill>
                <a:latin typeface="Chief Blueprint" panose="020B0500000000000000" pitchFamily="34" charset="0"/>
              </a:rPr>
              <a:t>History can be fun and rigorous at the same time.</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-Bower’s </a:t>
            </a:r>
            <a:r>
              <a:rPr lang="en-US" sz="1350" i="1" dirty="0">
                <a:solidFill>
                  <a:srgbClr val="000000"/>
                </a:solidFill>
                <a:latin typeface="Chief Blueprint" panose="020B0500000000000000" pitchFamily="34" charset="0"/>
              </a:rPr>
              <a:t>Bring Learning Alive!</a:t>
            </a:r>
          </a:p>
          <a:p>
            <a:pPr>
              <a:defRPr/>
            </a:pPr>
            <a:endParaRPr lang="en-US" sz="1350" dirty="0">
              <a:solidFill>
                <a:srgbClr val="000000"/>
              </a:solidFill>
              <a:latin typeface="Chief Blueprint" panose="020B0500000000000000"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7">
            <a:extLst>
              <a:ext uri="{FF2B5EF4-FFF2-40B4-BE49-F238E27FC236}">
                <a16:creationId xmlns:a16="http://schemas.microsoft.com/office/drawing/2014/main" id="{CD408C4D-1842-9197-25E8-FF45913829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Speech Bubble: Rectangle with Corners Rounded 19">
            <a:extLst>
              <a:ext uri="{FF2B5EF4-FFF2-40B4-BE49-F238E27FC236}">
                <a16:creationId xmlns:a16="http://schemas.microsoft.com/office/drawing/2014/main" id="{98EB9F3C-27DE-60F5-9E9E-A1F3DF738ADB}"/>
              </a:ext>
            </a:extLst>
          </p:cNvPr>
          <p:cNvSpPr/>
          <p:nvPr/>
        </p:nvSpPr>
        <p:spPr>
          <a:xfrm rot="1341498">
            <a:off x="3327400" y="1231900"/>
            <a:ext cx="3421063" cy="1017588"/>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6" name="Speech Bubble: Rectangle with Corners Rounded 5">
            <a:extLst>
              <a:ext uri="{FF2B5EF4-FFF2-40B4-BE49-F238E27FC236}">
                <a16:creationId xmlns:a16="http://schemas.microsoft.com/office/drawing/2014/main" id="{729EED76-78A6-D2B5-95F5-9594C0BAC7C1}"/>
              </a:ext>
            </a:extLst>
          </p:cNvPr>
          <p:cNvSpPr/>
          <p:nvPr/>
        </p:nvSpPr>
        <p:spPr>
          <a:xfrm rot="20991018">
            <a:off x="377825" y="962025"/>
            <a:ext cx="2665413" cy="1147763"/>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 name="Rectangle 1">
            <a:extLst>
              <a:ext uri="{FF2B5EF4-FFF2-40B4-BE49-F238E27FC236}">
                <a16:creationId xmlns:a16="http://schemas.microsoft.com/office/drawing/2014/main" id="{28C3D828-1B9E-CEB1-1286-6D74624AF480}"/>
              </a:ext>
            </a:extLst>
          </p:cNvPr>
          <p:cNvSpPr/>
          <p:nvPr/>
        </p:nvSpPr>
        <p:spPr>
          <a:xfrm rot="20986987">
            <a:off x="401638" y="1031875"/>
            <a:ext cx="2571750" cy="1131888"/>
          </a:xfrm>
          <a:prstGeom prst="rect">
            <a:avLst/>
          </a:prstGeom>
        </p:spPr>
        <p:txBody>
          <a:bodyPr>
            <a:spAutoFit/>
          </a:bodyPr>
          <a:lstStyle/>
          <a:p>
            <a:pPr>
              <a:defRPr/>
            </a:pPr>
            <a:r>
              <a:rPr lang="en-US" sz="1350" dirty="0">
                <a:solidFill>
                  <a:srgbClr val="000000"/>
                </a:solidFill>
                <a:latin typeface="Chief Blueprint" panose="020B0500000000000000" pitchFamily="34" charset="0"/>
              </a:rPr>
              <a:t>Students need to be engaged to learn.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Schlechty’s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Design Qualities of Engagement</a:t>
            </a:r>
          </a:p>
        </p:txBody>
      </p:sp>
      <p:sp>
        <p:nvSpPr>
          <p:cNvPr id="11" name="Speech Bubble: Rectangle 10">
            <a:extLst>
              <a:ext uri="{FF2B5EF4-FFF2-40B4-BE49-F238E27FC236}">
                <a16:creationId xmlns:a16="http://schemas.microsoft.com/office/drawing/2014/main" id="{CFE76FF2-D4B8-2070-2503-E4BBCB3F8C03}"/>
              </a:ext>
            </a:extLst>
          </p:cNvPr>
          <p:cNvSpPr/>
          <p:nvPr/>
        </p:nvSpPr>
        <p:spPr>
          <a:xfrm>
            <a:off x="280988" y="106363"/>
            <a:ext cx="6867525" cy="503237"/>
          </a:xfrm>
          <a:prstGeom prst="wedgeRectCallout">
            <a:avLst>
              <a:gd name="adj1" fmla="val -21519"/>
              <a:gd name="adj2" fmla="val 11605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dirty="0"/>
          </a:p>
        </p:txBody>
      </p:sp>
      <p:sp>
        <p:nvSpPr>
          <p:cNvPr id="20488" name="TextBox 2">
            <a:extLst>
              <a:ext uri="{FF2B5EF4-FFF2-40B4-BE49-F238E27FC236}">
                <a16:creationId xmlns:a16="http://schemas.microsoft.com/office/drawing/2014/main" id="{73B7AD98-958E-6FAD-6CCB-EBCCABAAB4D2}"/>
              </a:ext>
            </a:extLst>
          </p:cNvPr>
          <p:cNvSpPr txBox="1">
            <a:spLocks noChangeArrowheads="1"/>
          </p:cNvSpPr>
          <p:nvPr/>
        </p:nvSpPr>
        <p:spPr bwMode="auto">
          <a:xfrm>
            <a:off x="280988" y="139700"/>
            <a:ext cx="70453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200">
                <a:latin typeface="Chief Blueprint" panose="020B0500000000000000" pitchFamily="34" charset="0"/>
              </a:rPr>
              <a:t>What do I believe about Social Studies instruction?</a:t>
            </a:r>
          </a:p>
        </p:txBody>
      </p:sp>
      <p:sp>
        <p:nvSpPr>
          <p:cNvPr id="12" name="Speech Bubble: Rectangle 11">
            <a:extLst>
              <a:ext uri="{FF2B5EF4-FFF2-40B4-BE49-F238E27FC236}">
                <a16:creationId xmlns:a16="http://schemas.microsoft.com/office/drawing/2014/main" id="{5E6D7150-8454-1ECD-B4D0-49BDDAFA08D4}"/>
              </a:ext>
            </a:extLst>
          </p:cNvPr>
          <p:cNvSpPr/>
          <p:nvPr/>
        </p:nvSpPr>
        <p:spPr>
          <a:xfrm>
            <a:off x="2208213" y="2025650"/>
            <a:ext cx="1760537" cy="1604963"/>
          </a:xfrm>
          <a:prstGeom prst="wedge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6" name="Speech Bubble: Oval 15">
            <a:extLst>
              <a:ext uri="{FF2B5EF4-FFF2-40B4-BE49-F238E27FC236}">
                <a16:creationId xmlns:a16="http://schemas.microsoft.com/office/drawing/2014/main" id="{36CFE590-8F1F-9EF4-3538-E5E68CBAA7BE}"/>
              </a:ext>
            </a:extLst>
          </p:cNvPr>
          <p:cNvSpPr/>
          <p:nvPr/>
        </p:nvSpPr>
        <p:spPr>
          <a:xfrm>
            <a:off x="6329363" y="728663"/>
            <a:ext cx="2425700" cy="1697037"/>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9" name="Rectangle 18">
            <a:extLst>
              <a:ext uri="{FF2B5EF4-FFF2-40B4-BE49-F238E27FC236}">
                <a16:creationId xmlns:a16="http://schemas.microsoft.com/office/drawing/2014/main" id="{F68C85E0-1E6E-F983-D81A-029BDAFB801D}"/>
              </a:ext>
            </a:extLst>
          </p:cNvPr>
          <p:cNvSpPr/>
          <p:nvPr/>
        </p:nvSpPr>
        <p:spPr>
          <a:xfrm rot="1384697">
            <a:off x="3314700" y="1304925"/>
            <a:ext cx="3281363" cy="1131888"/>
          </a:xfrm>
          <a:prstGeom prst="rect">
            <a:avLst/>
          </a:prstGeom>
        </p:spPr>
        <p:txBody>
          <a:bodyPr>
            <a:spAutoFit/>
          </a:bodyPr>
          <a:lstStyle/>
          <a:p>
            <a:pPr>
              <a:defRPr/>
            </a:pPr>
            <a:r>
              <a:rPr lang="en-US" sz="1350" dirty="0">
                <a:solidFill>
                  <a:srgbClr val="000000"/>
                </a:solidFill>
                <a:latin typeface="Chief Blueprint" panose="020B0500000000000000" pitchFamily="34" charset="0"/>
              </a:rPr>
              <a:t>Students need to read in Social Studies – a lot! Like everyday!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-Kinsella’s </a:t>
            </a:r>
            <a:r>
              <a:rPr lang="en-US" sz="1350" i="1" dirty="0">
                <a:solidFill>
                  <a:srgbClr val="000000"/>
                </a:solidFill>
                <a:latin typeface="Chief Blueprint" panose="020B0500000000000000" pitchFamily="34" charset="0"/>
              </a:rPr>
              <a:t>Considerate Text</a:t>
            </a:r>
          </a:p>
          <a:p>
            <a:pPr>
              <a:defRPr/>
            </a:pPr>
            <a:endParaRPr lang="en-US" sz="1350" dirty="0">
              <a:latin typeface="Chief Blueprint" panose="020B0500000000000000" pitchFamily="34" charset="0"/>
            </a:endParaRPr>
          </a:p>
        </p:txBody>
      </p:sp>
      <p:sp>
        <p:nvSpPr>
          <p:cNvPr id="21" name="Rectangle 20">
            <a:extLst>
              <a:ext uri="{FF2B5EF4-FFF2-40B4-BE49-F238E27FC236}">
                <a16:creationId xmlns:a16="http://schemas.microsoft.com/office/drawing/2014/main" id="{843D3F95-233A-76A3-3E8F-C5AECC749A9E}"/>
              </a:ext>
            </a:extLst>
          </p:cNvPr>
          <p:cNvSpPr/>
          <p:nvPr/>
        </p:nvSpPr>
        <p:spPr>
          <a:xfrm>
            <a:off x="2219325" y="2055813"/>
            <a:ext cx="1720850" cy="1546225"/>
          </a:xfrm>
          <a:prstGeom prst="rect">
            <a:avLst/>
          </a:prstGeom>
        </p:spPr>
        <p:txBody>
          <a:bodyPr>
            <a:spAutoFit/>
          </a:bodyPr>
          <a:lstStyle/>
          <a:p>
            <a:pPr>
              <a:defRPr/>
            </a:pPr>
            <a:r>
              <a:rPr lang="en-US" sz="1350" dirty="0">
                <a:solidFill>
                  <a:srgbClr val="000000"/>
                </a:solidFill>
                <a:latin typeface="Chief Blueprint" panose="020B0500000000000000" pitchFamily="34" charset="0"/>
              </a:rPr>
              <a:t>All students can learn – we just need to support them in different ways.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-Seidlitz’s </a:t>
            </a:r>
            <a:r>
              <a:rPr lang="en-US" sz="1350" i="1" dirty="0">
                <a:solidFill>
                  <a:srgbClr val="000000"/>
                </a:solidFill>
                <a:latin typeface="Chief Blueprint" panose="020B0500000000000000" pitchFamily="34" charset="0"/>
              </a:rPr>
              <a:t>Seven Steps</a:t>
            </a:r>
          </a:p>
        </p:txBody>
      </p:sp>
      <p:sp>
        <p:nvSpPr>
          <p:cNvPr id="24" name="Rectangle 23">
            <a:extLst>
              <a:ext uri="{FF2B5EF4-FFF2-40B4-BE49-F238E27FC236}">
                <a16:creationId xmlns:a16="http://schemas.microsoft.com/office/drawing/2014/main" id="{46BBAFBC-C631-1C97-4E66-6ADBDF725BEA}"/>
              </a:ext>
            </a:extLst>
          </p:cNvPr>
          <p:cNvSpPr/>
          <p:nvPr/>
        </p:nvSpPr>
        <p:spPr>
          <a:xfrm>
            <a:off x="6584950" y="768350"/>
            <a:ext cx="1962150" cy="1754188"/>
          </a:xfrm>
          <a:prstGeom prst="rect">
            <a:avLst/>
          </a:prstGeom>
        </p:spPr>
        <p:txBody>
          <a:bodyPr>
            <a:spAutoFit/>
          </a:bodyPr>
          <a:lstStyle/>
          <a:p>
            <a:pPr algn="ctr">
              <a:defRPr/>
            </a:pPr>
            <a:r>
              <a:rPr lang="en-US" sz="1350" dirty="0">
                <a:solidFill>
                  <a:srgbClr val="000000"/>
                </a:solidFill>
                <a:latin typeface="Chief Blueprint" panose="020B0500000000000000" pitchFamily="34" charset="0"/>
              </a:rPr>
              <a:t>Students</a:t>
            </a:r>
          </a:p>
          <a:p>
            <a:pPr algn="ctr">
              <a:defRPr/>
            </a:pPr>
            <a:r>
              <a:rPr lang="en-US" sz="1350" dirty="0">
                <a:solidFill>
                  <a:srgbClr val="000000"/>
                </a:solidFill>
                <a:latin typeface="Chief Blueprint" panose="020B0500000000000000" pitchFamily="34" charset="0"/>
              </a:rPr>
              <a:t> are social – purposeful talk is crucial to learning. </a:t>
            </a:r>
          </a:p>
          <a:p>
            <a:pPr algn="ctr">
              <a:defRPr/>
            </a:pPr>
            <a:endParaRPr lang="en-US" sz="1350" dirty="0">
              <a:solidFill>
                <a:srgbClr val="000000"/>
              </a:solidFill>
              <a:latin typeface="Chief Blueprint" panose="020B0500000000000000" pitchFamily="34" charset="0"/>
            </a:endParaRPr>
          </a:p>
          <a:p>
            <a:pPr algn="ctr">
              <a:defRPr/>
            </a:pPr>
            <a:r>
              <a:rPr lang="en-US" sz="1350" dirty="0">
                <a:solidFill>
                  <a:srgbClr val="000000"/>
                </a:solidFill>
                <a:latin typeface="Chief Blueprint" panose="020B0500000000000000" pitchFamily="34" charset="0"/>
              </a:rPr>
              <a:t>-Walsh </a:t>
            </a:r>
            <a:r>
              <a:rPr lang="en-US" sz="1350" i="1" dirty="0">
                <a:solidFill>
                  <a:srgbClr val="000000"/>
                </a:solidFill>
                <a:latin typeface="Chief Blueprint" panose="020B0500000000000000" pitchFamily="34" charset="0"/>
              </a:rPr>
              <a:t>Quality Questioning</a:t>
            </a:r>
          </a:p>
          <a:p>
            <a:pPr algn="ctr">
              <a:defRPr/>
            </a:pPr>
            <a:endParaRPr lang="en-US" sz="1350" dirty="0">
              <a:latin typeface="Chief Blueprint" panose="020B0500000000000000" pitchFamily="34" charset="0"/>
            </a:endParaRPr>
          </a:p>
        </p:txBody>
      </p:sp>
      <p:sp>
        <p:nvSpPr>
          <p:cNvPr id="26" name="Speech Bubble: Oval 25">
            <a:extLst>
              <a:ext uri="{FF2B5EF4-FFF2-40B4-BE49-F238E27FC236}">
                <a16:creationId xmlns:a16="http://schemas.microsoft.com/office/drawing/2014/main" id="{E737072E-4965-D245-FF93-987EF641F73C}"/>
              </a:ext>
            </a:extLst>
          </p:cNvPr>
          <p:cNvSpPr/>
          <p:nvPr/>
        </p:nvSpPr>
        <p:spPr>
          <a:xfrm>
            <a:off x="3595688" y="2493963"/>
            <a:ext cx="2668587" cy="2244725"/>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7" name="Rectangle 26">
            <a:extLst>
              <a:ext uri="{FF2B5EF4-FFF2-40B4-BE49-F238E27FC236}">
                <a16:creationId xmlns:a16="http://schemas.microsoft.com/office/drawing/2014/main" id="{F72A891F-F041-1ED5-1A14-77C5882AD704}"/>
              </a:ext>
            </a:extLst>
          </p:cNvPr>
          <p:cNvSpPr/>
          <p:nvPr/>
        </p:nvSpPr>
        <p:spPr>
          <a:xfrm>
            <a:off x="3576638" y="2603500"/>
            <a:ext cx="2706687" cy="2168525"/>
          </a:xfrm>
          <a:prstGeom prst="rect">
            <a:avLst/>
          </a:prstGeom>
        </p:spPr>
        <p:txBody>
          <a:bodyPr>
            <a:spAutoFit/>
          </a:bodyPr>
          <a:lstStyle/>
          <a:p>
            <a:pPr algn="ctr">
              <a:defRPr/>
            </a:pPr>
            <a:r>
              <a:rPr lang="en-US" sz="1350" dirty="0">
                <a:solidFill>
                  <a:srgbClr val="000000"/>
                </a:solidFill>
                <a:latin typeface="Chief Blueprint" panose="020B0500000000000000" pitchFamily="34" charset="0"/>
              </a:rPr>
              <a:t>The </a:t>
            </a:r>
          </a:p>
          <a:p>
            <a:pPr algn="ctr">
              <a:defRPr/>
            </a:pPr>
            <a:r>
              <a:rPr lang="en-US" sz="1350" dirty="0">
                <a:solidFill>
                  <a:srgbClr val="000000"/>
                </a:solidFill>
                <a:latin typeface="Chief Blueprint" panose="020B0500000000000000" pitchFamily="34" charset="0"/>
              </a:rPr>
              <a:t>Interactive Student </a:t>
            </a:r>
          </a:p>
          <a:p>
            <a:pPr algn="ctr">
              <a:defRPr/>
            </a:pPr>
            <a:r>
              <a:rPr lang="en-US" sz="1350" dirty="0">
                <a:solidFill>
                  <a:srgbClr val="000000"/>
                </a:solidFill>
                <a:latin typeface="Chief Blueprint" panose="020B0500000000000000" pitchFamily="34" charset="0"/>
              </a:rPr>
              <a:t>Notebook is a powerful </a:t>
            </a:r>
          </a:p>
          <a:p>
            <a:pPr algn="ctr">
              <a:defRPr/>
            </a:pPr>
            <a:r>
              <a:rPr lang="en-US" sz="1350" dirty="0">
                <a:solidFill>
                  <a:srgbClr val="000000"/>
                </a:solidFill>
                <a:latin typeface="Chief Blueprint" panose="020B0500000000000000" pitchFamily="34" charset="0"/>
              </a:rPr>
              <a:t>teaching tool that allows you to differentiate instruction for students in a variety of ways. </a:t>
            </a:r>
          </a:p>
          <a:p>
            <a:pPr algn="ctr">
              <a:defRPr/>
            </a:pPr>
            <a:endParaRPr lang="en-US" sz="1350" dirty="0">
              <a:solidFill>
                <a:srgbClr val="000000"/>
              </a:solidFill>
              <a:latin typeface="Chief Blueprint" panose="020B0500000000000000" pitchFamily="34" charset="0"/>
            </a:endParaRPr>
          </a:p>
          <a:p>
            <a:pPr algn="ctr">
              <a:defRPr/>
            </a:pPr>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Wist’s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Research on the Interactive Student </a:t>
            </a:r>
          </a:p>
          <a:p>
            <a:pPr algn="ctr">
              <a:defRPr/>
            </a:pPr>
            <a:r>
              <a:rPr lang="en-US" sz="1350" i="1" dirty="0">
                <a:solidFill>
                  <a:srgbClr val="000000"/>
                </a:solidFill>
                <a:latin typeface="Chief Blueprint" panose="020B0500000000000000" pitchFamily="34" charset="0"/>
              </a:rPr>
              <a:t>Notebook</a:t>
            </a:r>
          </a:p>
        </p:txBody>
      </p:sp>
      <p:sp>
        <p:nvSpPr>
          <p:cNvPr id="31" name="Speech Bubble: Rectangle with Corners Rounded 30">
            <a:extLst>
              <a:ext uri="{FF2B5EF4-FFF2-40B4-BE49-F238E27FC236}">
                <a16:creationId xmlns:a16="http://schemas.microsoft.com/office/drawing/2014/main" id="{DA498A8C-0E48-F3F4-072A-FA28822B921E}"/>
              </a:ext>
            </a:extLst>
          </p:cNvPr>
          <p:cNvSpPr/>
          <p:nvPr/>
        </p:nvSpPr>
        <p:spPr>
          <a:xfrm rot="616323">
            <a:off x="417513" y="2455863"/>
            <a:ext cx="1784350" cy="1470025"/>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9" name="Rectangle 28">
            <a:extLst>
              <a:ext uri="{FF2B5EF4-FFF2-40B4-BE49-F238E27FC236}">
                <a16:creationId xmlns:a16="http://schemas.microsoft.com/office/drawing/2014/main" id="{7DE46DBA-74C9-9BA2-3921-320139E6B564}"/>
              </a:ext>
            </a:extLst>
          </p:cNvPr>
          <p:cNvSpPr/>
          <p:nvPr/>
        </p:nvSpPr>
        <p:spPr>
          <a:xfrm rot="609555">
            <a:off x="417513" y="2505075"/>
            <a:ext cx="1725612" cy="1546225"/>
          </a:xfrm>
          <a:prstGeom prst="rect">
            <a:avLst/>
          </a:prstGeom>
        </p:spPr>
        <p:txBody>
          <a:bodyPr>
            <a:spAutoFit/>
          </a:bodyPr>
          <a:lstStyle/>
          <a:p>
            <a:pPr>
              <a:defRPr/>
            </a:pPr>
            <a:r>
              <a:rPr lang="en-US" sz="1350" dirty="0">
                <a:solidFill>
                  <a:srgbClr val="000000"/>
                </a:solidFill>
                <a:latin typeface="Chief Blueprint" panose="020B0500000000000000" pitchFamily="34" charset="0"/>
              </a:rPr>
              <a:t>History can be fun and rigorous at the same time.</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-Bower’s </a:t>
            </a:r>
            <a:r>
              <a:rPr lang="en-US" sz="1350" i="1" dirty="0">
                <a:solidFill>
                  <a:srgbClr val="000000"/>
                </a:solidFill>
                <a:latin typeface="Chief Blueprint" panose="020B0500000000000000" pitchFamily="34" charset="0"/>
              </a:rPr>
              <a:t>Bring Learning Alive!</a:t>
            </a:r>
          </a:p>
          <a:p>
            <a:pPr>
              <a:defRPr/>
            </a:pPr>
            <a:endParaRPr lang="en-US" sz="1350" dirty="0">
              <a:solidFill>
                <a:srgbClr val="000000"/>
              </a:solidFill>
              <a:latin typeface="Chief Blueprint" panose="020B0500000000000000" pitchFamily="34" charset="0"/>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4.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5.xml><?xml version="1.0" encoding="utf-8"?>
<p:tagLst xmlns:a="http://schemas.openxmlformats.org/drawingml/2006/main" xmlns:r="http://schemas.openxmlformats.org/officeDocument/2006/relationships" xmlns:p="http://schemas.openxmlformats.org/presentationml/2006/main">
  <p:tag name="FLATTEN" val="true"/>
</p:tagLst>
</file>

<file path=ppt/tags/tag6.xml><?xml version="1.0" encoding="utf-8"?>
<p:tagLst xmlns:a="http://schemas.openxmlformats.org/drawingml/2006/main" xmlns:r="http://schemas.openxmlformats.org/officeDocument/2006/relationships" xmlns:p="http://schemas.openxmlformats.org/presentationml/2006/main">
  <p:tag name="FLATTEN" val="true"/>
</p:tagLst>
</file>

<file path=ppt/tags/tag7.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8.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52161</TotalTime>
  <Words>3378</Words>
  <Application>Microsoft Office PowerPoint</Application>
  <PresentationFormat>On-screen Show (4:3)</PresentationFormat>
  <Paragraphs>562</Paragraphs>
  <Slides>65</Slides>
  <Notes>57</Notes>
  <HiddenSlides>0</HiddenSlides>
  <MMClips>0</MMClips>
  <ScaleCrop>false</ScaleCrop>
  <HeadingPairs>
    <vt:vector size="6" baseType="variant">
      <vt:variant>
        <vt:lpstr>Fonts Used</vt:lpstr>
      </vt:variant>
      <vt:variant>
        <vt:i4>24</vt:i4>
      </vt:variant>
      <vt:variant>
        <vt:lpstr>Theme</vt:lpstr>
      </vt:variant>
      <vt:variant>
        <vt:i4>1</vt:i4>
      </vt:variant>
      <vt:variant>
        <vt:lpstr>Slide Titles</vt:lpstr>
      </vt:variant>
      <vt:variant>
        <vt:i4>65</vt:i4>
      </vt:variant>
    </vt:vector>
  </HeadingPairs>
  <TitlesOfParts>
    <vt:vector size="90" baseType="lpstr">
      <vt:lpstr>2Peas 4th of July</vt:lpstr>
      <vt:lpstr>A Hundred Miles</vt:lpstr>
      <vt:lpstr>Abadi</vt:lpstr>
      <vt:lpstr>Abscissa</vt:lpstr>
      <vt:lpstr>always  forever</vt:lpstr>
      <vt:lpstr>Architects Daughter</vt:lpstr>
      <vt:lpstr>Arial</vt:lpstr>
      <vt:lpstr>Be Bright</vt:lpstr>
      <vt:lpstr>Be Bright</vt:lpstr>
      <vt:lpstr>Bloomishly</vt:lpstr>
      <vt:lpstr>Calibri</vt:lpstr>
      <vt:lpstr>Calibri Light</vt:lpstr>
      <vt:lpstr>Chief Blueprint</vt:lpstr>
      <vt:lpstr>Covered By Your Grace</vt:lpstr>
      <vt:lpstr>Goudy Stout</vt:lpstr>
      <vt:lpstr>Janda Everyday Casual</vt:lpstr>
      <vt:lpstr>KG Somebody That I Used to Know</vt:lpstr>
      <vt:lpstr>Open Sans</vt:lpstr>
      <vt:lpstr>Papyrus</vt:lpstr>
      <vt:lpstr>Simply*Glamorous</vt:lpstr>
      <vt:lpstr>The Hand Black</vt:lpstr>
      <vt:lpstr>Throw My Hands Up in the Air</vt:lpstr>
      <vt:lpstr>Verdana</vt:lpstr>
      <vt:lpstr>Waiting for the Sunrise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 What, Now What</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Social Studies Success</dc:creator>
  <cp:lastModifiedBy>Dawn Vinas</cp:lastModifiedBy>
  <cp:revision>294</cp:revision>
  <cp:lastPrinted>2023-08-22T15:00:45Z</cp:lastPrinted>
  <dcterms:created xsi:type="dcterms:W3CDTF">2016-10-29T12:26:50Z</dcterms:created>
  <dcterms:modified xsi:type="dcterms:W3CDTF">2026-07-14T19:48:40Z</dcterms:modified>
</cp:coreProperties>
</file>