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64" r:id="rId2"/>
    <p:sldId id="365" r:id="rId3"/>
  </p:sldIdLst>
  <p:sldSz cx="6858000" cy="9144000" type="letter"/>
  <p:notesSz cx="7004050" cy="9290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8C3CE2-B0F1-40A2-82C7-2FA7883E5FA6}" v="1" dt="2026-07-14T20:17:55.7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897" autoAdjust="0"/>
  </p:normalViewPr>
  <p:slideViewPr>
    <p:cSldViewPr snapToGrid="0">
      <p:cViewPr varScale="1">
        <p:scale>
          <a:sx n="42" d="100"/>
          <a:sy n="42" d="100"/>
        </p:scale>
        <p:origin x="225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Vinas" userId="f38e12e2bed0e532" providerId="LiveId" clId="{65703078-5513-4BC7-914D-E938A0DDC8AE}"/>
    <pc:docChg chg="modSld">
      <pc:chgData name="Dawn Vinas" userId="f38e12e2bed0e532" providerId="LiveId" clId="{65703078-5513-4BC7-914D-E938A0DDC8AE}" dt="2026-07-14T20:18:13.133" v="23" actId="20577"/>
      <pc:docMkLst>
        <pc:docMk/>
      </pc:docMkLst>
      <pc:sldChg chg="modSp mod">
        <pc:chgData name="Dawn Vinas" userId="f38e12e2bed0e532" providerId="LiveId" clId="{65703078-5513-4BC7-914D-E938A0DDC8AE}" dt="2026-07-14T20:18:13.133" v="23" actId="20577"/>
        <pc:sldMkLst>
          <pc:docMk/>
          <pc:sldMk cId="1116086476" sldId="364"/>
        </pc:sldMkLst>
        <pc:spChg chg="mod">
          <ac:chgData name="Dawn Vinas" userId="f38e12e2bed0e532" providerId="LiveId" clId="{65703078-5513-4BC7-914D-E938A0DDC8AE}" dt="2026-07-14T20:16:25.014" v="19"/>
          <ac:spMkLst>
            <pc:docMk/>
            <pc:sldMk cId="1116086476" sldId="364"/>
            <ac:spMk id="3" creationId="{1B9D855E-AA50-25CC-2224-AD39E311709F}"/>
          </ac:spMkLst>
        </pc:spChg>
        <pc:spChg chg="mod">
          <ac:chgData name="Dawn Vinas" userId="f38e12e2bed0e532" providerId="LiveId" clId="{65703078-5513-4BC7-914D-E938A0DDC8AE}" dt="2026-07-14T20:18:13.133" v="23" actId="20577"/>
          <ac:spMkLst>
            <pc:docMk/>
            <pc:sldMk cId="1116086476" sldId="364"/>
            <ac:spMk id="4" creationId="{1734C7D1-D21F-60BE-A34B-20B23C0F34E2}"/>
          </ac:spMkLst>
        </pc:spChg>
        <pc:spChg chg="mod">
          <ac:chgData name="Dawn Vinas" userId="f38e12e2bed0e532" providerId="LiveId" clId="{65703078-5513-4BC7-914D-E938A0DDC8AE}" dt="2026-07-14T20:10:44.879" v="12" actId="20577"/>
          <ac:spMkLst>
            <pc:docMk/>
            <pc:sldMk cId="1116086476" sldId="364"/>
            <ac:spMk id="5" creationId="{C91E1359-801F-4AC7-B795-7C1E7C32C2B9}"/>
          </ac:spMkLst>
        </pc:spChg>
      </pc:sldChg>
      <pc:sldChg chg="modSp mod">
        <pc:chgData name="Dawn Vinas" userId="f38e12e2bed0e532" providerId="LiveId" clId="{65703078-5513-4BC7-914D-E938A0DDC8AE}" dt="2026-07-14T20:10:50.539" v="18" actId="20577"/>
        <pc:sldMkLst>
          <pc:docMk/>
          <pc:sldMk cId="156571110" sldId="365"/>
        </pc:sldMkLst>
        <pc:spChg chg="mod">
          <ac:chgData name="Dawn Vinas" userId="f38e12e2bed0e532" providerId="LiveId" clId="{65703078-5513-4BC7-914D-E938A0DDC8AE}" dt="2026-07-14T20:10:50.539" v="18" actId="20577"/>
          <ac:spMkLst>
            <pc:docMk/>
            <pc:sldMk cId="156571110" sldId="365"/>
            <ac:spMk id="5" creationId="{36E9F0F4-EBFC-C388-07EC-EF3D3482830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115"/>
          </a:xfrm>
          <a:prstGeom prst="rect">
            <a:avLst/>
          </a:prstGeom>
        </p:spPr>
        <p:txBody>
          <a:bodyPr vert="horz" lIns="93102" tIns="46552" rIns="93102" bIns="4655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6115"/>
          </a:xfrm>
          <a:prstGeom prst="rect">
            <a:avLst/>
          </a:prstGeom>
        </p:spPr>
        <p:txBody>
          <a:bodyPr vert="horz" lIns="93102" tIns="46552" rIns="93102" bIns="46552" rtlCol="0"/>
          <a:lstStyle>
            <a:lvl1pPr algn="r">
              <a:defRPr sz="1200"/>
            </a:lvl1pPr>
          </a:lstStyle>
          <a:p>
            <a:fld id="{D7F02996-0925-44DE-86E2-7DB82E04020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60463"/>
            <a:ext cx="2349500" cy="3135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2" tIns="46552" rIns="93102" bIns="4655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70836"/>
            <a:ext cx="5603240" cy="3657958"/>
          </a:xfrm>
          <a:prstGeom prst="rect">
            <a:avLst/>
          </a:prstGeom>
        </p:spPr>
        <p:txBody>
          <a:bodyPr vert="horz" lIns="93102" tIns="46552" rIns="93102" bIns="4655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6"/>
            <a:ext cx="3035088" cy="466114"/>
          </a:xfrm>
          <a:prstGeom prst="rect">
            <a:avLst/>
          </a:prstGeom>
        </p:spPr>
        <p:txBody>
          <a:bodyPr vert="horz" lIns="93102" tIns="46552" rIns="93102" bIns="4655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3936"/>
            <a:ext cx="3035088" cy="466114"/>
          </a:xfrm>
          <a:prstGeom prst="rect">
            <a:avLst/>
          </a:prstGeom>
        </p:spPr>
        <p:txBody>
          <a:bodyPr vert="horz" lIns="93102" tIns="46552" rIns="93102" bIns="46552" rtlCol="0" anchor="b"/>
          <a:lstStyle>
            <a:lvl1pPr algn="r">
              <a:defRPr sz="1200"/>
            </a:lvl1pPr>
          </a:lstStyle>
          <a:p>
            <a:fld id="{2B4A980C-49F9-40DB-8067-F29DAE64A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6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A980C-49F9-40DB-8067-F29DAE64A8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87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3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1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28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0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4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28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28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134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60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3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3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9682A-CDE4-412B-B7D8-0D76921D3F1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9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ocialstudiessuccess.com/midway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D3A51A5F-E05E-4009-82B5-A1ADFED0A0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" t="13662" r="94907" b="3027"/>
          <a:stretch/>
        </p:blipFill>
        <p:spPr>
          <a:xfrm flipH="1">
            <a:off x="3085421" y="1425466"/>
            <a:ext cx="338766" cy="76328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1E34BDF-1314-4048-A556-AFB0CC4DFBB1}"/>
              </a:ext>
            </a:extLst>
          </p:cNvPr>
          <p:cNvSpPr/>
          <p:nvPr/>
        </p:nvSpPr>
        <p:spPr>
          <a:xfrm>
            <a:off x="12032" y="116508"/>
            <a:ext cx="6858000" cy="830998"/>
          </a:xfrm>
          <a:prstGeom prst="rect">
            <a:avLst/>
          </a:prstGeom>
          <a:solidFill>
            <a:srgbClr val="1F3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1E1359-801F-4AC7-B795-7C1E7C32C2B9}"/>
              </a:ext>
            </a:extLst>
          </p:cNvPr>
          <p:cNvSpPr txBox="1"/>
          <p:nvPr/>
        </p:nvSpPr>
        <p:spPr>
          <a:xfrm>
            <a:off x="713232" y="170968"/>
            <a:ext cx="5431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omishly" pitchFamily="50" charset="0"/>
              </a:rPr>
              <a:t>Midway ISD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784344-20A3-4E6F-9022-9CF9A14F725D}"/>
              </a:ext>
            </a:extLst>
          </p:cNvPr>
          <p:cNvSpPr txBox="1"/>
          <p:nvPr/>
        </p:nvSpPr>
        <p:spPr>
          <a:xfrm>
            <a:off x="-19313" y="1007803"/>
            <a:ext cx="6909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hief Blueprint" panose="020B0500000000000000" pitchFamily="34" charset="0"/>
              </a:rPr>
              <a:t>Make sure you have the following supplies and copies for this workshop.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164FB4-9A12-4FF0-A4F6-56F397D14D0A}"/>
              </a:ext>
            </a:extLst>
          </p:cNvPr>
          <p:cNvSpPr txBox="1"/>
          <p:nvPr/>
        </p:nvSpPr>
        <p:spPr>
          <a:xfrm>
            <a:off x="11308" y="1300498"/>
            <a:ext cx="1533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Materials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34C7D1-D21F-60BE-A34B-20B23C0F34E2}"/>
              </a:ext>
            </a:extLst>
          </p:cNvPr>
          <p:cNvSpPr/>
          <p:nvPr/>
        </p:nvSpPr>
        <p:spPr>
          <a:xfrm>
            <a:off x="30276" y="1602991"/>
            <a:ext cx="3253022" cy="310854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socks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blue tape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crop it tools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4-Corner Signs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Texas Explorers Readings </a:t>
            </a:r>
            <a:r>
              <a:rPr lang="en-US" sz="1400" dirty="0"/>
              <a:t>– Page one and Two and images in Restaurant Menus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Magnets </a:t>
            </a:r>
            <a:r>
              <a:rPr lang="en-US" sz="1400" dirty="0"/>
              <a:t>for Word Walls on White Boards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Preview Puzzles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During Reading </a:t>
            </a:r>
            <a:r>
              <a:rPr lang="en-US" sz="1400" b="1"/>
              <a:t>Placards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/>
              <a:t>After </a:t>
            </a:r>
            <a:r>
              <a:rPr lang="en-US" sz="1400" b="1" dirty="0"/>
              <a:t>Reading Scenarios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Texas Explorers Word Wall Terms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FA42A0-E275-5995-E8FE-32146BA224B2}"/>
              </a:ext>
            </a:extLst>
          </p:cNvPr>
          <p:cNvSpPr txBox="1"/>
          <p:nvPr/>
        </p:nvSpPr>
        <p:spPr>
          <a:xfrm>
            <a:off x="3485109" y="1348766"/>
            <a:ext cx="3043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Copies Sent To Sponsor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028380-8FFC-7444-951D-A98C94B978BE}"/>
              </a:ext>
            </a:extLst>
          </p:cNvPr>
          <p:cNvSpPr txBox="1"/>
          <p:nvPr/>
        </p:nvSpPr>
        <p:spPr>
          <a:xfrm>
            <a:off x="3463186" y="1639475"/>
            <a:ext cx="325302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Reading Strategies Doodle Notes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Literacy Strategies Manual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Tips for Selecting Vocabulary Terms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Tips for Word Walls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Vocabulary Pyramid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Vocabulary Strategies Manual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Directions for Accessing Your Resources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D7BDFB-54A6-4FC7-0AE6-32138E25CFFC}"/>
              </a:ext>
            </a:extLst>
          </p:cNvPr>
          <p:cNvSpPr txBox="1"/>
          <p:nvPr/>
        </p:nvSpPr>
        <p:spPr>
          <a:xfrm>
            <a:off x="3485109" y="4912273"/>
            <a:ext cx="3043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Copies You Bring – print all in color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D855E-AA50-25CC-2224-AD39E311709F}"/>
              </a:ext>
            </a:extLst>
          </p:cNvPr>
          <p:cNvSpPr txBox="1"/>
          <p:nvPr/>
        </p:nvSpPr>
        <p:spPr>
          <a:xfrm>
            <a:off x="3485109" y="5205405"/>
            <a:ext cx="325302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Texas Explorers Color-Coded Vocabulary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Texas Explorers Doodle Notes (7</a:t>
            </a:r>
            <a:r>
              <a:rPr lang="en-US" sz="1400" b="1" baseline="30000" dirty="0"/>
              <a:t>th</a:t>
            </a:r>
            <a:r>
              <a:rPr lang="en-US" sz="1400" b="1" dirty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Reading Strategies Manual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Vocabulary Strategies Manual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One original copy of each of the handouts above</a:t>
            </a:r>
            <a:r>
              <a:rPr lang="en-US" sz="1400" dirty="0"/>
              <a:t> (print from </a:t>
            </a:r>
            <a:r>
              <a:rPr lang="en-US" sz="1400" dirty="0">
                <a:hlinkClick r:id="rId4"/>
              </a:rPr>
              <a:t>here</a:t>
            </a:r>
            <a:r>
              <a:rPr lang="en-US" sz="1400" dirty="0"/>
              <a:t>)</a:t>
            </a: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116086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6AD5C0-C9FD-8F7D-9AA7-27B73415B7BC}"/>
              </a:ext>
            </a:extLst>
          </p:cNvPr>
          <p:cNvSpPr txBox="1"/>
          <p:nvPr/>
        </p:nvSpPr>
        <p:spPr>
          <a:xfrm>
            <a:off x="175976" y="1094298"/>
            <a:ext cx="1533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Prepare the room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BCE6E5-430D-731A-B031-2DE4E7E50BEA}"/>
              </a:ext>
            </a:extLst>
          </p:cNvPr>
          <p:cNvSpPr txBox="1"/>
          <p:nvPr/>
        </p:nvSpPr>
        <p:spPr>
          <a:xfrm>
            <a:off x="175976" y="1463630"/>
            <a:ext cx="671398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Place socks next to sign in sheet.  Make sure you have matching pairs, but all scrambled up.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Reading Doodle Notes next to sign in sheet for teachers to pick up.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Post Latin America Word Wall Terms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Check your sponsor provided materials.  If anything is missing, let them know you need it immediately!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883342-C0E9-0ED0-6F05-21C81C719410}"/>
              </a:ext>
            </a:extLst>
          </p:cNvPr>
          <p:cNvSpPr/>
          <p:nvPr/>
        </p:nvSpPr>
        <p:spPr>
          <a:xfrm>
            <a:off x="12032" y="116508"/>
            <a:ext cx="6858000" cy="830998"/>
          </a:xfrm>
          <a:prstGeom prst="rect">
            <a:avLst/>
          </a:prstGeom>
          <a:solidFill>
            <a:srgbClr val="1F3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E9F0F4-EBFC-C388-07EC-EF3D34828302}"/>
              </a:ext>
            </a:extLst>
          </p:cNvPr>
          <p:cNvSpPr txBox="1"/>
          <p:nvPr/>
        </p:nvSpPr>
        <p:spPr>
          <a:xfrm>
            <a:off x="713232" y="170968"/>
            <a:ext cx="5431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omishly" pitchFamily="50" charset="0"/>
              </a:rPr>
              <a:t>Midway ISD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784B46-3BFE-BBE3-9533-93BDB8809979}"/>
              </a:ext>
            </a:extLst>
          </p:cNvPr>
          <p:cNvSpPr/>
          <p:nvPr/>
        </p:nvSpPr>
        <p:spPr>
          <a:xfrm>
            <a:off x="515889" y="2834402"/>
            <a:ext cx="3253022" cy="116955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colored pencils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post it notes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Highlighters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Markers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Chart paper</a:t>
            </a:r>
          </a:p>
        </p:txBody>
      </p:sp>
    </p:spTree>
    <p:extLst>
      <p:ext uri="{BB962C8B-B14F-4D97-AF65-F5344CB8AC3E}">
        <p14:creationId xmlns:p14="http://schemas.microsoft.com/office/powerpoint/2010/main" val="156571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18000</TotalTime>
  <Words>200</Words>
  <Application>Microsoft Office PowerPoint</Application>
  <PresentationFormat>Letter Paper (8.5x11 in)</PresentationFormat>
  <Paragraphs>43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Bloomishly</vt:lpstr>
      <vt:lpstr>Calibri</vt:lpstr>
      <vt:lpstr>Calibri Light</vt:lpstr>
      <vt:lpstr>Chief Blueprint</vt:lpstr>
      <vt:lpstr>The Serif Hand Black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</dc:creator>
  <cp:lastModifiedBy>Dawn Vinas</cp:lastModifiedBy>
  <cp:revision>69</cp:revision>
  <cp:lastPrinted>2026-07-01T18:59:55Z</cp:lastPrinted>
  <dcterms:created xsi:type="dcterms:W3CDTF">2020-02-03T15:35:44Z</dcterms:created>
  <dcterms:modified xsi:type="dcterms:W3CDTF">2026-07-14T20:18:14Z</dcterms:modified>
</cp:coreProperties>
</file>