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364" r:id="rId2"/>
    <p:sldId id="365" r:id="rId3"/>
    <p:sldId id="256" r:id="rId4"/>
  </p:sldIdLst>
  <p:sldSz cx="6858000" cy="9144000" type="letter"/>
  <p:notesSz cx="7004050" cy="9290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FBBB41-3686-4003-84A0-19F787813AF9}" v="4" dt="2026-07-14T19:54:18.1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897" autoAdjust="0"/>
  </p:normalViewPr>
  <p:slideViewPr>
    <p:cSldViewPr snapToGrid="0">
      <p:cViewPr varScale="1">
        <p:scale>
          <a:sx n="42" d="100"/>
          <a:sy n="42" d="100"/>
        </p:scale>
        <p:origin x="225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n Vinas" userId="f38e12e2bed0e532" providerId="LiveId" clId="{65703078-5513-4BC7-914D-E938A0DDC8AE}"/>
    <pc:docChg chg="undo custSel addSld modSld">
      <pc:chgData name="Dawn Vinas" userId="f38e12e2bed0e532" providerId="LiveId" clId="{65703078-5513-4BC7-914D-E938A0DDC8AE}" dt="2026-07-14T19:54:50.800" v="851" actId="5793"/>
      <pc:docMkLst>
        <pc:docMk/>
      </pc:docMkLst>
      <pc:sldChg chg="add">
        <pc:chgData name="Dawn Vinas" userId="f38e12e2bed0e532" providerId="LiveId" clId="{65703078-5513-4BC7-914D-E938A0DDC8AE}" dt="2026-07-14T19:52:45.147" v="621"/>
        <pc:sldMkLst>
          <pc:docMk/>
          <pc:sldMk cId="3961511698" sldId="256"/>
        </pc:sldMkLst>
      </pc:sldChg>
      <pc:sldChg chg="addSp delSp modSp mod">
        <pc:chgData name="Dawn Vinas" userId="f38e12e2bed0e532" providerId="LiveId" clId="{65703078-5513-4BC7-914D-E938A0DDC8AE}" dt="2026-07-14T19:54:50.800" v="851" actId="5793"/>
        <pc:sldMkLst>
          <pc:docMk/>
          <pc:sldMk cId="1116086476" sldId="364"/>
        </pc:sldMkLst>
        <pc:spChg chg="mod">
          <ac:chgData name="Dawn Vinas" userId="f38e12e2bed0e532" providerId="LiveId" clId="{65703078-5513-4BC7-914D-E938A0DDC8AE}" dt="2026-07-14T19:54:50.800" v="851" actId="5793"/>
          <ac:spMkLst>
            <pc:docMk/>
            <pc:sldMk cId="1116086476" sldId="364"/>
            <ac:spMk id="3" creationId="{1B9D855E-AA50-25CC-2224-AD39E311709F}"/>
          </ac:spMkLst>
        </pc:spChg>
        <pc:spChg chg="mod">
          <ac:chgData name="Dawn Vinas" userId="f38e12e2bed0e532" providerId="LiveId" clId="{65703078-5513-4BC7-914D-E938A0DDC8AE}" dt="2026-07-14T19:49:44.040" v="546" actId="113"/>
          <ac:spMkLst>
            <pc:docMk/>
            <pc:sldMk cId="1116086476" sldId="364"/>
            <ac:spMk id="4" creationId="{1734C7D1-D21F-60BE-A34B-20B23C0F34E2}"/>
          </ac:spMkLst>
        </pc:spChg>
        <pc:spChg chg="mod">
          <ac:chgData name="Dawn Vinas" userId="f38e12e2bed0e532" providerId="LiveId" clId="{65703078-5513-4BC7-914D-E938A0DDC8AE}" dt="2026-07-14T17:56:08.909" v="19" actId="20577"/>
          <ac:spMkLst>
            <pc:docMk/>
            <pc:sldMk cId="1116086476" sldId="364"/>
            <ac:spMk id="5" creationId="{C91E1359-801F-4AC7-B795-7C1E7C32C2B9}"/>
          </ac:spMkLst>
        </pc:spChg>
        <pc:spChg chg="add del mod">
          <ac:chgData name="Dawn Vinas" userId="f38e12e2bed0e532" providerId="LiveId" clId="{65703078-5513-4BC7-914D-E938A0DDC8AE}" dt="2026-07-14T19:54:26.849" v="787" actId="478"/>
          <ac:spMkLst>
            <pc:docMk/>
            <pc:sldMk cId="1116086476" sldId="364"/>
            <ac:spMk id="8" creationId="{4EAB7A13-C527-FE59-B777-83937F585D33}"/>
          </ac:spMkLst>
        </pc:spChg>
        <pc:spChg chg="mod">
          <ac:chgData name="Dawn Vinas" userId="f38e12e2bed0e532" providerId="LiveId" clId="{65703078-5513-4BC7-914D-E938A0DDC8AE}" dt="2026-07-14T19:51:45.548" v="620" actId="20577"/>
          <ac:spMkLst>
            <pc:docMk/>
            <pc:sldMk cId="1116086476" sldId="364"/>
            <ac:spMk id="10" creationId="{03028380-8FFC-7444-951D-A98C94B978BE}"/>
          </ac:spMkLst>
        </pc:spChg>
      </pc:sldChg>
      <pc:sldChg chg="addSp delSp modSp mod">
        <pc:chgData name="Dawn Vinas" userId="f38e12e2bed0e532" providerId="LiveId" clId="{65703078-5513-4BC7-914D-E938A0DDC8AE}" dt="2026-07-14T19:53:32.004" v="786" actId="13926"/>
        <pc:sldMkLst>
          <pc:docMk/>
          <pc:sldMk cId="156571110" sldId="365"/>
        </pc:sldMkLst>
        <pc:spChg chg="mod">
          <ac:chgData name="Dawn Vinas" userId="f38e12e2bed0e532" providerId="LiveId" clId="{65703078-5513-4BC7-914D-E938A0DDC8AE}" dt="2026-07-14T19:53:32.004" v="786" actId="13926"/>
          <ac:spMkLst>
            <pc:docMk/>
            <pc:sldMk cId="156571110" sldId="365"/>
            <ac:spMk id="3" creationId="{6EBCE6E5-430D-731A-B031-2DE4E7E50BEA}"/>
          </ac:spMkLst>
        </pc:spChg>
        <pc:spChg chg="add del">
          <ac:chgData name="Dawn Vinas" userId="f38e12e2bed0e532" providerId="LiveId" clId="{65703078-5513-4BC7-914D-E938A0DDC8AE}" dt="2026-07-14T19:50:10.424" v="548" actId="478"/>
          <ac:spMkLst>
            <pc:docMk/>
            <pc:sldMk cId="156571110" sldId="365"/>
            <ac:spMk id="4" creationId="{67883342-C0E9-0ED0-6F05-21C81C719410}"/>
          </ac:spMkLst>
        </pc:spChg>
        <pc:spChg chg="del">
          <ac:chgData name="Dawn Vinas" userId="f38e12e2bed0e532" providerId="LiveId" clId="{65703078-5513-4BC7-914D-E938A0DDC8AE}" dt="2026-07-14T19:50:17.278" v="551" actId="478"/>
          <ac:spMkLst>
            <pc:docMk/>
            <pc:sldMk cId="156571110" sldId="365"/>
            <ac:spMk id="5" creationId="{36E9F0F4-EBFC-C388-07EC-EF3D34828302}"/>
          </ac:spMkLst>
        </pc:spChg>
        <pc:spChg chg="del">
          <ac:chgData name="Dawn Vinas" userId="f38e12e2bed0e532" providerId="LiveId" clId="{65703078-5513-4BC7-914D-E938A0DDC8AE}" dt="2026-07-14T19:50:47.587" v="591" actId="478"/>
          <ac:spMkLst>
            <pc:docMk/>
            <pc:sldMk cId="156571110" sldId="365"/>
            <ac:spMk id="7" creationId="{8C784B46-3BFE-BBE3-9533-93BDB8809979}"/>
          </ac:spMkLst>
        </pc:spChg>
        <pc:spChg chg="add del">
          <ac:chgData name="Dawn Vinas" userId="f38e12e2bed0e532" providerId="LiveId" clId="{65703078-5513-4BC7-914D-E938A0DDC8AE}" dt="2026-07-14T19:50:16.212" v="550" actId="22"/>
          <ac:spMkLst>
            <pc:docMk/>
            <pc:sldMk cId="156571110" sldId="365"/>
            <ac:spMk id="8" creationId="{85920F7A-428B-F073-9318-2F6A427A70B3}"/>
          </ac:spMkLst>
        </pc:spChg>
        <pc:spChg chg="add">
          <ac:chgData name="Dawn Vinas" userId="f38e12e2bed0e532" providerId="LiveId" clId="{65703078-5513-4BC7-914D-E938A0DDC8AE}" dt="2026-07-14T19:50:18.370" v="552" actId="22"/>
          <ac:spMkLst>
            <pc:docMk/>
            <pc:sldMk cId="156571110" sldId="365"/>
            <ac:spMk id="10" creationId="{177DF85F-A007-9BB4-9BA4-AF44F93BEFF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115"/>
          </a:xfrm>
          <a:prstGeom prst="rect">
            <a:avLst/>
          </a:prstGeom>
        </p:spPr>
        <p:txBody>
          <a:bodyPr vert="horz" lIns="93102" tIns="46552" rIns="93102" bIns="4655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341" y="0"/>
            <a:ext cx="3035088" cy="466115"/>
          </a:xfrm>
          <a:prstGeom prst="rect">
            <a:avLst/>
          </a:prstGeom>
        </p:spPr>
        <p:txBody>
          <a:bodyPr vert="horz" lIns="93102" tIns="46552" rIns="93102" bIns="46552" rtlCol="0"/>
          <a:lstStyle>
            <a:lvl1pPr algn="r">
              <a:defRPr sz="1200"/>
            </a:lvl1pPr>
          </a:lstStyle>
          <a:p>
            <a:fld id="{D7F02996-0925-44DE-86E2-7DB82E04020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60463"/>
            <a:ext cx="2349500" cy="3135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02" tIns="46552" rIns="93102" bIns="4655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5" y="4470836"/>
            <a:ext cx="5603240" cy="3657958"/>
          </a:xfrm>
          <a:prstGeom prst="rect">
            <a:avLst/>
          </a:prstGeom>
        </p:spPr>
        <p:txBody>
          <a:bodyPr vert="horz" lIns="93102" tIns="46552" rIns="93102" bIns="4655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3936"/>
            <a:ext cx="3035088" cy="466114"/>
          </a:xfrm>
          <a:prstGeom prst="rect">
            <a:avLst/>
          </a:prstGeom>
        </p:spPr>
        <p:txBody>
          <a:bodyPr vert="horz" lIns="93102" tIns="46552" rIns="93102" bIns="4655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341" y="8823936"/>
            <a:ext cx="3035088" cy="466114"/>
          </a:xfrm>
          <a:prstGeom prst="rect">
            <a:avLst/>
          </a:prstGeom>
        </p:spPr>
        <p:txBody>
          <a:bodyPr vert="horz" lIns="93102" tIns="46552" rIns="93102" bIns="46552" rtlCol="0" anchor="b"/>
          <a:lstStyle>
            <a:lvl1pPr algn="r">
              <a:defRPr sz="1200"/>
            </a:lvl1pPr>
          </a:lstStyle>
          <a:p>
            <a:fld id="{2B4A980C-49F9-40DB-8067-F29DAE64A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60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A980C-49F9-40DB-8067-F29DAE64A8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87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733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919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628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00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4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28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528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134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60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36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3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19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ocialstudiessuccess.com/wsisd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mazon.com/Popsicle-Childrens-Handicrafts-Creative-Education/dp/B08Y5V42SW/ref=sr_1_8?dchild=1&amp;keywords=colored+craft+sticks&amp;qid=1625061706&amp;sr=8-8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amazon.com/RAINBOW-TOYFROG-Bucket-Soldiers-WWII-Over-Piece/dp/B07CSGKH4S/ref=sr_1_7?crid=3UWZHLQP03OZK&amp;dchild=1&amp;keywords=plastic+army+men&amp;qid=1616687348&amp;sprefix=plastic+army%2Caps%2C196&amp;sr=8-7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hyperlink" Target="https://www.amazon.com/SmartDealsPro-Assorted-Mini-Dice-Square/dp/B00H8M27S6/ref=sr_1_2?dchild=1&amp;keywords=tiny+dice&amp;qid=1616687258&amp;sr=8-2" TargetMode="External"/><Relationship Id="rId11" Type="http://schemas.openxmlformats.org/officeDocument/2006/relationships/hyperlink" Target="https://www.amazon.com/Ggbin-Quart-Storage-Handle-Latches/dp/B01DDGDT64/ref=sr_1_23?crid=108A4Q6LDDOVE&amp;dchild=1&amp;keywords=plastic+tub+with+handles+for+carrying&amp;qid=1625062131&amp;sprefix=plastic+tub+with+hand%2Caps%2C184&amp;sr=8-23" TargetMode="External"/><Relationship Id="rId5" Type="http://schemas.openxmlformats.org/officeDocument/2006/relationships/hyperlink" Target="https://www.amazon.com/Fellowes-Thermal-Laminating-Pouches-Pack/dp/B06XRLTJWM/ref=sr_1_15?dchild=1&amp;keywords=lamination+sleeves&amp;qid=1616687059&amp;sr=8-15" TargetMode="External"/><Relationship Id="rId10" Type="http://schemas.openxmlformats.org/officeDocument/2006/relationships/hyperlink" Target="https://www.amazon.com/Plastic-Storage-Containers-Jewelry-Hardware/dp/B07VMVYKTS/ref=sr_1_2?crid=231V70E1KMSPX&amp;dchild=1&amp;keywords=small+plastic+boxes+for+jewelry&amp;qid=1625061361&amp;sprefix=small+plastic+box%2Caps%2C202&amp;sr=8-2" TargetMode="External"/><Relationship Id="rId4" Type="http://schemas.openxmlformats.org/officeDocument/2006/relationships/hyperlink" Target="https://www.amazon.com/AmazonBasics-Letter-Laminating-Pouches-100-pack/dp/B00BWU3HNY/ref=sr_1_6?dchild=1&amp;keywords=lamination+sleeves&amp;qid=1616686836&amp;sr=8-6" TargetMode="External"/><Relationship Id="rId9" Type="http://schemas.openxmlformats.org/officeDocument/2006/relationships/hyperlink" Target="https://www.amazon.com/Premium-Natural-Building-Creating-Projects/dp/B08R31HGXV/ref=sr_1_5?crid=3M4IEEW718DOF&amp;dchild=1&amp;keywords=craft+sticks&amp;qid=1625061230&amp;sprefix=craft+s%2Caps%2C198&amp;sr=8-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D3A51A5F-E05E-4009-82B5-A1ADFED0A0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" t="13662" r="94907" b="3027"/>
          <a:stretch/>
        </p:blipFill>
        <p:spPr>
          <a:xfrm flipH="1">
            <a:off x="3085421" y="1425466"/>
            <a:ext cx="338766" cy="763285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1E34BDF-1314-4048-A556-AFB0CC4DFBB1}"/>
              </a:ext>
            </a:extLst>
          </p:cNvPr>
          <p:cNvSpPr/>
          <p:nvPr/>
        </p:nvSpPr>
        <p:spPr>
          <a:xfrm>
            <a:off x="12032" y="116508"/>
            <a:ext cx="6858000" cy="830998"/>
          </a:xfrm>
          <a:prstGeom prst="rect">
            <a:avLst/>
          </a:prstGeom>
          <a:solidFill>
            <a:srgbClr val="1F3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1E1359-801F-4AC7-B795-7C1E7C32C2B9}"/>
              </a:ext>
            </a:extLst>
          </p:cNvPr>
          <p:cNvSpPr txBox="1"/>
          <p:nvPr/>
        </p:nvSpPr>
        <p:spPr>
          <a:xfrm>
            <a:off x="713232" y="170968"/>
            <a:ext cx="5431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oomishly" pitchFamily="50" charset="0"/>
              </a:rPr>
              <a:t>White Settlement ISD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784344-20A3-4E6F-9022-9CF9A14F725D}"/>
              </a:ext>
            </a:extLst>
          </p:cNvPr>
          <p:cNvSpPr txBox="1"/>
          <p:nvPr/>
        </p:nvSpPr>
        <p:spPr>
          <a:xfrm>
            <a:off x="-19313" y="1007803"/>
            <a:ext cx="6909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Chief Blueprint" panose="020B0500000000000000" pitchFamily="34" charset="0"/>
              </a:rPr>
              <a:t>Make sure you have the following supplies and copies for this workshop.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164FB4-9A12-4FF0-A4F6-56F397D14D0A}"/>
              </a:ext>
            </a:extLst>
          </p:cNvPr>
          <p:cNvSpPr txBox="1"/>
          <p:nvPr/>
        </p:nvSpPr>
        <p:spPr>
          <a:xfrm>
            <a:off x="11308" y="1300498"/>
            <a:ext cx="1533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he Serif Hand Black" panose="03070902030502020204" pitchFamily="66" charset="0"/>
              </a:rPr>
              <a:t>Materials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34C7D1-D21F-60BE-A34B-20B23C0F34E2}"/>
              </a:ext>
            </a:extLst>
          </p:cNvPr>
          <p:cNvSpPr/>
          <p:nvPr/>
        </p:nvSpPr>
        <p:spPr>
          <a:xfrm>
            <a:off x="30276" y="1602991"/>
            <a:ext cx="3253022" cy="590931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socks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blue tape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crop it tools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4-Corner Signs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Columbus and Invasion Images </a:t>
            </a:r>
            <a:r>
              <a:rPr lang="en-US" sz="1400" dirty="0"/>
              <a:t> - </a:t>
            </a:r>
            <a:r>
              <a:rPr lang="en-US" sz="1400" b="1" dirty="0"/>
              <a:t>Latin America Readings </a:t>
            </a:r>
            <a:r>
              <a:rPr lang="en-US" sz="1400" dirty="0"/>
              <a:t>– Page One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Magnets </a:t>
            </a:r>
            <a:r>
              <a:rPr lang="en-US" sz="1400" dirty="0"/>
              <a:t>for Word Walls on White Boards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Latin America Word Wall Terms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Word Wall Connection Cards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Engagement Signs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Pick A Card set – </a:t>
            </a:r>
            <a:r>
              <a:rPr lang="en-US" sz="1400" dirty="0">
                <a:highlight>
                  <a:srgbClr val="FFFF00"/>
                </a:highlight>
              </a:rPr>
              <a:t>you may have to make these, I am not sure if you have them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Question Dice Boxes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Texas Revolution Task Cards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Kaboom! Cards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Toy Soldiers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Causes of the TX Revolution Sorting Cards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Events Leading to the Texas Revolution Debrief Cards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Events Leading to the Texas Revolution Word Wall Terms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Station Directions – </a:t>
            </a:r>
            <a:r>
              <a:rPr lang="en-US" sz="1400" dirty="0"/>
              <a:t>print 2-3 sets in color and place in plastic sleeves or laminate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FA42A0-E275-5995-E8FE-32146BA224B2}"/>
              </a:ext>
            </a:extLst>
          </p:cNvPr>
          <p:cNvSpPr txBox="1"/>
          <p:nvPr/>
        </p:nvSpPr>
        <p:spPr>
          <a:xfrm>
            <a:off x="3485109" y="1348766"/>
            <a:ext cx="3043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he Serif Hand Black" panose="03070902030502020204" pitchFamily="66" charset="0"/>
              </a:rPr>
              <a:t>Copies Sent To Sponsor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028380-8FFC-7444-951D-A98C94B978BE}"/>
              </a:ext>
            </a:extLst>
          </p:cNvPr>
          <p:cNvSpPr txBox="1"/>
          <p:nvPr/>
        </p:nvSpPr>
        <p:spPr>
          <a:xfrm>
            <a:off x="3463186" y="1639475"/>
            <a:ext cx="325302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Color Coded Vocabulary Activity for Latin America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Engagement Checklist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Doodle Notes for Engagement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Engagement Teaching Strategies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Engagement Tools Checklist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Handouts for the different stations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D7BDFB-54A6-4FC7-0AE6-32138E25CFFC}"/>
              </a:ext>
            </a:extLst>
          </p:cNvPr>
          <p:cNvSpPr txBox="1"/>
          <p:nvPr/>
        </p:nvSpPr>
        <p:spPr>
          <a:xfrm>
            <a:off x="3485109" y="4912273"/>
            <a:ext cx="3043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he Serif Hand Black" panose="03070902030502020204" pitchFamily="66" charset="0"/>
              </a:rPr>
              <a:t>Copies You Bring – print all in color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9D855E-AA50-25CC-2224-AD39E311709F}"/>
              </a:ext>
            </a:extLst>
          </p:cNvPr>
          <p:cNvSpPr txBox="1"/>
          <p:nvPr/>
        </p:nvSpPr>
        <p:spPr>
          <a:xfrm>
            <a:off x="3485109" y="5205405"/>
            <a:ext cx="325302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Latin America Doodle Notes (6</a:t>
            </a:r>
            <a:r>
              <a:rPr lang="en-US" sz="1400" b="1" baseline="30000" dirty="0"/>
              <a:t>th</a:t>
            </a:r>
            <a:r>
              <a:rPr lang="en-US" sz="1400" b="1" dirty="0"/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Events to the TX Revolution Doodle Notes (7</a:t>
            </a:r>
            <a:r>
              <a:rPr lang="en-US" sz="1400" b="1" baseline="30000" dirty="0"/>
              <a:t>th</a:t>
            </a:r>
            <a:r>
              <a:rPr lang="en-US" sz="1400" b="1" dirty="0"/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One original copy of each of the handouts above</a:t>
            </a:r>
            <a:r>
              <a:rPr lang="en-US" sz="1400" dirty="0"/>
              <a:t> (print from </a:t>
            </a:r>
            <a:r>
              <a:rPr lang="en-US" sz="1400" dirty="0">
                <a:hlinkClick r:id="rId4"/>
              </a:rPr>
              <a:t>here</a:t>
            </a:r>
            <a:r>
              <a:rPr lang="en-US" sz="1400" dirty="0"/>
              <a:t>)</a:t>
            </a:r>
            <a:endParaRPr lang="en-US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116086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6AD5C0-C9FD-8F7D-9AA7-27B73415B7BC}"/>
              </a:ext>
            </a:extLst>
          </p:cNvPr>
          <p:cNvSpPr txBox="1"/>
          <p:nvPr/>
        </p:nvSpPr>
        <p:spPr>
          <a:xfrm>
            <a:off x="175976" y="1094298"/>
            <a:ext cx="1533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he Serif Hand Black" panose="03070902030502020204" pitchFamily="66" charset="0"/>
              </a:rPr>
              <a:t>Prepare the room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BCE6E5-430D-731A-B031-2DE4E7E50BEA}"/>
              </a:ext>
            </a:extLst>
          </p:cNvPr>
          <p:cNvSpPr txBox="1"/>
          <p:nvPr/>
        </p:nvSpPr>
        <p:spPr>
          <a:xfrm>
            <a:off x="175976" y="1463630"/>
            <a:ext cx="671398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Place socks next to sign in sheet.  Make sure you have matching pairs, but all scrambled up.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Engagement Doodle Notes next to sign in sheet for teachers to pick up.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Post Texas History Word Wall Terms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Check your sponsor provided materials for the Make N Take. They should have all the supplies on the next page.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  <a:p>
            <a:r>
              <a:rPr lang="en-US" sz="1400" b="1" dirty="0">
                <a:highlight>
                  <a:srgbClr val="FFFF00"/>
                </a:highlight>
              </a:rPr>
              <a:t>During lunch, set up the stations with the directions for each.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883342-C0E9-0ED0-6F05-21C81C719410}"/>
              </a:ext>
            </a:extLst>
          </p:cNvPr>
          <p:cNvSpPr/>
          <p:nvPr/>
        </p:nvSpPr>
        <p:spPr>
          <a:xfrm>
            <a:off x="12032" y="116508"/>
            <a:ext cx="6858000" cy="830998"/>
          </a:xfrm>
          <a:prstGeom prst="rect">
            <a:avLst/>
          </a:prstGeom>
          <a:solidFill>
            <a:srgbClr val="1F3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7DF85F-A007-9BB4-9BA4-AF44F93BEFF3}"/>
              </a:ext>
            </a:extLst>
          </p:cNvPr>
          <p:cNvSpPr txBox="1"/>
          <p:nvPr/>
        </p:nvSpPr>
        <p:spPr>
          <a:xfrm>
            <a:off x="713232" y="170968"/>
            <a:ext cx="5431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oomishly" pitchFamily="50" charset="0"/>
              </a:rPr>
              <a:t>White Settlement ISD</a:t>
            </a:r>
          </a:p>
        </p:txBody>
      </p:sp>
    </p:spTree>
    <p:extLst>
      <p:ext uri="{BB962C8B-B14F-4D97-AF65-F5344CB8AC3E}">
        <p14:creationId xmlns:p14="http://schemas.microsoft.com/office/powerpoint/2010/main" val="156571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048DB12B-620E-4318-9DF8-1898DE23F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64" y="0"/>
            <a:ext cx="6982691" cy="14401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CD3570-E715-4CD5-98F1-03C9E82C98DA}"/>
              </a:ext>
            </a:extLst>
          </p:cNvPr>
          <p:cNvSpPr txBox="1"/>
          <p:nvPr/>
        </p:nvSpPr>
        <p:spPr>
          <a:xfrm>
            <a:off x="145172" y="1291664"/>
            <a:ext cx="6506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bscissa" panose="00000400000000000000" pitchFamily="2" charset="0"/>
              </a:rPr>
              <a:t>Supply List for Engagement Tool Kit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6D1CE2-C445-4427-9843-A9E9D1A24BA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0" y="1660996"/>
            <a:ext cx="68580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Laminators – either access to a large one or several small 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Lamination sleeves – honestly, if we could give each teacher their own box, it would be amazing  (</a:t>
            </a:r>
            <a:r>
              <a:rPr lang="en-US" sz="1200" dirty="0">
                <a:hlinkClick r:id="rId4"/>
              </a:rPr>
              <a:t>https://www.amazon.com/AmazonBasics-Letter-Laminating-Pouches-100-pack/dp/B00BWU3HNY/ref=sr_1_6?dchild=1&amp;keywords=lamination+sleeves&amp;qid=1616686836&amp;sr=8-6</a:t>
            </a:r>
            <a:r>
              <a:rPr lang="en-US" sz="1200" dirty="0"/>
              <a:t>) or if we gave 50 to each teacher (</a:t>
            </a:r>
            <a:r>
              <a:rPr lang="en-US" sz="1200" dirty="0">
                <a:hlinkClick r:id="rId5"/>
              </a:rPr>
              <a:t>https://www.amazon.com/Fellowes-Thermal-Laminating-Pouches-Pack/dp/B06XRLTJWM/ref=sr_1_15?dchild=1&amp;keywords=lamination+sleeves&amp;qid=1616687059&amp;sr=8-15</a:t>
            </a:r>
            <a:r>
              <a:rPr lang="en-US" sz="1200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Paper clips (just have some available for the workshop)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Binder clips (just have some available for the workshop)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Scissors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Paper cutter (if we could have 1-2 of these available)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Sharpie markers (just available)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Rubber bands (just available)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Sandwich size Ziploc bags – just one box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Dice (each teacher would need 10) - </a:t>
            </a:r>
            <a:r>
              <a:rPr lang="en-US" sz="1200" dirty="0">
                <a:hlinkClick r:id="rId6"/>
              </a:rPr>
              <a:t>https://www.amazon.com/SmartDealsPro-Assorted-Mini-Dice-Square/dp/B00H8M27S6/ref=sr_1_2?dchild=1&amp;keywords=tiny+dice&amp;qid=1616687258&amp;sr=8-2</a:t>
            </a:r>
            <a:r>
              <a:rPr lang="en-US" sz="1200" dirty="0"/>
              <a:t>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Army soldiers (each teacher would need 100) - </a:t>
            </a:r>
            <a:r>
              <a:rPr lang="en-US" sz="1200" dirty="0">
                <a:hlinkClick r:id="rId7"/>
              </a:rPr>
              <a:t>https://www.amazon.com/RAINBOW-TOYFROG-Bucket-Soldiers-WWII-Over-Piece/dp/B07CSGKH4S/ref=sr_1_7?crid=3UWZHLQP03OZK&amp;dchild=1&amp;keywords=plastic+army+men&amp;qid=1616687348&amp;sprefix=plastic+army%2Caps%2C196&amp;sr=8-7</a:t>
            </a:r>
            <a:r>
              <a:rPr lang="en-US" sz="1200" dirty="0"/>
              <a:t>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Regular size envelopes (just need some available)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Colored craft sticks - </a:t>
            </a:r>
            <a:r>
              <a:rPr lang="en-US" sz="1200" dirty="0">
                <a:hlinkClick r:id="rId8"/>
              </a:rPr>
              <a:t>https://www.amazon.com/Popsicle-Childrens-Handicrafts-Creative-Education/dp/B08Y5V42SW/ref=sr_1_8?dchild=1&amp;keywords=colored+craft+sticks&amp;qid=1625061706&amp;sr=8-8</a:t>
            </a:r>
            <a:r>
              <a:rPr lang="en-US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Large Craft (popsicle) sticks – each teacher will need 50 - </a:t>
            </a:r>
            <a:r>
              <a:rPr lang="en-US" sz="1200" dirty="0">
                <a:hlinkClick r:id="rId9"/>
              </a:rPr>
              <a:t>https://www.amazon.com/Premium-Natural-Building-Creating-Projects/dp/B08R31HGXV/ref=sr_1_5?crid=3M4IEEW718DOF&amp;dchild=1&amp;keywords=craft+sticks&amp;qid=1625061230&amp;sprefix=craft+s%2Caps%2C198&amp;sr=8-5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Glue guns (8) and glue sticks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Small plastic boxes – like crayon boxes – These will need to fit two dice, so if you buy smaller boxes, make sure you get smaller dice  </a:t>
            </a:r>
            <a:r>
              <a:rPr lang="en-US" sz="1200" dirty="0">
                <a:hlinkClick r:id="rId10"/>
              </a:rPr>
              <a:t>https://www.amazon.com/Plastic-Storage-Containers-Jewelry-Hardware/dp/B07VMVYKTS/ref=sr_1_2?crid=231V70E1KMSPX&amp;dchild=1&amp;keywords=small+plastic+boxes+for+jewelry&amp;qid=1625061361&amp;sprefix=small+plastic+box%2Caps%2C202&amp;sr=8-2</a:t>
            </a:r>
            <a:r>
              <a:rPr lang="en-US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 tub or basket for all of your teachers to keep these supplies in – like </a:t>
            </a:r>
            <a:r>
              <a:rPr lang="en-US" sz="1200" dirty="0">
                <a:hlinkClick r:id="rId11"/>
              </a:rPr>
              <a:t>https://www.amazon.com/Ggbin-Quart-Storage-Handle-Latches/dp/B01DDGDT64/ref=sr_1_23?crid=108A4Q6LDDOVE&amp;dchild=1&amp;keywords=plastic+tub+with+handles+for+carrying&amp;qid=1625062131&amp;sprefix=plastic+tub+with+hand%2Caps%2C184&amp;sr=8-23</a:t>
            </a:r>
            <a:r>
              <a:rPr lang="en-US" sz="1200" dirty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algn="ctr"/>
            <a:r>
              <a:rPr lang="en-US" sz="1200" dirty="0"/>
              <a:t>I recommend shopping at the dollar store – items do not have to exactly match those listed.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928D80-5AD9-40FC-B34C-F22EAAEFBD1F}"/>
              </a:ext>
            </a:extLst>
          </p:cNvPr>
          <p:cNvSpPr txBox="1"/>
          <p:nvPr/>
        </p:nvSpPr>
        <p:spPr>
          <a:xfrm>
            <a:off x="-4919869" y="232350"/>
            <a:ext cx="3491946" cy="8679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800" b="0" i="0" dirty="0">
              <a:solidFill>
                <a:srgbClr val="000000"/>
              </a:solidFill>
              <a:effectLst/>
              <a:latin typeface="Helvetica Neue"/>
            </a:endParaRP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Helvetica Neue"/>
              </a:rPr>
              <a:t>- craft (popsicle) sticks FOR POPSICLE STICK PEOPLE</a:t>
            </a: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Helvetica Neue"/>
              </a:rPr>
              <a:t>- glue gun and glue sticks</a:t>
            </a: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Helvetica Neue"/>
              </a:rPr>
              <a:t>- laminating pouches (I have two laminating machines I can bring, but if you also provide yours, that would be great) ALSO MAKE DRY ERASE BOARDS</a:t>
            </a: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Helvetica Neue"/>
              </a:rPr>
              <a:t>- crayon boxes (the small ones from Wal-Mart or similar) 5-6 sets per participant FOR DISCUSSION DICE</a:t>
            </a: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Helvetica Neue"/>
              </a:rPr>
              <a:t>- plastic toy soldiers (like from the Dollar Store) 4-5 sets per participant FOR WAR</a:t>
            </a: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Helvetica Neue"/>
              </a:rPr>
              <a:t>- Jenga blocks (from the Dollar Store) 1 box per participant FOR LOGIC BOXES</a:t>
            </a: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Helvetica Neue"/>
              </a:rPr>
              <a:t>- blank labels (size 8167 - Return Address) 1-2 sheets per participant FOR LOGIC BOXES</a:t>
            </a: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Helvetica Neue"/>
              </a:rPr>
              <a:t>- dice (12-14 per participant) </a:t>
            </a: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Helvetica Neue"/>
              </a:rPr>
              <a:t>- package of index cards (2 per participant) FOR QUICK WRITE ACTIVITIES</a:t>
            </a: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Helvetica Neue"/>
              </a:rPr>
              <a:t>- post-it notes (2-3 packs per participant)</a:t>
            </a:r>
          </a:p>
          <a:p>
            <a:pPr marL="285750" indent="-285750">
              <a:buFontTx/>
              <a:buChar char="-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Helvetica Neue"/>
              </a:rPr>
              <a:t>dry erase markers (1 pack per participant)</a:t>
            </a:r>
          </a:p>
          <a:p>
            <a:pPr marL="285750" indent="-285750">
              <a:buFontTx/>
              <a:buChar char="-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Helvetica Neue"/>
              </a:rPr>
              <a:t>Binder clips or rubber bands</a:t>
            </a:r>
          </a:p>
        </p:txBody>
      </p:sp>
    </p:spTree>
    <p:extLst>
      <p:ext uri="{BB962C8B-B14F-4D97-AF65-F5344CB8AC3E}">
        <p14:creationId xmlns:p14="http://schemas.microsoft.com/office/powerpoint/2010/main" val="39615116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18116</TotalTime>
  <Words>1031</Words>
  <Application>Microsoft Office PowerPoint</Application>
  <PresentationFormat>Letter Paper (8.5x11 in)</PresentationFormat>
  <Paragraphs>75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Abscissa</vt:lpstr>
      <vt:lpstr>Arial</vt:lpstr>
      <vt:lpstr>Bloomishly</vt:lpstr>
      <vt:lpstr>Calibri</vt:lpstr>
      <vt:lpstr>Calibri Light</vt:lpstr>
      <vt:lpstr>Chief Blueprint</vt:lpstr>
      <vt:lpstr>Helvetica Neue</vt:lpstr>
      <vt:lpstr>The Serif Hand Black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Dawn</dc:creator>
  <cp:lastModifiedBy>Dawn Vinas</cp:lastModifiedBy>
  <cp:revision>69</cp:revision>
  <cp:lastPrinted>2026-07-01T18:59:55Z</cp:lastPrinted>
  <dcterms:created xsi:type="dcterms:W3CDTF">2020-02-03T15:35:44Z</dcterms:created>
  <dcterms:modified xsi:type="dcterms:W3CDTF">2026-07-14T19:54:54Z</dcterms:modified>
</cp:coreProperties>
</file>