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2.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3.xml" ContentType="application/vnd.openxmlformats-officedocument.presentationml.tag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4.xml" ContentType="application/vnd.openxmlformats-officedocument.presentationml.tags+xml"/>
  <Override PartName="/ppt/notesSlides/notesSlide33.xml" ContentType="application/vnd.openxmlformats-officedocument.presentationml.notesSlide+xml"/>
  <Override PartName="/ppt/tags/tag5.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6.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tags/tag7.xml" ContentType="application/vnd.openxmlformats-officedocument.presentationml.tags+xml"/>
  <Override PartName="/ppt/notesSlides/notesSlide41.xml" ContentType="application/vnd.openxmlformats-officedocument.presentationml.notesSlide+xml"/>
  <Override PartName="/ppt/tags/tag8.xml" ContentType="application/vnd.openxmlformats-officedocument.presentationml.tags+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tags/tag9.xml" ContentType="application/vnd.openxmlformats-officedocument.presentationml.tag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tags/tag10.xml" ContentType="application/vnd.openxmlformats-officedocument.presentationml.tags+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tags/tag11.xml" ContentType="application/vnd.openxmlformats-officedocument.presentationml.tags+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tags/tag12.xml" ContentType="application/vnd.openxmlformats-officedocument.presentationml.tags+xml"/>
  <Override PartName="/ppt/notesSlides/notesSlide57.xml" ContentType="application/vnd.openxmlformats-officedocument.presentationml.notesSlide+xml"/>
  <Override PartName="/ppt/tags/tag13.xml" ContentType="application/vnd.openxmlformats-officedocument.presentationml.tags+xml"/>
  <Override PartName="/ppt/notesSlides/notesSlide5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7"/>
  </p:notesMasterIdLst>
  <p:sldIdLst>
    <p:sldId id="2417" r:id="rId2"/>
    <p:sldId id="1237" r:id="rId3"/>
    <p:sldId id="2457" r:id="rId4"/>
    <p:sldId id="1473" r:id="rId5"/>
    <p:sldId id="1474" r:id="rId6"/>
    <p:sldId id="1475" r:id="rId7"/>
    <p:sldId id="1476" r:id="rId8"/>
    <p:sldId id="1477" r:id="rId9"/>
    <p:sldId id="1478" r:id="rId10"/>
    <p:sldId id="1479" r:id="rId11"/>
    <p:sldId id="1480" r:id="rId12"/>
    <p:sldId id="1481" r:id="rId13"/>
    <p:sldId id="1503" r:id="rId14"/>
    <p:sldId id="1502" r:id="rId15"/>
    <p:sldId id="1446" r:id="rId16"/>
    <p:sldId id="1925" r:id="rId17"/>
    <p:sldId id="1659" r:id="rId18"/>
    <p:sldId id="1344" r:id="rId19"/>
    <p:sldId id="1701" r:id="rId20"/>
    <p:sldId id="2133" r:id="rId21"/>
    <p:sldId id="1929" r:id="rId22"/>
    <p:sldId id="2181" r:id="rId23"/>
    <p:sldId id="2183" r:id="rId24"/>
    <p:sldId id="2182" r:id="rId25"/>
    <p:sldId id="1663" r:id="rId26"/>
    <p:sldId id="2156" r:id="rId27"/>
    <p:sldId id="2412" r:id="rId28"/>
    <p:sldId id="2458" r:id="rId29"/>
    <p:sldId id="2444" r:id="rId30"/>
    <p:sldId id="2467" r:id="rId31"/>
    <p:sldId id="2160" r:id="rId32"/>
    <p:sldId id="2434" r:id="rId33"/>
    <p:sldId id="2161" r:id="rId34"/>
    <p:sldId id="2468" r:id="rId35"/>
    <p:sldId id="2162" r:id="rId36"/>
    <p:sldId id="2163" r:id="rId37"/>
    <p:sldId id="2164" r:id="rId38"/>
    <p:sldId id="2409" r:id="rId39"/>
    <p:sldId id="1569" r:id="rId40"/>
    <p:sldId id="2524" r:id="rId41"/>
    <p:sldId id="2112" r:id="rId42"/>
    <p:sldId id="2033" r:id="rId43"/>
    <p:sldId id="342" r:id="rId44"/>
    <p:sldId id="2525" r:id="rId45"/>
    <p:sldId id="2472" r:id="rId46"/>
    <p:sldId id="343" r:id="rId47"/>
    <p:sldId id="2260" r:id="rId48"/>
    <p:sldId id="2261" r:id="rId49"/>
    <p:sldId id="346" r:id="rId50"/>
    <p:sldId id="1553" r:id="rId51"/>
    <p:sldId id="1564" r:id="rId52"/>
    <p:sldId id="2360" r:id="rId53"/>
    <p:sldId id="2357" r:id="rId54"/>
    <p:sldId id="2358" r:id="rId55"/>
    <p:sldId id="2359" r:id="rId56"/>
    <p:sldId id="2516" r:id="rId57"/>
    <p:sldId id="2035" r:id="rId58"/>
    <p:sldId id="355" r:id="rId59"/>
    <p:sldId id="2343" r:id="rId60"/>
    <p:sldId id="2253" r:id="rId61"/>
    <p:sldId id="2526" r:id="rId62"/>
    <p:sldId id="2527" r:id="rId63"/>
    <p:sldId id="1585" r:id="rId64"/>
    <p:sldId id="2411" r:id="rId65"/>
    <p:sldId id="2347" r:id="rId66"/>
  </p:sldIdLst>
  <p:sldSz cx="9144000" cy="6858000" type="screen4x3"/>
  <p:notesSz cx="7004050" cy="92900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2"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7D31"/>
    <a:srgbClr val="00FF00"/>
    <a:srgbClr val="FFFF00"/>
    <a:srgbClr val="FF66FF"/>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1C15F3-19D3-4832-A98D-4E9078AED23D}" v="14" dt="2026-07-13T22:20:57.9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23" autoAdjust="0"/>
    <p:restoredTop sz="85319" autoAdjust="0"/>
  </p:normalViewPr>
  <p:slideViewPr>
    <p:cSldViewPr snapToGrid="0" showGuides="1">
      <p:cViewPr varScale="1">
        <p:scale>
          <a:sx n="52" d="100"/>
          <a:sy n="52" d="100"/>
        </p:scale>
        <p:origin x="1466" y="12"/>
      </p:cViewPr>
      <p:guideLst>
        <p:guide orient="horz" pos="2112"/>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wn Vinas" userId="f38e12e2bed0e532" providerId="LiveId" clId="{65703078-5513-4BC7-914D-E938A0DDC8AE}"/>
    <pc:docChg chg="undo custSel addSld delSld modSld">
      <pc:chgData name="Dawn Vinas" userId="f38e12e2bed0e532" providerId="LiveId" clId="{65703078-5513-4BC7-914D-E938A0DDC8AE}" dt="2026-07-13T22:22:40.882" v="408" actId="20577"/>
      <pc:docMkLst>
        <pc:docMk/>
      </pc:docMkLst>
      <pc:sldChg chg="del">
        <pc:chgData name="Dawn Vinas" userId="f38e12e2bed0e532" providerId="LiveId" clId="{65703078-5513-4BC7-914D-E938A0DDC8AE}" dt="2026-07-13T21:51:47.732" v="257" actId="47"/>
        <pc:sldMkLst>
          <pc:docMk/>
          <pc:sldMk cId="1097649097" sldId="335"/>
        </pc:sldMkLst>
      </pc:sldChg>
      <pc:sldChg chg="add del">
        <pc:chgData name="Dawn Vinas" userId="f38e12e2bed0e532" providerId="LiveId" clId="{65703078-5513-4BC7-914D-E938A0DDC8AE}" dt="2026-07-13T21:50:39.812" v="253"/>
        <pc:sldMkLst>
          <pc:docMk/>
          <pc:sldMk cId="1750146811" sldId="342"/>
        </pc:sldMkLst>
      </pc:sldChg>
      <pc:sldChg chg="add del">
        <pc:chgData name="Dawn Vinas" userId="f38e12e2bed0e532" providerId="LiveId" clId="{65703078-5513-4BC7-914D-E938A0DDC8AE}" dt="2026-07-13T21:50:39.812" v="253"/>
        <pc:sldMkLst>
          <pc:docMk/>
          <pc:sldMk cId="4273943986" sldId="343"/>
        </pc:sldMkLst>
      </pc:sldChg>
      <pc:sldChg chg="add del">
        <pc:chgData name="Dawn Vinas" userId="f38e12e2bed0e532" providerId="LiveId" clId="{65703078-5513-4BC7-914D-E938A0DDC8AE}" dt="2026-07-13T21:50:39.812" v="253"/>
        <pc:sldMkLst>
          <pc:docMk/>
          <pc:sldMk cId="433757485" sldId="346"/>
        </pc:sldMkLst>
      </pc:sldChg>
      <pc:sldChg chg="add del">
        <pc:chgData name="Dawn Vinas" userId="f38e12e2bed0e532" providerId="LiveId" clId="{65703078-5513-4BC7-914D-E938A0DDC8AE}" dt="2026-07-13T21:50:39.812" v="253"/>
        <pc:sldMkLst>
          <pc:docMk/>
          <pc:sldMk cId="1412228583" sldId="355"/>
        </pc:sldMkLst>
      </pc:sldChg>
      <pc:sldChg chg="add del">
        <pc:chgData name="Dawn Vinas" userId="f38e12e2bed0e532" providerId="LiveId" clId="{65703078-5513-4BC7-914D-E938A0DDC8AE}" dt="2026-07-13T21:50:39.812" v="253"/>
        <pc:sldMkLst>
          <pc:docMk/>
          <pc:sldMk cId="1146899416" sldId="1553"/>
        </pc:sldMkLst>
      </pc:sldChg>
      <pc:sldChg chg="add del">
        <pc:chgData name="Dawn Vinas" userId="f38e12e2bed0e532" providerId="LiveId" clId="{65703078-5513-4BC7-914D-E938A0DDC8AE}" dt="2026-07-13T21:50:39.812" v="253"/>
        <pc:sldMkLst>
          <pc:docMk/>
          <pc:sldMk cId="2149536336" sldId="1564"/>
        </pc:sldMkLst>
      </pc:sldChg>
      <pc:sldChg chg="modSp add mod modNotesTx">
        <pc:chgData name="Dawn Vinas" userId="f38e12e2bed0e532" providerId="LiveId" clId="{65703078-5513-4BC7-914D-E938A0DDC8AE}" dt="2026-07-13T22:21:15.312" v="407" actId="6549"/>
        <pc:sldMkLst>
          <pc:docMk/>
          <pc:sldMk cId="86435155" sldId="1585"/>
        </pc:sldMkLst>
        <pc:spChg chg="mod">
          <ac:chgData name="Dawn Vinas" userId="f38e12e2bed0e532" providerId="LiveId" clId="{65703078-5513-4BC7-914D-E938A0DDC8AE}" dt="2026-07-13T22:21:08.618" v="406" actId="20577"/>
          <ac:spMkLst>
            <pc:docMk/>
            <pc:sldMk cId="86435155" sldId="1585"/>
            <ac:spMk id="3" creationId="{CC7C843A-6BDC-4619-82C4-6385EBC371C6}"/>
          </ac:spMkLst>
        </pc:spChg>
      </pc:sldChg>
      <pc:sldChg chg="modSp mod">
        <pc:chgData name="Dawn Vinas" userId="f38e12e2bed0e532" providerId="LiveId" clId="{65703078-5513-4BC7-914D-E938A0DDC8AE}" dt="2026-07-13T21:34:57.767" v="176" actId="20577"/>
        <pc:sldMkLst>
          <pc:docMk/>
          <pc:sldMk cId="1664080305" sldId="1659"/>
        </pc:sldMkLst>
        <pc:spChg chg="mod">
          <ac:chgData name="Dawn Vinas" userId="f38e12e2bed0e532" providerId="LiveId" clId="{65703078-5513-4BC7-914D-E938A0DDC8AE}" dt="2026-07-13T21:34:57.767" v="176" actId="20577"/>
          <ac:spMkLst>
            <pc:docMk/>
            <pc:sldMk cId="1664080305" sldId="1659"/>
            <ac:spMk id="3" creationId="{00000000-0000-0000-0000-000000000000}"/>
          </ac:spMkLst>
        </pc:spChg>
      </pc:sldChg>
      <pc:sldChg chg="add del">
        <pc:chgData name="Dawn Vinas" userId="f38e12e2bed0e532" providerId="LiveId" clId="{65703078-5513-4BC7-914D-E938A0DDC8AE}" dt="2026-07-13T21:51:56.567" v="259" actId="47"/>
        <pc:sldMkLst>
          <pc:docMk/>
          <pc:sldMk cId="2067813835" sldId="1664"/>
        </pc:sldMkLst>
      </pc:sldChg>
      <pc:sldChg chg="del">
        <pc:chgData name="Dawn Vinas" userId="f38e12e2bed0e532" providerId="LiveId" clId="{65703078-5513-4BC7-914D-E938A0DDC8AE}" dt="2026-07-13T21:09:10.647" v="131" actId="47"/>
        <pc:sldMkLst>
          <pc:docMk/>
          <pc:sldMk cId="418417775" sldId="1913"/>
        </pc:sldMkLst>
      </pc:sldChg>
      <pc:sldChg chg="modSp">
        <pc:chgData name="Dawn Vinas" userId="f38e12e2bed0e532" providerId="LiveId" clId="{65703078-5513-4BC7-914D-E938A0DDC8AE}" dt="2026-07-13T21:34:37.102" v="172" actId="1076"/>
        <pc:sldMkLst>
          <pc:docMk/>
          <pc:sldMk cId="491347529" sldId="1925"/>
        </pc:sldMkLst>
        <pc:spChg chg="mod">
          <ac:chgData name="Dawn Vinas" userId="f38e12e2bed0e532" providerId="LiveId" clId="{65703078-5513-4BC7-914D-E938A0DDC8AE}" dt="2026-07-13T21:34:32.467" v="171" actId="14100"/>
          <ac:spMkLst>
            <pc:docMk/>
            <pc:sldMk cId="491347529" sldId="1925"/>
            <ac:spMk id="11267" creationId="{3CC488D6-946C-46A1-B78C-84AE7CE7A9AF}"/>
          </ac:spMkLst>
        </pc:spChg>
        <pc:picChg chg="mod">
          <ac:chgData name="Dawn Vinas" userId="f38e12e2bed0e532" providerId="LiveId" clId="{65703078-5513-4BC7-914D-E938A0DDC8AE}" dt="2026-07-13T21:34:37.102" v="172" actId="1076"/>
          <ac:picMkLst>
            <pc:docMk/>
            <pc:sldMk cId="491347529" sldId="1925"/>
            <ac:picMk id="11266" creationId="{C2E2645B-991A-452A-AF98-ABCCC9C2F39E}"/>
          </ac:picMkLst>
        </pc:picChg>
      </pc:sldChg>
      <pc:sldChg chg="add del">
        <pc:chgData name="Dawn Vinas" userId="f38e12e2bed0e532" providerId="LiveId" clId="{65703078-5513-4BC7-914D-E938A0DDC8AE}" dt="2026-07-13T21:53:45.756" v="295" actId="47"/>
        <pc:sldMkLst>
          <pc:docMk/>
          <pc:sldMk cId="2645655242" sldId="1974"/>
        </pc:sldMkLst>
      </pc:sldChg>
      <pc:sldChg chg="modSp add del mod">
        <pc:chgData name="Dawn Vinas" userId="f38e12e2bed0e532" providerId="LiveId" clId="{65703078-5513-4BC7-914D-E938A0DDC8AE}" dt="2026-07-13T22:05:51.335" v="352" actId="1076"/>
        <pc:sldMkLst>
          <pc:docMk/>
          <pc:sldMk cId="474452141" sldId="2033"/>
        </pc:sldMkLst>
        <pc:spChg chg="mod">
          <ac:chgData name="Dawn Vinas" userId="f38e12e2bed0e532" providerId="LiveId" clId="{65703078-5513-4BC7-914D-E938A0DDC8AE}" dt="2026-07-13T22:05:51.335" v="352" actId="1076"/>
          <ac:spMkLst>
            <pc:docMk/>
            <pc:sldMk cId="474452141" sldId="2033"/>
            <ac:spMk id="4" creationId="{3380509E-668A-CEDD-BB7F-582ED458EDD0}"/>
          </ac:spMkLst>
        </pc:spChg>
      </pc:sldChg>
      <pc:sldChg chg="add del">
        <pc:chgData name="Dawn Vinas" userId="f38e12e2bed0e532" providerId="LiveId" clId="{65703078-5513-4BC7-914D-E938A0DDC8AE}" dt="2026-07-13T21:50:39.812" v="253"/>
        <pc:sldMkLst>
          <pc:docMk/>
          <pc:sldMk cId="4251852896" sldId="2035"/>
        </pc:sldMkLst>
      </pc:sldChg>
      <pc:sldChg chg="add del">
        <pc:chgData name="Dawn Vinas" userId="f38e12e2bed0e532" providerId="LiveId" clId="{65703078-5513-4BC7-914D-E938A0DDC8AE}" dt="2026-07-13T21:50:39.812" v="253"/>
        <pc:sldMkLst>
          <pc:docMk/>
          <pc:sldMk cId="401719687" sldId="2112"/>
        </pc:sldMkLst>
      </pc:sldChg>
      <pc:sldChg chg="modSp mod">
        <pc:chgData name="Dawn Vinas" userId="f38e12e2bed0e532" providerId="LiveId" clId="{65703078-5513-4BC7-914D-E938A0DDC8AE}" dt="2026-07-13T18:00:17.525" v="43" actId="20577"/>
        <pc:sldMkLst>
          <pc:docMk/>
          <pc:sldMk cId="3048173145" sldId="2156"/>
        </pc:sldMkLst>
        <pc:spChg chg="mod">
          <ac:chgData name="Dawn Vinas" userId="f38e12e2bed0e532" providerId="LiveId" clId="{65703078-5513-4BC7-914D-E938A0DDC8AE}" dt="2026-07-13T18:00:17.525" v="43" actId="20577"/>
          <ac:spMkLst>
            <pc:docMk/>
            <pc:sldMk cId="3048173145" sldId="2156"/>
            <ac:spMk id="8" creationId="{2BDC6E97-DE94-4D40-B087-14555C66AF0B}"/>
          </ac:spMkLst>
        </pc:spChg>
      </pc:sldChg>
      <pc:sldChg chg="addSp delSp modSp mod">
        <pc:chgData name="Dawn Vinas" userId="f38e12e2bed0e532" providerId="LiveId" clId="{65703078-5513-4BC7-914D-E938A0DDC8AE}" dt="2026-07-13T21:06:58.213" v="109" actId="478"/>
        <pc:sldMkLst>
          <pc:docMk/>
          <pc:sldMk cId="4277473242" sldId="2161"/>
        </pc:sldMkLst>
        <pc:spChg chg="mod">
          <ac:chgData name="Dawn Vinas" userId="f38e12e2bed0e532" providerId="LiveId" clId="{65703078-5513-4BC7-914D-E938A0DDC8AE}" dt="2026-07-13T21:06:21.267" v="100" actId="1076"/>
          <ac:spMkLst>
            <pc:docMk/>
            <pc:sldMk cId="4277473242" sldId="2161"/>
            <ac:spMk id="13" creationId="{28888915-055A-3AAF-1839-9878EC8F980E}"/>
          </ac:spMkLst>
        </pc:spChg>
        <pc:spChg chg="del mod">
          <ac:chgData name="Dawn Vinas" userId="f38e12e2bed0e532" providerId="LiveId" clId="{65703078-5513-4BC7-914D-E938A0DDC8AE}" dt="2026-07-13T21:06:58.213" v="109" actId="478"/>
          <ac:spMkLst>
            <pc:docMk/>
            <pc:sldMk cId="4277473242" sldId="2161"/>
            <ac:spMk id="15" creationId="{DB695289-68D4-CBB9-445C-4A48BDBC783B}"/>
          </ac:spMkLst>
        </pc:spChg>
        <pc:spChg chg="mod">
          <ac:chgData name="Dawn Vinas" userId="f38e12e2bed0e532" providerId="LiveId" clId="{65703078-5513-4BC7-914D-E938A0DDC8AE}" dt="2026-07-13T21:06:54.855" v="108" actId="1076"/>
          <ac:spMkLst>
            <pc:docMk/>
            <pc:sldMk cId="4277473242" sldId="2161"/>
            <ac:spMk id="17" creationId="{64F6D370-81C6-BF76-8E88-917C172F3CB9}"/>
          </ac:spMkLst>
        </pc:spChg>
        <pc:spChg chg="mod">
          <ac:chgData name="Dawn Vinas" userId="f38e12e2bed0e532" providerId="LiveId" clId="{65703078-5513-4BC7-914D-E938A0DDC8AE}" dt="2026-07-13T21:06:50.571" v="107" actId="14100"/>
          <ac:spMkLst>
            <pc:docMk/>
            <pc:sldMk cId="4277473242" sldId="2161"/>
            <ac:spMk id="19" creationId="{96AA1BFD-4AF2-3697-CE38-EC2FFD60369D}"/>
          </ac:spMkLst>
        </pc:spChg>
        <pc:spChg chg="mod">
          <ac:chgData name="Dawn Vinas" userId="f38e12e2bed0e532" providerId="LiveId" clId="{65703078-5513-4BC7-914D-E938A0DDC8AE}" dt="2026-07-13T21:06:27.241" v="101" actId="1076"/>
          <ac:spMkLst>
            <pc:docMk/>
            <pc:sldMk cId="4277473242" sldId="2161"/>
            <ac:spMk id="21" creationId="{D6B6FB16-B1D2-B983-9350-6C7C4F729597}"/>
          </ac:spMkLst>
        </pc:spChg>
        <pc:spChg chg="mod">
          <ac:chgData name="Dawn Vinas" userId="f38e12e2bed0e532" providerId="LiveId" clId="{65703078-5513-4BC7-914D-E938A0DDC8AE}" dt="2026-07-13T21:06:40.670" v="105" actId="14100"/>
          <ac:spMkLst>
            <pc:docMk/>
            <pc:sldMk cId="4277473242" sldId="2161"/>
            <ac:spMk id="23" creationId="{3A9E44C0-B41A-97EE-1054-DDD5392EFA8C}"/>
          </ac:spMkLst>
        </pc:spChg>
        <pc:spChg chg="del mod">
          <ac:chgData name="Dawn Vinas" userId="f38e12e2bed0e532" providerId="LiveId" clId="{65703078-5513-4BC7-914D-E938A0DDC8AE}" dt="2026-07-13T21:06:58.213" v="109" actId="478"/>
          <ac:spMkLst>
            <pc:docMk/>
            <pc:sldMk cId="4277473242" sldId="2161"/>
            <ac:spMk id="25" creationId="{C7B461E1-13D4-61B0-AF27-07CDF93EC127}"/>
          </ac:spMkLst>
        </pc:spChg>
        <pc:spChg chg="mod">
          <ac:chgData name="Dawn Vinas" userId="f38e12e2bed0e532" providerId="LiveId" clId="{65703078-5513-4BC7-914D-E938A0DDC8AE}" dt="2026-07-13T21:06:34.585" v="103" actId="14100"/>
          <ac:spMkLst>
            <pc:docMk/>
            <pc:sldMk cId="4277473242" sldId="2161"/>
            <ac:spMk id="27" creationId="{3F0A1A73-F8F6-B387-3EB4-D81AC53F5333}"/>
          </ac:spMkLst>
        </pc:spChg>
        <pc:picChg chg="add mod ord">
          <ac:chgData name="Dawn Vinas" userId="f38e12e2bed0e532" providerId="LiveId" clId="{65703078-5513-4BC7-914D-E938A0DDC8AE}" dt="2026-07-13T21:06:17.452" v="99" actId="167"/>
          <ac:picMkLst>
            <pc:docMk/>
            <pc:sldMk cId="4277473242" sldId="2161"/>
            <ac:picMk id="6" creationId="{DAF02AAE-930A-7E7B-75BD-B73561F86D05}"/>
          </ac:picMkLst>
        </pc:picChg>
        <pc:picChg chg="del">
          <ac:chgData name="Dawn Vinas" userId="f38e12e2bed0e532" providerId="LiveId" clId="{65703078-5513-4BC7-914D-E938A0DDC8AE}" dt="2026-07-13T18:17:31.397" v="71" actId="478"/>
          <ac:picMkLst>
            <pc:docMk/>
            <pc:sldMk cId="4277473242" sldId="2161"/>
            <ac:picMk id="12" creationId="{B64A071B-27DA-CB95-023D-84E2E97B090C}"/>
          </ac:picMkLst>
        </pc:picChg>
      </pc:sldChg>
      <pc:sldChg chg="addSp delSp modSp mod">
        <pc:chgData name="Dawn Vinas" userId="f38e12e2bed0e532" providerId="LiveId" clId="{65703078-5513-4BC7-914D-E938A0DDC8AE}" dt="2026-07-13T21:08:42.514" v="129" actId="1076"/>
        <pc:sldMkLst>
          <pc:docMk/>
          <pc:sldMk cId="2337571477" sldId="2162"/>
        </pc:sldMkLst>
        <pc:picChg chg="add mod">
          <ac:chgData name="Dawn Vinas" userId="f38e12e2bed0e532" providerId="LiveId" clId="{65703078-5513-4BC7-914D-E938A0DDC8AE}" dt="2026-07-13T21:08:42.514" v="129" actId="1076"/>
          <ac:picMkLst>
            <pc:docMk/>
            <pc:sldMk cId="2337571477" sldId="2162"/>
            <ac:picMk id="5" creationId="{FEE0C76E-BFE1-B34E-DC10-1DC99E6A8B27}"/>
          </ac:picMkLst>
        </pc:picChg>
        <pc:picChg chg="del">
          <ac:chgData name="Dawn Vinas" userId="f38e12e2bed0e532" providerId="LiveId" clId="{65703078-5513-4BC7-914D-E938A0DDC8AE}" dt="2026-07-13T18:17:53.999" v="73" actId="478"/>
          <ac:picMkLst>
            <pc:docMk/>
            <pc:sldMk cId="2337571477" sldId="2162"/>
            <ac:picMk id="6" creationId="{FBE3B693-7699-67ED-7E72-DFC5295B954C}"/>
          </ac:picMkLst>
        </pc:picChg>
      </pc:sldChg>
      <pc:sldChg chg="add">
        <pc:chgData name="Dawn Vinas" userId="f38e12e2bed0e532" providerId="LiveId" clId="{65703078-5513-4BC7-914D-E938A0DDC8AE}" dt="2026-07-13T19:31:53.770" v="87"/>
        <pc:sldMkLst>
          <pc:docMk/>
          <pc:sldMk cId="4044740444" sldId="2163"/>
        </pc:sldMkLst>
      </pc:sldChg>
      <pc:sldChg chg="add">
        <pc:chgData name="Dawn Vinas" userId="f38e12e2bed0e532" providerId="LiveId" clId="{65703078-5513-4BC7-914D-E938A0DDC8AE}" dt="2026-07-13T19:31:53.770" v="87"/>
        <pc:sldMkLst>
          <pc:docMk/>
          <pc:sldMk cId="3423464570" sldId="2164"/>
        </pc:sldMkLst>
      </pc:sldChg>
      <pc:sldChg chg="add del">
        <pc:chgData name="Dawn Vinas" userId="f38e12e2bed0e532" providerId="LiveId" clId="{65703078-5513-4BC7-914D-E938A0DDC8AE}" dt="2026-07-13T19:32:56.116" v="92" actId="47"/>
        <pc:sldMkLst>
          <pc:docMk/>
          <pc:sldMk cId="781433149" sldId="2165"/>
        </pc:sldMkLst>
      </pc:sldChg>
      <pc:sldChg chg="add del">
        <pc:chgData name="Dawn Vinas" userId="f38e12e2bed0e532" providerId="LiveId" clId="{65703078-5513-4BC7-914D-E938A0DDC8AE}" dt="2026-07-13T19:32:56.116" v="92" actId="47"/>
        <pc:sldMkLst>
          <pc:docMk/>
          <pc:sldMk cId="2559844432" sldId="2166"/>
        </pc:sldMkLst>
      </pc:sldChg>
      <pc:sldChg chg="add del">
        <pc:chgData name="Dawn Vinas" userId="f38e12e2bed0e532" providerId="LiveId" clId="{65703078-5513-4BC7-914D-E938A0DDC8AE}" dt="2026-07-13T19:32:56.116" v="92" actId="47"/>
        <pc:sldMkLst>
          <pc:docMk/>
          <pc:sldMk cId="3378362135" sldId="2167"/>
        </pc:sldMkLst>
      </pc:sldChg>
      <pc:sldChg chg="add del">
        <pc:chgData name="Dawn Vinas" userId="f38e12e2bed0e532" providerId="LiveId" clId="{65703078-5513-4BC7-914D-E938A0DDC8AE}" dt="2026-07-13T19:32:56.116" v="92" actId="47"/>
        <pc:sldMkLst>
          <pc:docMk/>
          <pc:sldMk cId="36664766" sldId="2168"/>
        </pc:sldMkLst>
      </pc:sldChg>
      <pc:sldChg chg="delSp modSp add mod">
        <pc:chgData name="Dawn Vinas" userId="f38e12e2bed0e532" providerId="LiveId" clId="{65703078-5513-4BC7-914D-E938A0DDC8AE}" dt="2026-07-13T22:22:40.882" v="408" actId="20577"/>
        <pc:sldMkLst>
          <pc:docMk/>
          <pc:sldMk cId="1925105382" sldId="2253"/>
        </pc:sldMkLst>
        <pc:spChg chg="mod">
          <ac:chgData name="Dawn Vinas" userId="f38e12e2bed0e532" providerId="LiveId" clId="{65703078-5513-4BC7-914D-E938A0DDC8AE}" dt="2026-07-13T22:22:40.882" v="408" actId="20577"/>
          <ac:spMkLst>
            <pc:docMk/>
            <pc:sldMk cId="1925105382" sldId="2253"/>
            <ac:spMk id="3" creationId="{E8FF342B-742C-2143-9DE2-FB18BA45BD21}"/>
          </ac:spMkLst>
        </pc:spChg>
        <pc:picChg chg="del">
          <ac:chgData name="Dawn Vinas" userId="f38e12e2bed0e532" providerId="LiveId" clId="{65703078-5513-4BC7-914D-E938A0DDC8AE}" dt="2026-07-13T21:55:23.200" v="313" actId="478"/>
          <ac:picMkLst>
            <pc:docMk/>
            <pc:sldMk cId="1925105382" sldId="2253"/>
            <ac:picMk id="5" creationId="{4A9CA2EB-0756-6561-7E3B-2205716C1A3B}"/>
          </ac:picMkLst>
        </pc:picChg>
      </pc:sldChg>
      <pc:sldChg chg="modSp add del mod">
        <pc:chgData name="Dawn Vinas" userId="f38e12e2bed0e532" providerId="LiveId" clId="{65703078-5513-4BC7-914D-E938A0DDC8AE}" dt="2026-07-13T22:19:11.701" v="382" actId="20577"/>
        <pc:sldMkLst>
          <pc:docMk/>
          <pc:sldMk cId="672247396" sldId="2260"/>
        </pc:sldMkLst>
        <pc:spChg chg="mod">
          <ac:chgData name="Dawn Vinas" userId="f38e12e2bed0e532" providerId="LiveId" clId="{65703078-5513-4BC7-914D-E938A0DDC8AE}" dt="2026-07-13T22:19:11.701" v="382" actId="20577"/>
          <ac:spMkLst>
            <pc:docMk/>
            <pc:sldMk cId="672247396" sldId="2260"/>
            <ac:spMk id="11" creationId="{9A11E254-92F6-848E-A5D7-C2FDA5B580E0}"/>
          </ac:spMkLst>
        </pc:spChg>
      </pc:sldChg>
      <pc:sldChg chg="addSp delSp modSp add del mod">
        <pc:chgData name="Dawn Vinas" userId="f38e12e2bed0e532" providerId="LiveId" clId="{65703078-5513-4BC7-914D-E938A0DDC8AE}" dt="2026-07-13T22:18:54.668" v="366" actId="14100"/>
        <pc:sldMkLst>
          <pc:docMk/>
          <pc:sldMk cId="153973183" sldId="2261"/>
        </pc:sldMkLst>
        <pc:spChg chg="mod">
          <ac:chgData name="Dawn Vinas" userId="f38e12e2bed0e532" providerId="LiveId" clId="{65703078-5513-4BC7-914D-E938A0DDC8AE}" dt="2026-07-13T22:18:54.668" v="366" actId="14100"/>
          <ac:spMkLst>
            <pc:docMk/>
            <pc:sldMk cId="153973183" sldId="2261"/>
            <ac:spMk id="3" creationId="{1653F6A1-A0E7-86DF-6A1F-609A7D1F05C3}"/>
          </ac:spMkLst>
        </pc:spChg>
        <pc:spChg chg="mod">
          <ac:chgData name="Dawn Vinas" userId="f38e12e2bed0e532" providerId="LiveId" clId="{65703078-5513-4BC7-914D-E938A0DDC8AE}" dt="2026-07-13T22:18:51.264" v="365" actId="1076"/>
          <ac:spMkLst>
            <pc:docMk/>
            <pc:sldMk cId="153973183" sldId="2261"/>
            <ac:spMk id="4" creationId="{3380509E-668A-CEDD-BB7F-582ED458EDD0}"/>
          </ac:spMkLst>
        </pc:spChg>
        <pc:picChg chg="del">
          <ac:chgData name="Dawn Vinas" userId="f38e12e2bed0e532" providerId="LiveId" clId="{65703078-5513-4BC7-914D-E938A0DDC8AE}" dt="2026-07-13T22:12:22.793" v="360" actId="478"/>
          <ac:picMkLst>
            <pc:docMk/>
            <pc:sldMk cId="153973183" sldId="2261"/>
            <ac:picMk id="2" creationId="{2B02F02E-5193-BAB9-6F20-F2FE5F3A75B1}"/>
          </ac:picMkLst>
        </pc:picChg>
        <pc:picChg chg="add mod">
          <ac:chgData name="Dawn Vinas" userId="f38e12e2bed0e532" providerId="LiveId" clId="{65703078-5513-4BC7-914D-E938A0DDC8AE}" dt="2026-07-13T22:18:39.571" v="362" actId="167"/>
          <ac:picMkLst>
            <pc:docMk/>
            <pc:sldMk cId="153973183" sldId="2261"/>
            <ac:picMk id="6" creationId="{86B25404-7F60-E645-2A70-10EFC48DBFB8}"/>
          </ac:picMkLst>
        </pc:picChg>
      </pc:sldChg>
      <pc:sldChg chg="add del">
        <pc:chgData name="Dawn Vinas" userId="f38e12e2bed0e532" providerId="LiveId" clId="{65703078-5513-4BC7-914D-E938A0DDC8AE}" dt="2026-07-13T21:53:47.710" v="296" actId="47"/>
        <pc:sldMkLst>
          <pc:docMk/>
          <pc:sldMk cId="783198812" sldId="2263"/>
        </pc:sldMkLst>
      </pc:sldChg>
      <pc:sldChg chg="add del">
        <pc:chgData name="Dawn Vinas" userId="f38e12e2bed0e532" providerId="LiveId" clId="{65703078-5513-4BC7-914D-E938A0DDC8AE}" dt="2026-07-13T21:50:39.812" v="253"/>
        <pc:sldMkLst>
          <pc:docMk/>
          <pc:sldMk cId="3179804813" sldId="2343"/>
        </pc:sldMkLst>
      </pc:sldChg>
      <pc:sldChg chg="add del">
        <pc:chgData name="Dawn Vinas" userId="f38e12e2bed0e532" providerId="LiveId" clId="{65703078-5513-4BC7-914D-E938A0DDC8AE}" dt="2026-07-13T21:50:39.812" v="253"/>
        <pc:sldMkLst>
          <pc:docMk/>
          <pc:sldMk cId="606002879" sldId="2347"/>
        </pc:sldMkLst>
      </pc:sldChg>
      <pc:sldChg chg="add del">
        <pc:chgData name="Dawn Vinas" userId="f38e12e2bed0e532" providerId="LiveId" clId="{65703078-5513-4BC7-914D-E938A0DDC8AE}" dt="2026-07-13T19:32:56.116" v="92" actId="47"/>
        <pc:sldMkLst>
          <pc:docMk/>
          <pc:sldMk cId="1862510296" sldId="2350"/>
        </pc:sldMkLst>
      </pc:sldChg>
      <pc:sldChg chg="add del">
        <pc:chgData name="Dawn Vinas" userId="f38e12e2bed0e532" providerId="LiveId" clId="{65703078-5513-4BC7-914D-E938A0DDC8AE}" dt="2026-07-13T21:08:57.835" v="130" actId="47"/>
        <pc:sldMkLst>
          <pc:docMk/>
          <pc:sldMk cId="3948655123" sldId="2352"/>
        </pc:sldMkLst>
      </pc:sldChg>
      <pc:sldChg chg="add del">
        <pc:chgData name="Dawn Vinas" userId="f38e12e2bed0e532" providerId="LiveId" clId="{65703078-5513-4BC7-914D-E938A0DDC8AE}" dt="2026-07-13T19:32:56.116" v="92" actId="47"/>
        <pc:sldMkLst>
          <pc:docMk/>
          <pc:sldMk cId="336951938" sldId="2353"/>
        </pc:sldMkLst>
      </pc:sldChg>
      <pc:sldChg chg="add del">
        <pc:chgData name="Dawn Vinas" userId="f38e12e2bed0e532" providerId="LiveId" clId="{65703078-5513-4BC7-914D-E938A0DDC8AE}" dt="2026-07-13T21:50:54.919" v="254" actId="47"/>
        <pc:sldMkLst>
          <pc:docMk/>
          <pc:sldMk cId="3641902819" sldId="2354"/>
        </pc:sldMkLst>
      </pc:sldChg>
      <pc:sldChg chg="add del">
        <pc:chgData name="Dawn Vinas" userId="f38e12e2bed0e532" providerId="LiveId" clId="{65703078-5513-4BC7-914D-E938A0DDC8AE}" dt="2026-07-13T21:50:39.812" v="253"/>
        <pc:sldMkLst>
          <pc:docMk/>
          <pc:sldMk cId="205716065" sldId="2357"/>
        </pc:sldMkLst>
      </pc:sldChg>
      <pc:sldChg chg="add del">
        <pc:chgData name="Dawn Vinas" userId="f38e12e2bed0e532" providerId="LiveId" clId="{65703078-5513-4BC7-914D-E938A0DDC8AE}" dt="2026-07-13T21:50:39.812" v="253"/>
        <pc:sldMkLst>
          <pc:docMk/>
          <pc:sldMk cId="481676593" sldId="2358"/>
        </pc:sldMkLst>
      </pc:sldChg>
      <pc:sldChg chg="add del">
        <pc:chgData name="Dawn Vinas" userId="f38e12e2bed0e532" providerId="LiveId" clId="{65703078-5513-4BC7-914D-E938A0DDC8AE}" dt="2026-07-13T21:50:39.812" v="253"/>
        <pc:sldMkLst>
          <pc:docMk/>
          <pc:sldMk cId="1605393635" sldId="2359"/>
        </pc:sldMkLst>
      </pc:sldChg>
      <pc:sldChg chg="add del">
        <pc:chgData name="Dawn Vinas" userId="f38e12e2bed0e532" providerId="LiveId" clId="{65703078-5513-4BC7-914D-E938A0DDC8AE}" dt="2026-07-13T21:50:39.812" v="253"/>
        <pc:sldMkLst>
          <pc:docMk/>
          <pc:sldMk cId="3022774120" sldId="2360"/>
        </pc:sldMkLst>
      </pc:sldChg>
      <pc:sldChg chg="del">
        <pc:chgData name="Dawn Vinas" userId="f38e12e2bed0e532" providerId="LiveId" clId="{65703078-5513-4BC7-914D-E938A0DDC8AE}" dt="2026-07-13T21:35:05.449" v="177" actId="47"/>
        <pc:sldMkLst>
          <pc:docMk/>
          <pc:sldMk cId="1239647062" sldId="2362"/>
        </pc:sldMkLst>
      </pc:sldChg>
      <pc:sldChg chg="add del">
        <pc:chgData name="Dawn Vinas" userId="f38e12e2bed0e532" providerId="LiveId" clId="{65703078-5513-4BC7-914D-E938A0DDC8AE}" dt="2026-07-13T21:53:41.550" v="294" actId="47"/>
        <pc:sldMkLst>
          <pc:docMk/>
          <pc:sldMk cId="2837298066" sldId="2363"/>
        </pc:sldMkLst>
      </pc:sldChg>
      <pc:sldChg chg="add del">
        <pc:chgData name="Dawn Vinas" userId="f38e12e2bed0e532" providerId="LiveId" clId="{65703078-5513-4BC7-914D-E938A0DDC8AE}" dt="2026-07-13T21:50:39.812" v="253"/>
        <pc:sldMkLst>
          <pc:docMk/>
          <pc:sldMk cId="2346076132" sldId="2411"/>
        </pc:sldMkLst>
      </pc:sldChg>
      <pc:sldChg chg="modSp mod modNotesTx">
        <pc:chgData name="Dawn Vinas" userId="f38e12e2bed0e532" providerId="LiveId" clId="{65703078-5513-4BC7-914D-E938A0DDC8AE}" dt="2026-07-13T21:35:52.815" v="245" actId="20577"/>
        <pc:sldMkLst>
          <pc:docMk/>
          <pc:sldMk cId="4154563771" sldId="2417"/>
        </pc:sldMkLst>
        <pc:spChg chg="mod">
          <ac:chgData name="Dawn Vinas" userId="f38e12e2bed0e532" providerId="LiveId" clId="{65703078-5513-4BC7-914D-E938A0DDC8AE}" dt="2026-07-13T17:59:49.018" v="12" actId="1076"/>
          <ac:spMkLst>
            <pc:docMk/>
            <pc:sldMk cId="4154563771" sldId="2417"/>
            <ac:spMk id="5" creationId="{49C9E83A-C239-9502-C932-6ACF7C03ABC5}"/>
          </ac:spMkLst>
        </pc:spChg>
      </pc:sldChg>
      <pc:sldChg chg="add del">
        <pc:chgData name="Dawn Vinas" userId="f38e12e2bed0e532" providerId="LiveId" clId="{65703078-5513-4BC7-914D-E938A0DDC8AE}" dt="2026-07-13T19:32:56.116" v="92" actId="47"/>
        <pc:sldMkLst>
          <pc:docMk/>
          <pc:sldMk cId="103161929" sldId="2435"/>
        </pc:sldMkLst>
      </pc:sldChg>
      <pc:sldChg chg="addSp delSp modSp mod">
        <pc:chgData name="Dawn Vinas" userId="f38e12e2bed0e532" providerId="LiveId" clId="{65703078-5513-4BC7-914D-E938A0DDC8AE}" dt="2026-07-13T18:02:15.866" v="70" actId="20577"/>
        <pc:sldMkLst>
          <pc:docMk/>
          <pc:sldMk cId="3759762757" sldId="2458"/>
        </pc:sldMkLst>
        <pc:spChg chg="mod">
          <ac:chgData name="Dawn Vinas" userId="f38e12e2bed0e532" providerId="LiveId" clId="{65703078-5513-4BC7-914D-E938A0DDC8AE}" dt="2026-07-13T18:02:15.866" v="70" actId="20577"/>
          <ac:spMkLst>
            <pc:docMk/>
            <pc:sldMk cId="3759762757" sldId="2458"/>
            <ac:spMk id="57346" creationId="{00000000-0000-0000-0000-000000000000}"/>
          </ac:spMkLst>
        </pc:spChg>
        <pc:picChg chg="add del">
          <ac:chgData name="Dawn Vinas" userId="f38e12e2bed0e532" providerId="LiveId" clId="{65703078-5513-4BC7-914D-E938A0DDC8AE}" dt="2026-07-13T18:01:40.696" v="56" actId="478"/>
          <ac:picMkLst>
            <pc:docMk/>
            <pc:sldMk cId="3759762757" sldId="2458"/>
            <ac:picMk id="8" creationId="{AF7394CF-DC4C-A3E4-658D-A7D269DCEC97}"/>
          </ac:picMkLst>
        </pc:picChg>
      </pc:sldChg>
      <pc:sldChg chg="modSp del mod">
        <pc:chgData name="Dawn Vinas" userId="f38e12e2bed0e532" providerId="LiveId" clId="{65703078-5513-4BC7-914D-E938A0DDC8AE}" dt="2026-07-13T21:51:47.732" v="257" actId="47"/>
        <pc:sldMkLst>
          <pc:docMk/>
          <pc:sldMk cId="1564829260" sldId="2460"/>
        </pc:sldMkLst>
        <pc:spChg chg="mod">
          <ac:chgData name="Dawn Vinas" userId="f38e12e2bed0e532" providerId="LiveId" clId="{65703078-5513-4BC7-914D-E938A0DDC8AE}" dt="2026-07-13T21:36:45.082" v="246" actId="20577"/>
          <ac:spMkLst>
            <pc:docMk/>
            <pc:sldMk cId="1564829260" sldId="2460"/>
            <ac:spMk id="83971" creationId="{279D5613-F0BB-0860-0F01-51E9EF010F3B}"/>
          </ac:spMkLst>
        </pc:spChg>
      </pc:sldChg>
      <pc:sldChg chg="addSp delSp modSp mod">
        <pc:chgData name="Dawn Vinas" userId="f38e12e2bed0e532" providerId="LiveId" clId="{65703078-5513-4BC7-914D-E938A0DDC8AE}" dt="2026-07-13T19:20:56.100" v="84" actId="1076"/>
        <pc:sldMkLst>
          <pc:docMk/>
          <pc:sldMk cId="2616949337" sldId="2467"/>
        </pc:sldMkLst>
        <pc:spChg chg="mod">
          <ac:chgData name="Dawn Vinas" userId="f38e12e2bed0e532" providerId="LiveId" clId="{65703078-5513-4BC7-914D-E938A0DDC8AE}" dt="2026-07-13T19:20:43.754" v="80" actId="403"/>
          <ac:spMkLst>
            <pc:docMk/>
            <pc:sldMk cId="2616949337" sldId="2467"/>
            <ac:spMk id="9" creationId="{9C8830FF-F0CB-3CB5-A118-1956492B332F}"/>
          </ac:spMkLst>
        </pc:spChg>
        <pc:graphicFrameChg chg="del">
          <ac:chgData name="Dawn Vinas" userId="f38e12e2bed0e532" providerId="LiveId" clId="{65703078-5513-4BC7-914D-E938A0DDC8AE}" dt="2026-07-13T19:20:20.946" v="74" actId="478"/>
          <ac:graphicFrameMkLst>
            <pc:docMk/>
            <pc:sldMk cId="2616949337" sldId="2467"/>
            <ac:graphicFrameMk id="3" creationId="{106420FB-8FC5-5611-FF50-C85D9269A859}"/>
          </ac:graphicFrameMkLst>
        </pc:graphicFrameChg>
        <pc:picChg chg="add mod">
          <ac:chgData name="Dawn Vinas" userId="f38e12e2bed0e532" providerId="LiveId" clId="{65703078-5513-4BC7-914D-E938A0DDC8AE}" dt="2026-07-13T19:20:50.783" v="83" actId="1076"/>
          <ac:picMkLst>
            <pc:docMk/>
            <pc:sldMk cId="2616949337" sldId="2467"/>
            <ac:picMk id="4" creationId="{7E9B098E-EFB4-89D9-D54B-D36390BDC131}"/>
          </ac:picMkLst>
        </pc:picChg>
        <pc:picChg chg="add mod">
          <ac:chgData name="Dawn Vinas" userId="f38e12e2bed0e532" providerId="LiveId" clId="{65703078-5513-4BC7-914D-E938A0DDC8AE}" dt="2026-07-13T19:20:56.100" v="84" actId="1076"/>
          <ac:picMkLst>
            <pc:docMk/>
            <pc:sldMk cId="2616949337" sldId="2467"/>
            <ac:picMk id="8" creationId="{CA58A458-65E1-F968-A004-0CCB0D8EB4FB}"/>
          </ac:picMkLst>
        </pc:picChg>
        <pc:picChg chg="add mod">
          <ac:chgData name="Dawn Vinas" userId="f38e12e2bed0e532" providerId="LiveId" clId="{65703078-5513-4BC7-914D-E938A0DDC8AE}" dt="2026-07-13T19:20:50.783" v="83" actId="1076"/>
          <ac:picMkLst>
            <pc:docMk/>
            <pc:sldMk cId="2616949337" sldId="2467"/>
            <ac:picMk id="12" creationId="{ED910D4D-1085-50EB-CE20-68396ED278BC}"/>
          </ac:picMkLst>
        </pc:picChg>
      </pc:sldChg>
      <pc:sldChg chg="addSp delSp modSp mod">
        <pc:chgData name="Dawn Vinas" userId="f38e12e2bed0e532" providerId="LiveId" clId="{65703078-5513-4BC7-914D-E938A0DDC8AE}" dt="2026-07-13T21:08:17.803" v="125" actId="1076"/>
        <pc:sldMkLst>
          <pc:docMk/>
          <pc:sldMk cId="3315593954" sldId="2468"/>
        </pc:sldMkLst>
        <pc:spChg chg="mod">
          <ac:chgData name="Dawn Vinas" userId="f38e12e2bed0e532" providerId="LiveId" clId="{65703078-5513-4BC7-914D-E938A0DDC8AE}" dt="2026-07-13T21:08:07.091" v="123" actId="14100"/>
          <ac:spMkLst>
            <pc:docMk/>
            <pc:sldMk cId="3315593954" sldId="2468"/>
            <ac:spMk id="8" creationId="{4F4B9243-DCF3-423A-8953-2876E62C88B1}"/>
          </ac:spMkLst>
        </pc:spChg>
        <pc:spChg chg="del">
          <ac:chgData name="Dawn Vinas" userId="f38e12e2bed0e532" providerId="LiveId" clId="{65703078-5513-4BC7-914D-E938A0DDC8AE}" dt="2026-07-13T21:07:57.021" v="122" actId="478"/>
          <ac:spMkLst>
            <pc:docMk/>
            <pc:sldMk cId="3315593954" sldId="2468"/>
            <ac:spMk id="10" creationId="{2393A369-83AF-92F2-C6DE-EA65396B5C37}"/>
          </ac:spMkLst>
        </pc:spChg>
        <pc:spChg chg="add mod">
          <ac:chgData name="Dawn Vinas" userId="f38e12e2bed0e532" providerId="LiveId" clId="{65703078-5513-4BC7-914D-E938A0DDC8AE}" dt="2026-07-13T21:08:17.803" v="125" actId="1076"/>
          <ac:spMkLst>
            <pc:docMk/>
            <pc:sldMk cId="3315593954" sldId="2468"/>
            <ac:spMk id="11" creationId="{4862F6EA-A9C8-7853-63B3-881E84199518}"/>
          </ac:spMkLst>
        </pc:spChg>
        <pc:spChg chg="mod">
          <ac:chgData name="Dawn Vinas" userId="f38e12e2bed0e532" providerId="LiveId" clId="{65703078-5513-4BC7-914D-E938A0DDC8AE}" dt="2026-07-13T21:07:45.210" v="119" actId="14100"/>
          <ac:spMkLst>
            <pc:docMk/>
            <pc:sldMk cId="3315593954" sldId="2468"/>
            <ac:spMk id="13" creationId="{3DFB9F48-149F-2296-7E3C-ACD2BF75E932}"/>
          </ac:spMkLst>
        </pc:spChg>
        <pc:picChg chg="del">
          <ac:chgData name="Dawn Vinas" userId="f38e12e2bed0e532" providerId="LiveId" clId="{65703078-5513-4BC7-914D-E938A0DDC8AE}" dt="2026-07-13T21:07:07.157" v="110" actId="478"/>
          <ac:picMkLst>
            <pc:docMk/>
            <pc:sldMk cId="3315593954" sldId="2468"/>
            <ac:picMk id="6" creationId="{7EF7FB64-24C3-4602-5155-81A174C5781C}"/>
          </ac:picMkLst>
        </pc:picChg>
        <pc:picChg chg="add mod ord">
          <ac:chgData name="Dawn Vinas" userId="f38e12e2bed0e532" providerId="LiveId" clId="{65703078-5513-4BC7-914D-E938A0DDC8AE}" dt="2026-07-13T21:07:37.866" v="117" actId="1076"/>
          <ac:picMkLst>
            <pc:docMk/>
            <pc:sldMk cId="3315593954" sldId="2468"/>
            <ac:picMk id="7" creationId="{4DB0C587-C2E0-1AC8-FB93-80AF7593ADB8}"/>
          </ac:picMkLst>
        </pc:picChg>
      </pc:sldChg>
      <pc:sldChg chg="del">
        <pc:chgData name="Dawn Vinas" userId="f38e12e2bed0e532" providerId="LiveId" clId="{65703078-5513-4BC7-914D-E938A0DDC8AE}" dt="2026-07-13T19:31:51.320" v="86" actId="47"/>
        <pc:sldMkLst>
          <pc:docMk/>
          <pc:sldMk cId="359251330" sldId="2469"/>
        </pc:sldMkLst>
      </pc:sldChg>
      <pc:sldChg chg="del">
        <pc:chgData name="Dawn Vinas" userId="f38e12e2bed0e532" providerId="LiveId" clId="{65703078-5513-4BC7-914D-E938A0DDC8AE}" dt="2026-07-13T19:31:48.294" v="85" actId="47"/>
        <pc:sldMkLst>
          <pc:docMk/>
          <pc:sldMk cId="1005521174" sldId="2470"/>
        </pc:sldMkLst>
      </pc:sldChg>
      <pc:sldChg chg="modSp add del mod">
        <pc:chgData name="Dawn Vinas" userId="f38e12e2bed0e532" providerId="LiveId" clId="{65703078-5513-4BC7-914D-E938A0DDC8AE}" dt="2026-07-13T21:52:48.674" v="292" actId="1076"/>
        <pc:sldMkLst>
          <pc:docMk/>
          <pc:sldMk cId="3472760204" sldId="2472"/>
        </pc:sldMkLst>
        <pc:spChg chg="mod">
          <ac:chgData name="Dawn Vinas" userId="f38e12e2bed0e532" providerId="LiveId" clId="{65703078-5513-4BC7-914D-E938A0DDC8AE}" dt="2026-07-13T21:52:48.674" v="292" actId="1076"/>
          <ac:spMkLst>
            <pc:docMk/>
            <pc:sldMk cId="3472760204" sldId="2472"/>
            <ac:spMk id="4" creationId="{C90F7862-7121-D364-3E8F-82BC0DCC167A}"/>
          </ac:spMkLst>
        </pc:spChg>
      </pc:sldChg>
      <pc:sldChg chg="modSp add del mod">
        <pc:chgData name="Dawn Vinas" userId="f38e12e2bed0e532" providerId="LiveId" clId="{65703078-5513-4BC7-914D-E938A0DDC8AE}" dt="2026-07-13T21:51:26.064" v="256" actId="47"/>
        <pc:sldMkLst>
          <pc:docMk/>
          <pc:sldMk cId="1435297506" sldId="2473"/>
        </pc:sldMkLst>
        <pc:spChg chg="mod">
          <ac:chgData name="Dawn Vinas" userId="f38e12e2bed0e532" providerId="LiveId" clId="{65703078-5513-4BC7-914D-E938A0DDC8AE}" dt="2026-07-13T21:37:07.471" v="251" actId="20577"/>
          <ac:spMkLst>
            <pc:docMk/>
            <pc:sldMk cId="1435297506" sldId="2473"/>
            <ac:spMk id="5" creationId="{B4FB9C0E-B0E3-1A0D-3496-A58B97E85E58}"/>
          </ac:spMkLst>
        </pc:spChg>
      </pc:sldChg>
      <pc:sldChg chg="add del">
        <pc:chgData name="Dawn Vinas" userId="f38e12e2bed0e532" providerId="LiveId" clId="{65703078-5513-4BC7-914D-E938A0DDC8AE}" dt="2026-07-13T21:51:26.064" v="256" actId="47"/>
        <pc:sldMkLst>
          <pc:docMk/>
          <pc:sldMk cId="2239560150" sldId="2474"/>
        </pc:sldMkLst>
      </pc:sldChg>
      <pc:sldChg chg="add del">
        <pc:chgData name="Dawn Vinas" userId="f38e12e2bed0e532" providerId="LiveId" clId="{65703078-5513-4BC7-914D-E938A0DDC8AE}" dt="2026-07-13T21:51:26.064" v="256" actId="47"/>
        <pc:sldMkLst>
          <pc:docMk/>
          <pc:sldMk cId="2113240144" sldId="2475"/>
        </pc:sldMkLst>
      </pc:sldChg>
      <pc:sldChg chg="add del">
        <pc:chgData name="Dawn Vinas" userId="f38e12e2bed0e532" providerId="LiveId" clId="{65703078-5513-4BC7-914D-E938A0DDC8AE}" dt="2026-07-13T21:51:26.064" v="256" actId="47"/>
        <pc:sldMkLst>
          <pc:docMk/>
          <pc:sldMk cId="1128349215" sldId="2477"/>
        </pc:sldMkLst>
      </pc:sldChg>
      <pc:sldChg chg="add del">
        <pc:chgData name="Dawn Vinas" userId="f38e12e2bed0e532" providerId="LiveId" clId="{65703078-5513-4BC7-914D-E938A0DDC8AE}" dt="2026-07-13T21:51:26.064" v="256" actId="47"/>
        <pc:sldMkLst>
          <pc:docMk/>
          <pc:sldMk cId="2315284752" sldId="2478"/>
        </pc:sldMkLst>
      </pc:sldChg>
      <pc:sldChg chg="add del">
        <pc:chgData name="Dawn Vinas" userId="f38e12e2bed0e532" providerId="LiveId" clId="{65703078-5513-4BC7-914D-E938A0DDC8AE}" dt="2026-07-13T21:51:26.064" v="256" actId="47"/>
        <pc:sldMkLst>
          <pc:docMk/>
          <pc:sldMk cId="4161141293" sldId="2480"/>
        </pc:sldMkLst>
      </pc:sldChg>
      <pc:sldChg chg="add del">
        <pc:chgData name="Dawn Vinas" userId="f38e12e2bed0e532" providerId="LiveId" clId="{65703078-5513-4BC7-914D-E938A0DDC8AE}" dt="2026-07-13T21:51:26.064" v="256" actId="47"/>
        <pc:sldMkLst>
          <pc:docMk/>
          <pc:sldMk cId="1074082464" sldId="2481"/>
        </pc:sldMkLst>
      </pc:sldChg>
      <pc:sldChg chg="add del">
        <pc:chgData name="Dawn Vinas" userId="f38e12e2bed0e532" providerId="LiveId" clId="{65703078-5513-4BC7-914D-E938A0DDC8AE}" dt="2026-07-13T21:51:26.064" v="256" actId="47"/>
        <pc:sldMkLst>
          <pc:docMk/>
          <pc:sldMk cId="2963949310" sldId="2483"/>
        </pc:sldMkLst>
      </pc:sldChg>
      <pc:sldChg chg="add del">
        <pc:chgData name="Dawn Vinas" userId="f38e12e2bed0e532" providerId="LiveId" clId="{65703078-5513-4BC7-914D-E938A0DDC8AE}" dt="2026-07-13T21:51:26.064" v="256" actId="47"/>
        <pc:sldMkLst>
          <pc:docMk/>
          <pc:sldMk cId="603217656" sldId="2484"/>
        </pc:sldMkLst>
      </pc:sldChg>
      <pc:sldChg chg="add del">
        <pc:chgData name="Dawn Vinas" userId="f38e12e2bed0e532" providerId="LiveId" clId="{65703078-5513-4BC7-914D-E938A0DDC8AE}" dt="2026-07-13T21:51:26.064" v="256" actId="47"/>
        <pc:sldMkLst>
          <pc:docMk/>
          <pc:sldMk cId="4158227291" sldId="2485"/>
        </pc:sldMkLst>
      </pc:sldChg>
      <pc:sldChg chg="add del">
        <pc:chgData name="Dawn Vinas" userId="f38e12e2bed0e532" providerId="LiveId" clId="{65703078-5513-4BC7-914D-E938A0DDC8AE}" dt="2026-07-13T21:51:26.064" v="256" actId="47"/>
        <pc:sldMkLst>
          <pc:docMk/>
          <pc:sldMk cId="3480426408" sldId="2486"/>
        </pc:sldMkLst>
      </pc:sldChg>
      <pc:sldChg chg="add del">
        <pc:chgData name="Dawn Vinas" userId="f38e12e2bed0e532" providerId="LiveId" clId="{65703078-5513-4BC7-914D-E938A0DDC8AE}" dt="2026-07-13T21:51:26.064" v="256" actId="47"/>
        <pc:sldMkLst>
          <pc:docMk/>
          <pc:sldMk cId="2240349993" sldId="2487"/>
        </pc:sldMkLst>
      </pc:sldChg>
      <pc:sldChg chg="add del">
        <pc:chgData name="Dawn Vinas" userId="f38e12e2bed0e532" providerId="LiveId" clId="{65703078-5513-4BC7-914D-E938A0DDC8AE}" dt="2026-07-13T21:51:26.064" v="256" actId="47"/>
        <pc:sldMkLst>
          <pc:docMk/>
          <pc:sldMk cId="2678676946" sldId="2488"/>
        </pc:sldMkLst>
      </pc:sldChg>
      <pc:sldChg chg="add del">
        <pc:chgData name="Dawn Vinas" userId="f38e12e2bed0e532" providerId="LiveId" clId="{65703078-5513-4BC7-914D-E938A0DDC8AE}" dt="2026-07-13T21:51:26.064" v="256" actId="47"/>
        <pc:sldMkLst>
          <pc:docMk/>
          <pc:sldMk cId="2848305603" sldId="2489"/>
        </pc:sldMkLst>
      </pc:sldChg>
      <pc:sldChg chg="add del">
        <pc:chgData name="Dawn Vinas" userId="f38e12e2bed0e532" providerId="LiveId" clId="{65703078-5513-4BC7-914D-E938A0DDC8AE}" dt="2026-07-13T21:51:26.064" v="256" actId="47"/>
        <pc:sldMkLst>
          <pc:docMk/>
          <pc:sldMk cId="3738869988" sldId="2490"/>
        </pc:sldMkLst>
      </pc:sldChg>
      <pc:sldChg chg="add del">
        <pc:chgData name="Dawn Vinas" userId="f38e12e2bed0e532" providerId="LiveId" clId="{65703078-5513-4BC7-914D-E938A0DDC8AE}" dt="2026-07-13T21:51:26.064" v="256" actId="47"/>
        <pc:sldMkLst>
          <pc:docMk/>
          <pc:sldMk cId="3789337699" sldId="2491"/>
        </pc:sldMkLst>
      </pc:sldChg>
      <pc:sldChg chg="add del">
        <pc:chgData name="Dawn Vinas" userId="f38e12e2bed0e532" providerId="LiveId" clId="{65703078-5513-4BC7-914D-E938A0DDC8AE}" dt="2026-07-13T21:51:26.064" v="256" actId="47"/>
        <pc:sldMkLst>
          <pc:docMk/>
          <pc:sldMk cId="3364039994" sldId="2492"/>
        </pc:sldMkLst>
      </pc:sldChg>
      <pc:sldChg chg="add del">
        <pc:chgData name="Dawn Vinas" userId="f38e12e2bed0e532" providerId="LiveId" clId="{65703078-5513-4BC7-914D-E938A0DDC8AE}" dt="2026-07-13T21:51:26.064" v="256" actId="47"/>
        <pc:sldMkLst>
          <pc:docMk/>
          <pc:sldMk cId="3382868521" sldId="2493"/>
        </pc:sldMkLst>
      </pc:sldChg>
      <pc:sldChg chg="add del">
        <pc:chgData name="Dawn Vinas" userId="f38e12e2bed0e532" providerId="LiveId" clId="{65703078-5513-4BC7-914D-E938A0DDC8AE}" dt="2026-07-13T21:51:26.064" v="256" actId="47"/>
        <pc:sldMkLst>
          <pc:docMk/>
          <pc:sldMk cId="4180553633" sldId="2494"/>
        </pc:sldMkLst>
      </pc:sldChg>
      <pc:sldChg chg="add del">
        <pc:chgData name="Dawn Vinas" userId="f38e12e2bed0e532" providerId="LiveId" clId="{65703078-5513-4BC7-914D-E938A0DDC8AE}" dt="2026-07-13T21:51:26.064" v="256" actId="47"/>
        <pc:sldMkLst>
          <pc:docMk/>
          <pc:sldMk cId="1152888167" sldId="2495"/>
        </pc:sldMkLst>
      </pc:sldChg>
      <pc:sldChg chg="add del">
        <pc:chgData name="Dawn Vinas" userId="f38e12e2bed0e532" providerId="LiveId" clId="{65703078-5513-4BC7-914D-E938A0DDC8AE}" dt="2026-07-13T21:51:26.064" v="256" actId="47"/>
        <pc:sldMkLst>
          <pc:docMk/>
          <pc:sldMk cId="3505415756" sldId="2496"/>
        </pc:sldMkLst>
      </pc:sldChg>
      <pc:sldChg chg="add del">
        <pc:chgData name="Dawn Vinas" userId="f38e12e2bed0e532" providerId="LiveId" clId="{65703078-5513-4BC7-914D-E938A0DDC8AE}" dt="2026-07-13T21:51:26.064" v="256" actId="47"/>
        <pc:sldMkLst>
          <pc:docMk/>
          <pc:sldMk cId="4074155357" sldId="2497"/>
        </pc:sldMkLst>
      </pc:sldChg>
      <pc:sldChg chg="add del">
        <pc:chgData name="Dawn Vinas" userId="f38e12e2bed0e532" providerId="LiveId" clId="{65703078-5513-4BC7-914D-E938A0DDC8AE}" dt="2026-07-13T21:51:26.064" v="256" actId="47"/>
        <pc:sldMkLst>
          <pc:docMk/>
          <pc:sldMk cId="664924408" sldId="2498"/>
        </pc:sldMkLst>
      </pc:sldChg>
      <pc:sldChg chg="add del">
        <pc:chgData name="Dawn Vinas" userId="f38e12e2bed0e532" providerId="LiveId" clId="{65703078-5513-4BC7-914D-E938A0DDC8AE}" dt="2026-07-13T21:51:26.064" v="256" actId="47"/>
        <pc:sldMkLst>
          <pc:docMk/>
          <pc:sldMk cId="3590011491" sldId="2499"/>
        </pc:sldMkLst>
      </pc:sldChg>
      <pc:sldChg chg="add del">
        <pc:chgData name="Dawn Vinas" userId="f38e12e2bed0e532" providerId="LiveId" clId="{65703078-5513-4BC7-914D-E938A0DDC8AE}" dt="2026-07-13T21:51:26.064" v="256" actId="47"/>
        <pc:sldMkLst>
          <pc:docMk/>
          <pc:sldMk cId="2015089353" sldId="2500"/>
        </pc:sldMkLst>
      </pc:sldChg>
      <pc:sldChg chg="add del">
        <pc:chgData name="Dawn Vinas" userId="f38e12e2bed0e532" providerId="LiveId" clId="{65703078-5513-4BC7-914D-E938A0DDC8AE}" dt="2026-07-13T21:51:26.064" v="256" actId="47"/>
        <pc:sldMkLst>
          <pc:docMk/>
          <pc:sldMk cId="31151423" sldId="2501"/>
        </pc:sldMkLst>
      </pc:sldChg>
      <pc:sldChg chg="add del">
        <pc:chgData name="Dawn Vinas" userId="f38e12e2bed0e532" providerId="LiveId" clId="{65703078-5513-4BC7-914D-E938A0DDC8AE}" dt="2026-07-13T21:51:26.064" v="256" actId="47"/>
        <pc:sldMkLst>
          <pc:docMk/>
          <pc:sldMk cId="879655602" sldId="2502"/>
        </pc:sldMkLst>
      </pc:sldChg>
      <pc:sldChg chg="add del">
        <pc:chgData name="Dawn Vinas" userId="f38e12e2bed0e532" providerId="LiveId" clId="{65703078-5513-4BC7-914D-E938A0DDC8AE}" dt="2026-07-13T21:51:26.064" v="256" actId="47"/>
        <pc:sldMkLst>
          <pc:docMk/>
          <pc:sldMk cId="1440317886" sldId="2503"/>
        </pc:sldMkLst>
      </pc:sldChg>
      <pc:sldChg chg="add del">
        <pc:chgData name="Dawn Vinas" userId="f38e12e2bed0e532" providerId="LiveId" clId="{65703078-5513-4BC7-914D-E938A0DDC8AE}" dt="2026-07-13T21:51:26.064" v="256" actId="47"/>
        <pc:sldMkLst>
          <pc:docMk/>
          <pc:sldMk cId="104529040" sldId="2504"/>
        </pc:sldMkLst>
      </pc:sldChg>
      <pc:sldChg chg="add del">
        <pc:chgData name="Dawn Vinas" userId="f38e12e2bed0e532" providerId="LiveId" clId="{65703078-5513-4BC7-914D-E938A0DDC8AE}" dt="2026-07-13T21:51:26.064" v="256" actId="47"/>
        <pc:sldMkLst>
          <pc:docMk/>
          <pc:sldMk cId="2108250462" sldId="2506"/>
        </pc:sldMkLst>
      </pc:sldChg>
      <pc:sldChg chg="add del">
        <pc:chgData name="Dawn Vinas" userId="f38e12e2bed0e532" providerId="LiveId" clId="{65703078-5513-4BC7-914D-E938A0DDC8AE}" dt="2026-07-13T21:51:26.064" v="256" actId="47"/>
        <pc:sldMkLst>
          <pc:docMk/>
          <pc:sldMk cId="2887394866" sldId="2507"/>
        </pc:sldMkLst>
      </pc:sldChg>
      <pc:sldChg chg="add del">
        <pc:chgData name="Dawn Vinas" userId="f38e12e2bed0e532" providerId="LiveId" clId="{65703078-5513-4BC7-914D-E938A0DDC8AE}" dt="2026-07-13T21:51:26.064" v="256" actId="47"/>
        <pc:sldMkLst>
          <pc:docMk/>
          <pc:sldMk cId="1467919051" sldId="2508"/>
        </pc:sldMkLst>
      </pc:sldChg>
      <pc:sldChg chg="add del">
        <pc:chgData name="Dawn Vinas" userId="f38e12e2bed0e532" providerId="LiveId" clId="{65703078-5513-4BC7-914D-E938A0DDC8AE}" dt="2026-07-13T21:51:26.064" v="256" actId="47"/>
        <pc:sldMkLst>
          <pc:docMk/>
          <pc:sldMk cId="3764756987" sldId="2511"/>
        </pc:sldMkLst>
      </pc:sldChg>
      <pc:sldChg chg="add del">
        <pc:chgData name="Dawn Vinas" userId="f38e12e2bed0e532" providerId="LiveId" clId="{65703078-5513-4BC7-914D-E938A0DDC8AE}" dt="2026-07-13T21:51:26.064" v="256" actId="47"/>
        <pc:sldMkLst>
          <pc:docMk/>
          <pc:sldMk cId="1302291049" sldId="2512"/>
        </pc:sldMkLst>
      </pc:sldChg>
      <pc:sldChg chg="add del">
        <pc:chgData name="Dawn Vinas" userId="f38e12e2bed0e532" providerId="LiveId" clId="{65703078-5513-4BC7-914D-E938A0DDC8AE}" dt="2026-07-13T21:51:26.064" v="256" actId="47"/>
        <pc:sldMkLst>
          <pc:docMk/>
          <pc:sldMk cId="2394443435" sldId="2513"/>
        </pc:sldMkLst>
      </pc:sldChg>
      <pc:sldChg chg="add del">
        <pc:chgData name="Dawn Vinas" userId="f38e12e2bed0e532" providerId="LiveId" clId="{65703078-5513-4BC7-914D-E938A0DDC8AE}" dt="2026-07-13T21:51:26.064" v="256" actId="47"/>
        <pc:sldMkLst>
          <pc:docMk/>
          <pc:sldMk cId="2553023179" sldId="2514"/>
        </pc:sldMkLst>
      </pc:sldChg>
      <pc:sldChg chg="add del">
        <pc:chgData name="Dawn Vinas" userId="f38e12e2bed0e532" providerId="LiveId" clId="{65703078-5513-4BC7-914D-E938A0DDC8AE}" dt="2026-07-13T21:51:26.064" v="256" actId="47"/>
        <pc:sldMkLst>
          <pc:docMk/>
          <pc:sldMk cId="1270429914" sldId="2515"/>
        </pc:sldMkLst>
      </pc:sldChg>
      <pc:sldChg chg="addSp delSp modSp add del mod">
        <pc:chgData name="Dawn Vinas" userId="f38e12e2bed0e532" providerId="LiveId" clId="{65703078-5513-4BC7-914D-E938A0DDC8AE}" dt="2026-07-13T22:07:37.775" v="359" actId="1440"/>
        <pc:sldMkLst>
          <pc:docMk/>
          <pc:sldMk cId="1874582340" sldId="2516"/>
        </pc:sldMkLst>
        <pc:picChg chg="del">
          <ac:chgData name="Dawn Vinas" userId="f38e12e2bed0e532" providerId="LiveId" clId="{65703078-5513-4BC7-914D-E938A0DDC8AE}" dt="2026-07-13T22:07:24.266" v="353" actId="478"/>
          <ac:picMkLst>
            <pc:docMk/>
            <pc:sldMk cId="1874582340" sldId="2516"/>
            <ac:picMk id="3" creationId="{0677EA78-1071-9F6B-754F-FCEB2EC6B3BC}"/>
          </ac:picMkLst>
        </pc:picChg>
        <pc:picChg chg="add mod">
          <ac:chgData name="Dawn Vinas" userId="f38e12e2bed0e532" providerId="LiveId" clId="{65703078-5513-4BC7-914D-E938A0DDC8AE}" dt="2026-07-13T22:07:37.775" v="359" actId="1440"/>
          <ac:picMkLst>
            <pc:docMk/>
            <pc:sldMk cId="1874582340" sldId="2516"/>
            <ac:picMk id="5" creationId="{1200C50A-6B59-0942-868C-D4A67D779442}"/>
          </ac:picMkLst>
        </pc:picChg>
      </pc:sldChg>
      <pc:sldChg chg="add del">
        <pc:chgData name="Dawn Vinas" userId="f38e12e2bed0e532" providerId="LiveId" clId="{65703078-5513-4BC7-914D-E938A0DDC8AE}" dt="2026-07-13T21:53:54.872" v="297" actId="47"/>
        <pc:sldMkLst>
          <pc:docMk/>
          <pc:sldMk cId="2672507293" sldId="2517"/>
        </pc:sldMkLst>
      </pc:sldChg>
      <pc:sldChg chg="add del">
        <pc:chgData name="Dawn Vinas" userId="f38e12e2bed0e532" providerId="LiveId" clId="{65703078-5513-4BC7-914D-E938A0DDC8AE}" dt="2026-07-13T21:50:56.631" v="255" actId="47"/>
        <pc:sldMkLst>
          <pc:docMk/>
          <pc:sldMk cId="1511299874" sldId="2518"/>
        </pc:sldMkLst>
      </pc:sldChg>
      <pc:sldChg chg="add del">
        <pc:chgData name="Dawn Vinas" userId="f38e12e2bed0e532" providerId="LiveId" clId="{65703078-5513-4BC7-914D-E938A0DDC8AE}" dt="2026-07-13T21:53:55.795" v="298" actId="47"/>
        <pc:sldMkLst>
          <pc:docMk/>
          <pc:sldMk cId="576090831" sldId="2519"/>
        </pc:sldMkLst>
      </pc:sldChg>
      <pc:sldChg chg="add del">
        <pc:chgData name="Dawn Vinas" userId="f38e12e2bed0e532" providerId="LiveId" clId="{65703078-5513-4BC7-914D-E938A0DDC8AE}" dt="2026-07-13T21:53:56.768" v="299" actId="47"/>
        <pc:sldMkLst>
          <pc:docMk/>
          <pc:sldMk cId="3794692963" sldId="2520"/>
        </pc:sldMkLst>
      </pc:sldChg>
      <pc:sldChg chg="add del">
        <pc:chgData name="Dawn Vinas" userId="f38e12e2bed0e532" providerId="LiveId" clId="{65703078-5513-4BC7-914D-E938A0DDC8AE}" dt="2026-07-13T21:51:47.732" v="257" actId="47"/>
        <pc:sldMkLst>
          <pc:docMk/>
          <pc:sldMk cId="3235556135" sldId="2521"/>
        </pc:sldMkLst>
      </pc:sldChg>
      <pc:sldChg chg="add del">
        <pc:chgData name="Dawn Vinas" userId="f38e12e2bed0e532" providerId="LiveId" clId="{65703078-5513-4BC7-914D-E938A0DDC8AE}" dt="2026-07-13T19:32:21.178" v="91" actId="47"/>
        <pc:sldMkLst>
          <pc:docMk/>
          <pc:sldMk cId="3658865334" sldId="2521"/>
        </pc:sldMkLst>
      </pc:sldChg>
      <pc:sldChg chg="add del">
        <pc:chgData name="Dawn Vinas" userId="f38e12e2bed0e532" providerId="LiveId" clId="{65703078-5513-4BC7-914D-E938A0DDC8AE}" dt="2026-07-13T19:32:20.202" v="90" actId="47"/>
        <pc:sldMkLst>
          <pc:docMk/>
          <pc:sldMk cId="538462416" sldId="2522"/>
        </pc:sldMkLst>
      </pc:sldChg>
      <pc:sldChg chg="add del">
        <pc:chgData name="Dawn Vinas" userId="f38e12e2bed0e532" providerId="LiveId" clId="{65703078-5513-4BC7-914D-E938A0DDC8AE}" dt="2026-07-13T21:51:47.732" v="257" actId="47"/>
        <pc:sldMkLst>
          <pc:docMk/>
          <pc:sldMk cId="1598297140" sldId="2522"/>
        </pc:sldMkLst>
      </pc:sldChg>
      <pc:sldChg chg="add del">
        <pc:chgData name="Dawn Vinas" userId="f38e12e2bed0e532" providerId="LiveId" clId="{65703078-5513-4BC7-914D-E938A0DDC8AE}" dt="2026-07-13T19:32:07.025" v="88" actId="47"/>
        <pc:sldMkLst>
          <pc:docMk/>
          <pc:sldMk cId="2674294327" sldId="2523"/>
        </pc:sldMkLst>
      </pc:sldChg>
      <pc:sldChg chg="modSp add del mod">
        <pc:chgData name="Dawn Vinas" userId="f38e12e2bed0e532" providerId="LiveId" clId="{65703078-5513-4BC7-914D-E938A0DDC8AE}" dt="2026-07-13T21:51:51.824" v="258" actId="47"/>
        <pc:sldMkLst>
          <pc:docMk/>
          <pc:sldMk cId="2942595034" sldId="2523"/>
        </pc:sldMkLst>
        <pc:spChg chg="mod">
          <ac:chgData name="Dawn Vinas" userId="f38e12e2bed0e532" providerId="LiveId" clId="{65703078-5513-4BC7-914D-E938A0DDC8AE}" dt="2026-07-13T21:11:04.382" v="162" actId="1035"/>
          <ac:spMkLst>
            <pc:docMk/>
            <pc:sldMk cId="2942595034" sldId="2523"/>
            <ac:spMk id="6" creationId="{A209E834-64F9-4680-A95D-5880E751F6C7}"/>
          </ac:spMkLst>
        </pc:spChg>
        <pc:spChg chg="mod">
          <ac:chgData name="Dawn Vinas" userId="f38e12e2bed0e532" providerId="LiveId" clId="{65703078-5513-4BC7-914D-E938A0DDC8AE}" dt="2026-07-13T21:11:04.382" v="162" actId="1035"/>
          <ac:spMkLst>
            <pc:docMk/>
            <pc:sldMk cId="2942595034" sldId="2523"/>
            <ac:spMk id="8" creationId="{43F6F5F1-ECA3-32CB-9895-A98C02884B75}"/>
          </ac:spMkLst>
        </pc:spChg>
        <pc:spChg chg="mod">
          <ac:chgData name="Dawn Vinas" userId="f38e12e2bed0e532" providerId="LiveId" clId="{65703078-5513-4BC7-914D-E938A0DDC8AE}" dt="2026-07-13T21:11:10.269" v="166" actId="403"/>
          <ac:spMkLst>
            <pc:docMk/>
            <pc:sldMk cId="2942595034" sldId="2523"/>
            <ac:spMk id="10" creationId="{0E8DBB7E-43CA-BBA8-9110-FC01B275752B}"/>
          </ac:spMkLst>
        </pc:spChg>
      </pc:sldChg>
      <pc:sldChg chg="add del">
        <pc:chgData name="Dawn Vinas" userId="f38e12e2bed0e532" providerId="LiveId" clId="{65703078-5513-4BC7-914D-E938A0DDC8AE}" dt="2026-07-13T19:32:17.992" v="89" actId="47"/>
        <pc:sldMkLst>
          <pc:docMk/>
          <pc:sldMk cId="1177298544" sldId="2524"/>
        </pc:sldMkLst>
      </pc:sldChg>
      <pc:sldChg chg="add">
        <pc:chgData name="Dawn Vinas" userId="f38e12e2bed0e532" providerId="LiveId" clId="{65703078-5513-4BC7-914D-E938A0DDC8AE}" dt="2026-07-13T21:50:39.812" v="253"/>
        <pc:sldMkLst>
          <pc:docMk/>
          <pc:sldMk cId="2310353463" sldId="2524"/>
        </pc:sldMkLst>
      </pc:sldChg>
      <pc:sldChg chg="add">
        <pc:chgData name="Dawn Vinas" userId="f38e12e2bed0e532" providerId="LiveId" clId="{65703078-5513-4BC7-914D-E938A0DDC8AE}" dt="2026-07-13T21:50:39.812" v="253"/>
        <pc:sldMkLst>
          <pc:docMk/>
          <pc:sldMk cId="1920012030" sldId="2525"/>
        </pc:sldMkLst>
      </pc:sldChg>
      <pc:sldChg chg="addSp delSp modSp new mod">
        <pc:chgData name="Dawn Vinas" userId="f38e12e2bed0e532" providerId="LiveId" clId="{65703078-5513-4BC7-914D-E938A0DDC8AE}" dt="2026-07-13T22:05:19.167" v="351" actId="1076"/>
        <pc:sldMkLst>
          <pc:docMk/>
          <pc:sldMk cId="1953167708" sldId="2526"/>
        </pc:sldMkLst>
        <pc:spChg chg="add del mod">
          <ac:chgData name="Dawn Vinas" userId="f38e12e2bed0e532" providerId="LiveId" clId="{65703078-5513-4BC7-914D-E938A0DDC8AE}" dt="2026-07-13T22:04:14.653" v="337" actId="478"/>
          <ac:spMkLst>
            <pc:docMk/>
            <pc:sldMk cId="1953167708" sldId="2526"/>
            <ac:spMk id="3" creationId="{B1472CBD-EDB8-979D-6B7B-71AC1D028AB9}"/>
          </ac:spMkLst>
        </pc:spChg>
        <pc:spChg chg="add mod">
          <ac:chgData name="Dawn Vinas" userId="f38e12e2bed0e532" providerId="LiveId" clId="{65703078-5513-4BC7-914D-E938A0DDC8AE}" dt="2026-07-13T22:04:51.035" v="346" actId="6549"/>
          <ac:spMkLst>
            <pc:docMk/>
            <pc:sldMk cId="1953167708" sldId="2526"/>
            <ac:spMk id="5" creationId="{0FDE0637-084A-050F-861D-AB4EADCA4972}"/>
          </ac:spMkLst>
        </pc:spChg>
        <pc:picChg chg="add mod">
          <ac:chgData name="Dawn Vinas" userId="f38e12e2bed0e532" providerId="LiveId" clId="{65703078-5513-4BC7-914D-E938A0DDC8AE}" dt="2026-07-13T22:05:19.167" v="351" actId="1076"/>
          <ac:picMkLst>
            <pc:docMk/>
            <pc:sldMk cId="1953167708" sldId="2526"/>
            <ac:picMk id="7" creationId="{F03EFC39-B03F-2077-EA19-3E6C40E09F96}"/>
          </ac:picMkLst>
        </pc:picChg>
      </pc:sldChg>
      <pc:sldChg chg="addSp modSp new mod">
        <pc:chgData name="Dawn Vinas" userId="f38e12e2bed0e532" providerId="LiveId" clId="{65703078-5513-4BC7-914D-E938A0DDC8AE}" dt="2026-07-13T22:00:44.382" v="335" actId="14100"/>
        <pc:sldMkLst>
          <pc:docMk/>
          <pc:sldMk cId="2967654854" sldId="2527"/>
        </pc:sldMkLst>
        <pc:spChg chg="add mod">
          <ac:chgData name="Dawn Vinas" userId="f38e12e2bed0e532" providerId="LiveId" clId="{65703078-5513-4BC7-914D-E938A0DDC8AE}" dt="2026-07-13T22:00:23.799" v="331" actId="403"/>
          <ac:spMkLst>
            <pc:docMk/>
            <pc:sldMk cId="2967654854" sldId="2527"/>
            <ac:spMk id="3" creationId="{0C083110-3994-7E85-F659-722CB598E6FE}"/>
          </ac:spMkLst>
        </pc:spChg>
        <pc:picChg chg="add mod">
          <ac:chgData name="Dawn Vinas" userId="f38e12e2bed0e532" providerId="LiveId" clId="{65703078-5513-4BC7-914D-E938A0DDC8AE}" dt="2026-07-13T22:00:44.382" v="335" actId="14100"/>
          <ac:picMkLst>
            <pc:docMk/>
            <pc:sldMk cId="2967654854" sldId="2527"/>
            <ac:picMk id="5" creationId="{75AE1220-DCFC-5AD7-99D6-03075188249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5088" cy="466115"/>
          </a:xfrm>
          <a:prstGeom prst="rect">
            <a:avLst/>
          </a:prstGeom>
        </p:spPr>
        <p:txBody>
          <a:bodyPr vert="horz" lIns="93096" tIns="46549" rIns="93096" bIns="46549" rtlCol="0"/>
          <a:lstStyle>
            <a:lvl1pPr algn="l">
              <a:defRPr sz="1200"/>
            </a:lvl1pPr>
          </a:lstStyle>
          <a:p>
            <a:endParaRPr lang="en-US"/>
          </a:p>
        </p:txBody>
      </p:sp>
      <p:sp>
        <p:nvSpPr>
          <p:cNvPr id="3" name="Date Placeholder 2"/>
          <p:cNvSpPr>
            <a:spLocks noGrp="1"/>
          </p:cNvSpPr>
          <p:nvPr>
            <p:ph type="dt" idx="1"/>
          </p:nvPr>
        </p:nvSpPr>
        <p:spPr>
          <a:xfrm>
            <a:off x="3967341" y="1"/>
            <a:ext cx="3035088" cy="466115"/>
          </a:xfrm>
          <a:prstGeom prst="rect">
            <a:avLst/>
          </a:prstGeom>
        </p:spPr>
        <p:txBody>
          <a:bodyPr vert="horz" lIns="93096" tIns="46549" rIns="93096" bIns="46549" rtlCol="0"/>
          <a:lstStyle>
            <a:lvl1pPr algn="r">
              <a:defRPr sz="1200"/>
            </a:lvl1pPr>
          </a:lstStyle>
          <a:p>
            <a:fld id="{C5E7CB91-5C6D-4815-94CF-C202E5CE440C}" type="datetimeFigureOut">
              <a:rPr lang="en-US" smtClean="0"/>
              <a:t>7/13/2026</a:t>
            </a:fld>
            <a:endParaRPr lang="en-US"/>
          </a:p>
        </p:txBody>
      </p:sp>
      <p:sp>
        <p:nvSpPr>
          <p:cNvPr id="4" name="Slide Image Placeholder 3"/>
          <p:cNvSpPr>
            <a:spLocks noGrp="1" noRot="1" noChangeAspect="1"/>
          </p:cNvSpPr>
          <p:nvPr>
            <p:ph type="sldImg" idx="2"/>
          </p:nvPr>
        </p:nvSpPr>
        <p:spPr>
          <a:xfrm>
            <a:off x="1412875" y="1160463"/>
            <a:ext cx="4178300" cy="3135312"/>
          </a:xfrm>
          <a:prstGeom prst="rect">
            <a:avLst/>
          </a:prstGeom>
          <a:noFill/>
          <a:ln w="12700">
            <a:solidFill>
              <a:prstClr val="black"/>
            </a:solidFill>
          </a:ln>
        </p:spPr>
        <p:txBody>
          <a:bodyPr vert="horz" lIns="93096" tIns="46549" rIns="93096" bIns="46549" rtlCol="0" anchor="ctr"/>
          <a:lstStyle/>
          <a:p>
            <a:endParaRPr lang="en-US"/>
          </a:p>
        </p:txBody>
      </p:sp>
      <p:sp>
        <p:nvSpPr>
          <p:cNvPr id="5" name="Notes Placeholder 4"/>
          <p:cNvSpPr>
            <a:spLocks noGrp="1"/>
          </p:cNvSpPr>
          <p:nvPr>
            <p:ph type="body" sz="quarter" idx="3"/>
          </p:nvPr>
        </p:nvSpPr>
        <p:spPr>
          <a:xfrm>
            <a:off x="700405" y="4470836"/>
            <a:ext cx="5603240" cy="3657958"/>
          </a:xfrm>
          <a:prstGeom prst="rect">
            <a:avLst/>
          </a:prstGeom>
        </p:spPr>
        <p:txBody>
          <a:bodyPr vert="horz" lIns="93096" tIns="46549" rIns="93096" bIns="4654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3936"/>
            <a:ext cx="3035088" cy="466115"/>
          </a:xfrm>
          <a:prstGeom prst="rect">
            <a:avLst/>
          </a:prstGeom>
        </p:spPr>
        <p:txBody>
          <a:bodyPr vert="horz" lIns="93096" tIns="46549" rIns="93096" bIns="46549" rtlCol="0" anchor="b"/>
          <a:lstStyle>
            <a:lvl1pPr algn="l">
              <a:defRPr sz="1200"/>
            </a:lvl1pPr>
          </a:lstStyle>
          <a:p>
            <a:endParaRPr lang="en-US"/>
          </a:p>
        </p:txBody>
      </p:sp>
      <p:sp>
        <p:nvSpPr>
          <p:cNvPr id="7" name="Slide Number Placeholder 6"/>
          <p:cNvSpPr>
            <a:spLocks noGrp="1"/>
          </p:cNvSpPr>
          <p:nvPr>
            <p:ph type="sldNum" sz="quarter" idx="5"/>
          </p:nvPr>
        </p:nvSpPr>
        <p:spPr>
          <a:xfrm>
            <a:off x="3967341" y="8823936"/>
            <a:ext cx="3035088" cy="466115"/>
          </a:xfrm>
          <a:prstGeom prst="rect">
            <a:avLst/>
          </a:prstGeom>
        </p:spPr>
        <p:txBody>
          <a:bodyPr vert="horz" lIns="93096" tIns="46549" rIns="93096" bIns="46549" rtlCol="0" anchor="b"/>
          <a:lstStyle>
            <a:lvl1pPr algn="r">
              <a:defRPr sz="1200"/>
            </a:lvl1pPr>
          </a:lstStyle>
          <a:p>
            <a:fld id="{474090D7-EA30-45C9-860E-96BC584F5939}" type="slidenum">
              <a:rPr lang="en-US" smtClean="0"/>
              <a:t>‹#›</a:t>
            </a:fld>
            <a:endParaRPr lang="en-US"/>
          </a:p>
        </p:txBody>
      </p:sp>
    </p:spTree>
    <p:extLst>
      <p:ext uri="{BB962C8B-B14F-4D97-AF65-F5344CB8AC3E}">
        <p14:creationId xmlns:p14="http://schemas.microsoft.com/office/powerpoint/2010/main" val="1130888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slide" Target="../slides/slide16.xml"/><Relationship Id="rId2" Type="http://schemas.openxmlformats.org/officeDocument/2006/relationships/notesMaster" Target="../notesMasters/notesMaster1.xml"/><Relationship Id="rId1" Type="http://schemas.openxmlformats.org/officeDocument/2006/relationships/tags" Target="../tags/tag2.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slide" Target="../slides/slide40.xml"/><Relationship Id="rId2" Type="http://schemas.openxmlformats.org/officeDocument/2006/relationships/notesMaster" Target="../notesMasters/notesMaster1.xml"/><Relationship Id="rId1" Type="http://schemas.openxmlformats.org/officeDocument/2006/relationships/tags" Target="../tags/tag6.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slide" Target="../slides/slide43.xml"/><Relationship Id="rId2" Type="http://schemas.openxmlformats.org/officeDocument/2006/relationships/notesMaster" Target="../notesMasters/notesMaster1.xml"/><Relationship Id="rId1" Type="http://schemas.openxmlformats.org/officeDocument/2006/relationships/tags" Target="../tags/tag7.xml"/></Relationships>
</file>

<file path=ppt/notesSlides/_rels/notesSlide41.xml.rels><?xml version="1.0" encoding="UTF-8" standalone="yes"?>
<Relationships xmlns="http://schemas.openxmlformats.org/package/2006/relationships"><Relationship Id="rId3" Type="http://schemas.openxmlformats.org/officeDocument/2006/relationships/slide" Target="../slides/slide44.xml"/><Relationship Id="rId2" Type="http://schemas.openxmlformats.org/officeDocument/2006/relationships/notesMaster" Target="../notesMasters/notesMaster1.xml"/><Relationship Id="rId1" Type="http://schemas.openxmlformats.org/officeDocument/2006/relationships/tags" Target="../tags/tag8.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slide" Target="../slides/slide46.xml"/><Relationship Id="rId2" Type="http://schemas.openxmlformats.org/officeDocument/2006/relationships/notesMaster" Target="../notesMasters/notesMaster1.xml"/><Relationship Id="rId1" Type="http://schemas.openxmlformats.org/officeDocument/2006/relationships/tags" Target="../tags/tag9.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slide" Target="../slides/slide49.xml"/><Relationship Id="rId2" Type="http://schemas.openxmlformats.org/officeDocument/2006/relationships/notesMaster" Target="../notesMasters/notesMaster1.xml"/><Relationship Id="rId1" Type="http://schemas.openxmlformats.org/officeDocument/2006/relationships/tags" Target="../tags/tag10.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slide" Target="../slides/slide58.xml"/><Relationship Id="rId2" Type="http://schemas.openxmlformats.org/officeDocument/2006/relationships/notesMaster" Target="../notesMasters/notesMaster1.xml"/><Relationship Id="rId1" Type="http://schemas.openxmlformats.org/officeDocument/2006/relationships/tags" Target="../tags/tag1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slide" Target="../slides/slide64.xml"/><Relationship Id="rId2" Type="http://schemas.openxmlformats.org/officeDocument/2006/relationships/notesMaster" Target="../notesMasters/notesMaster1.xml"/><Relationship Id="rId1" Type="http://schemas.openxmlformats.org/officeDocument/2006/relationships/tags" Target="../tags/tag13.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Place the socks out for teachers to pick up.  Make sure you have a variety to choose from, but they will need to have their partner for pairing later. Place the Reading Strategies Doodle Notes out for teachers to pick up. Place the 4 – Corner signs in the room. </a:t>
            </a:r>
          </a:p>
          <a:p>
            <a:endParaRPr lang="en-US" dirty="0"/>
          </a:p>
          <a:p>
            <a:endParaRPr lang="en-US" dirty="0"/>
          </a:p>
        </p:txBody>
      </p:sp>
      <p:sp>
        <p:nvSpPr>
          <p:cNvPr id="4" name="Slide Number Placeholder 3"/>
          <p:cNvSpPr>
            <a:spLocks noGrp="1"/>
          </p:cNvSpPr>
          <p:nvPr>
            <p:ph type="sldNum" sz="quarter" idx="5"/>
          </p:nvPr>
        </p:nvSpPr>
        <p:spPr/>
        <p:txBody>
          <a:bodyPr/>
          <a:lstStyle/>
          <a:p>
            <a:fld id="{474090D7-EA30-45C9-860E-96BC584F5939}" type="slidenum">
              <a:rPr lang="en-US" smtClean="0"/>
              <a:t>1</a:t>
            </a:fld>
            <a:endParaRPr lang="en-US"/>
          </a:p>
        </p:txBody>
      </p:sp>
    </p:spTree>
    <p:extLst>
      <p:ext uri="{BB962C8B-B14F-4D97-AF65-F5344CB8AC3E}">
        <p14:creationId xmlns:p14="http://schemas.microsoft.com/office/powerpoint/2010/main" val="41819714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34CE70-55C6-4E46-82C9-94A40AE4AD8D}" type="slidenum">
              <a:rPr lang="en-US" smtClean="0"/>
              <a:t>11</a:t>
            </a:fld>
            <a:endParaRPr lang="en-US"/>
          </a:p>
        </p:txBody>
      </p:sp>
    </p:spTree>
    <p:extLst>
      <p:ext uri="{BB962C8B-B14F-4D97-AF65-F5344CB8AC3E}">
        <p14:creationId xmlns:p14="http://schemas.microsoft.com/office/powerpoint/2010/main" val="40786247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34CE70-55C6-4E46-82C9-94A40AE4AD8D}" type="slidenum">
              <a:rPr lang="en-US" smtClean="0"/>
              <a:t>12</a:t>
            </a:fld>
            <a:endParaRPr lang="en-US"/>
          </a:p>
        </p:txBody>
      </p:sp>
    </p:spTree>
    <p:extLst>
      <p:ext uri="{BB962C8B-B14F-4D97-AF65-F5344CB8AC3E}">
        <p14:creationId xmlns:p14="http://schemas.microsoft.com/office/powerpoint/2010/main" val="25301172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34CE70-55C6-4E46-82C9-94A40AE4AD8D}" type="slidenum">
              <a:rPr lang="en-US" smtClean="0"/>
              <a:t>13</a:t>
            </a:fld>
            <a:endParaRPr lang="en-US"/>
          </a:p>
        </p:txBody>
      </p:sp>
    </p:spTree>
    <p:extLst>
      <p:ext uri="{BB962C8B-B14F-4D97-AF65-F5344CB8AC3E}">
        <p14:creationId xmlns:p14="http://schemas.microsoft.com/office/powerpoint/2010/main" val="24535772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34CE70-55C6-4E46-82C9-94A40AE4AD8D}" type="slidenum">
              <a:rPr lang="en-US" smtClean="0"/>
              <a:t>14</a:t>
            </a:fld>
            <a:endParaRPr lang="en-US"/>
          </a:p>
        </p:txBody>
      </p:sp>
    </p:spTree>
    <p:extLst>
      <p:ext uri="{BB962C8B-B14F-4D97-AF65-F5344CB8AC3E}">
        <p14:creationId xmlns:p14="http://schemas.microsoft.com/office/powerpoint/2010/main" val="6603540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Ask the teachers to discuss at their table – which ones of these do you agree with? Why? Call on a few to respond. </a:t>
            </a:r>
          </a:p>
        </p:txBody>
      </p:sp>
      <p:sp>
        <p:nvSpPr>
          <p:cNvPr id="4" name="Slide Number Placeholder 3"/>
          <p:cNvSpPr>
            <a:spLocks noGrp="1"/>
          </p:cNvSpPr>
          <p:nvPr>
            <p:ph type="sldNum" sz="quarter" idx="5"/>
          </p:nvPr>
        </p:nvSpPr>
        <p:spPr/>
        <p:txBody>
          <a:bodyPr/>
          <a:lstStyle/>
          <a:p>
            <a:fld id="{0E34CE70-55C6-4E46-82C9-94A40AE4AD8D}" type="slidenum">
              <a:rPr lang="en-US" smtClean="0"/>
              <a:t>15</a:t>
            </a:fld>
            <a:endParaRPr lang="en-US"/>
          </a:p>
        </p:txBody>
      </p:sp>
    </p:spTree>
    <p:extLst>
      <p:ext uri="{BB962C8B-B14F-4D97-AF65-F5344CB8AC3E}">
        <p14:creationId xmlns:p14="http://schemas.microsoft.com/office/powerpoint/2010/main" val="42945750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9EA75D93-4A5B-494C-871B-6CCDA12E548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62E1F2A1-ED37-435D-BA84-3DD55868EB30}"/>
              </a:ext>
            </a:extLst>
          </p:cNvPr>
          <p:cNvSpPr>
            <a:spLocks noGrp="1"/>
          </p:cNvSpPr>
          <p:nvPr>
            <p:ph type="body" idx="1"/>
            <p:custDataLst>
              <p:tags r:id="rId1"/>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Have teachers write their goals on a post it note and share</a:t>
            </a:r>
          </a:p>
          <a:p>
            <a:pPr eaLnBrk="1" hangingPunct="1">
              <a:spcBef>
                <a:spcPct val="0"/>
              </a:spcBef>
            </a:pPr>
            <a:r>
              <a:rPr lang="en-US" altLang="en-US" dirty="0"/>
              <a:t>Review our goals in the next slide</a:t>
            </a:r>
          </a:p>
        </p:txBody>
      </p:sp>
      <p:sp>
        <p:nvSpPr>
          <p:cNvPr id="12292" name="Slide Number Placeholder 3">
            <a:extLst>
              <a:ext uri="{FF2B5EF4-FFF2-40B4-BE49-F238E27FC236}">
                <a16:creationId xmlns:a16="http://schemas.microsoft.com/office/drawing/2014/main" id="{2093DA99-2BBD-4125-8D86-6F73038D142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4762" indent="-288765">
              <a:defRPr>
                <a:solidFill>
                  <a:schemeClr val="tx1"/>
                </a:solidFill>
                <a:latin typeface="Arial" panose="020B0604020202020204" pitchFamily="34" charset="0"/>
              </a:defRPr>
            </a:lvl2pPr>
            <a:lvl3pPr marL="1161171" indent="-229179">
              <a:defRPr>
                <a:solidFill>
                  <a:schemeClr val="tx1"/>
                </a:solidFill>
                <a:latin typeface="Arial" panose="020B0604020202020204" pitchFamily="34" charset="0"/>
              </a:defRPr>
            </a:lvl3pPr>
            <a:lvl4pPr marL="1627167" indent="-229179">
              <a:defRPr>
                <a:solidFill>
                  <a:schemeClr val="tx1"/>
                </a:solidFill>
                <a:latin typeface="Arial" panose="020B0604020202020204" pitchFamily="34" charset="0"/>
              </a:defRPr>
            </a:lvl4pPr>
            <a:lvl5pPr marL="2093164" indent="-229179">
              <a:defRPr>
                <a:solidFill>
                  <a:schemeClr val="tx1"/>
                </a:solidFill>
                <a:latin typeface="Arial" panose="020B0604020202020204" pitchFamily="34" charset="0"/>
              </a:defRPr>
            </a:lvl5pPr>
            <a:lvl6pPr marL="2533186" indent="-229179" eaLnBrk="0" fontAlgn="base" hangingPunct="0">
              <a:spcBef>
                <a:spcPct val="0"/>
              </a:spcBef>
              <a:spcAft>
                <a:spcPct val="0"/>
              </a:spcAft>
              <a:defRPr>
                <a:solidFill>
                  <a:schemeClr val="tx1"/>
                </a:solidFill>
                <a:latin typeface="Arial" panose="020B0604020202020204" pitchFamily="34" charset="0"/>
              </a:defRPr>
            </a:lvl6pPr>
            <a:lvl7pPr marL="2973210" indent="-229179" eaLnBrk="0" fontAlgn="base" hangingPunct="0">
              <a:spcBef>
                <a:spcPct val="0"/>
              </a:spcBef>
              <a:spcAft>
                <a:spcPct val="0"/>
              </a:spcAft>
              <a:defRPr>
                <a:solidFill>
                  <a:schemeClr val="tx1"/>
                </a:solidFill>
                <a:latin typeface="Arial" panose="020B0604020202020204" pitchFamily="34" charset="0"/>
              </a:defRPr>
            </a:lvl7pPr>
            <a:lvl8pPr marL="3413232" indent="-229179" eaLnBrk="0" fontAlgn="base" hangingPunct="0">
              <a:spcBef>
                <a:spcPct val="0"/>
              </a:spcBef>
              <a:spcAft>
                <a:spcPct val="0"/>
              </a:spcAft>
              <a:defRPr>
                <a:solidFill>
                  <a:schemeClr val="tx1"/>
                </a:solidFill>
                <a:latin typeface="Arial" panose="020B0604020202020204" pitchFamily="34" charset="0"/>
              </a:defRPr>
            </a:lvl8pPr>
            <a:lvl9pPr marL="3853255" indent="-229179" eaLnBrk="0" fontAlgn="base" hangingPunct="0">
              <a:spcBef>
                <a:spcPct val="0"/>
              </a:spcBef>
              <a:spcAft>
                <a:spcPct val="0"/>
              </a:spcAft>
              <a:defRPr>
                <a:solidFill>
                  <a:schemeClr val="tx1"/>
                </a:solidFill>
                <a:latin typeface="Arial" panose="020B0604020202020204" pitchFamily="34" charset="0"/>
              </a:defRPr>
            </a:lvl9pPr>
          </a:lstStyle>
          <a:p>
            <a:fld id="{C4E8B1B9-BDDD-41CA-A71E-D5725F71B7BC}" type="slidenum">
              <a:rPr lang="en-US" altLang="en-US" smtClean="0">
                <a:latin typeface="Architects Daughter" panose="02000505000000020004" pitchFamily="2" charset="0"/>
                <a:ea typeface="ＭＳ Ｐゴシック" panose="020B0600070205080204" pitchFamily="34" charset="-128"/>
              </a:rPr>
              <a:pPr/>
              <a:t>16</a:t>
            </a:fld>
            <a:endParaRPr lang="en-US" altLang="en-US">
              <a:latin typeface="Architects Daughter" panose="02000505000000020004" pitchFamily="2" charset="0"/>
              <a:ea typeface="ＭＳ Ｐゴシック" panose="020B0600070205080204" pitchFamily="34" charset="-128"/>
            </a:endParaRPr>
          </a:p>
        </p:txBody>
      </p:sp>
    </p:spTree>
    <p:extLst>
      <p:ext uri="{BB962C8B-B14F-4D97-AF65-F5344CB8AC3E}">
        <p14:creationId xmlns:p14="http://schemas.microsoft.com/office/powerpoint/2010/main" val="4346647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share my rule of the socks:</a:t>
            </a:r>
          </a:p>
          <a:p>
            <a:endParaRPr lang="en-US" dirty="0"/>
          </a:p>
          <a:p>
            <a:pPr marL="220188" indent="-220188">
              <a:buAutoNum type="arabicPeriod"/>
            </a:pPr>
            <a:r>
              <a:rPr lang="en-US" dirty="0"/>
              <a:t>They have never been on my feet</a:t>
            </a:r>
          </a:p>
          <a:p>
            <a:pPr marL="220188" indent="-220188">
              <a:buAutoNum type="arabicPeriod"/>
            </a:pPr>
            <a:r>
              <a:rPr lang="en-US" dirty="0"/>
              <a:t>They are not a souvenir of the workshop</a:t>
            </a:r>
          </a:p>
          <a:p>
            <a:pPr marL="220188" indent="-220188">
              <a:buAutoNum type="arabicPeriod"/>
            </a:pPr>
            <a:r>
              <a:rPr lang="en-US" dirty="0"/>
              <a:t>Put your cellphones away in the sock (model with your own)</a:t>
            </a:r>
          </a:p>
        </p:txBody>
      </p:sp>
      <p:sp>
        <p:nvSpPr>
          <p:cNvPr id="4" name="Slide Number Placeholder 3"/>
          <p:cNvSpPr>
            <a:spLocks noGrp="1"/>
          </p:cNvSpPr>
          <p:nvPr>
            <p:ph type="sldNum" sz="quarter" idx="5"/>
          </p:nvPr>
        </p:nvSpPr>
        <p:spPr/>
        <p:txBody>
          <a:bodyPr/>
          <a:lstStyle/>
          <a:p>
            <a:fld id="{0E34CE70-55C6-4E46-82C9-94A40AE4AD8D}" type="slidenum">
              <a:rPr lang="en-US" smtClean="0"/>
              <a:t>18</a:t>
            </a:fld>
            <a:endParaRPr lang="en-US"/>
          </a:p>
        </p:txBody>
      </p:sp>
    </p:spTree>
    <p:extLst>
      <p:ext uri="{BB962C8B-B14F-4D97-AF65-F5344CB8AC3E}">
        <p14:creationId xmlns:p14="http://schemas.microsoft.com/office/powerpoint/2010/main" val="13718601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start with what you think about writing in the classroom with this 4 –Corner strategy. Take a look at these different statements regarding writing – which one do you agree with the most and why? Conduct a 4 Corner Activity</a:t>
            </a:r>
          </a:p>
          <a:p>
            <a:endParaRPr lang="en-US" dirty="0"/>
          </a:p>
          <a:p>
            <a:r>
              <a:rPr lang="en-US" dirty="0"/>
              <a:t>After this slide, you will move them into matching sock partners.</a:t>
            </a:r>
          </a:p>
          <a:p>
            <a:endParaRPr lang="en-US" dirty="0"/>
          </a:p>
        </p:txBody>
      </p:sp>
      <p:sp>
        <p:nvSpPr>
          <p:cNvPr id="4" name="Slide Number Placeholder 3"/>
          <p:cNvSpPr>
            <a:spLocks noGrp="1"/>
          </p:cNvSpPr>
          <p:nvPr>
            <p:ph type="sldNum" sz="quarter" idx="5"/>
          </p:nvPr>
        </p:nvSpPr>
        <p:spPr/>
        <p:txBody>
          <a:bodyPr/>
          <a:lstStyle/>
          <a:p>
            <a:fld id="{F94772A4-3E62-4DB2-81D2-6C4D5EC334C6}" type="slidenum">
              <a:rPr lang="en-US" smtClean="0"/>
              <a:t>19</a:t>
            </a:fld>
            <a:endParaRPr lang="en-US"/>
          </a:p>
        </p:txBody>
      </p:sp>
    </p:spTree>
    <p:extLst>
      <p:ext uri="{BB962C8B-B14F-4D97-AF65-F5344CB8AC3E}">
        <p14:creationId xmlns:p14="http://schemas.microsoft.com/office/powerpoint/2010/main" val="41056531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Put them with their sock partner.</a:t>
            </a:r>
          </a:p>
        </p:txBody>
      </p:sp>
      <p:sp>
        <p:nvSpPr>
          <p:cNvPr id="4" name="Slide Number Placeholder 3"/>
          <p:cNvSpPr>
            <a:spLocks noGrp="1"/>
          </p:cNvSpPr>
          <p:nvPr>
            <p:ph type="sldNum" sz="quarter" idx="5"/>
          </p:nvPr>
        </p:nvSpPr>
        <p:spPr/>
        <p:txBody>
          <a:bodyPr/>
          <a:lstStyle/>
          <a:p>
            <a:fld id="{7BE6E6FE-1FB1-454D-86AB-D290F177D759}" type="slidenum">
              <a:rPr lang="en-US" smtClean="0"/>
              <a:t>20</a:t>
            </a:fld>
            <a:endParaRPr lang="en-US"/>
          </a:p>
        </p:txBody>
      </p:sp>
    </p:spTree>
    <p:extLst>
      <p:ext uri="{BB962C8B-B14F-4D97-AF65-F5344CB8AC3E}">
        <p14:creationId xmlns:p14="http://schemas.microsoft.com/office/powerpoint/2010/main" val="33817783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Share with a partner</a:t>
            </a:r>
          </a:p>
        </p:txBody>
      </p:sp>
      <p:sp>
        <p:nvSpPr>
          <p:cNvPr id="4" name="Slide Number Placeholder 3"/>
          <p:cNvSpPr>
            <a:spLocks noGrp="1"/>
          </p:cNvSpPr>
          <p:nvPr>
            <p:ph type="sldNum" sz="quarter" idx="5"/>
          </p:nvPr>
        </p:nvSpPr>
        <p:spPr/>
        <p:txBody>
          <a:bodyPr/>
          <a:lstStyle/>
          <a:p>
            <a:fld id="{474090D7-EA30-45C9-860E-96BC584F5939}" type="slidenum">
              <a:rPr lang="en-US" smtClean="0"/>
              <a:t>21</a:t>
            </a:fld>
            <a:endParaRPr lang="en-US"/>
          </a:p>
        </p:txBody>
      </p:sp>
    </p:spTree>
    <p:extLst>
      <p:ext uri="{BB962C8B-B14F-4D97-AF65-F5344CB8AC3E}">
        <p14:creationId xmlns:p14="http://schemas.microsoft.com/office/powerpoint/2010/main" val="772724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ln/>
        </p:spPr>
      </p:sp>
      <p:sp>
        <p:nvSpPr>
          <p:cNvPr id="7171" name="Notes Placeholder 2"/>
          <p:cNvSpPr>
            <a:spLocks noGrp="1"/>
          </p:cNvSpPr>
          <p:nvPr>
            <p:ph type="body" idx="1"/>
            <p:custDataLst>
              <p:tags r:id="rId1"/>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71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815957" indent="-313196">
              <a:defRPr>
                <a:solidFill>
                  <a:schemeClr val="tx1"/>
                </a:solidFill>
                <a:latin typeface="Arial" panose="020B0604020202020204" pitchFamily="34" charset="0"/>
              </a:defRPr>
            </a:lvl2pPr>
            <a:lvl3pPr marL="1254432" indent="-250557">
              <a:defRPr>
                <a:solidFill>
                  <a:schemeClr val="tx1"/>
                </a:solidFill>
                <a:latin typeface="Arial" panose="020B0604020202020204" pitchFamily="34" charset="0"/>
              </a:defRPr>
            </a:lvl3pPr>
            <a:lvl4pPr marL="1757192" indent="-250557">
              <a:defRPr>
                <a:solidFill>
                  <a:schemeClr val="tx1"/>
                </a:solidFill>
                <a:latin typeface="Arial" panose="020B0604020202020204" pitchFamily="34" charset="0"/>
              </a:defRPr>
            </a:lvl4pPr>
            <a:lvl5pPr marL="2259955" indent="-250557">
              <a:defRPr>
                <a:solidFill>
                  <a:schemeClr val="tx1"/>
                </a:solidFill>
                <a:latin typeface="Arial" panose="020B0604020202020204" pitchFamily="34" charset="0"/>
              </a:defRPr>
            </a:lvl5pPr>
            <a:lvl6pPr marL="2734693" indent="-250557" eaLnBrk="0" fontAlgn="base" hangingPunct="0">
              <a:spcBef>
                <a:spcPct val="0"/>
              </a:spcBef>
              <a:spcAft>
                <a:spcPct val="0"/>
              </a:spcAft>
              <a:defRPr>
                <a:solidFill>
                  <a:schemeClr val="tx1"/>
                </a:solidFill>
                <a:latin typeface="Arial" panose="020B0604020202020204" pitchFamily="34" charset="0"/>
              </a:defRPr>
            </a:lvl6pPr>
            <a:lvl7pPr marL="3209431" indent="-250557" eaLnBrk="0" fontAlgn="base" hangingPunct="0">
              <a:spcBef>
                <a:spcPct val="0"/>
              </a:spcBef>
              <a:spcAft>
                <a:spcPct val="0"/>
              </a:spcAft>
              <a:defRPr>
                <a:solidFill>
                  <a:schemeClr val="tx1"/>
                </a:solidFill>
                <a:latin typeface="Arial" panose="020B0604020202020204" pitchFamily="34" charset="0"/>
              </a:defRPr>
            </a:lvl7pPr>
            <a:lvl8pPr marL="3684170" indent="-250557" eaLnBrk="0" fontAlgn="base" hangingPunct="0">
              <a:spcBef>
                <a:spcPct val="0"/>
              </a:spcBef>
              <a:spcAft>
                <a:spcPct val="0"/>
              </a:spcAft>
              <a:defRPr>
                <a:solidFill>
                  <a:schemeClr val="tx1"/>
                </a:solidFill>
                <a:latin typeface="Arial" panose="020B0604020202020204" pitchFamily="34" charset="0"/>
              </a:defRPr>
            </a:lvl8pPr>
            <a:lvl9pPr marL="4158909" indent="-250557" eaLnBrk="0" fontAlgn="base" hangingPunct="0">
              <a:spcBef>
                <a:spcPct val="0"/>
              </a:spcBef>
              <a:spcAft>
                <a:spcPct val="0"/>
              </a:spcAft>
              <a:defRPr>
                <a:solidFill>
                  <a:schemeClr val="tx1"/>
                </a:solidFill>
                <a:latin typeface="Arial" panose="020B0604020202020204" pitchFamily="34" charset="0"/>
              </a:defRPr>
            </a:lvl9pPr>
          </a:lstStyle>
          <a:p>
            <a:fld id="{800C877C-5733-45C9-9B56-D0F4968C073F}" type="slidenum">
              <a:rPr lang="en-US" altLang="en-US" smtClean="0">
                <a:latin typeface="Calibri" panose="020F0502020204030204" pitchFamily="34" charset="0"/>
              </a:rPr>
              <a:pPr/>
              <a:t>3</a:t>
            </a:fld>
            <a:endParaRPr lang="en-US" altLang="en-US">
              <a:latin typeface="Calibri" panose="020F0502020204030204" pitchFamily="34" charset="0"/>
            </a:endParaRPr>
          </a:p>
        </p:txBody>
      </p:sp>
    </p:spTree>
    <p:extLst>
      <p:ext uri="{BB962C8B-B14F-4D97-AF65-F5344CB8AC3E}">
        <p14:creationId xmlns:p14="http://schemas.microsoft.com/office/powerpoint/2010/main" val="35001686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do you see in this image? Discuss with partner.</a:t>
            </a:r>
          </a:p>
          <a:p>
            <a:endParaRPr lang="en-US" dirty="0"/>
          </a:p>
          <a:p>
            <a:r>
              <a:rPr lang="en-US" dirty="0"/>
              <a:t>The Science of Reading is research into how we actually read, and what we need to do in order to create fluent readers.</a:t>
            </a:r>
          </a:p>
        </p:txBody>
      </p:sp>
      <p:sp>
        <p:nvSpPr>
          <p:cNvPr id="4" name="Slide Number Placeholder 3"/>
          <p:cNvSpPr>
            <a:spLocks noGrp="1"/>
          </p:cNvSpPr>
          <p:nvPr>
            <p:ph type="sldNum" sz="quarter" idx="5"/>
          </p:nvPr>
        </p:nvSpPr>
        <p:spPr/>
        <p:txBody>
          <a:bodyPr/>
          <a:lstStyle/>
          <a:p>
            <a:fld id="{474090D7-EA30-45C9-860E-96BC584F5939}" type="slidenum">
              <a:rPr lang="en-US" smtClean="0"/>
              <a:t>22</a:t>
            </a:fld>
            <a:endParaRPr lang="en-US"/>
          </a:p>
        </p:txBody>
      </p:sp>
    </p:spTree>
    <p:extLst>
      <p:ext uri="{BB962C8B-B14F-4D97-AF65-F5344CB8AC3E}">
        <p14:creationId xmlns:p14="http://schemas.microsoft.com/office/powerpoint/2010/main" val="24153271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people think the ELA teacher is responsible for reading, but since so many vocabulary terms come from Social Studies, and we have so many opportunities to read informational text, we too are reading teachers. </a:t>
            </a:r>
          </a:p>
        </p:txBody>
      </p:sp>
      <p:sp>
        <p:nvSpPr>
          <p:cNvPr id="4" name="Slide Number Placeholder 3"/>
          <p:cNvSpPr>
            <a:spLocks noGrp="1"/>
          </p:cNvSpPr>
          <p:nvPr>
            <p:ph type="sldNum" sz="quarter" idx="5"/>
          </p:nvPr>
        </p:nvSpPr>
        <p:spPr/>
        <p:txBody>
          <a:bodyPr/>
          <a:lstStyle/>
          <a:p>
            <a:fld id="{474090D7-EA30-45C9-860E-96BC584F5939}" type="slidenum">
              <a:rPr lang="en-US" smtClean="0"/>
              <a:t>23</a:t>
            </a:fld>
            <a:endParaRPr lang="en-US"/>
          </a:p>
        </p:txBody>
      </p:sp>
    </p:spTree>
    <p:extLst>
      <p:ext uri="{BB962C8B-B14F-4D97-AF65-F5344CB8AC3E}">
        <p14:creationId xmlns:p14="http://schemas.microsoft.com/office/powerpoint/2010/main" val="22384531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how we can contribute to building reading fluency in our students.</a:t>
            </a:r>
          </a:p>
        </p:txBody>
      </p:sp>
      <p:sp>
        <p:nvSpPr>
          <p:cNvPr id="4" name="Slide Number Placeholder 3"/>
          <p:cNvSpPr>
            <a:spLocks noGrp="1"/>
          </p:cNvSpPr>
          <p:nvPr>
            <p:ph type="sldNum" sz="quarter" idx="5"/>
          </p:nvPr>
        </p:nvSpPr>
        <p:spPr/>
        <p:txBody>
          <a:bodyPr/>
          <a:lstStyle/>
          <a:p>
            <a:fld id="{474090D7-EA30-45C9-860E-96BC584F5939}" type="slidenum">
              <a:rPr lang="en-US" smtClean="0"/>
              <a:t>24</a:t>
            </a:fld>
            <a:endParaRPr lang="en-US"/>
          </a:p>
        </p:txBody>
      </p:sp>
    </p:spTree>
    <p:extLst>
      <p:ext uri="{BB962C8B-B14F-4D97-AF65-F5344CB8AC3E}">
        <p14:creationId xmlns:p14="http://schemas.microsoft.com/office/powerpoint/2010/main" val="18369708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Share that you are going to model a lesson based on the reading cycle – teachers need to look for what you do before, during, and after reading. You will be modeling several different strategies for each portion of the reading cycle. </a:t>
            </a:r>
          </a:p>
          <a:p>
            <a:endParaRPr lang="en-US" dirty="0"/>
          </a:p>
        </p:txBody>
      </p:sp>
      <p:sp>
        <p:nvSpPr>
          <p:cNvPr id="4" name="Slide Number Placeholder 3"/>
          <p:cNvSpPr>
            <a:spLocks noGrp="1"/>
          </p:cNvSpPr>
          <p:nvPr>
            <p:ph type="sldNum" sz="quarter" idx="5"/>
          </p:nvPr>
        </p:nvSpPr>
        <p:spPr/>
        <p:txBody>
          <a:bodyPr/>
          <a:lstStyle/>
          <a:p>
            <a:fld id="{474090D7-EA30-45C9-860E-96BC584F5939}" type="slidenum">
              <a:rPr lang="en-US" smtClean="0"/>
              <a:t>25</a:t>
            </a:fld>
            <a:endParaRPr lang="en-US"/>
          </a:p>
        </p:txBody>
      </p:sp>
    </p:spTree>
    <p:extLst>
      <p:ext uri="{BB962C8B-B14F-4D97-AF65-F5344CB8AC3E}">
        <p14:creationId xmlns:p14="http://schemas.microsoft.com/office/powerpoint/2010/main" val="16088155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lesson you are going to model is for their exploration unit. </a:t>
            </a:r>
          </a:p>
        </p:txBody>
      </p:sp>
      <p:sp>
        <p:nvSpPr>
          <p:cNvPr id="4" name="Slide Number Placeholder 3"/>
          <p:cNvSpPr>
            <a:spLocks noGrp="1"/>
          </p:cNvSpPr>
          <p:nvPr>
            <p:ph type="sldNum" sz="quarter" idx="5"/>
          </p:nvPr>
        </p:nvSpPr>
        <p:spPr/>
        <p:txBody>
          <a:bodyPr/>
          <a:lstStyle/>
          <a:p>
            <a:fld id="{0E34CE70-55C6-4E46-82C9-94A40AE4AD8D}" type="slidenum">
              <a:rPr lang="en-US" smtClean="0"/>
              <a:t>26</a:t>
            </a:fld>
            <a:endParaRPr lang="en-US"/>
          </a:p>
        </p:txBody>
      </p:sp>
    </p:spTree>
    <p:extLst>
      <p:ext uri="{BB962C8B-B14F-4D97-AF65-F5344CB8AC3E}">
        <p14:creationId xmlns:p14="http://schemas.microsoft.com/office/powerpoint/2010/main" val="12322901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BEF1A-FD1F-DCAE-4C90-2741FFC96C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024B99-AD4B-7AE8-9FC8-DDED53070D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48EB11-F009-C2F2-1FD2-34001A31956D}"/>
              </a:ext>
            </a:extLst>
          </p:cNvPr>
          <p:cNvSpPr>
            <a:spLocks noGrp="1"/>
          </p:cNvSpPr>
          <p:nvPr>
            <p:ph type="body" idx="1"/>
          </p:nvPr>
        </p:nvSpPr>
        <p:spPr/>
        <p:txBody>
          <a:bodyPr/>
          <a:lstStyle/>
          <a:p>
            <a:r>
              <a:rPr lang="en-US" dirty="0"/>
              <a:t>This lesson is a dog and pony show as you will be modeling as many different reading strategies as you can.  The lesson in their own classroom will be much simpler. </a:t>
            </a:r>
          </a:p>
        </p:txBody>
      </p:sp>
      <p:sp>
        <p:nvSpPr>
          <p:cNvPr id="4" name="Slide Number Placeholder 3">
            <a:extLst>
              <a:ext uri="{FF2B5EF4-FFF2-40B4-BE49-F238E27FC236}">
                <a16:creationId xmlns:a16="http://schemas.microsoft.com/office/drawing/2014/main" id="{6B62AFEB-8CB6-2123-BD0F-C0908A08AED7}"/>
              </a:ext>
            </a:extLst>
          </p:cNvPr>
          <p:cNvSpPr>
            <a:spLocks noGrp="1"/>
          </p:cNvSpPr>
          <p:nvPr>
            <p:ph type="sldNum" sz="quarter" idx="5"/>
          </p:nvPr>
        </p:nvSpPr>
        <p:spPr/>
        <p:txBody>
          <a:bodyPr/>
          <a:lstStyle/>
          <a:p>
            <a:fld id="{0E34CE70-55C6-4E46-82C9-94A40AE4AD8D}" type="slidenum">
              <a:rPr lang="en-US" smtClean="0"/>
              <a:t>27</a:t>
            </a:fld>
            <a:endParaRPr lang="en-US"/>
          </a:p>
        </p:txBody>
      </p:sp>
    </p:spTree>
    <p:extLst>
      <p:ext uri="{BB962C8B-B14F-4D97-AF65-F5344CB8AC3E}">
        <p14:creationId xmlns:p14="http://schemas.microsoft.com/office/powerpoint/2010/main" val="38290794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read.</a:t>
            </a:r>
          </a:p>
        </p:txBody>
      </p:sp>
      <p:sp>
        <p:nvSpPr>
          <p:cNvPr id="4" name="Slide Number Placeholder 3"/>
          <p:cNvSpPr>
            <a:spLocks noGrp="1"/>
          </p:cNvSpPr>
          <p:nvPr>
            <p:ph type="sldNum" sz="quarter" idx="10"/>
          </p:nvPr>
        </p:nvSpPr>
        <p:spPr/>
        <p:txBody>
          <a:bodyPr/>
          <a:lstStyle/>
          <a:p>
            <a:fld id="{C9D13ADE-F1C8-451D-9C97-BA9FC71A1C14}" type="slidenum">
              <a:rPr lang="en-US" smtClean="0"/>
              <a:t>28</a:t>
            </a:fld>
            <a:endParaRPr lang="en-US"/>
          </a:p>
        </p:txBody>
      </p:sp>
    </p:spTree>
    <p:extLst>
      <p:ext uri="{BB962C8B-B14F-4D97-AF65-F5344CB8AC3E}">
        <p14:creationId xmlns:p14="http://schemas.microsoft.com/office/powerpoint/2010/main" val="27536532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77FB2-B7DF-990C-B535-B809926DBD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7B7AC6-82A0-0184-FD25-04AE49869E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6747A5-5CAF-ABA9-BC51-AB29D53E2389}"/>
              </a:ext>
            </a:extLst>
          </p:cNvPr>
          <p:cNvSpPr>
            <a:spLocks noGrp="1"/>
          </p:cNvSpPr>
          <p:nvPr>
            <p:ph type="body" idx="1"/>
          </p:nvPr>
        </p:nvSpPr>
        <p:spPr/>
        <p:txBody>
          <a:bodyPr/>
          <a:lstStyle/>
          <a:p>
            <a:r>
              <a:rPr lang="en-US" dirty="0"/>
              <a:t>We are now going to do some vocabulary instruction – Read each term and have them repeat out loud.  </a:t>
            </a:r>
          </a:p>
        </p:txBody>
      </p:sp>
      <p:sp>
        <p:nvSpPr>
          <p:cNvPr id="4" name="Slide Number Placeholder 3">
            <a:extLst>
              <a:ext uri="{FF2B5EF4-FFF2-40B4-BE49-F238E27FC236}">
                <a16:creationId xmlns:a16="http://schemas.microsoft.com/office/drawing/2014/main" id="{F2DF7B45-EB2B-D343-B284-9C44A2EE6FF7}"/>
              </a:ext>
            </a:extLst>
          </p:cNvPr>
          <p:cNvSpPr>
            <a:spLocks noGrp="1"/>
          </p:cNvSpPr>
          <p:nvPr>
            <p:ph type="sldNum" sz="quarter" idx="5"/>
          </p:nvPr>
        </p:nvSpPr>
        <p:spPr/>
        <p:txBody>
          <a:bodyPr/>
          <a:lstStyle/>
          <a:p>
            <a:fld id="{0E34CE70-55C6-4E46-82C9-94A40AE4AD8D}" type="slidenum">
              <a:rPr lang="en-US" smtClean="0"/>
              <a:t>29</a:t>
            </a:fld>
            <a:endParaRPr lang="en-US"/>
          </a:p>
        </p:txBody>
      </p:sp>
    </p:spTree>
    <p:extLst>
      <p:ext uri="{BB962C8B-B14F-4D97-AF65-F5344CB8AC3E}">
        <p14:creationId xmlns:p14="http://schemas.microsoft.com/office/powerpoint/2010/main" val="3800246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FA871731-CA9F-4B4F-82DC-076152B30C9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CBE72C08-A600-48CA-9D93-AB3A7AE3A02B}"/>
              </a:ext>
            </a:extLst>
          </p:cNvPr>
          <p:cNvSpPr>
            <a:spLocks noGrp="1"/>
          </p:cNvSpPr>
          <p:nvPr>
            <p:ph type="body" idx="1"/>
            <p:custDataLst>
              <p:tags r:id="rId1"/>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Pass out the crop-it tools and the Columbus images. Use the handout with questions to ask questions for the teachers to answer using the tool. </a:t>
            </a:r>
          </a:p>
        </p:txBody>
      </p:sp>
      <p:sp>
        <p:nvSpPr>
          <p:cNvPr id="21508" name="Slide Number Placeholder 3">
            <a:extLst>
              <a:ext uri="{FF2B5EF4-FFF2-40B4-BE49-F238E27FC236}">
                <a16:creationId xmlns:a16="http://schemas.microsoft.com/office/drawing/2014/main" id="{C1BDE85F-4732-468D-8F75-C4C2E7182A0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68775" indent="-295559">
              <a:defRPr>
                <a:solidFill>
                  <a:schemeClr val="tx1"/>
                </a:solidFill>
                <a:latin typeface="Calibri" panose="020F0502020204030204" pitchFamily="34" charset="0"/>
              </a:defRPr>
            </a:lvl2pPr>
            <a:lvl3pPr marL="1183850" indent="-235801">
              <a:defRPr>
                <a:solidFill>
                  <a:schemeClr val="tx1"/>
                </a:solidFill>
                <a:latin typeface="Calibri" panose="020F0502020204030204" pitchFamily="34" charset="0"/>
              </a:defRPr>
            </a:lvl3pPr>
            <a:lvl4pPr marL="1658683" indent="-235801">
              <a:defRPr>
                <a:solidFill>
                  <a:schemeClr val="tx1"/>
                </a:solidFill>
                <a:latin typeface="Calibri" panose="020F0502020204030204" pitchFamily="34" charset="0"/>
              </a:defRPr>
            </a:lvl4pPr>
            <a:lvl5pPr marL="2131900" indent="-235801">
              <a:defRPr>
                <a:solidFill>
                  <a:schemeClr val="tx1"/>
                </a:solidFill>
                <a:latin typeface="Calibri" panose="020F0502020204030204" pitchFamily="34" charset="0"/>
              </a:defRPr>
            </a:lvl5pPr>
            <a:lvl6pPr marL="2597041" indent="-235801" eaLnBrk="0" fontAlgn="base" hangingPunct="0">
              <a:spcBef>
                <a:spcPct val="0"/>
              </a:spcBef>
              <a:spcAft>
                <a:spcPct val="0"/>
              </a:spcAft>
              <a:defRPr>
                <a:solidFill>
                  <a:schemeClr val="tx1"/>
                </a:solidFill>
                <a:latin typeface="Calibri" panose="020F0502020204030204" pitchFamily="34" charset="0"/>
              </a:defRPr>
            </a:lvl6pPr>
            <a:lvl7pPr marL="3062182" indent="-235801" eaLnBrk="0" fontAlgn="base" hangingPunct="0">
              <a:spcBef>
                <a:spcPct val="0"/>
              </a:spcBef>
              <a:spcAft>
                <a:spcPct val="0"/>
              </a:spcAft>
              <a:defRPr>
                <a:solidFill>
                  <a:schemeClr val="tx1"/>
                </a:solidFill>
                <a:latin typeface="Calibri" panose="020F0502020204030204" pitchFamily="34" charset="0"/>
              </a:defRPr>
            </a:lvl7pPr>
            <a:lvl8pPr marL="3527325" indent="-235801" eaLnBrk="0" fontAlgn="base" hangingPunct="0">
              <a:spcBef>
                <a:spcPct val="0"/>
              </a:spcBef>
              <a:spcAft>
                <a:spcPct val="0"/>
              </a:spcAft>
              <a:defRPr>
                <a:solidFill>
                  <a:schemeClr val="tx1"/>
                </a:solidFill>
                <a:latin typeface="Calibri" panose="020F0502020204030204" pitchFamily="34" charset="0"/>
              </a:defRPr>
            </a:lvl8pPr>
            <a:lvl9pPr marL="3992466" indent="-235801" eaLnBrk="0" fontAlgn="base" hangingPunct="0">
              <a:spcBef>
                <a:spcPct val="0"/>
              </a:spcBef>
              <a:spcAft>
                <a:spcPct val="0"/>
              </a:spcAft>
              <a:defRPr>
                <a:solidFill>
                  <a:schemeClr val="tx1"/>
                </a:solidFill>
                <a:latin typeface="Calibri" panose="020F0502020204030204" pitchFamily="34" charset="0"/>
              </a:defRPr>
            </a:lvl9pPr>
          </a:lstStyle>
          <a:p>
            <a:fld id="{BC717816-69BD-4BF4-AF28-94BF12A3CD57}" type="slidenum">
              <a:rPr lang="en-US" altLang="en-US" smtClean="0"/>
              <a:pPr/>
              <a:t>31</a:t>
            </a:fld>
            <a:endParaRPr lang="en-US" altLang="en-US"/>
          </a:p>
        </p:txBody>
      </p:sp>
    </p:spTree>
    <p:extLst>
      <p:ext uri="{BB962C8B-B14F-4D97-AF65-F5344CB8AC3E}">
        <p14:creationId xmlns:p14="http://schemas.microsoft.com/office/powerpoint/2010/main" val="15491317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enlarged image if you want to bring teachers up.</a:t>
            </a:r>
          </a:p>
        </p:txBody>
      </p:sp>
      <p:sp>
        <p:nvSpPr>
          <p:cNvPr id="4" name="Slide Number Placeholder 3"/>
          <p:cNvSpPr>
            <a:spLocks noGrp="1"/>
          </p:cNvSpPr>
          <p:nvPr>
            <p:ph type="sldNum" sz="quarter" idx="5"/>
          </p:nvPr>
        </p:nvSpPr>
        <p:spPr/>
        <p:txBody>
          <a:bodyPr/>
          <a:lstStyle/>
          <a:p>
            <a:fld id="{474090D7-EA30-45C9-860E-96BC584F5939}" type="slidenum">
              <a:rPr lang="en-US" smtClean="0"/>
              <a:t>32</a:t>
            </a:fld>
            <a:endParaRPr lang="en-US"/>
          </a:p>
        </p:txBody>
      </p:sp>
    </p:spTree>
    <p:extLst>
      <p:ext uri="{BB962C8B-B14F-4D97-AF65-F5344CB8AC3E}">
        <p14:creationId xmlns:p14="http://schemas.microsoft.com/office/powerpoint/2010/main" val="20389463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of the speech bubbles as you go through the slides.  Talk about any you want, but keep it brief.</a:t>
            </a:r>
          </a:p>
        </p:txBody>
      </p:sp>
      <p:sp>
        <p:nvSpPr>
          <p:cNvPr id="4" name="Slide Number Placeholder 3"/>
          <p:cNvSpPr>
            <a:spLocks noGrp="1"/>
          </p:cNvSpPr>
          <p:nvPr>
            <p:ph type="sldNum" sz="quarter" idx="5"/>
          </p:nvPr>
        </p:nvSpPr>
        <p:spPr/>
        <p:txBody>
          <a:bodyPr/>
          <a:lstStyle/>
          <a:p>
            <a:fld id="{0E34CE70-55C6-4E46-82C9-94A40AE4AD8D}" type="slidenum">
              <a:rPr lang="en-US" smtClean="0"/>
              <a:t>4</a:t>
            </a:fld>
            <a:endParaRPr lang="en-US"/>
          </a:p>
        </p:txBody>
      </p:sp>
    </p:spTree>
    <p:extLst>
      <p:ext uri="{BB962C8B-B14F-4D97-AF65-F5344CB8AC3E}">
        <p14:creationId xmlns:p14="http://schemas.microsoft.com/office/powerpoint/2010/main" val="3258311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Show them Rainbow Reading</a:t>
            </a:r>
          </a:p>
        </p:txBody>
      </p:sp>
      <p:sp>
        <p:nvSpPr>
          <p:cNvPr id="4" name="Slide Number Placeholder 3"/>
          <p:cNvSpPr>
            <a:spLocks noGrp="1"/>
          </p:cNvSpPr>
          <p:nvPr>
            <p:ph type="sldNum" sz="quarter" idx="5"/>
          </p:nvPr>
        </p:nvSpPr>
        <p:spPr/>
        <p:txBody>
          <a:bodyPr/>
          <a:lstStyle/>
          <a:p>
            <a:fld id="{0E34CE70-55C6-4E46-82C9-94A40AE4AD8D}" type="slidenum">
              <a:rPr lang="en-US" smtClean="0"/>
              <a:t>33</a:t>
            </a:fld>
            <a:endParaRPr lang="en-US"/>
          </a:p>
        </p:txBody>
      </p:sp>
    </p:spTree>
    <p:extLst>
      <p:ext uri="{BB962C8B-B14F-4D97-AF65-F5344CB8AC3E}">
        <p14:creationId xmlns:p14="http://schemas.microsoft.com/office/powerpoint/2010/main" val="26134055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6B11F-A073-0444-1DEF-DD392571DC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5882AA-96A8-D74C-8287-7F0306C0BC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627CCB-3640-123D-72D1-155BC484AE1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Show them Rainbow Reading</a:t>
            </a:r>
          </a:p>
        </p:txBody>
      </p:sp>
      <p:sp>
        <p:nvSpPr>
          <p:cNvPr id="4" name="Slide Number Placeholder 3">
            <a:extLst>
              <a:ext uri="{FF2B5EF4-FFF2-40B4-BE49-F238E27FC236}">
                <a16:creationId xmlns:a16="http://schemas.microsoft.com/office/drawing/2014/main" id="{4F860371-F96B-8DFB-488A-388B92C01B21}"/>
              </a:ext>
            </a:extLst>
          </p:cNvPr>
          <p:cNvSpPr>
            <a:spLocks noGrp="1"/>
          </p:cNvSpPr>
          <p:nvPr>
            <p:ph type="sldNum" sz="quarter" idx="5"/>
          </p:nvPr>
        </p:nvSpPr>
        <p:spPr/>
        <p:txBody>
          <a:bodyPr/>
          <a:lstStyle/>
          <a:p>
            <a:fld id="{0E34CE70-55C6-4E46-82C9-94A40AE4AD8D}" type="slidenum">
              <a:rPr lang="en-US" smtClean="0"/>
              <a:t>34</a:t>
            </a:fld>
            <a:endParaRPr lang="en-US"/>
          </a:p>
        </p:txBody>
      </p:sp>
    </p:spTree>
    <p:extLst>
      <p:ext uri="{BB962C8B-B14F-4D97-AF65-F5344CB8AC3E}">
        <p14:creationId xmlns:p14="http://schemas.microsoft.com/office/powerpoint/2010/main" val="30097149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Pass out the Doodle Notes and have them complete what they can with the first page of reading – not all of the info comes from the first page. </a:t>
            </a:r>
          </a:p>
        </p:txBody>
      </p:sp>
      <p:sp>
        <p:nvSpPr>
          <p:cNvPr id="4" name="Slide Number Placeholder 3"/>
          <p:cNvSpPr>
            <a:spLocks noGrp="1"/>
          </p:cNvSpPr>
          <p:nvPr>
            <p:ph type="sldNum" sz="quarter" idx="5"/>
          </p:nvPr>
        </p:nvSpPr>
        <p:spPr/>
        <p:txBody>
          <a:bodyPr/>
          <a:lstStyle/>
          <a:p>
            <a:fld id="{0E34CE70-55C6-4E46-82C9-94A40AE4AD8D}" type="slidenum">
              <a:rPr lang="en-US" smtClean="0"/>
              <a:t>35</a:t>
            </a:fld>
            <a:endParaRPr lang="en-US"/>
          </a:p>
        </p:txBody>
      </p:sp>
    </p:spTree>
    <p:extLst>
      <p:ext uri="{BB962C8B-B14F-4D97-AF65-F5344CB8AC3E}">
        <p14:creationId xmlns:p14="http://schemas.microsoft.com/office/powerpoint/2010/main" val="17115096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3668">
              <a:defRPr/>
            </a:pPr>
            <a:r>
              <a:rPr lang="en-US" dirty="0">
                <a:latin typeface="Chief Blueprint" panose="020B0500000000000000" pitchFamily="34" charset="0"/>
              </a:rPr>
              <a:t>Pass out the first round of the hexagons. Make connections between the hexagon shapes.  For every connection they make, they earn 1 point. For example, the indigenous people shape is connected on 5 sides, exploration, Columbus, Spanish, person figure and Taino. A student should be able to explain how all of these are connected. If they can, they earn 5 points. You can ask them to annotate their connections with post it notes</a:t>
            </a:r>
          </a:p>
          <a:p>
            <a:endParaRPr lang="en-US" dirty="0"/>
          </a:p>
          <a:p>
            <a:endParaRPr lang="en-US" dirty="0"/>
          </a:p>
          <a:p>
            <a:r>
              <a:rPr lang="en-US" dirty="0"/>
              <a:t>Once you have finished the directions, go to the next slide before you start – you don’t want them to just copy your example. </a:t>
            </a:r>
          </a:p>
        </p:txBody>
      </p:sp>
      <p:sp>
        <p:nvSpPr>
          <p:cNvPr id="4" name="Slide Number Placeholder 3"/>
          <p:cNvSpPr>
            <a:spLocks noGrp="1"/>
          </p:cNvSpPr>
          <p:nvPr>
            <p:ph type="sldNum" sz="quarter" idx="5"/>
          </p:nvPr>
        </p:nvSpPr>
        <p:spPr/>
        <p:txBody>
          <a:bodyPr/>
          <a:lstStyle/>
          <a:p>
            <a:fld id="{0E34CE70-55C6-4E46-82C9-94A40AE4AD8D}" type="slidenum">
              <a:rPr lang="en-US" smtClean="0"/>
              <a:t>36</a:t>
            </a:fld>
            <a:endParaRPr lang="en-US"/>
          </a:p>
        </p:txBody>
      </p:sp>
    </p:spTree>
    <p:extLst>
      <p:ext uri="{BB962C8B-B14F-4D97-AF65-F5344CB8AC3E}">
        <p14:creationId xmlns:p14="http://schemas.microsoft.com/office/powerpoint/2010/main" val="18885309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them time to make connections with the hexagons. Do not clean up the hexagons, they need to stay out for the next round. </a:t>
            </a:r>
          </a:p>
        </p:txBody>
      </p:sp>
      <p:sp>
        <p:nvSpPr>
          <p:cNvPr id="4" name="Slide Number Placeholder 3"/>
          <p:cNvSpPr>
            <a:spLocks noGrp="1"/>
          </p:cNvSpPr>
          <p:nvPr>
            <p:ph type="sldNum" sz="quarter" idx="5"/>
          </p:nvPr>
        </p:nvSpPr>
        <p:spPr/>
        <p:txBody>
          <a:bodyPr/>
          <a:lstStyle/>
          <a:p>
            <a:fld id="{0E34CE70-55C6-4E46-82C9-94A40AE4AD8D}" type="slidenum">
              <a:rPr lang="en-US" smtClean="0"/>
              <a:t>37</a:t>
            </a:fld>
            <a:endParaRPr lang="en-US"/>
          </a:p>
        </p:txBody>
      </p:sp>
    </p:spTree>
    <p:extLst>
      <p:ext uri="{BB962C8B-B14F-4D97-AF65-F5344CB8AC3E}">
        <p14:creationId xmlns:p14="http://schemas.microsoft.com/office/powerpoint/2010/main" val="27264383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D821F-E777-3F94-6587-5A2E725F2D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ECDB5E-7130-2AD4-3BBC-7885A63D21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E7C87E-5EFD-E8F5-2810-DBDCCFB59DAF}"/>
              </a:ext>
            </a:extLst>
          </p:cNvPr>
          <p:cNvSpPr>
            <a:spLocks noGrp="1"/>
          </p:cNvSpPr>
          <p:nvPr>
            <p:ph type="body" idx="1"/>
          </p:nvPr>
        </p:nvSpPr>
        <p:spPr/>
        <p:txBody>
          <a:bodyPr/>
          <a:lstStyle/>
          <a:p>
            <a:r>
              <a:rPr lang="en-US" dirty="0"/>
              <a:t>Remind them of the reading cycle and what they should be looking for…</a:t>
            </a:r>
          </a:p>
          <a:p>
            <a:endParaRPr lang="en-US" dirty="0"/>
          </a:p>
        </p:txBody>
      </p:sp>
      <p:sp>
        <p:nvSpPr>
          <p:cNvPr id="4" name="Slide Number Placeholder 3">
            <a:extLst>
              <a:ext uri="{FF2B5EF4-FFF2-40B4-BE49-F238E27FC236}">
                <a16:creationId xmlns:a16="http://schemas.microsoft.com/office/drawing/2014/main" id="{1B408D29-338F-D515-E8BE-54ED4DDB6A4C}"/>
              </a:ext>
            </a:extLst>
          </p:cNvPr>
          <p:cNvSpPr>
            <a:spLocks noGrp="1"/>
          </p:cNvSpPr>
          <p:nvPr>
            <p:ph type="sldNum" sz="quarter" idx="5"/>
          </p:nvPr>
        </p:nvSpPr>
        <p:spPr/>
        <p:txBody>
          <a:bodyPr/>
          <a:lstStyle/>
          <a:p>
            <a:fld id="{474090D7-EA30-45C9-860E-96BC584F5939}" type="slidenum">
              <a:rPr lang="en-US" smtClean="0"/>
              <a:t>38</a:t>
            </a:fld>
            <a:endParaRPr lang="en-US"/>
          </a:p>
        </p:txBody>
      </p:sp>
    </p:spTree>
    <p:extLst>
      <p:ext uri="{BB962C8B-B14F-4D97-AF65-F5344CB8AC3E}">
        <p14:creationId xmlns:p14="http://schemas.microsoft.com/office/powerpoint/2010/main" val="36587593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They should have seen:</a:t>
            </a:r>
          </a:p>
          <a:p>
            <a:endParaRPr lang="en-US" dirty="0"/>
          </a:p>
          <a:p>
            <a:r>
              <a:rPr lang="en-US" dirty="0" err="1"/>
              <a:t>PreReading</a:t>
            </a:r>
            <a:r>
              <a:rPr lang="en-US" dirty="0"/>
              <a:t>: Vocabulary Instruction and Image Analysis</a:t>
            </a:r>
          </a:p>
          <a:p>
            <a:r>
              <a:rPr lang="en-US" dirty="0"/>
              <a:t>During Reading: Annotation with underlining and checking facts, choosing the most important sentence (main idea)</a:t>
            </a:r>
          </a:p>
          <a:p>
            <a:r>
              <a:rPr lang="en-US" dirty="0"/>
              <a:t>After Reading: Hexagonal thinking and post it note quick writes</a:t>
            </a:r>
          </a:p>
        </p:txBody>
      </p:sp>
      <p:sp>
        <p:nvSpPr>
          <p:cNvPr id="4" name="Slide Number Placeholder 3"/>
          <p:cNvSpPr>
            <a:spLocks noGrp="1"/>
          </p:cNvSpPr>
          <p:nvPr>
            <p:ph type="sldNum" sz="quarter" idx="5"/>
          </p:nvPr>
        </p:nvSpPr>
        <p:spPr/>
        <p:txBody>
          <a:bodyPr/>
          <a:lstStyle/>
          <a:p>
            <a:fld id="{635A52A9-B7B4-462F-AB5A-B0529042ED7D}" type="slidenum">
              <a:rPr lang="en-US" smtClean="0"/>
              <a:t>39</a:t>
            </a:fld>
            <a:endParaRPr lang="en-US"/>
          </a:p>
        </p:txBody>
      </p:sp>
    </p:spTree>
    <p:extLst>
      <p:ext uri="{BB962C8B-B14F-4D97-AF65-F5344CB8AC3E}">
        <p14:creationId xmlns:p14="http://schemas.microsoft.com/office/powerpoint/2010/main" val="3015856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a:extLst>
              <a:ext uri="{FF2B5EF4-FFF2-40B4-BE49-F238E27FC236}">
                <a16:creationId xmlns:a16="http://schemas.microsoft.com/office/drawing/2014/main" id="{7DC87870-E64D-4955-B412-5847FCE3633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chitects Daughter" panose="02000505000000020004" pitchFamily="2" charset="0"/>
              </a:defRPr>
            </a:lvl1pPr>
            <a:lvl2pPr marL="769335" indent="-295775">
              <a:spcBef>
                <a:spcPct val="30000"/>
              </a:spcBef>
              <a:defRPr sz="1200">
                <a:solidFill>
                  <a:schemeClr val="tx1"/>
                </a:solidFill>
                <a:latin typeface="Architects Daughter" panose="02000505000000020004" pitchFamily="2" charset="0"/>
              </a:defRPr>
            </a:lvl2pPr>
            <a:lvl3pPr marL="1184712" indent="-235972">
              <a:spcBef>
                <a:spcPct val="30000"/>
              </a:spcBef>
              <a:defRPr sz="1200">
                <a:solidFill>
                  <a:schemeClr val="tx1"/>
                </a:solidFill>
                <a:latin typeface="Architects Daughter" panose="02000505000000020004" pitchFamily="2" charset="0"/>
              </a:defRPr>
            </a:lvl3pPr>
            <a:lvl4pPr marL="1659890" indent="-235972">
              <a:spcBef>
                <a:spcPct val="30000"/>
              </a:spcBef>
              <a:defRPr sz="1200">
                <a:solidFill>
                  <a:schemeClr val="tx1"/>
                </a:solidFill>
                <a:latin typeface="Architects Daughter" panose="02000505000000020004" pitchFamily="2" charset="0"/>
              </a:defRPr>
            </a:lvl4pPr>
            <a:lvl5pPr marL="2133451" indent="-235972">
              <a:spcBef>
                <a:spcPct val="30000"/>
              </a:spcBef>
              <a:defRPr sz="1200">
                <a:solidFill>
                  <a:schemeClr val="tx1"/>
                </a:solidFill>
                <a:latin typeface="Architects Daughter" panose="02000505000000020004" pitchFamily="2" charset="0"/>
              </a:defRPr>
            </a:lvl5pPr>
            <a:lvl6pPr marL="2598931" indent="-235972" eaLnBrk="0" fontAlgn="base" hangingPunct="0">
              <a:spcBef>
                <a:spcPct val="30000"/>
              </a:spcBef>
              <a:spcAft>
                <a:spcPct val="0"/>
              </a:spcAft>
              <a:defRPr sz="1200">
                <a:solidFill>
                  <a:schemeClr val="tx1"/>
                </a:solidFill>
                <a:latin typeface="Architects Daughter" panose="02000505000000020004" pitchFamily="2" charset="0"/>
              </a:defRPr>
            </a:lvl6pPr>
            <a:lvl7pPr marL="3064411" indent="-235972" eaLnBrk="0" fontAlgn="base" hangingPunct="0">
              <a:spcBef>
                <a:spcPct val="30000"/>
              </a:spcBef>
              <a:spcAft>
                <a:spcPct val="0"/>
              </a:spcAft>
              <a:defRPr sz="1200">
                <a:solidFill>
                  <a:schemeClr val="tx1"/>
                </a:solidFill>
                <a:latin typeface="Architects Daughter" panose="02000505000000020004" pitchFamily="2" charset="0"/>
              </a:defRPr>
            </a:lvl7pPr>
            <a:lvl8pPr marL="3529892" indent="-235972" eaLnBrk="0" fontAlgn="base" hangingPunct="0">
              <a:spcBef>
                <a:spcPct val="30000"/>
              </a:spcBef>
              <a:spcAft>
                <a:spcPct val="0"/>
              </a:spcAft>
              <a:defRPr sz="1200">
                <a:solidFill>
                  <a:schemeClr val="tx1"/>
                </a:solidFill>
                <a:latin typeface="Architects Daughter" panose="02000505000000020004" pitchFamily="2" charset="0"/>
              </a:defRPr>
            </a:lvl8pPr>
            <a:lvl9pPr marL="3995373" indent="-235972" eaLnBrk="0" fontAlgn="base" hangingPunct="0">
              <a:spcBef>
                <a:spcPct val="30000"/>
              </a:spcBef>
              <a:spcAft>
                <a:spcPct val="0"/>
              </a:spcAft>
              <a:defRPr sz="1200">
                <a:solidFill>
                  <a:schemeClr val="tx1"/>
                </a:solidFill>
                <a:latin typeface="Architects Daughter" panose="02000505000000020004" pitchFamily="2" charset="0"/>
              </a:defRPr>
            </a:lvl9pPr>
          </a:lstStyle>
          <a:p>
            <a:pPr>
              <a:spcBef>
                <a:spcPct val="0"/>
              </a:spcBef>
            </a:pPr>
            <a:fld id="{C8DAE745-F8C9-4F62-8F4A-93945FF11A07}" type="slidenum">
              <a:rPr lang="en-US" altLang="en-US"/>
              <a:pPr>
                <a:spcBef>
                  <a:spcPct val="0"/>
                </a:spcBef>
              </a:pPr>
              <a:t>40</a:t>
            </a:fld>
            <a:endParaRPr lang="en-US" altLang="en-US"/>
          </a:p>
        </p:txBody>
      </p:sp>
      <p:sp>
        <p:nvSpPr>
          <p:cNvPr id="84995" name="Rectangle 2">
            <a:extLst>
              <a:ext uri="{FF2B5EF4-FFF2-40B4-BE49-F238E27FC236}">
                <a16:creationId xmlns:a16="http://schemas.microsoft.com/office/drawing/2014/main" id="{4C8E62AF-3A6E-4327-9677-9DB5FB005128}"/>
              </a:ext>
            </a:extLst>
          </p:cNvPr>
          <p:cNvSpPr>
            <a:spLocks noGrp="1" noRot="1" noChangeAspect="1" noChangeArrowheads="1" noTextEdit="1"/>
          </p:cNvSpPr>
          <p:nvPr>
            <p:ph type="sldImg"/>
            <p:custDataLst>
              <p:tags r:id="rId1"/>
            </p:custDataLst>
          </p:nvPr>
        </p:nvSpPr>
        <p:spPr>
          <a:ln/>
        </p:spPr>
      </p:sp>
      <p:sp>
        <p:nvSpPr>
          <p:cNvPr id="84996" name="Rectangle 3">
            <a:extLst>
              <a:ext uri="{FF2B5EF4-FFF2-40B4-BE49-F238E27FC236}">
                <a16:creationId xmlns:a16="http://schemas.microsoft.com/office/drawing/2014/main" id="{A5A2586D-9BB8-4613-8DD4-BB4075AAE7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US" altLang="en-US" sz="800" dirty="0">
              <a:latin typeface="Arial" panose="020B060402020202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Pass out the bags with the Preview Puzzles – have your teachers match a title, description and picture.</a:t>
            </a:r>
          </a:p>
          <a:p>
            <a:endParaRPr lang="en-US" dirty="0"/>
          </a:p>
          <a:p>
            <a:r>
              <a:rPr lang="en-US" dirty="0"/>
              <a:t>Review the answers when they are done. </a:t>
            </a:r>
          </a:p>
        </p:txBody>
      </p:sp>
      <p:sp>
        <p:nvSpPr>
          <p:cNvPr id="4" name="Slide Number Placeholder 3"/>
          <p:cNvSpPr>
            <a:spLocks noGrp="1"/>
          </p:cNvSpPr>
          <p:nvPr>
            <p:ph type="sldNum" sz="quarter" idx="5"/>
          </p:nvPr>
        </p:nvSpPr>
        <p:spPr/>
        <p:txBody>
          <a:bodyPr/>
          <a:lstStyle/>
          <a:p>
            <a:fld id="{F7EFED98-B859-40E5-AD27-BEF9A53B2399}" type="slidenum">
              <a:rPr lang="en-US" smtClean="0"/>
              <a:t>41</a:t>
            </a:fld>
            <a:endParaRPr lang="en-US"/>
          </a:p>
        </p:txBody>
      </p:sp>
    </p:spTree>
    <p:extLst>
      <p:ext uri="{BB962C8B-B14F-4D97-AF65-F5344CB8AC3E}">
        <p14:creationId xmlns:p14="http://schemas.microsoft.com/office/powerpoint/2010/main" val="3435989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with group.</a:t>
            </a:r>
          </a:p>
        </p:txBody>
      </p:sp>
      <p:sp>
        <p:nvSpPr>
          <p:cNvPr id="4" name="Slide Number Placeholder 3"/>
          <p:cNvSpPr>
            <a:spLocks noGrp="1"/>
          </p:cNvSpPr>
          <p:nvPr>
            <p:ph type="sldNum" sz="quarter" idx="5"/>
          </p:nvPr>
        </p:nvSpPr>
        <p:spPr/>
        <p:txBody>
          <a:bodyPr/>
          <a:lstStyle/>
          <a:p>
            <a:fld id="{474090D7-EA30-45C9-860E-96BC584F5939}" type="slidenum">
              <a:rPr lang="en-US" smtClean="0"/>
              <a:t>42</a:t>
            </a:fld>
            <a:endParaRPr lang="en-US"/>
          </a:p>
        </p:txBody>
      </p:sp>
    </p:spTree>
    <p:extLst>
      <p:ext uri="{BB962C8B-B14F-4D97-AF65-F5344CB8AC3E}">
        <p14:creationId xmlns:p14="http://schemas.microsoft.com/office/powerpoint/2010/main" val="2078629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34CE70-55C6-4E46-82C9-94A40AE4AD8D}" type="slidenum">
              <a:rPr lang="en-US" smtClean="0"/>
              <a:t>5</a:t>
            </a:fld>
            <a:endParaRPr lang="en-US"/>
          </a:p>
        </p:txBody>
      </p:sp>
    </p:spTree>
    <p:extLst>
      <p:ext uri="{BB962C8B-B14F-4D97-AF65-F5344CB8AC3E}">
        <p14:creationId xmlns:p14="http://schemas.microsoft.com/office/powerpoint/2010/main" val="12494591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a:extLst>
              <a:ext uri="{FF2B5EF4-FFF2-40B4-BE49-F238E27FC236}">
                <a16:creationId xmlns:a16="http://schemas.microsoft.com/office/drawing/2014/main" id="{79194ACC-C336-4ED4-A93E-67E1C276B1A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chitects Daughter" panose="02000505000000020004" pitchFamily="2" charset="0"/>
              </a:defRPr>
            </a:lvl1pPr>
            <a:lvl2pPr marL="769335" indent="-295775">
              <a:spcBef>
                <a:spcPct val="30000"/>
              </a:spcBef>
              <a:defRPr sz="1200">
                <a:solidFill>
                  <a:schemeClr val="tx1"/>
                </a:solidFill>
                <a:latin typeface="Architects Daughter" panose="02000505000000020004" pitchFamily="2" charset="0"/>
              </a:defRPr>
            </a:lvl2pPr>
            <a:lvl3pPr marL="1184712" indent="-235972">
              <a:spcBef>
                <a:spcPct val="30000"/>
              </a:spcBef>
              <a:defRPr sz="1200">
                <a:solidFill>
                  <a:schemeClr val="tx1"/>
                </a:solidFill>
                <a:latin typeface="Architects Daughter" panose="02000505000000020004" pitchFamily="2" charset="0"/>
              </a:defRPr>
            </a:lvl3pPr>
            <a:lvl4pPr marL="1659890" indent="-235972">
              <a:spcBef>
                <a:spcPct val="30000"/>
              </a:spcBef>
              <a:defRPr sz="1200">
                <a:solidFill>
                  <a:schemeClr val="tx1"/>
                </a:solidFill>
                <a:latin typeface="Architects Daughter" panose="02000505000000020004" pitchFamily="2" charset="0"/>
              </a:defRPr>
            </a:lvl4pPr>
            <a:lvl5pPr marL="2133451" indent="-235972">
              <a:spcBef>
                <a:spcPct val="30000"/>
              </a:spcBef>
              <a:defRPr sz="1200">
                <a:solidFill>
                  <a:schemeClr val="tx1"/>
                </a:solidFill>
                <a:latin typeface="Architects Daughter" panose="02000505000000020004" pitchFamily="2" charset="0"/>
              </a:defRPr>
            </a:lvl5pPr>
            <a:lvl6pPr marL="2598931" indent="-235972" eaLnBrk="0" fontAlgn="base" hangingPunct="0">
              <a:spcBef>
                <a:spcPct val="30000"/>
              </a:spcBef>
              <a:spcAft>
                <a:spcPct val="0"/>
              </a:spcAft>
              <a:defRPr sz="1200">
                <a:solidFill>
                  <a:schemeClr val="tx1"/>
                </a:solidFill>
                <a:latin typeface="Architects Daughter" panose="02000505000000020004" pitchFamily="2" charset="0"/>
              </a:defRPr>
            </a:lvl6pPr>
            <a:lvl7pPr marL="3064411" indent="-235972" eaLnBrk="0" fontAlgn="base" hangingPunct="0">
              <a:spcBef>
                <a:spcPct val="30000"/>
              </a:spcBef>
              <a:spcAft>
                <a:spcPct val="0"/>
              </a:spcAft>
              <a:defRPr sz="1200">
                <a:solidFill>
                  <a:schemeClr val="tx1"/>
                </a:solidFill>
                <a:latin typeface="Architects Daughter" panose="02000505000000020004" pitchFamily="2" charset="0"/>
              </a:defRPr>
            </a:lvl7pPr>
            <a:lvl8pPr marL="3529892" indent="-235972" eaLnBrk="0" fontAlgn="base" hangingPunct="0">
              <a:spcBef>
                <a:spcPct val="30000"/>
              </a:spcBef>
              <a:spcAft>
                <a:spcPct val="0"/>
              </a:spcAft>
              <a:defRPr sz="1200">
                <a:solidFill>
                  <a:schemeClr val="tx1"/>
                </a:solidFill>
                <a:latin typeface="Architects Daughter" panose="02000505000000020004" pitchFamily="2" charset="0"/>
              </a:defRPr>
            </a:lvl8pPr>
            <a:lvl9pPr marL="3995373" indent="-235972" eaLnBrk="0" fontAlgn="base" hangingPunct="0">
              <a:spcBef>
                <a:spcPct val="30000"/>
              </a:spcBef>
              <a:spcAft>
                <a:spcPct val="0"/>
              </a:spcAft>
              <a:defRPr sz="1200">
                <a:solidFill>
                  <a:schemeClr val="tx1"/>
                </a:solidFill>
                <a:latin typeface="Architects Daughter" panose="02000505000000020004" pitchFamily="2" charset="0"/>
              </a:defRPr>
            </a:lvl9pPr>
          </a:lstStyle>
          <a:p>
            <a:pPr>
              <a:spcBef>
                <a:spcPct val="0"/>
              </a:spcBef>
            </a:pPr>
            <a:fld id="{6A14CE3A-CC4D-4B6A-BBAD-A790CC62723C}" type="slidenum">
              <a:rPr lang="en-US" altLang="en-US"/>
              <a:pPr>
                <a:spcBef>
                  <a:spcPct val="0"/>
                </a:spcBef>
              </a:pPr>
              <a:t>43</a:t>
            </a:fld>
            <a:endParaRPr lang="en-US" altLang="en-US"/>
          </a:p>
        </p:txBody>
      </p:sp>
      <p:sp>
        <p:nvSpPr>
          <p:cNvPr id="99331" name="Rectangle 2">
            <a:extLst>
              <a:ext uri="{FF2B5EF4-FFF2-40B4-BE49-F238E27FC236}">
                <a16:creationId xmlns:a16="http://schemas.microsoft.com/office/drawing/2014/main" id="{431463E7-41D4-42BC-8EBE-BF0BC5578E20}"/>
              </a:ext>
            </a:extLst>
          </p:cNvPr>
          <p:cNvSpPr>
            <a:spLocks noGrp="1" noRot="1" noChangeAspect="1" noChangeArrowheads="1" noTextEdit="1"/>
          </p:cNvSpPr>
          <p:nvPr>
            <p:ph type="sldImg"/>
            <p:custDataLst>
              <p:tags r:id="rId1"/>
            </p:custDataLst>
          </p:nvPr>
        </p:nvSpPr>
        <p:spPr>
          <a:xfrm>
            <a:off x="1196975" y="715963"/>
            <a:ext cx="4768850" cy="3576637"/>
          </a:xfrm>
          <a:ln/>
        </p:spPr>
      </p:sp>
      <p:sp>
        <p:nvSpPr>
          <p:cNvPr id="99332" name="Rectangle 3">
            <a:extLst>
              <a:ext uri="{FF2B5EF4-FFF2-40B4-BE49-F238E27FC236}">
                <a16:creationId xmlns:a16="http://schemas.microsoft.com/office/drawing/2014/main" id="{B53E5F4B-072C-412F-84B4-E7F306CB4925}"/>
              </a:ext>
            </a:extLst>
          </p:cNvPr>
          <p:cNvSpPr>
            <a:spLocks noGrp="1" noChangeArrowheads="1"/>
          </p:cNvSpPr>
          <p:nvPr>
            <p:ph type="body" idx="1"/>
          </p:nvPr>
        </p:nvSpPr>
        <p:spPr>
          <a:xfrm>
            <a:off x="954951" y="4530515"/>
            <a:ext cx="5249795" cy="429342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Pat yourself on your back, then give me 5 new things you have learned so far. I have them count down on their fingers.</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4DA3E-5201-2685-3116-221EBF7A2D1F}"/>
            </a:ext>
          </a:extLst>
        </p:cNvPr>
        <p:cNvGrpSpPr/>
        <p:nvPr/>
      </p:nvGrpSpPr>
      <p:grpSpPr>
        <a:xfrm>
          <a:off x="0" y="0"/>
          <a:ext cx="0" cy="0"/>
          <a:chOff x="0" y="0"/>
          <a:chExt cx="0" cy="0"/>
        </a:xfrm>
      </p:grpSpPr>
      <p:sp>
        <p:nvSpPr>
          <p:cNvPr id="84994" name="Rectangle 7">
            <a:extLst>
              <a:ext uri="{FF2B5EF4-FFF2-40B4-BE49-F238E27FC236}">
                <a16:creationId xmlns:a16="http://schemas.microsoft.com/office/drawing/2014/main" id="{292CEED7-8D58-B90F-35B1-8FF66F1E4D7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chitects Daughter" panose="02000505000000020004" pitchFamily="2" charset="0"/>
              </a:defRPr>
            </a:lvl1pPr>
            <a:lvl2pPr marL="769335" indent="-295775">
              <a:spcBef>
                <a:spcPct val="30000"/>
              </a:spcBef>
              <a:defRPr sz="1200">
                <a:solidFill>
                  <a:schemeClr val="tx1"/>
                </a:solidFill>
                <a:latin typeface="Architects Daughter" panose="02000505000000020004" pitchFamily="2" charset="0"/>
              </a:defRPr>
            </a:lvl2pPr>
            <a:lvl3pPr marL="1184712" indent="-235972">
              <a:spcBef>
                <a:spcPct val="30000"/>
              </a:spcBef>
              <a:defRPr sz="1200">
                <a:solidFill>
                  <a:schemeClr val="tx1"/>
                </a:solidFill>
                <a:latin typeface="Architects Daughter" panose="02000505000000020004" pitchFamily="2" charset="0"/>
              </a:defRPr>
            </a:lvl3pPr>
            <a:lvl4pPr marL="1659890" indent="-235972">
              <a:spcBef>
                <a:spcPct val="30000"/>
              </a:spcBef>
              <a:defRPr sz="1200">
                <a:solidFill>
                  <a:schemeClr val="tx1"/>
                </a:solidFill>
                <a:latin typeface="Architects Daughter" panose="02000505000000020004" pitchFamily="2" charset="0"/>
              </a:defRPr>
            </a:lvl4pPr>
            <a:lvl5pPr marL="2133451" indent="-235972">
              <a:spcBef>
                <a:spcPct val="30000"/>
              </a:spcBef>
              <a:defRPr sz="1200">
                <a:solidFill>
                  <a:schemeClr val="tx1"/>
                </a:solidFill>
                <a:latin typeface="Architects Daughter" panose="02000505000000020004" pitchFamily="2" charset="0"/>
              </a:defRPr>
            </a:lvl5pPr>
            <a:lvl6pPr marL="2598931" indent="-235972" eaLnBrk="0" fontAlgn="base" hangingPunct="0">
              <a:spcBef>
                <a:spcPct val="30000"/>
              </a:spcBef>
              <a:spcAft>
                <a:spcPct val="0"/>
              </a:spcAft>
              <a:defRPr sz="1200">
                <a:solidFill>
                  <a:schemeClr val="tx1"/>
                </a:solidFill>
                <a:latin typeface="Architects Daughter" panose="02000505000000020004" pitchFamily="2" charset="0"/>
              </a:defRPr>
            </a:lvl6pPr>
            <a:lvl7pPr marL="3064411" indent="-235972" eaLnBrk="0" fontAlgn="base" hangingPunct="0">
              <a:spcBef>
                <a:spcPct val="30000"/>
              </a:spcBef>
              <a:spcAft>
                <a:spcPct val="0"/>
              </a:spcAft>
              <a:defRPr sz="1200">
                <a:solidFill>
                  <a:schemeClr val="tx1"/>
                </a:solidFill>
                <a:latin typeface="Architects Daughter" panose="02000505000000020004" pitchFamily="2" charset="0"/>
              </a:defRPr>
            </a:lvl7pPr>
            <a:lvl8pPr marL="3529892" indent="-235972" eaLnBrk="0" fontAlgn="base" hangingPunct="0">
              <a:spcBef>
                <a:spcPct val="30000"/>
              </a:spcBef>
              <a:spcAft>
                <a:spcPct val="0"/>
              </a:spcAft>
              <a:defRPr sz="1200">
                <a:solidFill>
                  <a:schemeClr val="tx1"/>
                </a:solidFill>
                <a:latin typeface="Architects Daughter" panose="02000505000000020004" pitchFamily="2" charset="0"/>
              </a:defRPr>
            </a:lvl8pPr>
            <a:lvl9pPr marL="3995373" indent="-235972" eaLnBrk="0" fontAlgn="base" hangingPunct="0">
              <a:spcBef>
                <a:spcPct val="30000"/>
              </a:spcBef>
              <a:spcAft>
                <a:spcPct val="0"/>
              </a:spcAft>
              <a:defRPr sz="1200">
                <a:solidFill>
                  <a:schemeClr val="tx1"/>
                </a:solidFill>
                <a:latin typeface="Architects Daughter" panose="02000505000000020004" pitchFamily="2" charset="0"/>
              </a:defRPr>
            </a:lvl9pPr>
          </a:lstStyle>
          <a:p>
            <a:pPr>
              <a:spcBef>
                <a:spcPct val="0"/>
              </a:spcBef>
            </a:pPr>
            <a:fld id="{C8DAE745-F8C9-4F62-8F4A-93945FF11A07}" type="slidenum">
              <a:rPr lang="en-US" altLang="en-US"/>
              <a:pPr>
                <a:spcBef>
                  <a:spcPct val="0"/>
                </a:spcBef>
              </a:pPr>
              <a:t>44</a:t>
            </a:fld>
            <a:endParaRPr lang="en-US" altLang="en-US"/>
          </a:p>
        </p:txBody>
      </p:sp>
      <p:sp>
        <p:nvSpPr>
          <p:cNvPr id="84995" name="Rectangle 2">
            <a:extLst>
              <a:ext uri="{FF2B5EF4-FFF2-40B4-BE49-F238E27FC236}">
                <a16:creationId xmlns:a16="http://schemas.microsoft.com/office/drawing/2014/main" id="{E14CB2B9-E5F0-2E18-B860-19EDF3DE932D}"/>
              </a:ext>
            </a:extLst>
          </p:cNvPr>
          <p:cNvSpPr>
            <a:spLocks noGrp="1" noRot="1" noChangeAspect="1" noChangeArrowheads="1" noTextEdit="1"/>
          </p:cNvSpPr>
          <p:nvPr>
            <p:ph type="sldImg"/>
            <p:custDataLst>
              <p:tags r:id="rId1"/>
            </p:custDataLst>
          </p:nvPr>
        </p:nvSpPr>
        <p:spPr>
          <a:ln/>
        </p:spPr>
      </p:sp>
      <p:sp>
        <p:nvSpPr>
          <p:cNvPr id="84996" name="Rectangle 3">
            <a:extLst>
              <a:ext uri="{FF2B5EF4-FFF2-40B4-BE49-F238E27FC236}">
                <a16:creationId xmlns:a16="http://schemas.microsoft.com/office/drawing/2014/main" id="{AFF9DAA3-AB16-381B-63A8-49ABF66B316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1" i="0" kern="1200" dirty="0">
                <a:solidFill>
                  <a:schemeClr val="tx1"/>
                </a:solidFill>
                <a:effectLst/>
                <a:latin typeface="+mn-lt"/>
                <a:ea typeface="+mn-ea"/>
                <a:cs typeface="+mn-cs"/>
              </a:rPr>
              <a:t>Reduces cognitive load during reading.</a:t>
            </a:r>
            <a:r>
              <a:rPr lang="en-US" sz="1200" b="0" i="0" kern="1200" dirty="0">
                <a:solidFill>
                  <a:schemeClr val="tx1"/>
                </a:solidFill>
                <a:effectLst/>
                <a:latin typeface="+mn-lt"/>
                <a:ea typeface="+mn-ea"/>
                <a:cs typeface="+mn-cs"/>
              </a:rPr>
              <a:t> When students already know key terms, they can devote their mental energy to comprehending ideas and making connections rather than stopping to decode unfamiliar words, which keeps the flow of reading intact.</a:t>
            </a:r>
          </a:p>
          <a:p>
            <a:r>
              <a:rPr lang="en-US" sz="1200" b="1" i="0" kern="1200" dirty="0">
                <a:solidFill>
                  <a:schemeClr val="tx1"/>
                </a:solidFill>
                <a:effectLst/>
                <a:latin typeface="+mn-lt"/>
                <a:ea typeface="+mn-ea"/>
                <a:cs typeface="+mn-cs"/>
              </a:rPr>
              <a:t>Builds the background knowledge needed to access the text.</a:t>
            </a:r>
            <a:r>
              <a:rPr lang="en-US" sz="1200" b="0" i="0" kern="1200" dirty="0">
                <a:solidFill>
                  <a:schemeClr val="tx1"/>
                </a:solidFill>
                <a:effectLst/>
                <a:latin typeface="+mn-lt"/>
                <a:ea typeface="+mn-ea"/>
                <a:cs typeface="+mn-cs"/>
              </a:rPr>
              <a:t> Content vocabulary often carries the core concepts of a subject (e.g., </a:t>
            </a:r>
            <a:r>
              <a:rPr lang="en-US" sz="1200" b="0" i="1" kern="1200" dirty="0">
                <a:solidFill>
                  <a:schemeClr val="tx1"/>
                </a:solidFill>
                <a:effectLst/>
                <a:latin typeface="+mn-lt"/>
                <a:ea typeface="+mn-ea"/>
                <a:cs typeface="+mn-cs"/>
              </a:rPr>
              <a:t>photosynthesis</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democracy</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denominator</a:t>
            </a:r>
            <a:r>
              <a:rPr lang="en-US" sz="1200" b="0" i="0" kern="1200" dirty="0">
                <a:solidFill>
                  <a:schemeClr val="tx1"/>
                </a:solidFill>
                <a:effectLst/>
                <a:latin typeface="+mn-lt"/>
                <a:ea typeface="+mn-ea"/>
                <a:cs typeface="+mn-cs"/>
              </a:rPr>
              <a:t>), so pre-teaching these terms gives students the conceptual hooks to understand what they read instead of encountering ideas cold.</a:t>
            </a:r>
          </a:p>
          <a:p>
            <a:r>
              <a:rPr lang="en-US" sz="1200" b="1" i="0" kern="1200" dirty="0">
                <a:solidFill>
                  <a:schemeClr val="tx1"/>
                </a:solidFill>
                <a:effectLst/>
                <a:latin typeface="+mn-lt"/>
                <a:ea typeface="+mn-ea"/>
                <a:cs typeface="+mn-cs"/>
              </a:rPr>
              <a:t>Improves comprehension and retention.</a:t>
            </a:r>
            <a:r>
              <a:rPr lang="en-US" sz="1200" b="0" i="0" kern="1200" dirty="0">
                <a:solidFill>
                  <a:schemeClr val="tx1"/>
                </a:solidFill>
                <a:effectLst/>
                <a:latin typeface="+mn-lt"/>
                <a:ea typeface="+mn-ea"/>
                <a:cs typeface="+mn-cs"/>
              </a:rPr>
              <a:t> Research consistently links word knowledge to reading comprehension; students who understand the vocabulary going in are better able to grasp main ideas, follow arguments, and remember what they've read afterward.</a:t>
            </a:r>
          </a:p>
          <a:p>
            <a:r>
              <a:rPr lang="en-US" sz="1200" b="1" i="0" kern="1200" dirty="0">
                <a:solidFill>
                  <a:schemeClr val="tx1"/>
                </a:solidFill>
                <a:effectLst/>
                <a:latin typeface="+mn-lt"/>
                <a:ea typeface="+mn-ea"/>
                <a:cs typeface="+mn-cs"/>
              </a:rPr>
              <a:t>Promotes equity for diverse learners.</a:t>
            </a:r>
            <a:r>
              <a:rPr lang="en-US" sz="1200" b="0" i="0" kern="1200" dirty="0">
                <a:solidFill>
                  <a:schemeClr val="tx1"/>
                </a:solidFill>
                <a:effectLst/>
                <a:latin typeface="+mn-lt"/>
                <a:ea typeface="+mn-ea"/>
                <a:cs typeface="+mn-cs"/>
              </a:rPr>
              <a:t> Pre-teaching levels the playing field for English language learners, struggling readers, and students with less prior exposure to academic language, ensuring they aren't shut out of the content before they even begin.</a:t>
            </a:r>
          </a:p>
          <a:p>
            <a:br>
              <a:rPr lang="en-US" sz="800" dirty="0"/>
            </a:br>
            <a:endParaRPr lang="en-US" altLang="en-US" sz="800" dirty="0">
              <a:latin typeface="Arial" panose="020B0604020202020204" pitchFamily="34" charset="0"/>
            </a:endParaRPr>
          </a:p>
        </p:txBody>
      </p:sp>
    </p:spTree>
    <p:extLst>
      <p:ext uri="{BB962C8B-B14F-4D97-AF65-F5344CB8AC3E}">
        <p14:creationId xmlns:p14="http://schemas.microsoft.com/office/powerpoint/2010/main" val="9003431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F190B-4EA7-8E55-D726-FAA51C2D50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8A9753-5C6B-E5DC-328E-B39D0A6EB0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2A712A-1CBC-A8A7-3E55-3CE08BC7EE25}"/>
              </a:ext>
            </a:extLst>
          </p:cNvPr>
          <p:cNvSpPr>
            <a:spLocks noGrp="1"/>
          </p:cNvSpPr>
          <p:nvPr>
            <p:ph type="body" idx="1"/>
          </p:nvPr>
        </p:nvSpPr>
        <p:spPr/>
        <p:txBody>
          <a:bodyPr/>
          <a:lstStyle/>
          <a:p>
            <a:r>
              <a:rPr lang="en-US" dirty="0"/>
              <a:t>Let’s take a look at explicit vocabulary instruction.</a:t>
            </a:r>
          </a:p>
        </p:txBody>
      </p:sp>
      <p:sp>
        <p:nvSpPr>
          <p:cNvPr id="4" name="Slide Number Placeholder 3">
            <a:extLst>
              <a:ext uri="{FF2B5EF4-FFF2-40B4-BE49-F238E27FC236}">
                <a16:creationId xmlns:a16="http://schemas.microsoft.com/office/drawing/2014/main" id="{B2FB9B5F-ABE7-5ADF-A7D4-EF66A63AB6C1}"/>
              </a:ext>
            </a:extLst>
          </p:cNvPr>
          <p:cNvSpPr>
            <a:spLocks noGrp="1"/>
          </p:cNvSpPr>
          <p:nvPr>
            <p:ph type="sldNum" sz="quarter" idx="5"/>
          </p:nvPr>
        </p:nvSpPr>
        <p:spPr/>
        <p:txBody>
          <a:bodyPr/>
          <a:lstStyle/>
          <a:p>
            <a:fld id="{474090D7-EA30-45C9-860E-96BC584F5939}" type="slidenum">
              <a:rPr lang="en-US" smtClean="0"/>
              <a:t>45</a:t>
            </a:fld>
            <a:endParaRPr lang="en-US"/>
          </a:p>
        </p:txBody>
      </p:sp>
    </p:spTree>
    <p:extLst>
      <p:ext uri="{BB962C8B-B14F-4D97-AF65-F5344CB8AC3E}">
        <p14:creationId xmlns:p14="http://schemas.microsoft.com/office/powerpoint/2010/main" val="6266105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a:extLst>
              <a:ext uri="{FF2B5EF4-FFF2-40B4-BE49-F238E27FC236}">
                <a16:creationId xmlns:a16="http://schemas.microsoft.com/office/drawing/2014/main" id="{F2A8B8F6-67DE-4CFA-AC4A-806AF34BE42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chitects Daughter" panose="02000505000000020004" pitchFamily="2" charset="0"/>
              </a:defRPr>
            </a:lvl1pPr>
            <a:lvl2pPr marL="769335" indent="-295775">
              <a:spcBef>
                <a:spcPct val="30000"/>
              </a:spcBef>
              <a:defRPr sz="1200">
                <a:solidFill>
                  <a:schemeClr val="tx1"/>
                </a:solidFill>
                <a:latin typeface="Architects Daughter" panose="02000505000000020004" pitchFamily="2" charset="0"/>
              </a:defRPr>
            </a:lvl2pPr>
            <a:lvl3pPr marL="1184712" indent="-235972">
              <a:spcBef>
                <a:spcPct val="30000"/>
              </a:spcBef>
              <a:defRPr sz="1200">
                <a:solidFill>
                  <a:schemeClr val="tx1"/>
                </a:solidFill>
                <a:latin typeface="Architects Daughter" panose="02000505000000020004" pitchFamily="2" charset="0"/>
              </a:defRPr>
            </a:lvl3pPr>
            <a:lvl4pPr marL="1659890" indent="-235972">
              <a:spcBef>
                <a:spcPct val="30000"/>
              </a:spcBef>
              <a:defRPr sz="1200">
                <a:solidFill>
                  <a:schemeClr val="tx1"/>
                </a:solidFill>
                <a:latin typeface="Architects Daughter" panose="02000505000000020004" pitchFamily="2" charset="0"/>
              </a:defRPr>
            </a:lvl4pPr>
            <a:lvl5pPr marL="2133451" indent="-235972">
              <a:spcBef>
                <a:spcPct val="30000"/>
              </a:spcBef>
              <a:defRPr sz="1200">
                <a:solidFill>
                  <a:schemeClr val="tx1"/>
                </a:solidFill>
                <a:latin typeface="Architects Daughter" panose="02000505000000020004" pitchFamily="2" charset="0"/>
              </a:defRPr>
            </a:lvl5pPr>
            <a:lvl6pPr marL="2598931" indent="-235972" eaLnBrk="0" fontAlgn="base" hangingPunct="0">
              <a:spcBef>
                <a:spcPct val="30000"/>
              </a:spcBef>
              <a:spcAft>
                <a:spcPct val="0"/>
              </a:spcAft>
              <a:defRPr sz="1200">
                <a:solidFill>
                  <a:schemeClr val="tx1"/>
                </a:solidFill>
                <a:latin typeface="Architects Daughter" panose="02000505000000020004" pitchFamily="2" charset="0"/>
              </a:defRPr>
            </a:lvl6pPr>
            <a:lvl7pPr marL="3064411" indent="-235972" eaLnBrk="0" fontAlgn="base" hangingPunct="0">
              <a:spcBef>
                <a:spcPct val="30000"/>
              </a:spcBef>
              <a:spcAft>
                <a:spcPct val="0"/>
              </a:spcAft>
              <a:defRPr sz="1200">
                <a:solidFill>
                  <a:schemeClr val="tx1"/>
                </a:solidFill>
                <a:latin typeface="Architects Daughter" panose="02000505000000020004" pitchFamily="2" charset="0"/>
              </a:defRPr>
            </a:lvl7pPr>
            <a:lvl8pPr marL="3529892" indent="-235972" eaLnBrk="0" fontAlgn="base" hangingPunct="0">
              <a:spcBef>
                <a:spcPct val="30000"/>
              </a:spcBef>
              <a:spcAft>
                <a:spcPct val="0"/>
              </a:spcAft>
              <a:defRPr sz="1200">
                <a:solidFill>
                  <a:schemeClr val="tx1"/>
                </a:solidFill>
                <a:latin typeface="Architects Daughter" panose="02000505000000020004" pitchFamily="2" charset="0"/>
              </a:defRPr>
            </a:lvl8pPr>
            <a:lvl9pPr marL="3995373" indent="-235972" eaLnBrk="0" fontAlgn="base" hangingPunct="0">
              <a:spcBef>
                <a:spcPct val="30000"/>
              </a:spcBef>
              <a:spcAft>
                <a:spcPct val="0"/>
              </a:spcAft>
              <a:defRPr sz="1200">
                <a:solidFill>
                  <a:schemeClr val="tx1"/>
                </a:solidFill>
                <a:latin typeface="Architects Daughter" panose="02000505000000020004" pitchFamily="2" charset="0"/>
              </a:defRPr>
            </a:lvl9pPr>
          </a:lstStyle>
          <a:p>
            <a:pPr>
              <a:spcBef>
                <a:spcPct val="0"/>
              </a:spcBef>
            </a:pPr>
            <a:fld id="{44FEDC25-8B6F-46F3-98EE-F0EFF9940C3C}" type="slidenum">
              <a:rPr lang="en-US" altLang="en-US"/>
              <a:pPr>
                <a:spcBef>
                  <a:spcPct val="0"/>
                </a:spcBef>
              </a:pPr>
              <a:t>46</a:t>
            </a:fld>
            <a:endParaRPr lang="en-US" altLang="en-US"/>
          </a:p>
        </p:txBody>
      </p:sp>
      <p:sp>
        <p:nvSpPr>
          <p:cNvPr id="101379" name="Rectangle 2">
            <a:extLst>
              <a:ext uri="{FF2B5EF4-FFF2-40B4-BE49-F238E27FC236}">
                <a16:creationId xmlns:a16="http://schemas.microsoft.com/office/drawing/2014/main" id="{17413FF9-32D5-4713-9699-14EDD6C78AF7}"/>
              </a:ext>
            </a:extLst>
          </p:cNvPr>
          <p:cNvSpPr>
            <a:spLocks noGrp="1" noRot="1" noChangeAspect="1" noChangeArrowheads="1" noTextEdit="1"/>
          </p:cNvSpPr>
          <p:nvPr>
            <p:ph type="sldImg"/>
            <p:custDataLst>
              <p:tags r:id="rId1"/>
            </p:custDataLst>
          </p:nvPr>
        </p:nvSpPr>
        <p:spPr>
          <a:ln/>
        </p:spPr>
      </p:sp>
      <p:sp>
        <p:nvSpPr>
          <p:cNvPr id="101380" name="Rectangle 3">
            <a:extLst>
              <a:ext uri="{FF2B5EF4-FFF2-40B4-BE49-F238E27FC236}">
                <a16:creationId xmlns:a16="http://schemas.microsoft.com/office/drawing/2014/main" id="{B595EEEC-26FA-4550-BF8B-A5FA040D8A3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US" altLang="en-US" sz="800" dirty="0">
              <a:latin typeface="Arial" panose="020B0604020202020204"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Prep for this portion of the activity by taping different reading strategies on chart paper. Post the reading strategies around the room. Give teachers different colored markers and allow the teachers to visit and then write their thoughts on a post-it note next to each strategy. </a:t>
            </a:r>
          </a:p>
        </p:txBody>
      </p:sp>
      <p:sp>
        <p:nvSpPr>
          <p:cNvPr id="4" name="Slide Number Placeholder 3"/>
          <p:cNvSpPr>
            <a:spLocks noGrp="1"/>
          </p:cNvSpPr>
          <p:nvPr>
            <p:ph type="sldNum" sz="quarter" idx="5"/>
          </p:nvPr>
        </p:nvSpPr>
        <p:spPr/>
        <p:txBody>
          <a:bodyPr/>
          <a:lstStyle/>
          <a:p>
            <a:fld id="{474090D7-EA30-45C9-860E-96BC584F5939}" type="slidenum">
              <a:rPr lang="en-US" smtClean="0"/>
              <a:t>47</a:t>
            </a:fld>
            <a:endParaRPr lang="en-US"/>
          </a:p>
        </p:txBody>
      </p:sp>
    </p:spTree>
    <p:extLst>
      <p:ext uri="{BB962C8B-B14F-4D97-AF65-F5344CB8AC3E}">
        <p14:creationId xmlns:p14="http://schemas.microsoft.com/office/powerpoint/2010/main" val="404663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Debrief after chalk talk</a:t>
            </a:r>
          </a:p>
        </p:txBody>
      </p:sp>
      <p:sp>
        <p:nvSpPr>
          <p:cNvPr id="4" name="Slide Number Placeholder 3"/>
          <p:cNvSpPr>
            <a:spLocks noGrp="1"/>
          </p:cNvSpPr>
          <p:nvPr>
            <p:ph type="sldNum" sz="quarter" idx="5"/>
          </p:nvPr>
        </p:nvSpPr>
        <p:spPr/>
        <p:txBody>
          <a:bodyPr/>
          <a:lstStyle/>
          <a:p>
            <a:fld id="{474090D7-EA30-45C9-860E-96BC584F5939}" type="slidenum">
              <a:rPr lang="en-US" smtClean="0"/>
              <a:t>48</a:t>
            </a:fld>
            <a:endParaRPr lang="en-US"/>
          </a:p>
        </p:txBody>
      </p:sp>
    </p:spTree>
    <p:extLst>
      <p:ext uri="{BB962C8B-B14F-4D97-AF65-F5344CB8AC3E}">
        <p14:creationId xmlns:p14="http://schemas.microsoft.com/office/powerpoint/2010/main" val="20786290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a:extLst>
              <a:ext uri="{FF2B5EF4-FFF2-40B4-BE49-F238E27FC236}">
                <a16:creationId xmlns:a16="http://schemas.microsoft.com/office/drawing/2014/main" id="{5D82C6E8-A180-48A9-9808-F727233303B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chitects Daughter" panose="02000505000000020004" pitchFamily="2" charset="0"/>
              </a:defRPr>
            </a:lvl1pPr>
            <a:lvl2pPr marL="769335" indent="-295775">
              <a:spcBef>
                <a:spcPct val="30000"/>
              </a:spcBef>
              <a:defRPr sz="1200">
                <a:solidFill>
                  <a:schemeClr val="tx1"/>
                </a:solidFill>
                <a:latin typeface="Architects Daughter" panose="02000505000000020004" pitchFamily="2" charset="0"/>
              </a:defRPr>
            </a:lvl2pPr>
            <a:lvl3pPr marL="1184712" indent="-235972">
              <a:spcBef>
                <a:spcPct val="30000"/>
              </a:spcBef>
              <a:defRPr sz="1200">
                <a:solidFill>
                  <a:schemeClr val="tx1"/>
                </a:solidFill>
                <a:latin typeface="Architects Daughter" panose="02000505000000020004" pitchFamily="2" charset="0"/>
              </a:defRPr>
            </a:lvl3pPr>
            <a:lvl4pPr marL="1659890" indent="-235972">
              <a:spcBef>
                <a:spcPct val="30000"/>
              </a:spcBef>
              <a:defRPr sz="1200">
                <a:solidFill>
                  <a:schemeClr val="tx1"/>
                </a:solidFill>
                <a:latin typeface="Architects Daughter" panose="02000505000000020004" pitchFamily="2" charset="0"/>
              </a:defRPr>
            </a:lvl4pPr>
            <a:lvl5pPr marL="2133451" indent="-235972">
              <a:spcBef>
                <a:spcPct val="30000"/>
              </a:spcBef>
              <a:defRPr sz="1200">
                <a:solidFill>
                  <a:schemeClr val="tx1"/>
                </a:solidFill>
                <a:latin typeface="Architects Daughter" panose="02000505000000020004" pitchFamily="2" charset="0"/>
              </a:defRPr>
            </a:lvl5pPr>
            <a:lvl6pPr marL="2598931" indent="-235972" eaLnBrk="0" fontAlgn="base" hangingPunct="0">
              <a:spcBef>
                <a:spcPct val="30000"/>
              </a:spcBef>
              <a:spcAft>
                <a:spcPct val="0"/>
              </a:spcAft>
              <a:defRPr sz="1200">
                <a:solidFill>
                  <a:schemeClr val="tx1"/>
                </a:solidFill>
                <a:latin typeface="Architects Daughter" panose="02000505000000020004" pitchFamily="2" charset="0"/>
              </a:defRPr>
            </a:lvl6pPr>
            <a:lvl7pPr marL="3064411" indent="-235972" eaLnBrk="0" fontAlgn="base" hangingPunct="0">
              <a:spcBef>
                <a:spcPct val="30000"/>
              </a:spcBef>
              <a:spcAft>
                <a:spcPct val="0"/>
              </a:spcAft>
              <a:defRPr sz="1200">
                <a:solidFill>
                  <a:schemeClr val="tx1"/>
                </a:solidFill>
                <a:latin typeface="Architects Daughter" panose="02000505000000020004" pitchFamily="2" charset="0"/>
              </a:defRPr>
            </a:lvl7pPr>
            <a:lvl8pPr marL="3529892" indent="-235972" eaLnBrk="0" fontAlgn="base" hangingPunct="0">
              <a:spcBef>
                <a:spcPct val="30000"/>
              </a:spcBef>
              <a:spcAft>
                <a:spcPct val="0"/>
              </a:spcAft>
              <a:defRPr sz="1200">
                <a:solidFill>
                  <a:schemeClr val="tx1"/>
                </a:solidFill>
                <a:latin typeface="Architects Daughter" panose="02000505000000020004" pitchFamily="2" charset="0"/>
              </a:defRPr>
            </a:lvl8pPr>
            <a:lvl9pPr marL="3995373" indent="-235972" eaLnBrk="0" fontAlgn="base" hangingPunct="0">
              <a:spcBef>
                <a:spcPct val="30000"/>
              </a:spcBef>
              <a:spcAft>
                <a:spcPct val="0"/>
              </a:spcAft>
              <a:defRPr sz="1200">
                <a:solidFill>
                  <a:schemeClr val="tx1"/>
                </a:solidFill>
                <a:latin typeface="Architects Daughter" panose="02000505000000020004" pitchFamily="2" charset="0"/>
              </a:defRPr>
            </a:lvl9pPr>
          </a:lstStyle>
          <a:p>
            <a:pPr>
              <a:spcBef>
                <a:spcPct val="0"/>
              </a:spcBef>
            </a:pPr>
            <a:fld id="{DDC61C2A-B12C-4E03-8D47-A5DCB6BD932E}" type="slidenum">
              <a:rPr lang="en-US" altLang="en-US"/>
              <a:pPr>
                <a:spcBef>
                  <a:spcPct val="0"/>
                </a:spcBef>
              </a:pPr>
              <a:t>49</a:t>
            </a:fld>
            <a:endParaRPr lang="en-US" altLang="en-US"/>
          </a:p>
        </p:txBody>
      </p:sp>
      <p:sp>
        <p:nvSpPr>
          <p:cNvPr id="107523" name="Rectangle 2">
            <a:extLst>
              <a:ext uri="{FF2B5EF4-FFF2-40B4-BE49-F238E27FC236}">
                <a16:creationId xmlns:a16="http://schemas.microsoft.com/office/drawing/2014/main" id="{62562491-0ACB-462B-A541-74DAED14ED5C}"/>
              </a:ext>
            </a:extLst>
          </p:cNvPr>
          <p:cNvSpPr>
            <a:spLocks noGrp="1" noRot="1" noChangeAspect="1" noChangeArrowheads="1" noTextEdit="1"/>
          </p:cNvSpPr>
          <p:nvPr>
            <p:ph type="sldImg"/>
            <p:custDataLst>
              <p:tags r:id="rId1"/>
            </p:custDataLst>
          </p:nvPr>
        </p:nvSpPr>
        <p:spPr>
          <a:ln/>
        </p:spPr>
      </p:sp>
      <p:sp>
        <p:nvSpPr>
          <p:cNvPr id="107524" name="Rectangle 3">
            <a:extLst>
              <a:ext uri="{FF2B5EF4-FFF2-40B4-BE49-F238E27FC236}">
                <a16:creationId xmlns:a16="http://schemas.microsoft.com/office/drawing/2014/main" id="{379168BA-9728-4988-B578-15810C255BE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US" altLang="en-US" sz="800" dirty="0">
                <a:latin typeface="Arial" panose="020B0604020202020204" pitchFamily="34" charset="0"/>
              </a:rPr>
              <a:t>Share that there are actually two different phases of During Reading in Social Studies – the second part includes independent note making.</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want you to take a minute and think about the different types of notes you give in your class.  Share with your group.</a:t>
            </a:r>
          </a:p>
        </p:txBody>
      </p:sp>
      <p:sp>
        <p:nvSpPr>
          <p:cNvPr id="4" name="Slide Number Placeholder 3"/>
          <p:cNvSpPr>
            <a:spLocks noGrp="1"/>
          </p:cNvSpPr>
          <p:nvPr>
            <p:ph type="sldNum" sz="quarter" idx="5"/>
          </p:nvPr>
        </p:nvSpPr>
        <p:spPr/>
        <p:txBody>
          <a:bodyPr/>
          <a:lstStyle/>
          <a:p>
            <a:fld id="{635A52A9-B7B4-462F-AB5A-B0529042ED7D}" type="slidenum">
              <a:rPr lang="en-US" smtClean="0"/>
              <a:t>50</a:t>
            </a:fld>
            <a:endParaRPr lang="en-US"/>
          </a:p>
        </p:txBody>
      </p:sp>
    </p:spTree>
    <p:extLst>
      <p:ext uri="{BB962C8B-B14F-4D97-AF65-F5344CB8AC3E}">
        <p14:creationId xmlns:p14="http://schemas.microsoft.com/office/powerpoint/2010/main" val="35187340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042">
              <a:defRPr/>
            </a:pPr>
            <a:r>
              <a:rPr lang="en-US" dirty="0"/>
              <a:t>Our goal is to move </a:t>
            </a:r>
            <a:r>
              <a:rPr lang="en-US" b="1" dirty="0"/>
              <a:t>note taking </a:t>
            </a:r>
            <a:r>
              <a:rPr lang="en-US" dirty="0"/>
              <a:t>from a passive to an active process by combining </a:t>
            </a:r>
            <a:r>
              <a:rPr lang="en-US" b="1" dirty="0"/>
              <a:t>Social Studies skills with content</a:t>
            </a:r>
            <a:r>
              <a:rPr lang="en-US" dirty="0"/>
              <a:t> in the </a:t>
            </a:r>
            <a:r>
              <a:rPr lang="en-US" dirty="0">
                <a:solidFill>
                  <a:schemeClr val="tx1"/>
                </a:solidFill>
              </a:rPr>
              <a:t>note making </a:t>
            </a:r>
            <a:r>
              <a:rPr lang="en-US" dirty="0"/>
              <a:t>process. </a:t>
            </a:r>
          </a:p>
          <a:p>
            <a:endParaRPr lang="en-US" dirty="0"/>
          </a:p>
        </p:txBody>
      </p:sp>
      <p:sp>
        <p:nvSpPr>
          <p:cNvPr id="4" name="Slide Number Placeholder 3"/>
          <p:cNvSpPr>
            <a:spLocks noGrp="1"/>
          </p:cNvSpPr>
          <p:nvPr>
            <p:ph type="sldNum" sz="quarter" idx="5"/>
          </p:nvPr>
        </p:nvSpPr>
        <p:spPr/>
        <p:txBody>
          <a:bodyPr/>
          <a:lstStyle/>
          <a:p>
            <a:fld id="{F0FFDF5F-1B5E-4B09-B7F9-418E9680B1DF}" type="slidenum">
              <a:rPr lang="en-US" smtClean="0"/>
              <a:t>51</a:t>
            </a:fld>
            <a:endParaRPr lang="en-US"/>
          </a:p>
        </p:txBody>
      </p:sp>
    </p:spTree>
    <p:extLst>
      <p:ext uri="{BB962C8B-B14F-4D97-AF65-F5344CB8AC3E}">
        <p14:creationId xmlns:p14="http://schemas.microsoft.com/office/powerpoint/2010/main" val="325007173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look back at how all of this ties together. </a:t>
            </a:r>
          </a:p>
          <a:p>
            <a:endParaRPr lang="en-US" dirty="0"/>
          </a:p>
          <a:p>
            <a:r>
              <a:rPr lang="en-US" dirty="0"/>
              <a:t>Review next slides.</a:t>
            </a:r>
          </a:p>
        </p:txBody>
      </p:sp>
      <p:sp>
        <p:nvSpPr>
          <p:cNvPr id="4" name="Slide Number Placeholder 3"/>
          <p:cNvSpPr>
            <a:spLocks noGrp="1"/>
          </p:cNvSpPr>
          <p:nvPr>
            <p:ph type="sldNum" sz="quarter" idx="5"/>
          </p:nvPr>
        </p:nvSpPr>
        <p:spPr/>
        <p:txBody>
          <a:bodyPr/>
          <a:lstStyle/>
          <a:p>
            <a:fld id="{474090D7-EA30-45C9-860E-96BC584F5939}" type="slidenum">
              <a:rPr lang="en-US" smtClean="0"/>
              <a:t>52</a:t>
            </a:fld>
            <a:endParaRPr lang="en-US"/>
          </a:p>
        </p:txBody>
      </p:sp>
    </p:spTree>
    <p:extLst>
      <p:ext uri="{BB962C8B-B14F-4D97-AF65-F5344CB8AC3E}">
        <p14:creationId xmlns:p14="http://schemas.microsoft.com/office/powerpoint/2010/main" val="9776554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34CE70-55C6-4E46-82C9-94A40AE4AD8D}" type="slidenum">
              <a:rPr lang="en-US" smtClean="0"/>
              <a:t>6</a:t>
            </a:fld>
            <a:endParaRPr lang="en-US"/>
          </a:p>
        </p:txBody>
      </p:sp>
    </p:spTree>
    <p:extLst>
      <p:ext uri="{BB962C8B-B14F-4D97-AF65-F5344CB8AC3E}">
        <p14:creationId xmlns:p14="http://schemas.microsoft.com/office/powerpoint/2010/main" val="230104387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81AC1E-095D-226D-4B98-57B30C3532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FA3ACB-B801-B568-4CBF-ED40A01146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2CE360-D687-888F-0A61-BF745A012A28}"/>
              </a:ext>
            </a:extLst>
          </p:cNvPr>
          <p:cNvSpPr>
            <a:spLocks noGrp="1"/>
          </p:cNvSpPr>
          <p:nvPr>
            <p:ph type="body" idx="1"/>
          </p:nvPr>
        </p:nvSpPr>
        <p:spPr/>
        <p:txBody>
          <a:bodyPr/>
          <a:lstStyle/>
          <a:p>
            <a:r>
              <a:rPr lang="en-US" dirty="0"/>
              <a:t>1. Identify the content you will be teaching. Is it the legislative branch? The Geography of Russia? The impact of World War II? Determining your content and making sure it is chunked into manageable pieces is essential for the first step.  Think to yourself, what do I need to teach and how much of the content can the students reasonably learn in a class period. What are my students reading to gain this content knowledge. </a:t>
            </a:r>
          </a:p>
        </p:txBody>
      </p:sp>
      <p:sp>
        <p:nvSpPr>
          <p:cNvPr id="4" name="Slide Number Placeholder 3">
            <a:extLst>
              <a:ext uri="{FF2B5EF4-FFF2-40B4-BE49-F238E27FC236}">
                <a16:creationId xmlns:a16="http://schemas.microsoft.com/office/drawing/2014/main" id="{1BA4DE2E-1F97-DD98-A7C4-73C3E473ABF1}"/>
              </a:ext>
            </a:extLst>
          </p:cNvPr>
          <p:cNvSpPr>
            <a:spLocks noGrp="1"/>
          </p:cNvSpPr>
          <p:nvPr>
            <p:ph type="sldNum" sz="quarter" idx="5"/>
          </p:nvPr>
        </p:nvSpPr>
        <p:spPr/>
        <p:txBody>
          <a:bodyPr/>
          <a:lstStyle/>
          <a:p>
            <a:fld id="{F0FFDF5F-1B5E-4B09-B7F9-418E9680B1DF}" type="slidenum">
              <a:rPr lang="en-US" smtClean="0"/>
              <a:t>53</a:t>
            </a:fld>
            <a:endParaRPr lang="en-US"/>
          </a:p>
        </p:txBody>
      </p:sp>
    </p:spTree>
    <p:extLst>
      <p:ext uri="{BB962C8B-B14F-4D97-AF65-F5344CB8AC3E}">
        <p14:creationId xmlns:p14="http://schemas.microsoft.com/office/powerpoint/2010/main" val="18130678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7FC40-BB60-4D44-615D-756F8CE0DE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DC4C44-8CFD-CC36-40B7-06F12261B9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6EF3EA-7E3C-F774-E6B7-735857367921}"/>
              </a:ext>
            </a:extLst>
          </p:cNvPr>
          <p:cNvSpPr>
            <a:spLocks noGrp="1"/>
          </p:cNvSpPr>
          <p:nvPr>
            <p:ph type="body" idx="1"/>
          </p:nvPr>
        </p:nvSpPr>
        <p:spPr/>
        <p:txBody>
          <a:bodyPr/>
          <a:lstStyle/>
          <a:p>
            <a:r>
              <a:rPr lang="en-US" dirty="0"/>
              <a:t>2. Once you have identified the content, you need to think about what skill works best for the content.  For example, if you are teaching the events leading to World War II, your skills could be cause and effect or sequencing.  If you are teaching the geography of Russia, you may focus on interpreting maps or categorization. If you are teaching the impact of elections, you could focus on summarization or making predictions. </a:t>
            </a:r>
          </a:p>
        </p:txBody>
      </p:sp>
      <p:sp>
        <p:nvSpPr>
          <p:cNvPr id="4" name="Slide Number Placeholder 3">
            <a:extLst>
              <a:ext uri="{FF2B5EF4-FFF2-40B4-BE49-F238E27FC236}">
                <a16:creationId xmlns:a16="http://schemas.microsoft.com/office/drawing/2014/main" id="{C9850933-63F7-1105-9C9C-CA3C7DE28E7B}"/>
              </a:ext>
            </a:extLst>
          </p:cNvPr>
          <p:cNvSpPr>
            <a:spLocks noGrp="1"/>
          </p:cNvSpPr>
          <p:nvPr>
            <p:ph type="sldNum" sz="quarter" idx="5"/>
          </p:nvPr>
        </p:nvSpPr>
        <p:spPr/>
        <p:txBody>
          <a:bodyPr/>
          <a:lstStyle/>
          <a:p>
            <a:fld id="{F0FFDF5F-1B5E-4B09-B7F9-418E9680B1DF}" type="slidenum">
              <a:rPr lang="en-US" smtClean="0"/>
              <a:t>54</a:t>
            </a:fld>
            <a:endParaRPr lang="en-US"/>
          </a:p>
        </p:txBody>
      </p:sp>
    </p:spTree>
    <p:extLst>
      <p:ext uri="{BB962C8B-B14F-4D97-AF65-F5344CB8AC3E}">
        <p14:creationId xmlns:p14="http://schemas.microsoft.com/office/powerpoint/2010/main" val="328522945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20494-96F8-E6B8-9726-0DADE5AC61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6F5E3F-01AD-A895-F3AB-8553A932CC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6F3ECD-F559-7374-23D7-61EF1D7E7FD0}"/>
              </a:ext>
            </a:extLst>
          </p:cNvPr>
          <p:cNvSpPr>
            <a:spLocks noGrp="1"/>
          </p:cNvSpPr>
          <p:nvPr>
            <p:ph type="body" idx="1"/>
          </p:nvPr>
        </p:nvSpPr>
        <p:spPr/>
        <p:txBody>
          <a:bodyPr/>
          <a:lstStyle/>
          <a:p>
            <a:r>
              <a:rPr lang="en-US" dirty="0"/>
              <a:t>3. Choose a strategy based on the content and skill you want to reinforce. Let’s now take a look at these steps in detail. </a:t>
            </a:r>
          </a:p>
        </p:txBody>
      </p:sp>
      <p:sp>
        <p:nvSpPr>
          <p:cNvPr id="4" name="Slide Number Placeholder 3">
            <a:extLst>
              <a:ext uri="{FF2B5EF4-FFF2-40B4-BE49-F238E27FC236}">
                <a16:creationId xmlns:a16="http://schemas.microsoft.com/office/drawing/2014/main" id="{CCD1AED7-0CAF-D8E2-D4D0-7D184E9B0676}"/>
              </a:ext>
            </a:extLst>
          </p:cNvPr>
          <p:cNvSpPr>
            <a:spLocks noGrp="1"/>
          </p:cNvSpPr>
          <p:nvPr>
            <p:ph type="sldNum" sz="quarter" idx="5"/>
          </p:nvPr>
        </p:nvSpPr>
        <p:spPr/>
        <p:txBody>
          <a:bodyPr/>
          <a:lstStyle/>
          <a:p>
            <a:fld id="{F0FFDF5F-1B5E-4B09-B7F9-418E9680B1DF}" type="slidenum">
              <a:rPr lang="en-US" smtClean="0"/>
              <a:t>55</a:t>
            </a:fld>
            <a:endParaRPr lang="en-US"/>
          </a:p>
        </p:txBody>
      </p:sp>
    </p:spTree>
    <p:extLst>
      <p:ext uri="{BB962C8B-B14F-4D97-AF65-F5344CB8AC3E}">
        <p14:creationId xmlns:p14="http://schemas.microsoft.com/office/powerpoint/2010/main" val="325357993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Stand on one foot and summarize what you have learned so far</a:t>
            </a:r>
          </a:p>
        </p:txBody>
      </p:sp>
      <p:sp>
        <p:nvSpPr>
          <p:cNvPr id="4" name="Slide Number Placeholder 3"/>
          <p:cNvSpPr>
            <a:spLocks noGrp="1"/>
          </p:cNvSpPr>
          <p:nvPr>
            <p:ph type="sldNum" sz="quarter" idx="5"/>
          </p:nvPr>
        </p:nvSpPr>
        <p:spPr/>
        <p:txBody>
          <a:bodyPr/>
          <a:lstStyle/>
          <a:p>
            <a:fld id="{F94772A4-3E62-4DB2-81D2-6C4D5EC334C6}" type="slidenum">
              <a:rPr lang="en-US" smtClean="0"/>
              <a:t>57</a:t>
            </a:fld>
            <a:endParaRPr lang="en-US"/>
          </a:p>
        </p:txBody>
      </p:sp>
    </p:spTree>
    <p:extLst>
      <p:ext uri="{BB962C8B-B14F-4D97-AF65-F5344CB8AC3E}">
        <p14:creationId xmlns:p14="http://schemas.microsoft.com/office/powerpoint/2010/main" val="28896069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a:extLst>
              <a:ext uri="{FF2B5EF4-FFF2-40B4-BE49-F238E27FC236}">
                <a16:creationId xmlns:a16="http://schemas.microsoft.com/office/drawing/2014/main" id="{FEFFF3D8-7506-421C-9723-8EC96837442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chitects Daughter" panose="02000505000000020004" pitchFamily="2" charset="0"/>
              </a:defRPr>
            </a:lvl1pPr>
            <a:lvl2pPr marL="769335" indent="-295775">
              <a:spcBef>
                <a:spcPct val="30000"/>
              </a:spcBef>
              <a:defRPr sz="1200">
                <a:solidFill>
                  <a:schemeClr val="tx1"/>
                </a:solidFill>
                <a:latin typeface="Architects Daughter" panose="02000505000000020004" pitchFamily="2" charset="0"/>
              </a:defRPr>
            </a:lvl2pPr>
            <a:lvl3pPr marL="1184712" indent="-235972">
              <a:spcBef>
                <a:spcPct val="30000"/>
              </a:spcBef>
              <a:defRPr sz="1200">
                <a:solidFill>
                  <a:schemeClr val="tx1"/>
                </a:solidFill>
                <a:latin typeface="Architects Daughter" panose="02000505000000020004" pitchFamily="2" charset="0"/>
              </a:defRPr>
            </a:lvl3pPr>
            <a:lvl4pPr marL="1659890" indent="-235972">
              <a:spcBef>
                <a:spcPct val="30000"/>
              </a:spcBef>
              <a:defRPr sz="1200">
                <a:solidFill>
                  <a:schemeClr val="tx1"/>
                </a:solidFill>
                <a:latin typeface="Architects Daughter" panose="02000505000000020004" pitchFamily="2" charset="0"/>
              </a:defRPr>
            </a:lvl4pPr>
            <a:lvl5pPr marL="2133451" indent="-235972">
              <a:spcBef>
                <a:spcPct val="30000"/>
              </a:spcBef>
              <a:defRPr sz="1200">
                <a:solidFill>
                  <a:schemeClr val="tx1"/>
                </a:solidFill>
                <a:latin typeface="Architects Daughter" panose="02000505000000020004" pitchFamily="2" charset="0"/>
              </a:defRPr>
            </a:lvl5pPr>
            <a:lvl6pPr marL="2598931" indent="-235972" eaLnBrk="0" fontAlgn="base" hangingPunct="0">
              <a:spcBef>
                <a:spcPct val="30000"/>
              </a:spcBef>
              <a:spcAft>
                <a:spcPct val="0"/>
              </a:spcAft>
              <a:defRPr sz="1200">
                <a:solidFill>
                  <a:schemeClr val="tx1"/>
                </a:solidFill>
                <a:latin typeface="Architects Daughter" panose="02000505000000020004" pitchFamily="2" charset="0"/>
              </a:defRPr>
            </a:lvl6pPr>
            <a:lvl7pPr marL="3064411" indent="-235972" eaLnBrk="0" fontAlgn="base" hangingPunct="0">
              <a:spcBef>
                <a:spcPct val="30000"/>
              </a:spcBef>
              <a:spcAft>
                <a:spcPct val="0"/>
              </a:spcAft>
              <a:defRPr sz="1200">
                <a:solidFill>
                  <a:schemeClr val="tx1"/>
                </a:solidFill>
                <a:latin typeface="Architects Daughter" panose="02000505000000020004" pitchFamily="2" charset="0"/>
              </a:defRPr>
            </a:lvl7pPr>
            <a:lvl8pPr marL="3529892" indent="-235972" eaLnBrk="0" fontAlgn="base" hangingPunct="0">
              <a:spcBef>
                <a:spcPct val="30000"/>
              </a:spcBef>
              <a:spcAft>
                <a:spcPct val="0"/>
              </a:spcAft>
              <a:defRPr sz="1200">
                <a:solidFill>
                  <a:schemeClr val="tx1"/>
                </a:solidFill>
                <a:latin typeface="Architects Daughter" panose="02000505000000020004" pitchFamily="2" charset="0"/>
              </a:defRPr>
            </a:lvl8pPr>
            <a:lvl9pPr marL="3995373" indent="-235972" eaLnBrk="0" fontAlgn="base" hangingPunct="0">
              <a:spcBef>
                <a:spcPct val="30000"/>
              </a:spcBef>
              <a:spcAft>
                <a:spcPct val="0"/>
              </a:spcAft>
              <a:defRPr sz="1200">
                <a:solidFill>
                  <a:schemeClr val="tx1"/>
                </a:solidFill>
                <a:latin typeface="Architects Daughter" panose="02000505000000020004" pitchFamily="2" charset="0"/>
              </a:defRPr>
            </a:lvl9pPr>
          </a:lstStyle>
          <a:p>
            <a:pPr>
              <a:spcBef>
                <a:spcPct val="0"/>
              </a:spcBef>
            </a:pPr>
            <a:fld id="{ABF0FB07-4DA5-4296-A79A-EA3107AC31BB}" type="slidenum">
              <a:rPr lang="en-US" altLang="en-US"/>
              <a:pPr>
                <a:spcBef>
                  <a:spcPct val="0"/>
                </a:spcBef>
              </a:pPr>
              <a:t>58</a:t>
            </a:fld>
            <a:endParaRPr lang="en-US" altLang="en-US"/>
          </a:p>
        </p:txBody>
      </p:sp>
      <p:sp>
        <p:nvSpPr>
          <p:cNvPr id="124931" name="Rectangle 2">
            <a:extLst>
              <a:ext uri="{FF2B5EF4-FFF2-40B4-BE49-F238E27FC236}">
                <a16:creationId xmlns:a16="http://schemas.microsoft.com/office/drawing/2014/main" id="{92C15DE3-708A-41DB-A35B-56B6BBA75C3A}"/>
              </a:ext>
            </a:extLst>
          </p:cNvPr>
          <p:cNvSpPr>
            <a:spLocks noGrp="1" noRot="1" noChangeAspect="1" noChangeArrowheads="1" noTextEdit="1"/>
          </p:cNvSpPr>
          <p:nvPr>
            <p:ph type="sldImg"/>
            <p:custDataLst>
              <p:tags r:id="rId1"/>
            </p:custDataLst>
          </p:nvPr>
        </p:nvSpPr>
        <p:spPr>
          <a:ln/>
        </p:spPr>
      </p:sp>
      <p:sp>
        <p:nvSpPr>
          <p:cNvPr id="124932" name="Rectangle 3">
            <a:extLst>
              <a:ext uri="{FF2B5EF4-FFF2-40B4-BE49-F238E27FC236}">
                <a16:creationId xmlns:a16="http://schemas.microsoft.com/office/drawing/2014/main" id="{A633E1F7-AB61-4C8B-8013-45FA044EDA4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US" altLang="en-US" sz="800" dirty="0">
              <a:latin typeface="Arial" panose="020B0604020202020204"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Pass out the sinker scenarios.  Give the teachers a moment to read the cards.  You will be presenting a variety of different TEKS, and they will need to choose the best after reading assignment to go with the standard. </a:t>
            </a:r>
          </a:p>
        </p:txBody>
      </p:sp>
      <p:sp>
        <p:nvSpPr>
          <p:cNvPr id="4" name="Slide Number Placeholder 3"/>
          <p:cNvSpPr>
            <a:spLocks noGrp="1"/>
          </p:cNvSpPr>
          <p:nvPr>
            <p:ph type="sldNum" sz="quarter" idx="5"/>
          </p:nvPr>
        </p:nvSpPr>
        <p:spPr/>
        <p:txBody>
          <a:bodyPr/>
          <a:lstStyle/>
          <a:p>
            <a:fld id="{474090D7-EA30-45C9-860E-96BC584F5939}" type="slidenum">
              <a:rPr lang="en-US" smtClean="0"/>
              <a:t>59</a:t>
            </a:fld>
            <a:endParaRPr lang="en-US"/>
          </a:p>
        </p:txBody>
      </p:sp>
    </p:spTree>
    <p:extLst>
      <p:ext uri="{BB962C8B-B14F-4D97-AF65-F5344CB8AC3E}">
        <p14:creationId xmlns:p14="http://schemas.microsoft.com/office/powerpoint/2010/main" val="336756025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4100561-FA90-4571-BC88-54E0E8770C1B}" type="slidenum">
              <a:rPr lang="en-US" smtClean="0"/>
              <a:t>63</a:t>
            </a:fld>
            <a:endParaRPr lang="en-US"/>
          </a:p>
        </p:txBody>
      </p:sp>
    </p:spTree>
    <p:extLst>
      <p:ext uri="{BB962C8B-B14F-4D97-AF65-F5344CB8AC3E}">
        <p14:creationId xmlns:p14="http://schemas.microsoft.com/office/powerpoint/2010/main" val="286696994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Slide Image Placeholder 1"/>
          <p:cNvSpPr>
            <a:spLocks noGrp="1" noRot="1" noChangeAspect="1" noTextEdit="1"/>
          </p:cNvSpPr>
          <p:nvPr>
            <p:ph type="sldImg"/>
          </p:nvPr>
        </p:nvSpPr>
        <p:spPr>
          <a:ln/>
        </p:spPr>
      </p:sp>
      <p:sp>
        <p:nvSpPr>
          <p:cNvPr id="208899" name="Notes Placeholder 2"/>
          <p:cNvSpPr>
            <a:spLocks noGrp="1"/>
          </p:cNvSpPr>
          <p:nvPr>
            <p:ph type="body" idx="1"/>
            <p:custDataLst>
              <p:tags r:id="rId1"/>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Demonstrate how to access their resources.</a:t>
            </a:r>
          </a:p>
        </p:txBody>
      </p:sp>
      <p:sp>
        <p:nvSpPr>
          <p:cNvPr id="2089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828494" indent="-317891">
              <a:defRPr>
                <a:solidFill>
                  <a:schemeClr val="tx1"/>
                </a:solidFill>
                <a:latin typeface="Arial" panose="020B0604020202020204" pitchFamily="34" charset="0"/>
              </a:defRPr>
            </a:lvl2pPr>
            <a:lvl3pPr marL="1276506" indent="-253654">
              <a:defRPr>
                <a:solidFill>
                  <a:schemeClr val="tx1"/>
                </a:solidFill>
                <a:latin typeface="Arial" panose="020B0604020202020204" pitchFamily="34" charset="0"/>
              </a:defRPr>
            </a:lvl3pPr>
            <a:lvl4pPr marL="1788754" indent="-253654">
              <a:defRPr>
                <a:solidFill>
                  <a:schemeClr val="tx1"/>
                </a:solidFill>
                <a:latin typeface="Arial" panose="020B0604020202020204" pitchFamily="34" charset="0"/>
              </a:defRPr>
            </a:lvl4pPr>
            <a:lvl5pPr marL="2299357" indent="-253654">
              <a:defRPr>
                <a:solidFill>
                  <a:schemeClr val="tx1"/>
                </a:solidFill>
                <a:latin typeface="Arial" panose="020B0604020202020204" pitchFamily="34" charset="0"/>
              </a:defRPr>
            </a:lvl5pPr>
            <a:lvl6pPr marL="2773723" indent="-253654" eaLnBrk="0" fontAlgn="base" hangingPunct="0">
              <a:spcBef>
                <a:spcPct val="0"/>
              </a:spcBef>
              <a:spcAft>
                <a:spcPct val="0"/>
              </a:spcAft>
              <a:defRPr>
                <a:solidFill>
                  <a:schemeClr val="tx1"/>
                </a:solidFill>
                <a:latin typeface="Arial" panose="020B0604020202020204" pitchFamily="34" charset="0"/>
              </a:defRPr>
            </a:lvl6pPr>
            <a:lvl7pPr marL="3248089" indent="-253654" eaLnBrk="0" fontAlgn="base" hangingPunct="0">
              <a:spcBef>
                <a:spcPct val="0"/>
              </a:spcBef>
              <a:spcAft>
                <a:spcPct val="0"/>
              </a:spcAft>
              <a:defRPr>
                <a:solidFill>
                  <a:schemeClr val="tx1"/>
                </a:solidFill>
                <a:latin typeface="Arial" panose="020B0604020202020204" pitchFamily="34" charset="0"/>
              </a:defRPr>
            </a:lvl7pPr>
            <a:lvl8pPr marL="3722455" indent="-253654" eaLnBrk="0" fontAlgn="base" hangingPunct="0">
              <a:spcBef>
                <a:spcPct val="0"/>
              </a:spcBef>
              <a:spcAft>
                <a:spcPct val="0"/>
              </a:spcAft>
              <a:defRPr>
                <a:solidFill>
                  <a:schemeClr val="tx1"/>
                </a:solidFill>
                <a:latin typeface="Arial" panose="020B0604020202020204" pitchFamily="34" charset="0"/>
              </a:defRPr>
            </a:lvl8pPr>
            <a:lvl9pPr marL="4196821" indent="-253654" eaLnBrk="0" fontAlgn="base" hangingPunct="0">
              <a:spcBef>
                <a:spcPct val="0"/>
              </a:spcBef>
              <a:spcAft>
                <a:spcPct val="0"/>
              </a:spcAft>
              <a:defRPr>
                <a:solidFill>
                  <a:schemeClr val="tx1"/>
                </a:solidFill>
                <a:latin typeface="Arial" panose="020B0604020202020204" pitchFamily="34" charset="0"/>
              </a:defRPr>
            </a:lvl9pPr>
          </a:lstStyle>
          <a:p>
            <a:fld id="{52387878-B40B-4180-93A0-2B19AB0571C9}" type="slidenum">
              <a:rPr lang="en-US" altLang="en-US" smtClean="0">
                <a:latin typeface="Calibri" panose="020F0502020204030204" pitchFamily="34" charset="0"/>
              </a:rPr>
              <a:pPr/>
              <a:t>64</a:t>
            </a:fld>
            <a:endParaRPr lang="en-US" altLang="en-US">
              <a:latin typeface="Calibri" panose="020F0502020204030204" pitchFamily="34" charset="0"/>
            </a:endParaRPr>
          </a:p>
        </p:txBody>
      </p:sp>
    </p:spTree>
    <p:extLst>
      <p:ext uri="{BB962C8B-B14F-4D97-AF65-F5344CB8AC3E}">
        <p14:creationId xmlns:p14="http://schemas.microsoft.com/office/powerpoint/2010/main" val="285070058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BD26A72-0BEA-4BDC-B618-62BBEB3D161E}" type="slidenum">
              <a:rPr lang="en-US" smtClean="0"/>
              <a:t>65</a:t>
            </a:fld>
            <a:endParaRPr lang="en-US"/>
          </a:p>
        </p:txBody>
      </p:sp>
    </p:spTree>
    <p:extLst>
      <p:ext uri="{BB962C8B-B14F-4D97-AF65-F5344CB8AC3E}">
        <p14:creationId xmlns:p14="http://schemas.microsoft.com/office/powerpoint/2010/main" val="34916890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34CE70-55C6-4E46-82C9-94A40AE4AD8D}" type="slidenum">
              <a:rPr lang="en-US" smtClean="0"/>
              <a:t>7</a:t>
            </a:fld>
            <a:endParaRPr lang="en-US"/>
          </a:p>
        </p:txBody>
      </p:sp>
    </p:spTree>
    <p:extLst>
      <p:ext uri="{BB962C8B-B14F-4D97-AF65-F5344CB8AC3E}">
        <p14:creationId xmlns:p14="http://schemas.microsoft.com/office/powerpoint/2010/main" val="36642450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34CE70-55C6-4E46-82C9-94A40AE4AD8D}" type="slidenum">
              <a:rPr lang="en-US" smtClean="0"/>
              <a:t>8</a:t>
            </a:fld>
            <a:endParaRPr lang="en-US"/>
          </a:p>
        </p:txBody>
      </p:sp>
    </p:spTree>
    <p:extLst>
      <p:ext uri="{BB962C8B-B14F-4D97-AF65-F5344CB8AC3E}">
        <p14:creationId xmlns:p14="http://schemas.microsoft.com/office/powerpoint/2010/main" val="697866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34CE70-55C6-4E46-82C9-94A40AE4AD8D}" type="slidenum">
              <a:rPr lang="en-US" smtClean="0"/>
              <a:t>9</a:t>
            </a:fld>
            <a:endParaRPr lang="en-US"/>
          </a:p>
        </p:txBody>
      </p:sp>
    </p:spTree>
    <p:extLst>
      <p:ext uri="{BB962C8B-B14F-4D97-AF65-F5344CB8AC3E}">
        <p14:creationId xmlns:p14="http://schemas.microsoft.com/office/powerpoint/2010/main" val="35835234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34CE70-55C6-4E46-82C9-94A40AE4AD8D}" type="slidenum">
              <a:rPr lang="en-US" smtClean="0"/>
              <a:t>10</a:t>
            </a:fld>
            <a:endParaRPr lang="en-US"/>
          </a:p>
        </p:txBody>
      </p:sp>
    </p:spTree>
    <p:extLst>
      <p:ext uri="{BB962C8B-B14F-4D97-AF65-F5344CB8AC3E}">
        <p14:creationId xmlns:p14="http://schemas.microsoft.com/office/powerpoint/2010/main" val="19543435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C599E84-21DA-478A-B2E0-D322934E978A}"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88376E-3B52-42F2-B197-28E381061DC8}" type="slidenum">
              <a:rPr lang="en-US" smtClean="0"/>
              <a:t>‹#›</a:t>
            </a:fld>
            <a:endParaRPr lang="en-US"/>
          </a:p>
        </p:txBody>
      </p:sp>
    </p:spTree>
    <p:extLst>
      <p:ext uri="{BB962C8B-B14F-4D97-AF65-F5344CB8AC3E}">
        <p14:creationId xmlns:p14="http://schemas.microsoft.com/office/powerpoint/2010/main" val="3342168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599E84-21DA-478A-B2E0-D322934E978A}"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88376E-3B52-42F2-B197-28E381061DC8}" type="slidenum">
              <a:rPr lang="en-US" smtClean="0"/>
              <a:t>‹#›</a:t>
            </a:fld>
            <a:endParaRPr lang="en-US"/>
          </a:p>
        </p:txBody>
      </p:sp>
    </p:spTree>
    <p:extLst>
      <p:ext uri="{BB962C8B-B14F-4D97-AF65-F5344CB8AC3E}">
        <p14:creationId xmlns:p14="http://schemas.microsoft.com/office/powerpoint/2010/main" val="1260823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599E84-21DA-478A-B2E0-D322934E978A}"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88376E-3B52-42F2-B197-28E381061DC8}" type="slidenum">
              <a:rPr lang="en-US" smtClean="0"/>
              <a:t>‹#›</a:t>
            </a:fld>
            <a:endParaRPr lang="en-US"/>
          </a:p>
        </p:txBody>
      </p:sp>
    </p:spTree>
    <p:extLst>
      <p:ext uri="{BB962C8B-B14F-4D97-AF65-F5344CB8AC3E}">
        <p14:creationId xmlns:p14="http://schemas.microsoft.com/office/powerpoint/2010/main" val="3397381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599E84-21DA-478A-B2E0-D322934E978A}"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88376E-3B52-42F2-B197-28E381061DC8}" type="slidenum">
              <a:rPr lang="en-US" smtClean="0"/>
              <a:t>‹#›</a:t>
            </a:fld>
            <a:endParaRPr lang="en-US"/>
          </a:p>
        </p:txBody>
      </p:sp>
    </p:spTree>
    <p:extLst>
      <p:ext uri="{BB962C8B-B14F-4D97-AF65-F5344CB8AC3E}">
        <p14:creationId xmlns:p14="http://schemas.microsoft.com/office/powerpoint/2010/main" val="2523085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C599E84-21DA-478A-B2E0-D322934E978A}"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88376E-3B52-42F2-B197-28E381061DC8}" type="slidenum">
              <a:rPr lang="en-US" smtClean="0"/>
              <a:t>‹#›</a:t>
            </a:fld>
            <a:endParaRPr lang="en-US"/>
          </a:p>
        </p:txBody>
      </p:sp>
    </p:spTree>
    <p:extLst>
      <p:ext uri="{BB962C8B-B14F-4D97-AF65-F5344CB8AC3E}">
        <p14:creationId xmlns:p14="http://schemas.microsoft.com/office/powerpoint/2010/main" val="3686696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C599E84-21DA-478A-B2E0-D322934E978A}" type="datetimeFigureOut">
              <a:rPr lang="en-US" smtClean="0"/>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88376E-3B52-42F2-B197-28E381061DC8}" type="slidenum">
              <a:rPr lang="en-US" smtClean="0"/>
              <a:t>‹#›</a:t>
            </a:fld>
            <a:endParaRPr lang="en-US"/>
          </a:p>
        </p:txBody>
      </p:sp>
    </p:spTree>
    <p:extLst>
      <p:ext uri="{BB962C8B-B14F-4D97-AF65-F5344CB8AC3E}">
        <p14:creationId xmlns:p14="http://schemas.microsoft.com/office/powerpoint/2010/main" val="50939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C599E84-21DA-478A-B2E0-D322934E978A}" type="datetimeFigureOut">
              <a:rPr lang="en-US" smtClean="0"/>
              <a:t>7/13/2026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88376E-3B52-42F2-B197-28E381061DC8}" type="slidenum">
              <a:rPr lang="en-US" smtClean="0"/>
              <a:t>‹#›</a:t>
            </a:fld>
            <a:endParaRPr lang="en-US"/>
          </a:p>
        </p:txBody>
      </p:sp>
    </p:spTree>
    <p:extLst>
      <p:ext uri="{BB962C8B-B14F-4D97-AF65-F5344CB8AC3E}">
        <p14:creationId xmlns:p14="http://schemas.microsoft.com/office/powerpoint/2010/main" val="3008855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C599E84-21DA-478A-B2E0-D322934E978A}" type="datetimeFigureOut">
              <a:rPr lang="en-US" smtClean="0"/>
              <a:t>7/13/2026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88376E-3B52-42F2-B197-28E381061DC8}" type="slidenum">
              <a:rPr lang="en-US" smtClean="0"/>
              <a:t>‹#›</a:t>
            </a:fld>
            <a:endParaRPr lang="en-US"/>
          </a:p>
        </p:txBody>
      </p:sp>
    </p:spTree>
    <p:extLst>
      <p:ext uri="{BB962C8B-B14F-4D97-AF65-F5344CB8AC3E}">
        <p14:creationId xmlns:p14="http://schemas.microsoft.com/office/powerpoint/2010/main" val="4202227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599E84-21DA-478A-B2E0-D322934E978A}" type="datetimeFigureOut">
              <a:rPr lang="en-US" smtClean="0"/>
              <a:t>7/13/2026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88376E-3B52-42F2-B197-28E381061DC8}" type="slidenum">
              <a:rPr lang="en-US" smtClean="0"/>
              <a:t>‹#›</a:t>
            </a:fld>
            <a:endParaRPr lang="en-US"/>
          </a:p>
        </p:txBody>
      </p:sp>
    </p:spTree>
    <p:extLst>
      <p:ext uri="{BB962C8B-B14F-4D97-AF65-F5344CB8AC3E}">
        <p14:creationId xmlns:p14="http://schemas.microsoft.com/office/powerpoint/2010/main" val="2938985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C599E84-21DA-478A-B2E0-D322934E978A}" type="datetimeFigureOut">
              <a:rPr lang="en-US" smtClean="0"/>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88376E-3B52-42F2-B197-28E381061DC8}" type="slidenum">
              <a:rPr lang="en-US" smtClean="0"/>
              <a:t>‹#›</a:t>
            </a:fld>
            <a:endParaRPr lang="en-US"/>
          </a:p>
        </p:txBody>
      </p:sp>
    </p:spTree>
    <p:extLst>
      <p:ext uri="{BB962C8B-B14F-4D97-AF65-F5344CB8AC3E}">
        <p14:creationId xmlns:p14="http://schemas.microsoft.com/office/powerpoint/2010/main" val="4110470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C599E84-21DA-478A-B2E0-D322934E978A}" type="datetimeFigureOut">
              <a:rPr lang="en-US" smtClean="0"/>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88376E-3B52-42F2-B197-28E381061DC8}" type="slidenum">
              <a:rPr lang="en-US" smtClean="0"/>
              <a:t>‹#›</a:t>
            </a:fld>
            <a:endParaRPr lang="en-US"/>
          </a:p>
        </p:txBody>
      </p:sp>
    </p:spTree>
    <p:extLst>
      <p:ext uri="{BB962C8B-B14F-4D97-AF65-F5344CB8AC3E}">
        <p14:creationId xmlns:p14="http://schemas.microsoft.com/office/powerpoint/2010/main" val="6049094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599E84-21DA-478A-B2E0-D322934E978A}" type="datetimeFigureOut">
              <a:rPr lang="en-US" smtClean="0"/>
              <a:t>7/13/2026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88376E-3B52-42F2-B197-28E381061DC8}" type="slidenum">
              <a:rPr lang="en-US" smtClean="0"/>
              <a:t>‹#›</a:t>
            </a:fld>
            <a:endParaRPr lang="en-US"/>
          </a:p>
        </p:txBody>
      </p:sp>
    </p:spTree>
    <p:extLst>
      <p:ext uri="{BB962C8B-B14F-4D97-AF65-F5344CB8AC3E}">
        <p14:creationId xmlns:p14="http://schemas.microsoft.com/office/powerpoint/2010/main" val="3847546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3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7.xml"/><Relationship Id="rId1" Type="http://schemas.openxmlformats.org/officeDocument/2006/relationships/tags" Target="../tags/tag4.xml"/><Relationship Id="rId5" Type="http://schemas.microsoft.com/office/2007/relationships/hdphoto" Target="../media/hdphoto2.wdp"/><Relationship Id="rId4" Type="http://schemas.openxmlformats.org/officeDocument/2006/relationships/image" Target="../media/image29.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7.xml"/><Relationship Id="rId1" Type="http://schemas.openxmlformats.org/officeDocument/2006/relationships/tags" Target="../tags/tag5.xml"/><Relationship Id="rId4" Type="http://schemas.openxmlformats.org/officeDocument/2006/relationships/image" Target="../media/image30.jpeg"/></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microsoft.com/office/2007/relationships/hdphoto" Target="../media/hdphoto1.wdp"/></Relationships>
</file>

<file path=ppt/slides/_rels/slide3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4.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39.PNG"/></Relationships>
</file>

<file path=ppt/slides/_rels/slide4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notesSlide" Target="../notesSlides/notesSlide57.xml"/><Relationship Id="rId7" Type="http://schemas.openxmlformats.org/officeDocument/2006/relationships/hyperlink" Target="http://www.socialstudiessuccess.com/" TargetMode="External"/><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54.png"/><Relationship Id="rId5" Type="http://schemas.openxmlformats.org/officeDocument/2006/relationships/image" Target="../media/image53.png"/><Relationship Id="rId10" Type="http://schemas.openxmlformats.org/officeDocument/2006/relationships/image" Target="../media/image57.png"/><Relationship Id="rId4" Type="http://schemas.openxmlformats.org/officeDocument/2006/relationships/image" Target="../media/image52.png"/><Relationship Id="rId9" Type="http://schemas.openxmlformats.org/officeDocument/2006/relationships/image" Target="../media/image56.png"/></Relationships>
</file>

<file path=ppt/slides/_rels/slide65.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8.png"/><Relationship Id="rId7" Type="http://schemas.openxmlformats.org/officeDocument/2006/relationships/hyperlink" Target="https://www.facebook.com/SocialStudiesSuccess/?ref=hl" TargetMode="External"/><Relationship Id="rId2" Type="http://schemas.openxmlformats.org/officeDocument/2006/relationships/notesSlide" Target="../notesSlides/notesSlide58.xml"/><Relationship Id="rId1" Type="http://schemas.openxmlformats.org/officeDocument/2006/relationships/slideLayout" Target="../slideLayouts/slideLayout7.xml"/><Relationship Id="rId6" Type="http://schemas.openxmlformats.org/officeDocument/2006/relationships/image" Target="../media/image60.png"/><Relationship Id="rId11" Type="http://schemas.openxmlformats.org/officeDocument/2006/relationships/image" Target="../media/image63.png"/><Relationship Id="rId5" Type="http://schemas.openxmlformats.org/officeDocument/2006/relationships/hyperlink" Target="https://www.instagram.com/social_studies_success/" TargetMode="External"/><Relationship Id="rId10" Type="http://schemas.openxmlformats.org/officeDocument/2006/relationships/hyperlink" Target="http://www.socialstudiessuccess.com/" TargetMode="External"/><Relationship Id="rId4" Type="http://schemas.openxmlformats.org/officeDocument/2006/relationships/image" Target="../media/image59.png"/><Relationship Id="rId9" Type="http://schemas.openxmlformats.org/officeDocument/2006/relationships/image" Target="../media/image62.pn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829AFFD-AD0A-02D1-7425-F4D0642C6F2D}"/>
              </a:ext>
            </a:extLst>
          </p:cNvPr>
          <p:cNvSpPr txBox="1"/>
          <p:nvPr/>
        </p:nvSpPr>
        <p:spPr>
          <a:xfrm>
            <a:off x="752666" y="1093262"/>
            <a:ext cx="7086600" cy="1569660"/>
          </a:xfrm>
          <a:prstGeom prst="rect">
            <a:avLst/>
          </a:prstGeom>
          <a:noFill/>
        </p:spPr>
        <p:txBody>
          <a:bodyPr wrap="square" rtlCol="0">
            <a:spAutoFit/>
          </a:bodyPr>
          <a:lstStyle/>
          <a:p>
            <a:r>
              <a:rPr lang="en-US" sz="9600" dirty="0">
                <a:latin typeface="The Hand Extrablack" panose="03070A02030502020204" pitchFamily="66" charset="0"/>
              </a:rPr>
              <a:t>Strategies</a:t>
            </a:r>
          </a:p>
        </p:txBody>
      </p:sp>
      <p:sp>
        <p:nvSpPr>
          <p:cNvPr id="3" name="TextBox 2">
            <a:extLst>
              <a:ext uri="{FF2B5EF4-FFF2-40B4-BE49-F238E27FC236}">
                <a16:creationId xmlns:a16="http://schemas.microsoft.com/office/drawing/2014/main" id="{99A24060-8120-D5BC-64BB-DD18A3FF7CA3}"/>
              </a:ext>
            </a:extLst>
          </p:cNvPr>
          <p:cNvSpPr txBox="1"/>
          <p:nvPr/>
        </p:nvSpPr>
        <p:spPr>
          <a:xfrm>
            <a:off x="13252" y="154216"/>
            <a:ext cx="6212204" cy="1569660"/>
          </a:xfrm>
          <a:prstGeom prst="rect">
            <a:avLst/>
          </a:prstGeom>
          <a:noFill/>
        </p:spPr>
        <p:txBody>
          <a:bodyPr wrap="square">
            <a:spAutoFit/>
          </a:bodyPr>
          <a:lstStyle/>
          <a:p>
            <a:r>
              <a:rPr lang="en-US" sz="9600" dirty="0">
                <a:solidFill>
                  <a:schemeClr val="tx2">
                    <a:lumMod val="75000"/>
                    <a:lumOff val="25000"/>
                  </a:schemeClr>
                </a:solidFill>
                <a:latin typeface="Bloomishly" pitchFamily="50" charset="0"/>
              </a:rPr>
              <a:t>Social Studies</a:t>
            </a:r>
          </a:p>
        </p:txBody>
      </p:sp>
      <p:pic>
        <p:nvPicPr>
          <p:cNvPr id="4" name="Picture 3">
            <a:extLst>
              <a:ext uri="{FF2B5EF4-FFF2-40B4-BE49-F238E27FC236}">
                <a16:creationId xmlns:a16="http://schemas.microsoft.com/office/drawing/2014/main" id="{6E19C52B-F369-AF14-26B8-8E7EDCA5C091}"/>
              </a:ext>
            </a:extLst>
          </p:cNvPr>
          <p:cNvPicPr>
            <a:picLocks noChangeAspect="1"/>
          </p:cNvPicPr>
          <p:nvPr/>
        </p:nvPicPr>
        <p:blipFill>
          <a:blip r:embed="rId3"/>
          <a:stretch>
            <a:fillRect/>
          </a:stretch>
        </p:blipFill>
        <p:spPr>
          <a:xfrm>
            <a:off x="4572000" y="0"/>
            <a:ext cx="4578096" cy="6858000"/>
          </a:xfrm>
          <a:prstGeom prst="rect">
            <a:avLst/>
          </a:prstGeom>
        </p:spPr>
      </p:pic>
      <p:sp>
        <p:nvSpPr>
          <p:cNvPr id="5" name="TextBox 4">
            <a:extLst>
              <a:ext uri="{FF2B5EF4-FFF2-40B4-BE49-F238E27FC236}">
                <a16:creationId xmlns:a16="http://schemas.microsoft.com/office/drawing/2014/main" id="{49C9E83A-C239-9502-C932-6ACF7C03ABC5}"/>
              </a:ext>
            </a:extLst>
          </p:cNvPr>
          <p:cNvSpPr txBox="1"/>
          <p:nvPr/>
        </p:nvSpPr>
        <p:spPr>
          <a:xfrm>
            <a:off x="535751" y="3601968"/>
            <a:ext cx="4670474" cy="1323439"/>
          </a:xfrm>
          <a:prstGeom prst="rect">
            <a:avLst/>
          </a:prstGeom>
          <a:noFill/>
        </p:spPr>
        <p:txBody>
          <a:bodyPr wrap="square" rtlCol="0">
            <a:spAutoFit/>
          </a:bodyPr>
          <a:lstStyle/>
          <a:p>
            <a:r>
              <a:rPr lang="en-US" sz="8000" dirty="0">
                <a:solidFill>
                  <a:srgbClr val="FF0000"/>
                </a:solidFill>
                <a:latin typeface="Bloomishly" pitchFamily="50" charset="0"/>
              </a:rPr>
              <a:t>U.S. History</a:t>
            </a:r>
          </a:p>
        </p:txBody>
      </p:sp>
      <p:sp>
        <p:nvSpPr>
          <p:cNvPr id="6" name="TextBox 5">
            <a:extLst>
              <a:ext uri="{FF2B5EF4-FFF2-40B4-BE49-F238E27FC236}">
                <a16:creationId xmlns:a16="http://schemas.microsoft.com/office/drawing/2014/main" id="{E900F776-3848-2694-DB11-DA529DADDD09}"/>
              </a:ext>
            </a:extLst>
          </p:cNvPr>
          <p:cNvSpPr txBox="1"/>
          <p:nvPr/>
        </p:nvSpPr>
        <p:spPr>
          <a:xfrm>
            <a:off x="1677761" y="2234535"/>
            <a:ext cx="4890406" cy="1569660"/>
          </a:xfrm>
          <a:prstGeom prst="rect">
            <a:avLst/>
          </a:prstGeom>
          <a:noFill/>
        </p:spPr>
        <p:txBody>
          <a:bodyPr wrap="square">
            <a:spAutoFit/>
          </a:bodyPr>
          <a:lstStyle/>
          <a:p>
            <a:r>
              <a:rPr lang="en-US" sz="9600" dirty="0">
                <a:latin typeface="The Hand Extrablack" panose="03070A02030502020204" pitchFamily="66" charset="0"/>
              </a:rPr>
              <a:t>for</a:t>
            </a:r>
            <a:endParaRPr lang="en-US" sz="9600" dirty="0"/>
          </a:p>
        </p:txBody>
      </p:sp>
      <p:sp>
        <p:nvSpPr>
          <p:cNvPr id="7" name="Rectangle 6">
            <a:extLst>
              <a:ext uri="{FF2B5EF4-FFF2-40B4-BE49-F238E27FC236}">
                <a16:creationId xmlns:a16="http://schemas.microsoft.com/office/drawing/2014/main" id="{7D9D7C13-5FB5-2AF3-B670-26D47F5D2FEC}"/>
              </a:ext>
            </a:extLst>
          </p:cNvPr>
          <p:cNvSpPr>
            <a:spLocks noChangeArrowheads="1"/>
          </p:cNvSpPr>
          <p:nvPr/>
        </p:nvSpPr>
        <p:spPr bwMode="auto">
          <a:xfrm>
            <a:off x="35525" y="6211887"/>
            <a:ext cx="4572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eaLnBrk="1" hangingPunct="1">
              <a:spcBef>
                <a:spcPct val="0"/>
              </a:spcBef>
              <a:buFontTx/>
              <a:buNone/>
            </a:pPr>
            <a:r>
              <a:rPr lang="en-US" altLang="en-US" sz="1800" dirty="0">
                <a:solidFill>
                  <a:srgbClr val="000000"/>
                </a:solidFill>
                <a:latin typeface="Architects Daughter" panose="02000505000000020004" pitchFamily="2" charset="0"/>
              </a:rPr>
              <a:t>Lisa Sutterer,</a:t>
            </a:r>
          </a:p>
          <a:p>
            <a:pPr eaLnBrk="1" hangingPunct="1">
              <a:spcBef>
                <a:spcPct val="0"/>
              </a:spcBef>
              <a:buFontTx/>
              <a:buNone/>
            </a:pPr>
            <a:r>
              <a:rPr lang="en-US" altLang="en-US" sz="1800" dirty="0">
                <a:solidFill>
                  <a:srgbClr val="000000"/>
                </a:solidFill>
                <a:latin typeface="Architects Daughter" panose="02000505000000020004" pitchFamily="2" charset="0"/>
              </a:rPr>
              <a:t>Social Studies Success</a:t>
            </a:r>
          </a:p>
        </p:txBody>
      </p:sp>
    </p:spTree>
    <p:extLst>
      <p:ext uri="{BB962C8B-B14F-4D97-AF65-F5344CB8AC3E}">
        <p14:creationId xmlns:p14="http://schemas.microsoft.com/office/powerpoint/2010/main" val="41545637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64FF07C6-9003-4CA7-A05C-2F3C3F7D99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0" name="Speech Bubble: Rectangle with Corners Rounded 19">
            <a:extLst>
              <a:ext uri="{FF2B5EF4-FFF2-40B4-BE49-F238E27FC236}">
                <a16:creationId xmlns:a16="http://schemas.microsoft.com/office/drawing/2014/main" id="{7E7165BE-131D-47C5-8E8F-A07263D94FE9}"/>
              </a:ext>
            </a:extLst>
          </p:cNvPr>
          <p:cNvSpPr/>
          <p:nvPr/>
        </p:nvSpPr>
        <p:spPr>
          <a:xfrm rot="1341498">
            <a:off x="3327972" y="1231981"/>
            <a:ext cx="3420520" cy="1017424"/>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peech Bubble: Rectangle with Corners Rounded 5">
            <a:extLst>
              <a:ext uri="{FF2B5EF4-FFF2-40B4-BE49-F238E27FC236}">
                <a16:creationId xmlns:a16="http://schemas.microsoft.com/office/drawing/2014/main" id="{C76F2528-E172-4A75-8969-D3768A566B59}"/>
              </a:ext>
            </a:extLst>
          </p:cNvPr>
          <p:cNvSpPr/>
          <p:nvPr/>
        </p:nvSpPr>
        <p:spPr>
          <a:xfrm rot="20991018">
            <a:off x="377849" y="962217"/>
            <a:ext cx="2665210" cy="114762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Rectangle 1">
            <a:extLst>
              <a:ext uri="{FF2B5EF4-FFF2-40B4-BE49-F238E27FC236}">
                <a16:creationId xmlns:a16="http://schemas.microsoft.com/office/drawing/2014/main" id="{148AB779-DE6A-40E2-8D63-1657997D1282}"/>
              </a:ext>
            </a:extLst>
          </p:cNvPr>
          <p:cNvSpPr/>
          <p:nvPr/>
        </p:nvSpPr>
        <p:spPr>
          <a:xfrm rot="20986987">
            <a:off x="402231" y="1032512"/>
            <a:ext cx="2571750" cy="1131079"/>
          </a:xfrm>
          <a:prstGeom prst="rect">
            <a:avLst/>
          </a:prstGeom>
        </p:spPr>
        <p:txBody>
          <a:bodyPr>
            <a:spAutoFit/>
          </a:bodyPr>
          <a:lstStyle/>
          <a:p>
            <a:r>
              <a:rPr lang="en-US" sz="1350" dirty="0">
                <a:solidFill>
                  <a:srgbClr val="000000"/>
                </a:solidFill>
                <a:latin typeface="Chief Blueprint" panose="020B0500000000000000" pitchFamily="34" charset="0"/>
              </a:rPr>
              <a:t>Students need to be engaged to learn.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8E70C848-D57E-47C1-B4C3-BCDD0F58D9F6}"/>
              </a:ext>
            </a:extLst>
          </p:cNvPr>
          <p:cNvSpPr/>
          <p:nvPr/>
        </p:nvSpPr>
        <p:spPr>
          <a:xfrm>
            <a:off x="280271" y="105787"/>
            <a:ext cx="6868674" cy="503802"/>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TextBox 2">
            <a:extLst>
              <a:ext uri="{FF2B5EF4-FFF2-40B4-BE49-F238E27FC236}">
                <a16:creationId xmlns:a16="http://schemas.microsoft.com/office/drawing/2014/main" id="{BBB18444-3629-4676-AE8E-D0EEB1C6DAA0}"/>
              </a:ext>
            </a:extLst>
          </p:cNvPr>
          <p:cNvSpPr txBox="1"/>
          <p:nvPr/>
        </p:nvSpPr>
        <p:spPr>
          <a:xfrm>
            <a:off x="280272" y="140210"/>
            <a:ext cx="7045648" cy="430887"/>
          </a:xfrm>
          <a:prstGeom prst="rect">
            <a:avLst/>
          </a:prstGeom>
          <a:noFill/>
        </p:spPr>
        <p:txBody>
          <a:bodyPr wrap="square" rtlCol="0">
            <a:spAutoFit/>
          </a:bodyPr>
          <a:lstStyle/>
          <a:p>
            <a:r>
              <a:rPr lang="en-US" sz="2200" dirty="0">
                <a:latin typeface="Chief Blueprint" panose="020B0500000000000000" pitchFamily="34" charset="0"/>
              </a:rPr>
              <a:t>What do I believe about Social Studies instruction?</a:t>
            </a:r>
          </a:p>
        </p:txBody>
      </p:sp>
      <p:sp>
        <p:nvSpPr>
          <p:cNvPr id="12" name="Speech Bubble: Rectangle 11">
            <a:extLst>
              <a:ext uri="{FF2B5EF4-FFF2-40B4-BE49-F238E27FC236}">
                <a16:creationId xmlns:a16="http://schemas.microsoft.com/office/drawing/2014/main" id="{205D3A75-E602-4A12-BDF0-2A2DFD449463}"/>
              </a:ext>
            </a:extLst>
          </p:cNvPr>
          <p:cNvSpPr/>
          <p:nvPr/>
        </p:nvSpPr>
        <p:spPr>
          <a:xfrm>
            <a:off x="2208909" y="2026378"/>
            <a:ext cx="1760113" cy="1604141"/>
          </a:xfrm>
          <a:prstGeom prst="wedge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Speech Bubble: Rectangle with Corners Rounded 13">
            <a:extLst>
              <a:ext uri="{FF2B5EF4-FFF2-40B4-BE49-F238E27FC236}">
                <a16:creationId xmlns:a16="http://schemas.microsoft.com/office/drawing/2014/main" id="{0CF7ABF2-4152-4F56-91D8-FB510A2178F0}"/>
              </a:ext>
            </a:extLst>
          </p:cNvPr>
          <p:cNvSpPr/>
          <p:nvPr/>
        </p:nvSpPr>
        <p:spPr>
          <a:xfrm rot="20929484">
            <a:off x="6366074" y="2727615"/>
            <a:ext cx="2516433" cy="1499902"/>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Speech Bubble: Oval 15">
            <a:extLst>
              <a:ext uri="{FF2B5EF4-FFF2-40B4-BE49-F238E27FC236}">
                <a16:creationId xmlns:a16="http://schemas.microsoft.com/office/drawing/2014/main" id="{F296F916-B478-4CC6-895D-92BA739A187D}"/>
              </a:ext>
            </a:extLst>
          </p:cNvPr>
          <p:cNvSpPr/>
          <p:nvPr/>
        </p:nvSpPr>
        <p:spPr>
          <a:xfrm>
            <a:off x="6329931" y="728666"/>
            <a:ext cx="2424825" cy="1696457"/>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Rectangle 18">
            <a:extLst>
              <a:ext uri="{FF2B5EF4-FFF2-40B4-BE49-F238E27FC236}">
                <a16:creationId xmlns:a16="http://schemas.microsoft.com/office/drawing/2014/main" id="{356AA586-388A-4DE9-A2C9-9F6057D7116A}"/>
              </a:ext>
            </a:extLst>
          </p:cNvPr>
          <p:cNvSpPr/>
          <p:nvPr/>
        </p:nvSpPr>
        <p:spPr>
          <a:xfrm rot="1384697">
            <a:off x="3315277" y="1305078"/>
            <a:ext cx="3280175" cy="1131079"/>
          </a:xfrm>
          <a:prstGeom prst="rect">
            <a:avLst/>
          </a:prstGeom>
        </p:spPr>
        <p:txBody>
          <a:bodyPr wrap="square">
            <a:spAutoFit/>
          </a:bodyPr>
          <a:lstStyle/>
          <a:p>
            <a:r>
              <a:rPr lang="en-US" sz="1350" dirty="0">
                <a:solidFill>
                  <a:srgbClr val="000000"/>
                </a:solidFill>
                <a:latin typeface="Chief Blueprint" panose="020B0500000000000000" pitchFamily="34" charset="0"/>
              </a:rPr>
              <a:t>Students need to read in Social Studies – a lot! Like everyday!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-Kinsella’s </a:t>
            </a:r>
            <a:r>
              <a:rPr lang="en-US" sz="1350" i="1" dirty="0">
                <a:solidFill>
                  <a:srgbClr val="000000"/>
                </a:solidFill>
                <a:latin typeface="Chief Blueprint" panose="020B0500000000000000" pitchFamily="34" charset="0"/>
              </a:rPr>
              <a:t>Considerate Text</a:t>
            </a:r>
          </a:p>
          <a:p>
            <a:endParaRPr lang="en-US" sz="1350" dirty="0">
              <a:latin typeface="Chief Blueprint" panose="020B0500000000000000" pitchFamily="34" charset="0"/>
            </a:endParaRPr>
          </a:p>
        </p:txBody>
      </p:sp>
      <p:sp>
        <p:nvSpPr>
          <p:cNvPr id="21" name="Rectangle 20">
            <a:extLst>
              <a:ext uri="{FF2B5EF4-FFF2-40B4-BE49-F238E27FC236}">
                <a16:creationId xmlns:a16="http://schemas.microsoft.com/office/drawing/2014/main" id="{78475EAC-93B4-4F45-A9CB-7B549DC4F044}"/>
              </a:ext>
            </a:extLst>
          </p:cNvPr>
          <p:cNvSpPr/>
          <p:nvPr/>
        </p:nvSpPr>
        <p:spPr>
          <a:xfrm>
            <a:off x="2218532" y="2055159"/>
            <a:ext cx="1721740" cy="1546577"/>
          </a:xfrm>
          <a:prstGeom prst="rect">
            <a:avLst/>
          </a:prstGeom>
        </p:spPr>
        <p:txBody>
          <a:bodyPr wrap="square">
            <a:spAutoFit/>
          </a:bodyPr>
          <a:lstStyle/>
          <a:p>
            <a:r>
              <a:rPr lang="en-US" sz="1350" dirty="0">
                <a:solidFill>
                  <a:srgbClr val="000000"/>
                </a:solidFill>
                <a:latin typeface="Chief Blueprint" panose="020B0500000000000000" pitchFamily="34" charset="0"/>
              </a:rPr>
              <a:t>All students can learn – we just need to support them in different ways.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-Seidlitz’s </a:t>
            </a:r>
            <a:r>
              <a:rPr lang="en-US" sz="1350" i="1" dirty="0">
                <a:solidFill>
                  <a:srgbClr val="000000"/>
                </a:solidFill>
                <a:latin typeface="Chief Blueprint" panose="020B0500000000000000" pitchFamily="34" charset="0"/>
              </a:rPr>
              <a:t>Seven Steps</a:t>
            </a:r>
          </a:p>
        </p:txBody>
      </p:sp>
      <p:sp>
        <p:nvSpPr>
          <p:cNvPr id="22" name="Rectangle 21">
            <a:extLst>
              <a:ext uri="{FF2B5EF4-FFF2-40B4-BE49-F238E27FC236}">
                <a16:creationId xmlns:a16="http://schemas.microsoft.com/office/drawing/2014/main" id="{24DD1B5F-28BF-4E86-9B5B-D4406D4BE7CB}"/>
              </a:ext>
            </a:extLst>
          </p:cNvPr>
          <p:cNvSpPr/>
          <p:nvPr/>
        </p:nvSpPr>
        <p:spPr>
          <a:xfrm rot="20919442">
            <a:off x="6390381" y="2704278"/>
            <a:ext cx="2542356" cy="1546577"/>
          </a:xfrm>
          <a:prstGeom prst="rect">
            <a:avLst/>
          </a:prstGeom>
        </p:spPr>
        <p:txBody>
          <a:bodyPr wrap="square">
            <a:spAutoFit/>
          </a:bodyPr>
          <a:lstStyle/>
          <a:p>
            <a:r>
              <a:rPr lang="en-US" sz="1350" dirty="0">
                <a:solidFill>
                  <a:srgbClr val="000000"/>
                </a:solidFill>
                <a:latin typeface="Chief Blueprint" panose="020B0500000000000000" pitchFamily="34" charset="0"/>
              </a:rPr>
              <a:t>History should not be trivial pursuit – dig deeper and teach with essential questions and enduring understandings.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-Wiggins &amp; McTighe </a:t>
            </a:r>
            <a:r>
              <a:rPr lang="en-US" sz="1350" i="1" dirty="0">
                <a:solidFill>
                  <a:srgbClr val="000000"/>
                </a:solidFill>
                <a:latin typeface="Chief Blueprint" panose="020B0500000000000000" pitchFamily="34" charset="0"/>
              </a:rPr>
              <a:t>Essential Questions</a:t>
            </a:r>
          </a:p>
        </p:txBody>
      </p:sp>
      <p:sp>
        <p:nvSpPr>
          <p:cNvPr id="24" name="Rectangle 23">
            <a:extLst>
              <a:ext uri="{FF2B5EF4-FFF2-40B4-BE49-F238E27FC236}">
                <a16:creationId xmlns:a16="http://schemas.microsoft.com/office/drawing/2014/main" id="{6FD51082-AB1B-4E99-A870-EBE71359CA74}"/>
              </a:ext>
            </a:extLst>
          </p:cNvPr>
          <p:cNvSpPr/>
          <p:nvPr/>
        </p:nvSpPr>
        <p:spPr>
          <a:xfrm>
            <a:off x="6584499" y="768112"/>
            <a:ext cx="1963176" cy="1754326"/>
          </a:xfrm>
          <a:prstGeom prst="rect">
            <a:avLst/>
          </a:prstGeom>
        </p:spPr>
        <p:txBody>
          <a:bodyPr wrap="square">
            <a:spAutoFit/>
          </a:bodyPr>
          <a:lstStyle/>
          <a:p>
            <a:pPr algn="ctr"/>
            <a:r>
              <a:rPr lang="en-US" sz="1350" dirty="0">
                <a:solidFill>
                  <a:srgbClr val="000000"/>
                </a:solidFill>
                <a:latin typeface="Chief Blueprint" panose="020B0500000000000000" pitchFamily="34" charset="0"/>
              </a:rPr>
              <a:t>Students</a:t>
            </a:r>
          </a:p>
          <a:p>
            <a:pPr algn="ctr"/>
            <a:r>
              <a:rPr lang="en-US" sz="1350" dirty="0">
                <a:solidFill>
                  <a:srgbClr val="000000"/>
                </a:solidFill>
                <a:latin typeface="Chief Blueprint" panose="020B0500000000000000" pitchFamily="34" charset="0"/>
              </a:rPr>
              <a:t> are social – purposeful talk is crucial to learning. </a:t>
            </a:r>
          </a:p>
          <a:p>
            <a:pPr algn="ctr"/>
            <a:endParaRPr lang="en-US" sz="1350" dirty="0">
              <a:solidFill>
                <a:srgbClr val="000000"/>
              </a:solidFill>
              <a:latin typeface="Chief Blueprint" panose="020B0500000000000000" pitchFamily="34" charset="0"/>
            </a:endParaRPr>
          </a:p>
          <a:p>
            <a:pPr algn="ctr"/>
            <a:r>
              <a:rPr lang="en-US" sz="1350" dirty="0">
                <a:solidFill>
                  <a:srgbClr val="000000"/>
                </a:solidFill>
                <a:latin typeface="Chief Blueprint" panose="020B0500000000000000" pitchFamily="34" charset="0"/>
              </a:rPr>
              <a:t>-Walsh </a:t>
            </a:r>
            <a:r>
              <a:rPr lang="en-US" sz="1350" i="1" dirty="0">
                <a:solidFill>
                  <a:srgbClr val="000000"/>
                </a:solidFill>
                <a:latin typeface="Chief Blueprint" panose="020B0500000000000000" pitchFamily="34" charset="0"/>
              </a:rPr>
              <a:t>Quality Questioning</a:t>
            </a:r>
          </a:p>
          <a:p>
            <a:pPr algn="ctr"/>
            <a:endParaRPr lang="en-US" sz="1350" dirty="0">
              <a:latin typeface="Chief Blueprint" panose="020B0500000000000000" pitchFamily="34" charset="0"/>
            </a:endParaRPr>
          </a:p>
        </p:txBody>
      </p:sp>
      <p:sp>
        <p:nvSpPr>
          <p:cNvPr id="26" name="Speech Bubble: Oval 25">
            <a:extLst>
              <a:ext uri="{FF2B5EF4-FFF2-40B4-BE49-F238E27FC236}">
                <a16:creationId xmlns:a16="http://schemas.microsoft.com/office/drawing/2014/main" id="{F33C3EA3-8D6D-4C4D-BAF6-2F346B081231}"/>
              </a:ext>
            </a:extLst>
          </p:cNvPr>
          <p:cNvSpPr/>
          <p:nvPr/>
        </p:nvSpPr>
        <p:spPr>
          <a:xfrm>
            <a:off x="3596075" y="2494036"/>
            <a:ext cx="2668329" cy="2244183"/>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7" name="Rectangle 26">
            <a:extLst>
              <a:ext uri="{FF2B5EF4-FFF2-40B4-BE49-F238E27FC236}">
                <a16:creationId xmlns:a16="http://schemas.microsoft.com/office/drawing/2014/main" id="{6A5ADB07-6404-4D7E-AFF1-EBC193D9E7AE}"/>
              </a:ext>
            </a:extLst>
          </p:cNvPr>
          <p:cNvSpPr/>
          <p:nvPr/>
        </p:nvSpPr>
        <p:spPr>
          <a:xfrm>
            <a:off x="3576586" y="2602873"/>
            <a:ext cx="2707256" cy="2169825"/>
          </a:xfrm>
          <a:prstGeom prst="rect">
            <a:avLst/>
          </a:prstGeom>
        </p:spPr>
        <p:txBody>
          <a:bodyPr wrap="square">
            <a:spAutoFit/>
          </a:bodyPr>
          <a:lstStyle/>
          <a:p>
            <a:pPr algn="ctr"/>
            <a:r>
              <a:rPr lang="en-US" sz="1350" dirty="0">
                <a:solidFill>
                  <a:srgbClr val="000000"/>
                </a:solidFill>
                <a:latin typeface="Chief Blueprint" panose="020B0500000000000000" pitchFamily="34" charset="0"/>
              </a:rPr>
              <a:t>The </a:t>
            </a:r>
          </a:p>
          <a:p>
            <a:pPr algn="ctr"/>
            <a:r>
              <a:rPr lang="en-US" sz="1350" dirty="0">
                <a:solidFill>
                  <a:srgbClr val="000000"/>
                </a:solidFill>
                <a:latin typeface="Chief Blueprint" panose="020B0500000000000000" pitchFamily="34" charset="0"/>
              </a:rPr>
              <a:t>Interactive Student </a:t>
            </a:r>
          </a:p>
          <a:p>
            <a:pPr algn="ctr"/>
            <a:r>
              <a:rPr lang="en-US" sz="1350" dirty="0">
                <a:solidFill>
                  <a:srgbClr val="000000"/>
                </a:solidFill>
                <a:latin typeface="Chief Blueprint" panose="020B0500000000000000" pitchFamily="34" charset="0"/>
              </a:rPr>
              <a:t>Notebook is a powerful </a:t>
            </a:r>
          </a:p>
          <a:p>
            <a:pPr algn="ctr"/>
            <a:r>
              <a:rPr lang="en-US" sz="1350" dirty="0">
                <a:solidFill>
                  <a:srgbClr val="000000"/>
                </a:solidFill>
                <a:latin typeface="Chief Blueprint" panose="020B0500000000000000" pitchFamily="34" charset="0"/>
              </a:rPr>
              <a:t>teaching tool that allows you to differentiate instruction for students in a variety of ways. </a:t>
            </a:r>
          </a:p>
          <a:p>
            <a:pPr algn="ctr"/>
            <a:endParaRPr lang="en-US" sz="1350" dirty="0">
              <a:solidFill>
                <a:srgbClr val="000000"/>
              </a:solidFill>
              <a:latin typeface="Chief Blueprint" panose="020B0500000000000000" pitchFamily="34" charset="0"/>
            </a:endParaRPr>
          </a:p>
          <a:p>
            <a:pPr algn="ct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Wist’s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Research on the Interactive Student </a:t>
            </a:r>
          </a:p>
          <a:p>
            <a:pPr algn="ctr"/>
            <a:r>
              <a:rPr lang="en-US" sz="1350" i="1" dirty="0">
                <a:solidFill>
                  <a:srgbClr val="000000"/>
                </a:solidFill>
                <a:latin typeface="Chief Blueprint" panose="020B0500000000000000" pitchFamily="34" charset="0"/>
              </a:rPr>
              <a:t>Notebook</a:t>
            </a:r>
          </a:p>
        </p:txBody>
      </p:sp>
      <p:sp>
        <p:nvSpPr>
          <p:cNvPr id="31" name="Speech Bubble: Rectangle with Corners Rounded 30">
            <a:extLst>
              <a:ext uri="{FF2B5EF4-FFF2-40B4-BE49-F238E27FC236}">
                <a16:creationId xmlns:a16="http://schemas.microsoft.com/office/drawing/2014/main" id="{00182E71-F6DC-493E-9898-81D0BB195CE3}"/>
              </a:ext>
            </a:extLst>
          </p:cNvPr>
          <p:cNvSpPr/>
          <p:nvPr/>
        </p:nvSpPr>
        <p:spPr>
          <a:xfrm rot="616323">
            <a:off x="417961" y="2456308"/>
            <a:ext cx="1783800" cy="147021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Rectangle 28">
            <a:extLst>
              <a:ext uri="{FF2B5EF4-FFF2-40B4-BE49-F238E27FC236}">
                <a16:creationId xmlns:a16="http://schemas.microsoft.com/office/drawing/2014/main" id="{9ED5BA16-62D2-47AE-A2E6-50C1DE4A8898}"/>
              </a:ext>
            </a:extLst>
          </p:cNvPr>
          <p:cNvSpPr/>
          <p:nvPr/>
        </p:nvSpPr>
        <p:spPr>
          <a:xfrm rot="609555">
            <a:off x="417486" y="2504295"/>
            <a:ext cx="1725320" cy="1546577"/>
          </a:xfrm>
          <a:prstGeom prst="rect">
            <a:avLst/>
          </a:prstGeom>
        </p:spPr>
        <p:txBody>
          <a:bodyPr wrap="square">
            <a:spAutoFit/>
          </a:bodyPr>
          <a:lstStyle/>
          <a:p>
            <a:r>
              <a:rPr lang="en-US" sz="1350" dirty="0">
                <a:solidFill>
                  <a:srgbClr val="000000"/>
                </a:solidFill>
                <a:latin typeface="Chief Blueprint" panose="020B0500000000000000" pitchFamily="34" charset="0"/>
              </a:rPr>
              <a:t>History can be fun and rigorous at the same time.</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-Bower’s </a:t>
            </a:r>
            <a:r>
              <a:rPr lang="en-US" sz="1350" i="1" dirty="0">
                <a:solidFill>
                  <a:srgbClr val="000000"/>
                </a:solidFill>
                <a:latin typeface="Chief Blueprint" panose="020B0500000000000000" pitchFamily="34" charset="0"/>
              </a:rPr>
              <a:t>Bring Learning Alive!</a:t>
            </a:r>
          </a:p>
          <a:p>
            <a:endParaRPr lang="en-US" sz="1350" dirty="0">
              <a:solidFill>
                <a:srgbClr val="000000"/>
              </a:solidFill>
              <a:latin typeface="Chief Blueprint" panose="020B0500000000000000" pitchFamily="34" charset="0"/>
            </a:endParaRPr>
          </a:p>
        </p:txBody>
      </p:sp>
    </p:spTree>
    <p:extLst>
      <p:ext uri="{BB962C8B-B14F-4D97-AF65-F5344CB8AC3E}">
        <p14:creationId xmlns:p14="http://schemas.microsoft.com/office/powerpoint/2010/main" val="710706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64FF07C6-9003-4CA7-A05C-2F3C3F7D99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0" name="Speech Bubble: Rectangle with Corners Rounded 19">
            <a:extLst>
              <a:ext uri="{FF2B5EF4-FFF2-40B4-BE49-F238E27FC236}">
                <a16:creationId xmlns:a16="http://schemas.microsoft.com/office/drawing/2014/main" id="{7E7165BE-131D-47C5-8E8F-A07263D94FE9}"/>
              </a:ext>
            </a:extLst>
          </p:cNvPr>
          <p:cNvSpPr/>
          <p:nvPr/>
        </p:nvSpPr>
        <p:spPr>
          <a:xfrm rot="1341498">
            <a:off x="3327972" y="1231981"/>
            <a:ext cx="3420520" cy="1017424"/>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peech Bubble: Rectangle with Corners Rounded 5">
            <a:extLst>
              <a:ext uri="{FF2B5EF4-FFF2-40B4-BE49-F238E27FC236}">
                <a16:creationId xmlns:a16="http://schemas.microsoft.com/office/drawing/2014/main" id="{C76F2528-E172-4A75-8969-D3768A566B59}"/>
              </a:ext>
            </a:extLst>
          </p:cNvPr>
          <p:cNvSpPr/>
          <p:nvPr/>
        </p:nvSpPr>
        <p:spPr>
          <a:xfrm rot="20991018">
            <a:off x="377849" y="962217"/>
            <a:ext cx="2665210" cy="114762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Rectangle 1">
            <a:extLst>
              <a:ext uri="{FF2B5EF4-FFF2-40B4-BE49-F238E27FC236}">
                <a16:creationId xmlns:a16="http://schemas.microsoft.com/office/drawing/2014/main" id="{148AB779-DE6A-40E2-8D63-1657997D1282}"/>
              </a:ext>
            </a:extLst>
          </p:cNvPr>
          <p:cNvSpPr/>
          <p:nvPr/>
        </p:nvSpPr>
        <p:spPr>
          <a:xfrm rot="20986987">
            <a:off x="402231" y="1032512"/>
            <a:ext cx="2571750" cy="1131079"/>
          </a:xfrm>
          <a:prstGeom prst="rect">
            <a:avLst/>
          </a:prstGeom>
        </p:spPr>
        <p:txBody>
          <a:bodyPr>
            <a:spAutoFit/>
          </a:bodyPr>
          <a:lstStyle/>
          <a:p>
            <a:r>
              <a:rPr lang="en-US" sz="1350" dirty="0">
                <a:solidFill>
                  <a:srgbClr val="000000"/>
                </a:solidFill>
                <a:latin typeface="Chief Blueprint" panose="020B0500000000000000" pitchFamily="34" charset="0"/>
              </a:rPr>
              <a:t>Students need to be engaged to learn.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8E70C848-D57E-47C1-B4C3-BCDD0F58D9F6}"/>
              </a:ext>
            </a:extLst>
          </p:cNvPr>
          <p:cNvSpPr/>
          <p:nvPr/>
        </p:nvSpPr>
        <p:spPr>
          <a:xfrm>
            <a:off x="280271" y="105787"/>
            <a:ext cx="6868674" cy="503802"/>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TextBox 2">
            <a:extLst>
              <a:ext uri="{FF2B5EF4-FFF2-40B4-BE49-F238E27FC236}">
                <a16:creationId xmlns:a16="http://schemas.microsoft.com/office/drawing/2014/main" id="{BBB18444-3629-4676-AE8E-D0EEB1C6DAA0}"/>
              </a:ext>
            </a:extLst>
          </p:cNvPr>
          <p:cNvSpPr txBox="1"/>
          <p:nvPr/>
        </p:nvSpPr>
        <p:spPr>
          <a:xfrm>
            <a:off x="280272" y="140210"/>
            <a:ext cx="7045648" cy="430887"/>
          </a:xfrm>
          <a:prstGeom prst="rect">
            <a:avLst/>
          </a:prstGeom>
          <a:noFill/>
        </p:spPr>
        <p:txBody>
          <a:bodyPr wrap="square" rtlCol="0">
            <a:spAutoFit/>
          </a:bodyPr>
          <a:lstStyle/>
          <a:p>
            <a:r>
              <a:rPr lang="en-US" sz="2200" dirty="0">
                <a:latin typeface="Chief Blueprint" panose="020B0500000000000000" pitchFamily="34" charset="0"/>
              </a:rPr>
              <a:t>What do I believe about Social Studies instruction?</a:t>
            </a:r>
          </a:p>
        </p:txBody>
      </p:sp>
      <p:sp>
        <p:nvSpPr>
          <p:cNvPr id="12" name="Speech Bubble: Rectangle 11">
            <a:extLst>
              <a:ext uri="{FF2B5EF4-FFF2-40B4-BE49-F238E27FC236}">
                <a16:creationId xmlns:a16="http://schemas.microsoft.com/office/drawing/2014/main" id="{205D3A75-E602-4A12-BDF0-2A2DFD449463}"/>
              </a:ext>
            </a:extLst>
          </p:cNvPr>
          <p:cNvSpPr/>
          <p:nvPr/>
        </p:nvSpPr>
        <p:spPr>
          <a:xfrm>
            <a:off x="2208909" y="2026378"/>
            <a:ext cx="1760113" cy="1604141"/>
          </a:xfrm>
          <a:prstGeom prst="wedge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Speech Bubble: Rectangle with Corners Rounded 13">
            <a:extLst>
              <a:ext uri="{FF2B5EF4-FFF2-40B4-BE49-F238E27FC236}">
                <a16:creationId xmlns:a16="http://schemas.microsoft.com/office/drawing/2014/main" id="{0CF7ABF2-4152-4F56-91D8-FB510A2178F0}"/>
              </a:ext>
            </a:extLst>
          </p:cNvPr>
          <p:cNvSpPr/>
          <p:nvPr/>
        </p:nvSpPr>
        <p:spPr>
          <a:xfrm rot="20929484">
            <a:off x="6366074" y="2727615"/>
            <a:ext cx="2516433" cy="1499902"/>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Speech Bubble: Oval 15">
            <a:extLst>
              <a:ext uri="{FF2B5EF4-FFF2-40B4-BE49-F238E27FC236}">
                <a16:creationId xmlns:a16="http://schemas.microsoft.com/office/drawing/2014/main" id="{F296F916-B478-4CC6-895D-92BA739A187D}"/>
              </a:ext>
            </a:extLst>
          </p:cNvPr>
          <p:cNvSpPr/>
          <p:nvPr/>
        </p:nvSpPr>
        <p:spPr>
          <a:xfrm>
            <a:off x="6329931" y="728666"/>
            <a:ext cx="2424825" cy="1696457"/>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Rectangle 18">
            <a:extLst>
              <a:ext uri="{FF2B5EF4-FFF2-40B4-BE49-F238E27FC236}">
                <a16:creationId xmlns:a16="http://schemas.microsoft.com/office/drawing/2014/main" id="{356AA586-388A-4DE9-A2C9-9F6057D7116A}"/>
              </a:ext>
            </a:extLst>
          </p:cNvPr>
          <p:cNvSpPr/>
          <p:nvPr/>
        </p:nvSpPr>
        <p:spPr>
          <a:xfrm rot="1384697">
            <a:off x="3315277" y="1305078"/>
            <a:ext cx="3280175" cy="1131079"/>
          </a:xfrm>
          <a:prstGeom prst="rect">
            <a:avLst/>
          </a:prstGeom>
        </p:spPr>
        <p:txBody>
          <a:bodyPr wrap="square">
            <a:spAutoFit/>
          </a:bodyPr>
          <a:lstStyle/>
          <a:p>
            <a:r>
              <a:rPr lang="en-US" sz="1350" dirty="0">
                <a:solidFill>
                  <a:srgbClr val="000000"/>
                </a:solidFill>
                <a:latin typeface="Chief Blueprint" panose="020B0500000000000000" pitchFamily="34" charset="0"/>
              </a:rPr>
              <a:t>Students need to read in Social Studies – a lot! Like everyday!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-Kinsella’s </a:t>
            </a:r>
            <a:r>
              <a:rPr lang="en-US" sz="1350" i="1" dirty="0">
                <a:solidFill>
                  <a:srgbClr val="000000"/>
                </a:solidFill>
                <a:latin typeface="Chief Blueprint" panose="020B0500000000000000" pitchFamily="34" charset="0"/>
              </a:rPr>
              <a:t>Considerate Text</a:t>
            </a:r>
          </a:p>
          <a:p>
            <a:endParaRPr lang="en-US" sz="1350" dirty="0">
              <a:latin typeface="Chief Blueprint" panose="020B0500000000000000" pitchFamily="34" charset="0"/>
            </a:endParaRPr>
          </a:p>
        </p:txBody>
      </p:sp>
      <p:sp>
        <p:nvSpPr>
          <p:cNvPr id="21" name="Rectangle 20">
            <a:extLst>
              <a:ext uri="{FF2B5EF4-FFF2-40B4-BE49-F238E27FC236}">
                <a16:creationId xmlns:a16="http://schemas.microsoft.com/office/drawing/2014/main" id="{78475EAC-93B4-4F45-A9CB-7B549DC4F044}"/>
              </a:ext>
            </a:extLst>
          </p:cNvPr>
          <p:cNvSpPr/>
          <p:nvPr/>
        </p:nvSpPr>
        <p:spPr>
          <a:xfrm>
            <a:off x="2218532" y="2055159"/>
            <a:ext cx="1721740" cy="1546577"/>
          </a:xfrm>
          <a:prstGeom prst="rect">
            <a:avLst/>
          </a:prstGeom>
        </p:spPr>
        <p:txBody>
          <a:bodyPr wrap="square">
            <a:spAutoFit/>
          </a:bodyPr>
          <a:lstStyle/>
          <a:p>
            <a:r>
              <a:rPr lang="en-US" sz="1350" dirty="0">
                <a:solidFill>
                  <a:srgbClr val="000000"/>
                </a:solidFill>
                <a:latin typeface="Chief Blueprint" panose="020B0500000000000000" pitchFamily="34" charset="0"/>
              </a:rPr>
              <a:t>All students can learn – we just need to support them in different ways.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-Seidlitz’s </a:t>
            </a:r>
            <a:r>
              <a:rPr lang="en-US" sz="1350" i="1" dirty="0">
                <a:solidFill>
                  <a:srgbClr val="000000"/>
                </a:solidFill>
                <a:latin typeface="Chief Blueprint" panose="020B0500000000000000" pitchFamily="34" charset="0"/>
              </a:rPr>
              <a:t>Seven Steps</a:t>
            </a:r>
          </a:p>
        </p:txBody>
      </p:sp>
      <p:sp>
        <p:nvSpPr>
          <p:cNvPr id="22" name="Rectangle 21">
            <a:extLst>
              <a:ext uri="{FF2B5EF4-FFF2-40B4-BE49-F238E27FC236}">
                <a16:creationId xmlns:a16="http://schemas.microsoft.com/office/drawing/2014/main" id="{24DD1B5F-28BF-4E86-9B5B-D4406D4BE7CB}"/>
              </a:ext>
            </a:extLst>
          </p:cNvPr>
          <p:cNvSpPr/>
          <p:nvPr/>
        </p:nvSpPr>
        <p:spPr>
          <a:xfrm rot="20919442">
            <a:off x="6390381" y="2704278"/>
            <a:ext cx="2542356" cy="1546577"/>
          </a:xfrm>
          <a:prstGeom prst="rect">
            <a:avLst/>
          </a:prstGeom>
        </p:spPr>
        <p:txBody>
          <a:bodyPr wrap="square">
            <a:spAutoFit/>
          </a:bodyPr>
          <a:lstStyle/>
          <a:p>
            <a:r>
              <a:rPr lang="en-US" sz="1350" dirty="0">
                <a:solidFill>
                  <a:srgbClr val="000000"/>
                </a:solidFill>
                <a:latin typeface="Chief Blueprint" panose="020B0500000000000000" pitchFamily="34" charset="0"/>
              </a:rPr>
              <a:t>History should not be trivial pursuit – dig deeper and teach with essential questions and enduring understandings.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-Wiggins &amp; McTighe </a:t>
            </a:r>
            <a:r>
              <a:rPr lang="en-US" sz="1350" i="1" dirty="0">
                <a:solidFill>
                  <a:srgbClr val="000000"/>
                </a:solidFill>
                <a:latin typeface="Chief Blueprint" panose="020B0500000000000000" pitchFamily="34" charset="0"/>
              </a:rPr>
              <a:t>Essential Questions</a:t>
            </a:r>
          </a:p>
        </p:txBody>
      </p:sp>
      <p:sp>
        <p:nvSpPr>
          <p:cNvPr id="24" name="Rectangle 23">
            <a:extLst>
              <a:ext uri="{FF2B5EF4-FFF2-40B4-BE49-F238E27FC236}">
                <a16:creationId xmlns:a16="http://schemas.microsoft.com/office/drawing/2014/main" id="{6FD51082-AB1B-4E99-A870-EBE71359CA74}"/>
              </a:ext>
            </a:extLst>
          </p:cNvPr>
          <p:cNvSpPr/>
          <p:nvPr/>
        </p:nvSpPr>
        <p:spPr>
          <a:xfrm>
            <a:off x="6584499" y="768112"/>
            <a:ext cx="1963176" cy="1754326"/>
          </a:xfrm>
          <a:prstGeom prst="rect">
            <a:avLst/>
          </a:prstGeom>
        </p:spPr>
        <p:txBody>
          <a:bodyPr wrap="square">
            <a:spAutoFit/>
          </a:bodyPr>
          <a:lstStyle/>
          <a:p>
            <a:pPr algn="ctr"/>
            <a:r>
              <a:rPr lang="en-US" sz="1350" dirty="0">
                <a:solidFill>
                  <a:srgbClr val="000000"/>
                </a:solidFill>
                <a:latin typeface="Chief Blueprint" panose="020B0500000000000000" pitchFamily="34" charset="0"/>
              </a:rPr>
              <a:t>Students</a:t>
            </a:r>
          </a:p>
          <a:p>
            <a:pPr algn="ctr"/>
            <a:r>
              <a:rPr lang="en-US" sz="1350" dirty="0">
                <a:solidFill>
                  <a:srgbClr val="000000"/>
                </a:solidFill>
                <a:latin typeface="Chief Blueprint" panose="020B0500000000000000" pitchFamily="34" charset="0"/>
              </a:rPr>
              <a:t> are social – purposeful talk is crucial to learning. </a:t>
            </a:r>
          </a:p>
          <a:p>
            <a:pPr algn="ctr"/>
            <a:endParaRPr lang="en-US" sz="1350" dirty="0">
              <a:solidFill>
                <a:srgbClr val="000000"/>
              </a:solidFill>
              <a:latin typeface="Chief Blueprint" panose="020B0500000000000000" pitchFamily="34" charset="0"/>
            </a:endParaRPr>
          </a:p>
          <a:p>
            <a:pPr algn="ctr"/>
            <a:r>
              <a:rPr lang="en-US" sz="1350" dirty="0">
                <a:solidFill>
                  <a:srgbClr val="000000"/>
                </a:solidFill>
                <a:latin typeface="Chief Blueprint" panose="020B0500000000000000" pitchFamily="34" charset="0"/>
              </a:rPr>
              <a:t>-Walsh </a:t>
            </a:r>
            <a:r>
              <a:rPr lang="en-US" sz="1350" i="1" dirty="0">
                <a:solidFill>
                  <a:srgbClr val="000000"/>
                </a:solidFill>
                <a:latin typeface="Chief Blueprint" panose="020B0500000000000000" pitchFamily="34" charset="0"/>
              </a:rPr>
              <a:t>Quality Questioning</a:t>
            </a:r>
          </a:p>
          <a:p>
            <a:pPr algn="ctr"/>
            <a:endParaRPr lang="en-US" sz="1350" dirty="0">
              <a:latin typeface="Chief Blueprint" panose="020B0500000000000000" pitchFamily="34" charset="0"/>
            </a:endParaRPr>
          </a:p>
        </p:txBody>
      </p:sp>
      <p:sp>
        <p:nvSpPr>
          <p:cNvPr id="26" name="Speech Bubble: Oval 25">
            <a:extLst>
              <a:ext uri="{FF2B5EF4-FFF2-40B4-BE49-F238E27FC236}">
                <a16:creationId xmlns:a16="http://schemas.microsoft.com/office/drawing/2014/main" id="{F33C3EA3-8D6D-4C4D-BAF6-2F346B081231}"/>
              </a:ext>
            </a:extLst>
          </p:cNvPr>
          <p:cNvSpPr/>
          <p:nvPr/>
        </p:nvSpPr>
        <p:spPr>
          <a:xfrm>
            <a:off x="3596075" y="2494036"/>
            <a:ext cx="2668329" cy="2244183"/>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7" name="Rectangle 26">
            <a:extLst>
              <a:ext uri="{FF2B5EF4-FFF2-40B4-BE49-F238E27FC236}">
                <a16:creationId xmlns:a16="http://schemas.microsoft.com/office/drawing/2014/main" id="{6A5ADB07-6404-4D7E-AFF1-EBC193D9E7AE}"/>
              </a:ext>
            </a:extLst>
          </p:cNvPr>
          <p:cNvSpPr/>
          <p:nvPr/>
        </p:nvSpPr>
        <p:spPr>
          <a:xfrm>
            <a:off x="3576586" y="2602873"/>
            <a:ext cx="2707256" cy="2169825"/>
          </a:xfrm>
          <a:prstGeom prst="rect">
            <a:avLst/>
          </a:prstGeom>
        </p:spPr>
        <p:txBody>
          <a:bodyPr wrap="square">
            <a:spAutoFit/>
          </a:bodyPr>
          <a:lstStyle/>
          <a:p>
            <a:pPr algn="ctr"/>
            <a:r>
              <a:rPr lang="en-US" sz="1350" dirty="0">
                <a:solidFill>
                  <a:srgbClr val="000000"/>
                </a:solidFill>
                <a:latin typeface="Chief Blueprint" panose="020B0500000000000000" pitchFamily="34" charset="0"/>
              </a:rPr>
              <a:t>The </a:t>
            </a:r>
          </a:p>
          <a:p>
            <a:pPr algn="ctr"/>
            <a:r>
              <a:rPr lang="en-US" sz="1350" dirty="0">
                <a:solidFill>
                  <a:srgbClr val="000000"/>
                </a:solidFill>
                <a:latin typeface="Chief Blueprint" panose="020B0500000000000000" pitchFamily="34" charset="0"/>
              </a:rPr>
              <a:t>Interactive Student </a:t>
            </a:r>
          </a:p>
          <a:p>
            <a:pPr algn="ctr"/>
            <a:r>
              <a:rPr lang="en-US" sz="1350" dirty="0">
                <a:solidFill>
                  <a:srgbClr val="000000"/>
                </a:solidFill>
                <a:latin typeface="Chief Blueprint" panose="020B0500000000000000" pitchFamily="34" charset="0"/>
              </a:rPr>
              <a:t>Notebook is a powerful </a:t>
            </a:r>
          </a:p>
          <a:p>
            <a:pPr algn="ctr"/>
            <a:r>
              <a:rPr lang="en-US" sz="1350" dirty="0">
                <a:solidFill>
                  <a:srgbClr val="000000"/>
                </a:solidFill>
                <a:latin typeface="Chief Blueprint" panose="020B0500000000000000" pitchFamily="34" charset="0"/>
              </a:rPr>
              <a:t>teaching tool that allows you to differentiate instruction for students in a variety of ways. </a:t>
            </a:r>
          </a:p>
          <a:p>
            <a:pPr algn="ctr"/>
            <a:endParaRPr lang="en-US" sz="1350" dirty="0">
              <a:solidFill>
                <a:srgbClr val="000000"/>
              </a:solidFill>
              <a:latin typeface="Chief Blueprint" panose="020B0500000000000000" pitchFamily="34" charset="0"/>
            </a:endParaRPr>
          </a:p>
          <a:p>
            <a:pPr algn="ct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Wist’s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Research on the Interactive Student </a:t>
            </a:r>
          </a:p>
          <a:p>
            <a:pPr algn="ctr"/>
            <a:r>
              <a:rPr lang="en-US" sz="1350" i="1" dirty="0">
                <a:solidFill>
                  <a:srgbClr val="000000"/>
                </a:solidFill>
                <a:latin typeface="Chief Blueprint" panose="020B0500000000000000" pitchFamily="34" charset="0"/>
              </a:rPr>
              <a:t>Notebook</a:t>
            </a:r>
          </a:p>
        </p:txBody>
      </p:sp>
      <p:sp>
        <p:nvSpPr>
          <p:cNvPr id="31" name="Speech Bubble: Rectangle with Corners Rounded 30">
            <a:extLst>
              <a:ext uri="{FF2B5EF4-FFF2-40B4-BE49-F238E27FC236}">
                <a16:creationId xmlns:a16="http://schemas.microsoft.com/office/drawing/2014/main" id="{00182E71-F6DC-493E-9898-81D0BB195CE3}"/>
              </a:ext>
            </a:extLst>
          </p:cNvPr>
          <p:cNvSpPr/>
          <p:nvPr/>
        </p:nvSpPr>
        <p:spPr>
          <a:xfrm rot="616323">
            <a:off x="417961" y="2456308"/>
            <a:ext cx="1783800" cy="147021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Rectangle 28">
            <a:extLst>
              <a:ext uri="{FF2B5EF4-FFF2-40B4-BE49-F238E27FC236}">
                <a16:creationId xmlns:a16="http://schemas.microsoft.com/office/drawing/2014/main" id="{9ED5BA16-62D2-47AE-A2E6-50C1DE4A8898}"/>
              </a:ext>
            </a:extLst>
          </p:cNvPr>
          <p:cNvSpPr/>
          <p:nvPr/>
        </p:nvSpPr>
        <p:spPr>
          <a:xfrm rot="609555">
            <a:off x="417486" y="2504295"/>
            <a:ext cx="1725320" cy="1546577"/>
          </a:xfrm>
          <a:prstGeom prst="rect">
            <a:avLst/>
          </a:prstGeom>
        </p:spPr>
        <p:txBody>
          <a:bodyPr wrap="square">
            <a:spAutoFit/>
          </a:bodyPr>
          <a:lstStyle/>
          <a:p>
            <a:r>
              <a:rPr lang="en-US" sz="1350" dirty="0">
                <a:solidFill>
                  <a:srgbClr val="000000"/>
                </a:solidFill>
                <a:latin typeface="Chief Blueprint" panose="020B0500000000000000" pitchFamily="34" charset="0"/>
              </a:rPr>
              <a:t>History can be fun and rigorous at the same time.</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-Bower’s </a:t>
            </a:r>
            <a:r>
              <a:rPr lang="en-US" sz="1350" i="1" dirty="0">
                <a:solidFill>
                  <a:srgbClr val="000000"/>
                </a:solidFill>
                <a:latin typeface="Chief Blueprint" panose="020B0500000000000000" pitchFamily="34" charset="0"/>
              </a:rPr>
              <a:t>Bring Learning Alive!</a:t>
            </a:r>
          </a:p>
          <a:p>
            <a:endParaRPr lang="en-US" sz="1350" dirty="0">
              <a:solidFill>
                <a:srgbClr val="000000"/>
              </a:solidFill>
              <a:latin typeface="Chief Blueprint" panose="020B0500000000000000" pitchFamily="34" charset="0"/>
            </a:endParaRPr>
          </a:p>
        </p:txBody>
      </p:sp>
      <p:sp>
        <p:nvSpPr>
          <p:cNvPr id="30" name="Speech Bubble: Oval 29">
            <a:extLst>
              <a:ext uri="{FF2B5EF4-FFF2-40B4-BE49-F238E27FC236}">
                <a16:creationId xmlns:a16="http://schemas.microsoft.com/office/drawing/2014/main" id="{8583CD74-5CE7-41E1-B03A-377E5F94FD14}"/>
              </a:ext>
            </a:extLst>
          </p:cNvPr>
          <p:cNvSpPr/>
          <p:nvPr/>
        </p:nvSpPr>
        <p:spPr>
          <a:xfrm rot="20989304">
            <a:off x="819722" y="3714822"/>
            <a:ext cx="2712477" cy="1389903"/>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4" name="Rectangle 33">
            <a:extLst>
              <a:ext uri="{FF2B5EF4-FFF2-40B4-BE49-F238E27FC236}">
                <a16:creationId xmlns:a16="http://schemas.microsoft.com/office/drawing/2014/main" id="{EA01A8C0-ACC1-4285-A417-72F6B98D34DF}"/>
              </a:ext>
            </a:extLst>
          </p:cNvPr>
          <p:cNvSpPr/>
          <p:nvPr/>
        </p:nvSpPr>
        <p:spPr>
          <a:xfrm rot="20989304">
            <a:off x="1000664" y="3932196"/>
            <a:ext cx="2387521" cy="1338828"/>
          </a:xfrm>
          <a:prstGeom prst="rect">
            <a:avLst/>
          </a:prstGeom>
        </p:spPr>
        <p:txBody>
          <a:bodyPr wrap="square">
            <a:spAutoFit/>
          </a:bodyPr>
          <a:lstStyle/>
          <a:p>
            <a:pPr algn="ctr"/>
            <a:r>
              <a:rPr lang="en-US" sz="1350" dirty="0">
                <a:solidFill>
                  <a:srgbClr val="000000"/>
                </a:solidFill>
                <a:latin typeface="Chief Blueprint" panose="020B0500000000000000" pitchFamily="34" charset="0"/>
              </a:rPr>
              <a:t>Vocabulary instruction must be intentional and engaging. </a:t>
            </a:r>
          </a:p>
          <a:p>
            <a:pPr algn="ctr"/>
            <a:endParaRPr lang="en-US" sz="1350" dirty="0">
              <a:solidFill>
                <a:srgbClr val="000000"/>
              </a:solidFill>
              <a:latin typeface="Chief Blueprint" panose="020B0500000000000000" pitchFamily="34" charset="0"/>
            </a:endParaRPr>
          </a:p>
          <a:p>
            <a:pPr algn="ctr"/>
            <a:r>
              <a:rPr lang="en-US" sz="1350" dirty="0">
                <a:solidFill>
                  <a:srgbClr val="000000"/>
                </a:solidFill>
                <a:latin typeface="Chief Blueprint" panose="020B0500000000000000" pitchFamily="34" charset="0"/>
              </a:rPr>
              <a:t>-Marzano </a:t>
            </a:r>
            <a:r>
              <a:rPr lang="en-US" sz="1350" i="1" dirty="0">
                <a:solidFill>
                  <a:srgbClr val="000000"/>
                </a:solidFill>
                <a:latin typeface="Chief Blueprint" panose="020B0500000000000000" pitchFamily="34" charset="0"/>
              </a:rPr>
              <a:t>Academic Vocabulary</a:t>
            </a:r>
          </a:p>
          <a:p>
            <a:pPr algn="ctr"/>
            <a:endParaRPr lang="en-US" sz="1350" dirty="0">
              <a:latin typeface="Chief Blueprint" panose="020B0500000000000000" pitchFamily="34" charset="0"/>
            </a:endParaRPr>
          </a:p>
        </p:txBody>
      </p:sp>
    </p:spTree>
    <p:extLst>
      <p:ext uri="{BB962C8B-B14F-4D97-AF65-F5344CB8AC3E}">
        <p14:creationId xmlns:p14="http://schemas.microsoft.com/office/powerpoint/2010/main" val="969508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64FF07C6-9003-4CA7-A05C-2F3C3F7D99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0" name="Speech Bubble: Rectangle with Corners Rounded 19">
            <a:extLst>
              <a:ext uri="{FF2B5EF4-FFF2-40B4-BE49-F238E27FC236}">
                <a16:creationId xmlns:a16="http://schemas.microsoft.com/office/drawing/2014/main" id="{7E7165BE-131D-47C5-8E8F-A07263D94FE9}"/>
              </a:ext>
            </a:extLst>
          </p:cNvPr>
          <p:cNvSpPr/>
          <p:nvPr/>
        </p:nvSpPr>
        <p:spPr>
          <a:xfrm rot="1341498">
            <a:off x="3327972" y="1231981"/>
            <a:ext cx="3420520" cy="1017424"/>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peech Bubble: Rectangle with Corners Rounded 5">
            <a:extLst>
              <a:ext uri="{FF2B5EF4-FFF2-40B4-BE49-F238E27FC236}">
                <a16:creationId xmlns:a16="http://schemas.microsoft.com/office/drawing/2014/main" id="{C76F2528-E172-4A75-8969-D3768A566B59}"/>
              </a:ext>
            </a:extLst>
          </p:cNvPr>
          <p:cNvSpPr/>
          <p:nvPr/>
        </p:nvSpPr>
        <p:spPr>
          <a:xfrm rot="20991018">
            <a:off x="377849" y="962217"/>
            <a:ext cx="2665210" cy="114762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Rectangle 1">
            <a:extLst>
              <a:ext uri="{FF2B5EF4-FFF2-40B4-BE49-F238E27FC236}">
                <a16:creationId xmlns:a16="http://schemas.microsoft.com/office/drawing/2014/main" id="{148AB779-DE6A-40E2-8D63-1657997D1282}"/>
              </a:ext>
            </a:extLst>
          </p:cNvPr>
          <p:cNvSpPr/>
          <p:nvPr/>
        </p:nvSpPr>
        <p:spPr>
          <a:xfrm rot="20986987">
            <a:off x="402231" y="1032512"/>
            <a:ext cx="2571750" cy="1131079"/>
          </a:xfrm>
          <a:prstGeom prst="rect">
            <a:avLst/>
          </a:prstGeom>
        </p:spPr>
        <p:txBody>
          <a:bodyPr>
            <a:spAutoFit/>
          </a:bodyPr>
          <a:lstStyle/>
          <a:p>
            <a:r>
              <a:rPr lang="en-US" sz="1350" dirty="0">
                <a:solidFill>
                  <a:srgbClr val="000000"/>
                </a:solidFill>
                <a:latin typeface="Chief Blueprint" panose="020B0500000000000000" pitchFamily="34" charset="0"/>
              </a:rPr>
              <a:t>Students need to be engaged to learn.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8E70C848-D57E-47C1-B4C3-BCDD0F58D9F6}"/>
              </a:ext>
            </a:extLst>
          </p:cNvPr>
          <p:cNvSpPr/>
          <p:nvPr/>
        </p:nvSpPr>
        <p:spPr>
          <a:xfrm>
            <a:off x="280271" y="105787"/>
            <a:ext cx="6868674" cy="503802"/>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TextBox 2">
            <a:extLst>
              <a:ext uri="{FF2B5EF4-FFF2-40B4-BE49-F238E27FC236}">
                <a16:creationId xmlns:a16="http://schemas.microsoft.com/office/drawing/2014/main" id="{BBB18444-3629-4676-AE8E-D0EEB1C6DAA0}"/>
              </a:ext>
            </a:extLst>
          </p:cNvPr>
          <p:cNvSpPr txBox="1"/>
          <p:nvPr/>
        </p:nvSpPr>
        <p:spPr>
          <a:xfrm>
            <a:off x="280272" y="140210"/>
            <a:ext cx="7045648" cy="430887"/>
          </a:xfrm>
          <a:prstGeom prst="rect">
            <a:avLst/>
          </a:prstGeom>
          <a:noFill/>
        </p:spPr>
        <p:txBody>
          <a:bodyPr wrap="square" rtlCol="0">
            <a:spAutoFit/>
          </a:bodyPr>
          <a:lstStyle/>
          <a:p>
            <a:r>
              <a:rPr lang="en-US" sz="2200" dirty="0">
                <a:latin typeface="Chief Blueprint" panose="020B0500000000000000" pitchFamily="34" charset="0"/>
              </a:rPr>
              <a:t>What do I believe about Social Studies instruction?</a:t>
            </a:r>
          </a:p>
        </p:txBody>
      </p:sp>
      <p:sp>
        <p:nvSpPr>
          <p:cNvPr id="12" name="Speech Bubble: Rectangle 11">
            <a:extLst>
              <a:ext uri="{FF2B5EF4-FFF2-40B4-BE49-F238E27FC236}">
                <a16:creationId xmlns:a16="http://schemas.microsoft.com/office/drawing/2014/main" id="{205D3A75-E602-4A12-BDF0-2A2DFD449463}"/>
              </a:ext>
            </a:extLst>
          </p:cNvPr>
          <p:cNvSpPr/>
          <p:nvPr/>
        </p:nvSpPr>
        <p:spPr>
          <a:xfrm>
            <a:off x="2208909" y="2026378"/>
            <a:ext cx="1760113" cy="1604141"/>
          </a:xfrm>
          <a:prstGeom prst="wedge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Speech Bubble: Rectangle with Corners Rounded 13">
            <a:extLst>
              <a:ext uri="{FF2B5EF4-FFF2-40B4-BE49-F238E27FC236}">
                <a16:creationId xmlns:a16="http://schemas.microsoft.com/office/drawing/2014/main" id="{0CF7ABF2-4152-4F56-91D8-FB510A2178F0}"/>
              </a:ext>
            </a:extLst>
          </p:cNvPr>
          <p:cNvSpPr/>
          <p:nvPr/>
        </p:nvSpPr>
        <p:spPr>
          <a:xfrm rot="20929484">
            <a:off x="6366074" y="2727615"/>
            <a:ext cx="2516433" cy="1499902"/>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Speech Bubble: Oval 15">
            <a:extLst>
              <a:ext uri="{FF2B5EF4-FFF2-40B4-BE49-F238E27FC236}">
                <a16:creationId xmlns:a16="http://schemas.microsoft.com/office/drawing/2014/main" id="{F296F916-B478-4CC6-895D-92BA739A187D}"/>
              </a:ext>
            </a:extLst>
          </p:cNvPr>
          <p:cNvSpPr/>
          <p:nvPr/>
        </p:nvSpPr>
        <p:spPr>
          <a:xfrm>
            <a:off x="6329931" y="728666"/>
            <a:ext cx="2424825" cy="1696457"/>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Rectangle 18">
            <a:extLst>
              <a:ext uri="{FF2B5EF4-FFF2-40B4-BE49-F238E27FC236}">
                <a16:creationId xmlns:a16="http://schemas.microsoft.com/office/drawing/2014/main" id="{356AA586-388A-4DE9-A2C9-9F6057D7116A}"/>
              </a:ext>
            </a:extLst>
          </p:cNvPr>
          <p:cNvSpPr/>
          <p:nvPr/>
        </p:nvSpPr>
        <p:spPr>
          <a:xfrm rot="1384697">
            <a:off x="3315277" y="1305078"/>
            <a:ext cx="3280175" cy="1131079"/>
          </a:xfrm>
          <a:prstGeom prst="rect">
            <a:avLst/>
          </a:prstGeom>
        </p:spPr>
        <p:txBody>
          <a:bodyPr wrap="square">
            <a:spAutoFit/>
          </a:bodyPr>
          <a:lstStyle/>
          <a:p>
            <a:r>
              <a:rPr lang="en-US" sz="1350" dirty="0">
                <a:solidFill>
                  <a:srgbClr val="000000"/>
                </a:solidFill>
                <a:latin typeface="Chief Blueprint" panose="020B0500000000000000" pitchFamily="34" charset="0"/>
              </a:rPr>
              <a:t>Students need to read in Social Studies – a lot! Like everyday!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-Kinsella’s </a:t>
            </a:r>
            <a:r>
              <a:rPr lang="en-US" sz="1350" i="1" dirty="0">
                <a:solidFill>
                  <a:srgbClr val="000000"/>
                </a:solidFill>
                <a:latin typeface="Chief Blueprint" panose="020B0500000000000000" pitchFamily="34" charset="0"/>
              </a:rPr>
              <a:t>Considerate Text</a:t>
            </a:r>
          </a:p>
          <a:p>
            <a:endParaRPr lang="en-US" sz="1350" dirty="0">
              <a:latin typeface="Chief Blueprint" panose="020B0500000000000000" pitchFamily="34" charset="0"/>
            </a:endParaRPr>
          </a:p>
        </p:txBody>
      </p:sp>
      <p:sp>
        <p:nvSpPr>
          <p:cNvPr id="21" name="Rectangle 20">
            <a:extLst>
              <a:ext uri="{FF2B5EF4-FFF2-40B4-BE49-F238E27FC236}">
                <a16:creationId xmlns:a16="http://schemas.microsoft.com/office/drawing/2014/main" id="{78475EAC-93B4-4F45-A9CB-7B549DC4F044}"/>
              </a:ext>
            </a:extLst>
          </p:cNvPr>
          <p:cNvSpPr/>
          <p:nvPr/>
        </p:nvSpPr>
        <p:spPr>
          <a:xfrm>
            <a:off x="2218532" y="2055159"/>
            <a:ext cx="1721740" cy="1546577"/>
          </a:xfrm>
          <a:prstGeom prst="rect">
            <a:avLst/>
          </a:prstGeom>
        </p:spPr>
        <p:txBody>
          <a:bodyPr wrap="square">
            <a:spAutoFit/>
          </a:bodyPr>
          <a:lstStyle/>
          <a:p>
            <a:r>
              <a:rPr lang="en-US" sz="1350" dirty="0">
                <a:solidFill>
                  <a:srgbClr val="000000"/>
                </a:solidFill>
                <a:latin typeface="Chief Blueprint" panose="020B0500000000000000" pitchFamily="34" charset="0"/>
              </a:rPr>
              <a:t>All students can learn – we just need to support them in different ways.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-Seidlitz’s </a:t>
            </a:r>
            <a:r>
              <a:rPr lang="en-US" sz="1350" i="1" dirty="0">
                <a:solidFill>
                  <a:srgbClr val="000000"/>
                </a:solidFill>
                <a:latin typeface="Chief Blueprint" panose="020B0500000000000000" pitchFamily="34" charset="0"/>
              </a:rPr>
              <a:t>Seven Steps</a:t>
            </a:r>
          </a:p>
        </p:txBody>
      </p:sp>
      <p:sp>
        <p:nvSpPr>
          <p:cNvPr id="22" name="Rectangle 21">
            <a:extLst>
              <a:ext uri="{FF2B5EF4-FFF2-40B4-BE49-F238E27FC236}">
                <a16:creationId xmlns:a16="http://schemas.microsoft.com/office/drawing/2014/main" id="{24DD1B5F-28BF-4E86-9B5B-D4406D4BE7CB}"/>
              </a:ext>
            </a:extLst>
          </p:cNvPr>
          <p:cNvSpPr/>
          <p:nvPr/>
        </p:nvSpPr>
        <p:spPr>
          <a:xfrm rot="20919442">
            <a:off x="6390381" y="2704278"/>
            <a:ext cx="2542356" cy="1546577"/>
          </a:xfrm>
          <a:prstGeom prst="rect">
            <a:avLst/>
          </a:prstGeom>
        </p:spPr>
        <p:txBody>
          <a:bodyPr wrap="square">
            <a:spAutoFit/>
          </a:bodyPr>
          <a:lstStyle/>
          <a:p>
            <a:r>
              <a:rPr lang="en-US" sz="1350" dirty="0">
                <a:solidFill>
                  <a:srgbClr val="000000"/>
                </a:solidFill>
                <a:latin typeface="Chief Blueprint" panose="020B0500000000000000" pitchFamily="34" charset="0"/>
              </a:rPr>
              <a:t>History should not be trivial pursuit – dig deeper and teach with essential questions and enduring understandings.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-Wiggins &amp; McTighe </a:t>
            </a:r>
            <a:r>
              <a:rPr lang="en-US" sz="1350" i="1" dirty="0">
                <a:solidFill>
                  <a:srgbClr val="000000"/>
                </a:solidFill>
                <a:latin typeface="Chief Blueprint" panose="020B0500000000000000" pitchFamily="34" charset="0"/>
              </a:rPr>
              <a:t>Essential Questions</a:t>
            </a:r>
          </a:p>
        </p:txBody>
      </p:sp>
      <p:sp>
        <p:nvSpPr>
          <p:cNvPr id="24" name="Rectangle 23">
            <a:extLst>
              <a:ext uri="{FF2B5EF4-FFF2-40B4-BE49-F238E27FC236}">
                <a16:creationId xmlns:a16="http://schemas.microsoft.com/office/drawing/2014/main" id="{6FD51082-AB1B-4E99-A870-EBE71359CA74}"/>
              </a:ext>
            </a:extLst>
          </p:cNvPr>
          <p:cNvSpPr/>
          <p:nvPr/>
        </p:nvSpPr>
        <p:spPr>
          <a:xfrm>
            <a:off x="6584499" y="768112"/>
            <a:ext cx="1963176" cy="1754326"/>
          </a:xfrm>
          <a:prstGeom prst="rect">
            <a:avLst/>
          </a:prstGeom>
        </p:spPr>
        <p:txBody>
          <a:bodyPr wrap="square">
            <a:spAutoFit/>
          </a:bodyPr>
          <a:lstStyle/>
          <a:p>
            <a:pPr algn="ctr"/>
            <a:r>
              <a:rPr lang="en-US" sz="1350" dirty="0">
                <a:solidFill>
                  <a:srgbClr val="000000"/>
                </a:solidFill>
                <a:latin typeface="Chief Blueprint" panose="020B0500000000000000" pitchFamily="34" charset="0"/>
              </a:rPr>
              <a:t>Students</a:t>
            </a:r>
          </a:p>
          <a:p>
            <a:pPr algn="ctr"/>
            <a:r>
              <a:rPr lang="en-US" sz="1350" dirty="0">
                <a:solidFill>
                  <a:srgbClr val="000000"/>
                </a:solidFill>
                <a:latin typeface="Chief Blueprint" panose="020B0500000000000000" pitchFamily="34" charset="0"/>
              </a:rPr>
              <a:t> are social – purposeful talk is crucial to learning. </a:t>
            </a:r>
          </a:p>
          <a:p>
            <a:pPr algn="ctr"/>
            <a:endParaRPr lang="en-US" sz="1350" dirty="0">
              <a:solidFill>
                <a:srgbClr val="000000"/>
              </a:solidFill>
              <a:latin typeface="Chief Blueprint" panose="020B0500000000000000" pitchFamily="34" charset="0"/>
            </a:endParaRPr>
          </a:p>
          <a:p>
            <a:pPr algn="ctr"/>
            <a:r>
              <a:rPr lang="en-US" sz="1350" dirty="0">
                <a:solidFill>
                  <a:srgbClr val="000000"/>
                </a:solidFill>
                <a:latin typeface="Chief Blueprint" panose="020B0500000000000000" pitchFamily="34" charset="0"/>
              </a:rPr>
              <a:t>-Walsh </a:t>
            </a:r>
            <a:r>
              <a:rPr lang="en-US" sz="1350" i="1" dirty="0">
                <a:solidFill>
                  <a:srgbClr val="000000"/>
                </a:solidFill>
                <a:latin typeface="Chief Blueprint" panose="020B0500000000000000" pitchFamily="34" charset="0"/>
              </a:rPr>
              <a:t>Quality Questioning</a:t>
            </a:r>
          </a:p>
          <a:p>
            <a:pPr algn="ctr"/>
            <a:endParaRPr lang="en-US" sz="1350" dirty="0">
              <a:latin typeface="Chief Blueprint" panose="020B0500000000000000" pitchFamily="34" charset="0"/>
            </a:endParaRPr>
          </a:p>
        </p:txBody>
      </p:sp>
      <p:sp>
        <p:nvSpPr>
          <p:cNvPr id="26" name="Speech Bubble: Oval 25">
            <a:extLst>
              <a:ext uri="{FF2B5EF4-FFF2-40B4-BE49-F238E27FC236}">
                <a16:creationId xmlns:a16="http://schemas.microsoft.com/office/drawing/2014/main" id="{F33C3EA3-8D6D-4C4D-BAF6-2F346B081231}"/>
              </a:ext>
            </a:extLst>
          </p:cNvPr>
          <p:cNvSpPr/>
          <p:nvPr/>
        </p:nvSpPr>
        <p:spPr>
          <a:xfrm>
            <a:off x="3596075" y="2494036"/>
            <a:ext cx="2668329" cy="2244183"/>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7" name="Rectangle 26">
            <a:extLst>
              <a:ext uri="{FF2B5EF4-FFF2-40B4-BE49-F238E27FC236}">
                <a16:creationId xmlns:a16="http://schemas.microsoft.com/office/drawing/2014/main" id="{6A5ADB07-6404-4D7E-AFF1-EBC193D9E7AE}"/>
              </a:ext>
            </a:extLst>
          </p:cNvPr>
          <p:cNvSpPr/>
          <p:nvPr/>
        </p:nvSpPr>
        <p:spPr>
          <a:xfrm>
            <a:off x="3576586" y="2602873"/>
            <a:ext cx="2707256" cy="2169825"/>
          </a:xfrm>
          <a:prstGeom prst="rect">
            <a:avLst/>
          </a:prstGeom>
        </p:spPr>
        <p:txBody>
          <a:bodyPr wrap="square">
            <a:spAutoFit/>
          </a:bodyPr>
          <a:lstStyle/>
          <a:p>
            <a:pPr algn="ctr"/>
            <a:r>
              <a:rPr lang="en-US" sz="1350" dirty="0">
                <a:solidFill>
                  <a:srgbClr val="000000"/>
                </a:solidFill>
                <a:latin typeface="Chief Blueprint" panose="020B0500000000000000" pitchFamily="34" charset="0"/>
              </a:rPr>
              <a:t>The </a:t>
            </a:r>
          </a:p>
          <a:p>
            <a:pPr algn="ctr"/>
            <a:r>
              <a:rPr lang="en-US" sz="1350" dirty="0">
                <a:solidFill>
                  <a:srgbClr val="000000"/>
                </a:solidFill>
                <a:latin typeface="Chief Blueprint" panose="020B0500000000000000" pitchFamily="34" charset="0"/>
              </a:rPr>
              <a:t>Interactive Student </a:t>
            </a:r>
          </a:p>
          <a:p>
            <a:pPr algn="ctr"/>
            <a:r>
              <a:rPr lang="en-US" sz="1350" dirty="0">
                <a:solidFill>
                  <a:srgbClr val="000000"/>
                </a:solidFill>
                <a:latin typeface="Chief Blueprint" panose="020B0500000000000000" pitchFamily="34" charset="0"/>
              </a:rPr>
              <a:t>Notebook is a powerful </a:t>
            </a:r>
          </a:p>
          <a:p>
            <a:pPr algn="ctr"/>
            <a:r>
              <a:rPr lang="en-US" sz="1350" dirty="0">
                <a:solidFill>
                  <a:srgbClr val="000000"/>
                </a:solidFill>
                <a:latin typeface="Chief Blueprint" panose="020B0500000000000000" pitchFamily="34" charset="0"/>
              </a:rPr>
              <a:t>teaching tool that allows you to differentiate instruction for students in a variety of ways. </a:t>
            </a:r>
          </a:p>
          <a:p>
            <a:pPr algn="ctr"/>
            <a:endParaRPr lang="en-US" sz="1350" dirty="0">
              <a:solidFill>
                <a:srgbClr val="000000"/>
              </a:solidFill>
              <a:latin typeface="Chief Blueprint" panose="020B0500000000000000" pitchFamily="34" charset="0"/>
            </a:endParaRPr>
          </a:p>
          <a:p>
            <a:pPr algn="ct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Wist’s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Research on the Interactive Student </a:t>
            </a:r>
          </a:p>
          <a:p>
            <a:pPr algn="ctr"/>
            <a:r>
              <a:rPr lang="en-US" sz="1350" i="1" dirty="0">
                <a:solidFill>
                  <a:srgbClr val="000000"/>
                </a:solidFill>
                <a:latin typeface="Chief Blueprint" panose="020B0500000000000000" pitchFamily="34" charset="0"/>
              </a:rPr>
              <a:t>Notebook</a:t>
            </a:r>
          </a:p>
        </p:txBody>
      </p:sp>
      <p:sp>
        <p:nvSpPr>
          <p:cNvPr id="31" name="Speech Bubble: Rectangle with Corners Rounded 30">
            <a:extLst>
              <a:ext uri="{FF2B5EF4-FFF2-40B4-BE49-F238E27FC236}">
                <a16:creationId xmlns:a16="http://schemas.microsoft.com/office/drawing/2014/main" id="{00182E71-F6DC-493E-9898-81D0BB195CE3}"/>
              </a:ext>
            </a:extLst>
          </p:cNvPr>
          <p:cNvSpPr/>
          <p:nvPr/>
        </p:nvSpPr>
        <p:spPr>
          <a:xfrm rot="616323">
            <a:off x="417961" y="2456308"/>
            <a:ext cx="1783800" cy="147021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Rectangle 28">
            <a:extLst>
              <a:ext uri="{FF2B5EF4-FFF2-40B4-BE49-F238E27FC236}">
                <a16:creationId xmlns:a16="http://schemas.microsoft.com/office/drawing/2014/main" id="{9ED5BA16-62D2-47AE-A2E6-50C1DE4A8898}"/>
              </a:ext>
            </a:extLst>
          </p:cNvPr>
          <p:cNvSpPr/>
          <p:nvPr/>
        </p:nvSpPr>
        <p:spPr>
          <a:xfrm rot="609555">
            <a:off x="417486" y="2504295"/>
            <a:ext cx="1725320" cy="1546577"/>
          </a:xfrm>
          <a:prstGeom prst="rect">
            <a:avLst/>
          </a:prstGeom>
        </p:spPr>
        <p:txBody>
          <a:bodyPr wrap="square">
            <a:spAutoFit/>
          </a:bodyPr>
          <a:lstStyle/>
          <a:p>
            <a:r>
              <a:rPr lang="en-US" sz="1350" dirty="0">
                <a:solidFill>
                  <a:srgbClr val="000000"/>
                </a:solidFill>
                <a:latin typeface="Chief Blueprint" panose="020B0500000000000000" pitchFamily="34" charset="0"/>
              </a:rPr>
              <a:t>History can be fun and rigorous at the same time.</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-Bower’s </a:t>
            </a:r>
            <a:r>
              <a:rPr lang="en-US" sz="1350" i="1" dirty="0">
                <a:solidFill>
                  <a:srgbClr val="000000"/>
                </a:solidFill>
                <a:latin typeface="Chief Blueprint" panose="020B0500000000000000" pitchFamily="34" charset="0"/>
              </a:rPr>
              <a:t>Bring Learning Alive!</a:t>
            </a:r>
          </a:p>
          <a:p>
            <a:endParaRPr lang="en-US" sz="1350" dirty="0">
              <a:solidFill>
                <a:srgbClr val="000000"/>
              </a:solidFill>
              <a:latin typeface="Chief Blueprint" panose="020B0500000000000000" pitchFamily="34" charset="0"/>
            </a:endParaRPr>
          </a:p>
        </p:txBody>
      </p:sp>
      <p:sp>
        <p:nvSpPr>
          <p:cNvPr id="30" name="Speech Bubble: Oval 29">
            <a:extLst>
              <a:ext uri="{FF2B5EF4-FFF2-40B4-BE49-F238E27FC236}">
                <a16:creationId xmlns:a16="http://schemas.microsoft.com/office/drawing/2014/main" id="{8583CD74-5CE7-41E1-B03A-377E5F94FD14}"/>
              </a:ext>
            </a:extLst>
          </p:cNvPr>
          <p:cNvSpPr/>
          <p:nvPr/>
        </p:nvSpPr>
        <p:spPr>
          <a:xfrm rot="20989304">
            <a:off x="819722" y="3714822"/>
            <a:ext cx="2712477" cy="1389903"/>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4" name="Rectangle 33">
            <a:extLst>
              <a:ext uri="{FF2B5EF4-FFF2-40B4-BE49-F238E27FC236}">
                <a16:creationId xmlns:a16="http://schemas.microsoft.com/office/drawing/2014/main" id="{EA01A8C0-ACC1-4285-A417-72F6B98D34DF}"/>
              </a:ext>
            </a:extLst>
          </p:cNvPr>
          <p:cNvSpPr/>
          <p:nvPr/>
        </p:nvSpPr>
        <p:spPr>
          <a:xfrm rot="20989304">
            <a:off x="1000664" y="3932196"/>
            <a:ext cx="2387521" cy="1338828"/>
          </a:xfrm>
          <a:prstGeom prst="rect">
            <a:avLst/>
          </a:prstGeom>
        </p:spPr>
        <p:txBody>
          <a:bodyPr wrap="square">
            <a:spAutoFit/>
          </a:bodyPr>
          <a:lstStyle/>
          <a:p>
            <a:pPr algn="ctr"/>
            <a:r>
              <a:rPr lang="en-US" sz="1350" dirty="0">
                <a:solidFill>
                  <a:srgbClr val="000000"/>
                </a:solidFill>
                <a:latin typeface="Chief Blueprint" panose="020B0500000000000000" pitchFamily="34" charset="0"/>
              </a:rPr>
              <a:t>Vocabulary instruction must be intentional and engaging. </a:t>
            </a:r>
          </a:p>
          <a:p>
            <a:pPr algn="ctr"/>
            <a:endParaRPr lang="en-US" sz="1350" dirty="0">
              <a:solidFill>
                <a:srgbClr val="000000"/>
              </a:solidFill>
              <a:latin typeface="Chief Blueprint" panose="020B0500000000000000" pitchFamily="34" charset="0"/>
            </a:endParaRPr>
          </a:p>
          <a:p>
            <a:pPr algn="ctr"/>
            <a:r>
              <a:rPr lang="en-US" sz="1350" dirty="0">
                <a:solidFill>
                  <a:srgbClr val="000000"/>
                </a:solidFill>
                <a:latin typeface="Chief Blueprint" panose="020B0500000000000000" pitchFamily="34" charset="0"/>
              </a:rPr>
              <a:t>-Marzano </a:t>
            </a:r>
            <a:r>
              <a:rPr lang="en-US" sz="1350" i="1" dirty="0">
                <a:solidFill>
                  <a:srgbClr val="000000"/>
                </a:solidFill>
                <a:latin typeface="Chief Blueprint" panose="020B0500000000000000" pitchFamily="34" charset="0"/>
              </a:rPr>
              <a:t>Academic Vocabulary</a:t>
            </a:r>
          </a:p>
          <a:p>
            <a:pPr algn="ctr"/>
            <a:endParaRPr lang="en-US" sz="1350" dirty="0">
              <a:latin typeface="Chief Blueprint" panose="020B0500000000000000" pitchFamily="34" charset="0"/>
            </a:endParaRPr>
          </a:p>
        </p:txBody>
      </p:sp>
      <p:sp>
        <p:nvSpPr>
          <p:cNvPr id="35" name="Speech Bubble: Rectangle with Corners Rounded 34">
            <a:extLst>
              <a:ext uri="{FF2B5EF4-FFF2-40B4-BE49-F238E27FC236}">
                <a16:creationId xmlns:a16="http://schemas.microsoft.com/office/drawing/2014/main" id="{16E29778-904C-408F-B08E-4CF4FD235AEB}"/>
              </a:ext>
            </a:extLst>
          </p:cNvPr>
          <p:cNvSpPr/>
          <p:nvPr/>
        </p:nvSpPr>
        <p:spPr>
          <a:xfrm rot="20929484">
            <a:off x="3670666" y="4741415"/>
            <a:ext cx="2580160" cy="1056686"/>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6" name="Rectangle 35">
            <a:extLst>
              <a:ext uri="{FF2B5EF4-FFF2-40B4-BE49-F238E27FC236}">
                <a16:creationId xmlns:a16="http://schemas.microsoft.com/office/drawing/2014/main" id="{F878449F-623A-4F46-B43B-BD277A28B0F5}"/>
              </a:ext>
            </a:extLst>
          </p:cNvPr>
          <p:cNvSpPr/>
          <p:nvPr/>
        </p:nvSpPr>
        <p:spPr>
          <a:xfrm rot="20919442">
            <a:off x="3739831" y="4776703"/>
            <a:ext cx="2542356" cy="923330"/>
          </a:xfrm>
          <a:prstGeom prst="rect">
            <a:avLst/>
          </a:prstGeom>
        </p:spPr>
        <p:txBody>
          <a:bodyPr wrap="square">
            <a:spAutoFit/>
          </a:bodyPr>
          <a:lstStyle/>
          <a:p>
            <a:r>
              <a:rPr lang="en-US" sz="1350" dirty="0">
                <a:solidFill>
                  <a:srgbClr val="000000"/>
                </a:solidFill>
                <a:latin typeface="Chief Blueprint" panose="020B0500000000000000" pitchFamily="34" charset="0"/>
              </a:rPr>
              <a:t>Writing is essential for learning, not just assessment.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-Daniels’ </a:t>
            </a:r>
            <a:r>
              <a:rPr lang="en-US" sz="1350" i="1" dirty="0">
                <a:solidFill>
                  <a:srgbClr val="000000"/>
                </a:solidFill>
                <a:latin typeface="Chief Blueprint" panose="020B0500000000000000" pitchFamily="34" charset="0"/>
              </a:rPr>
              <a:t>Content Area Writing</a:t>
            </a:r>
          </a:p>
        </p:txBody>
      </p:sp>
    </p:spTree>
    <p:extLst>
      <p:ext uri="{BB962C8B-B14F-4D97-AF65-F5344CB8AC3E}">
        <p14:creationId xmlns:p14="http://schemas.microsoft.com/office/powerpoint/2010/main" val="614533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64FF07C6-9003-4CA7-A05C-2F3C3F7D99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0" name="Speech Bubble: Rectangle with Corners Rounded 19">
            <a:extLst>
              <a:ext uri="{FF2B5EF4-FFF2-40B4-BE49-F238E27FC236}">
                <a16:creationId xmlns:a16="http://schemas.microsoft.com/office/drawing/2014/main" id="{7E7165BE-131D-47C5-8E8F-A07263D94FE9}"/>
              </a:ext>
            </a:extLst>
          </p:cNvPr>
          <p:cNvSpPr/>
          <p:nvPr/>
        </p:nvSpPr>
        <p:spPr>
          <a:xfrm rot="1341498">
            <a:off x="3327972" y="1231981"/>
            <a:ext cx="3420520" cy="1017424"/>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peech Bubble: Rectangle with Corners Rounded 5">
            <a:extLst>
              <a:ext uri="{FF2B5EF4-FFF2-40B4-BE49-F238E27FC236}">
                <a16:creationId xmlns:a16="http://schemas.microsoft.com/office/drawing/2014/main" id="{C76F2528-E172-4A75-8969-D3768A566B59}"/>
              </a:ext>
            </a:extLst>
          </p:cNvPr>
          <p:cNvSpPr/>
          <p:nvPr/>
        </p:nvSpPr>
        <p:spPr>
          <a:xfrm rot="20991018">
            <a:off x="377849" y="962217"/>
            <a:ext cx="2665210" cy="114762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Rectangle 1">
            <a:extLst>
              <a:ext uri="{FF2B5EF4-FFF2-40B4-BE49-F238E27FC236}">
                <a16:creationId xmlns:a16="http://schemas.microsoft.com/office/drawing/2014/main" id="{148AB779-DE6A-40E2-8D63-1657997D1282}"/>
              </a:ext>
            </a:extLst>
          </p:cNvPr>
          <p:cNvSpPr/>
          <p:nvPr/>
        </p:nvSpPr>
        <p:spPr>
          <a:xfrm rot="20986987">
            <a:off x="402231" y="1032512"/>
            <a:ext cx="2571750" cy="1131079"/>
          </a:xfrm>
          <a:prstGeom prst="rect">
            <a:avLst/>
          </a:prstGeom>
        </p:spPr>
        <p:txBody>
          <a:bodyPr>
            <a:spAutoFit/>
          </a:bodyPr>
          <a:lstStyle/>
          <a:p>
            <a:r>
              <a:rPr lang="en-US" sz="1350" dirty="0">
                <a:solidFill>
                  <a:srgbClr val="000000"/>
                </a:solidFill>
                <a:latin typeface="Chief Blueprint" panose="020B0500000000000000" pitchFamily="34" charset="0"/>
              </a:rPr>
              <a:t>Students need to be engaged to learn.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8E70C848-D57E-47C1-B4C3-BCDD0F58D9F6}"/>
              </a:ext>
            </a:extLst>
          </p:cNvPr>
          <p:cNvSpPr/>
          <p:nvPr/>
        </p:nvSpPr>
        <p:spPr>
          <a:xfrm>
            <a:off x="280271" y="105787"/>
            <a:ext cx="6868674" cy="503802"/>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TextBox 2">
            <a:extLst>
              <a:ext uri="{FF2B5EF4-FFF2-40B4-BE49-F238E27FC236}">
                <a16:creationId xmlns:a16="http://schemas.microsoft.com/office/drawing/2014/main" id="{BBB18444-3629-4676-AE8E-D0EEB1C6DAA0}"/>
              </a:ext>
            </a:extLst>
          </p:cNvPr>
          <p:cNvSpPr txBox="1"/>
          <p:nvPr/>
        </p:nvSpPr>
        <p:spPr>
          <a:xfrm>
            <a:off x="280272" y="140210"/>
            <a:ext cx="7045648" cy="430887"/>
          </a:xfrm>
          <a:prstGeom prst="rect">
            <a:avLst/>
          </a:prstGeom>
          <a:noFill/>
        </p:spPr>
        <p:txBody>
          <a:bodyPr wrap="square" rtlCol="0">
            <a:spAutoFit/>
          </a:bodyPr>
          <a:lstStyle/>
          <a:p>
            <a:r>
              <a:rPr lang="en-US" sz="2200" dirty="0">
                <a:latin typeface="Chief Blueprint" panose="020B0500000000000000" pitchFamily="34" charset="0"/>
              </a:rPr>
              <a:t>What do I believe about Social Studies instruction?</a:t>
            </a:r>
          </a:p>
        </p:txBody>
      </p:sp>
      <p:sp>
        <p:nvSpPr>
          <p:cNvPr id="12" name="Speech Bubble: Rectangle 11">
            <a:extLst>
              <a:ext uri="{FF2B5EF4-FFF2-40B4-BE49-F238E27FC236}">
                <a16:creationId xmlns:a16="http://schemas.microsoft.com/office/drawing/2014/main" id="{205D3A75-E602-4A12-BDF0-2A2DFD449463}"/>
              </a:ext>
            </a:extLst>
          </p:cNvPr>
          <p:cNvSpPr/>
          <p:nvPr/>
        </p:nvSpPr>
        <p:spPr>
          <a:xfrm>
            <a:off x="2208909" y="2026378"/>
            <a:ext cx="1760113" cy="1604141"/>
          </a:xfrm>
          <a:prstGeom prst="wedge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Speech Bubble: Rectangle with Corners Rounded 13">
            <a:extLst>
              <a:ext uri="{FF2B5EF4-FFF2-40B4-BE49-F238E27FC236}">
                <a16:creationId xmlns:a16="http://schemas.microsoft.com/office/drawing/2014/main" id="{0CF7ABF2-4152-4F56-91D8-FB510A2178F0}"/>
              </a:ext>
            </a:extLst>
          </p:cNvPr>
          <p:cNvSpPr/>
          <p:nvPr/>
        </p:nvSpPr>
        <p:spPr>
          <a:xfrm rot="20929484">
            <a:off x="6366074" y="2727615"/>
            <a:ext cx="2516433" cy="1499902"/>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Speech Bubble: Oval 15">
            <a:extLst>
              <a:ext uri="{FF2B5EF4-FFF2-40B4-BE49-F238E27FC236}">
                <a16:creationId xmlns:a16="http://schemas.microsoft.com/office/drawing/2014/main" id="{F296F916-B478-4CC6-895D-92BA739A187D}"/>
              </a:ext>
            </a:extLst>
          </p:cNvPr>
          <p:cNvSpPr/>
          <p:nvPr/>
        </p:nvSpPr>
        <p:spPr>
          <a:xfrm>
            <a:off x="6329931" y="728666"/>
            <a:ext cx="2424825" cy="1696457"/>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Rectangle 18">
            <a:extLst>
              <a:ext uri="{FF2B5EF4-FFF2-40B4-BE49-F238E27FC236}">
                <a16:creationId xmlns:a16="http://schemas.microsoft.com/office/drawing/2014/main" id="{356AA586-388A-4DE9-A2C9-9F6057D7116A}"/>
              </a:ext>
            </a:extLst>
          </p:cNvPr>
          <p:cNvSpPr/>
          <p:nvPr/>
        </p:nvSpPr>
        <p:spPr>
          <a:xfrm rot="1384697">
            <a:off x="3315277" y="1305078"/>
            <a:ext cx="3280175" cy="1131079"/>
          </a:xfrm>
          <a:prstGeom prst="rect">
            <a:avLst/>
          </a:prstGeom>
        </p:spPr>
        <p:txBody>
          <a:bodyPr wrap="square">
            <a:spAutoFit/>
          </a:bodyPr>
          <a:lstStyle/>
          <a:p>
            <a:r>
              <a:rPr lang="en-US" sz="1350" dirty="0">
                <a:solidFill>
                  <a:srgbClr val="000000"/>
                </a:solidFill>
                <a:latin typeface="Chief Blueprint" panose="020B0500000000000000" pitchFamily="34" charset="0"/>
              </a:rPr>
              <a:t>Students need to read in Social Studies – a lot! Like everyday!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-Kinsella’s </a:t>
            </a:r>
            <a:r>
              <a:rPr lang="en-US" sz="1350" i="1" dirty="0">
                <a:solidFill>
                  <a:srgbClr val="000000"/>
                </a:solidFill>
                <a:latin typeface="Chief Blueprint" panose="020B0500000000000000" pitchFamily="34" charset="0"/>
              </a:rPr>
              <a:t>Considerate Text</a:t>
            </a:r>
          </a:p>
          <a:p>
            <a:endParaRPr lang="en-US" sz="1350" dirty="0">
              <a:latin typeface="Chief Blueprint" panose="020B0500000000000000" pitchFamily="34" charset="0"/>
            </a:endParaRPr>
          </a:p>
        </p:txBody>
      </p:sp>
      <p:sp>
        <p:nvSpPr>
          <p:cNvPr id="21" name="Rectangle 20">
            <a:extLst>
              <a:ext uri="{FF2B5EF4-FFF2-40B4-BE49-F238E27FC236}">
                <a16:creationId xmlns:a16="http://schemas.microsoft.com/office/drawing/2014/main" id="{78475EAC-93B4-4F45-A9CB-7B549DC4F044}"/>
              </a:ext>
            </a:extLst>
          </p:cNvPr>
          <p:cNvSpPr/>
          <p:nvPr/>
        </p:nvSpPr>
        <p:spPr>
          <a:xfrm>
            <a:off x="2218532" y="2055159"/>
            <a:ext cx="1721740" cy="1546577"/>
          </a:xfrm>
          <a:prstGeom prst="rect">
            <a:avLst/>
          </a:prstGeom>
        </p:spPr>
        <p:txBody>
          <a:bodyPr wrap="square">
            <a:spAutoFit/>
          </a:bodyPr>
          <a:lstStyle/>
          <a:p>
            <a:r>
              <a:rPr lang="en-US" sz="1350" dirty="0">
                <a:solidFill>
                  <a:srgbClr val="000000"/>
                </a:solidFill>
                <a:latin typeface="Chief Blueprint" panose="020B0500000000000000" pitchFamily="34" charset="0"/>
              </a:rPr>
              <a:t>All students can learn – we just need to support them in different ways.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-Seidlitz’s </a:t>
            </a:r>
            <a:r>
              <a:rPr lang="en-US" sz="1350" i="1" dirty="0">
                <a:solidFill>
                  <a:srgbClr val="000000"/>
                </a:solidFill>
                <a:latin typeface="Chief Blueprint" panose="020B0500000000000000" pitchFamily="34" charset="0"/>
              </a:rPr>
              <a:t>Seven Steps</a:t>
            </a:r>
          </a:p>
        </p:txBody>
      </p:sp>
      <p:sp>
        <p:nvSpPr>
          <p:cNvPr id="22" name="Rectangle 21">
            <a:extLst>
              <a:ext uri="{FF2B5EF4-FFF2-40B4-BE49-F238E27FC236}">
                <a16:creationId xmlns:a16="http://schemas.microsoft.com/office/drawing/2014/main" id="{24DD1B5F-28BF-4E86-9B5B-D4406D4BE7CB}"/>
              </a:ext>
            </a:extLst>
          </p:cNvPr>
          <p:cNvSpPr/>
          <p:nvPr/>
        </p:nvSpPr>
        <p:spPr>
          <a:xfrm rot="20919442">
            <a:off x="6390381" y="2704278"/>
            <a:ext cx="2542356" cy="1546577"/>
          </a:xfrm>
          <a:prstGeom prst="rect">
            <a:avLst/>
          </a:prstGeom>
        </p:spPr>
        <p:txBody>
          <a:bodyPr wrap="square">
            <a:spAutoFit/>
          </a:bodyPr>
          <a:lstStyle/>
          <a:p>
            <a:r>
              <a:rPr lang="en-US" sz="1350" dirty="0">
                <a:solidFill>
                  <a:srgbClr val="000000"/>
                </a:solidFill>
                <a:latin typeface="Chief Blueprint" panose="020B0500000000000000" pitchFamily="34" charset="0"/>
              </a:rPr>
              <a:t>History should not be trivial pursuit – dig deeper and teach with essential questions and enduring understandings.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-Wiggins &amp; McTighe </a:t>
            </a:r>
            <a:r>
              <a:rPr lang="en-US" sz="1350" i="1" dirty="0">
                <a:solidFill>
                  <a:srgbClr val="000000"/>
                </a:solidFill>
                <a:latin typeface="Chief Blueprint" panose="020B0500000000000000" pitchFamily="34" charset="0"/>
              </a:rPr>
              <a:t>Essential Questions</a:t>
            </a:r>
          </a:p>
        </p:txBody>
      </p:sp>
      <p:sp>
        <p:nvSpPr>
          <p:cNvPr id="24" name="Rectangle 23">
            <a:extLst>
              <a:ext uri="{FF2B5EF4-FFF2-40B4-BE49-F238E27FC236}">
                <a16:creationId xmlns:a16="http://schemas.microsoft.com/office/drawing/2014/main" id="{6FD51082-AB1B-4E99-A870-EBE71359CA74}"/>
              </a:ext>
            </a:extLst>
          </p:cNvPr>
          <p:cNvSpPr/>
          <p:nvPr/>
        </p:nvSpPr>
        <p:spPr>
          <a:xfrm>
            <a:off x="6584499" y="768112"/>
            <a:ext cx="1963176" cy="1754326"/>
          </a:xfrm>
          <a:prstGeom prst="rect">
            <a:avLst/>
          </a:prstGeom>
        </p:spPr>
        <p:txBody>
          <a:bodyPr wrap="square">
            <a:spAutoFit/>
          </a:bodyPr>
          <a:lstStyle/>
          <a:p>
            <a:pPr algn="ctr"/>
            <a:r>
              <a:rPr lang="en-US" sz="1350" dirty="0">
                <a:solidFill>
                  <a:srgbClr val="000000"/>
                </a:solidFill>
                <a:latin typeface="Chief Blueprint" panose="020B0500000000000000" pitchFamily="34" charset="0"/>
              </a:rPr>
              <a:t>Students</a:t>
            </a:r>
          </a:p>
          <a:p>
            <a:pPr algn="ctr"/>
            <a:r>
              <a:rPr lang="en-US" sz="1350" dirty="0">
                <a:solidFill>
                  <a:srgbClr val="000000"/>
                </a:solidFill>
                <a:latin typeface="Chief Blueprint" panose="020B0500000000000000" pitchFamily="34" charset="0"/>
              </a:rPr>
              <a:t> are social – purposeful talk is crucial to learning. </a:t>
            </a:r>
          </a:p>
          <a:p>
            <a:pPr algn="ctr"/>
            <a:endParaRPr lang="en-US" sz="1350" dirty="0">
              <a:solidFill>
                <a:srgbClr val="000000"/>
              </a:solidFill>
              <a:latin typeface="Chief Blueprint" panose="020B0500000000000000" pitchFamily="34" charset="0"/>
            </a:endParaRPr>
          </a:p>
          <a:p>
            <a:pPr algn="ctr"/>
            <a:r>
              <a:rPr lang="en-US" sz="1350" dirty="0">
                <a:solidFill>
                  <a:srgbClr val="000000"/>
                </a:solidFill>
                <a:latin typeface="Chief Blueprint" panose="020B0500000000000000" pitchFamily="34" charset="0"/>
              </a:rPr>
              <a:t>-Walsh </a:t>
            </a:r>
            <a:r>
              <a:rPr lang="en-US" sz="1350" i="1" dirty="0">
                <a:solidFill>
                  <a:srgbClr val="000000"/>
                </a:solidFill>
                <a:latin typeface="Chief Blueprint" panose="020B0500000000000000" pitchFamily="34" charset="0"/>
              </a:rPr>
              <a:t>Quality Questioning</a:t>
            </a:r>
          </a:p>
          <a:p>
            <a:pPr algn="ctr"/>
            <a:endParaRPr lang="en-US" sz="1350" dirty="0">
              <a:latin typeface="Chief Blueprint" panose="020B0500000000000000" pitchFamily="34" charset="0"/>
            </a:endParaRPr>
          </a:p>
        </p:txBody>
      </p:sp>
      <p:sp>
        <p:nvSpPr>
          <p:cNvPr id="26" name="Speech Bubble: Oval 25">
            <a:extLst>
              <a:ext uri="{FF2B5EF4-FFF2-40B4-BE49-F238E27FC236}">
                <a16:creationId xmlns:a16="http://schemas.microsoft.com/office/drawing/2014/main" id="{F33C3EA3-8D6D-4C4D-BAF6-2F346B081231}"/>
              </a:ext>
            </a:extLst>
          </p:cNvPr>
          <p:cNvSpPr/>
          <p:nvPr/>
        </p:nvSpPr>
        <p:spPr>
          <a:xfrm>
            <a:off x="3596075" y="2494036"/>
            <a:ext cx="2668329" cy="2244183"/>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7" name="Rectangle 26">
            <a:extLst>
              <a:ext uri="{FF2B5EF4-FFF2-40B4-BE49-F238E27FC236}">
                <a16:creationId xmlns:a16="http://schemas.microsoft.com/office/drawing/2014/main" id="{6A5ADB07-6404-4D7E-AFF1-EBC193D9E7AE}"/>
              </a:ext>
            </a:extLst>
          </p:cNvPr>
          <p:cNvSpPr/>
          <p:nvPr/>
        </p:nvSpPr>
        <p:spPr>
          <a:xfrm>
            <a:off x="3576586" y="2602873"/>
            <a:ext cx="2707256" cy="2169825"/>
          </a:xfrm>
          <a:prstGeom prst="rect">
            <a:avLst/>
          </a:prstGeom>
        </p:spPr>
        <p:txBody>
          <a:bodyPr wrap="square">
            <a:spAutoFit/>
          </a:bodyPr>
          <a:lstStyle/>
          <a:p>
            <a:pPr algn="ctr"/>
            <a:r>
              <a:rPr lang="en-US" sz="1350" dirty="0">
                <a:solidFill>
                  <a:srgbClr val="000000"/>
                </a:solidFill>
                <a:latin typeface="Chief Blueprint" panose="020B0500000000000000" pitchFamily="34" charset="0"/>
              </a:rPr>
              <a:t>The </a:t>
            </a:r>
          </a:p>
          <a:p>
            <a:pPr algn="ctr"/>
            <a:r>
              <a:rPr lang="en-US" sz="1350" dirty="0">
                <a:solidFill>
                  <a:srgbClr val="000000"/>
                </a:solidFill>
                <a:latin typeface="Chief Blueprint" panose="020B0500000000000000" pitchFamily="34" charset="0"/>
              </a:rPr>
              <a:t>Interactive Student </a:t>
            </a:r>
          </a:p>
          <a:p>
            <a:pPr algn="ctr"/>
            <a:r>
              <a:rPr lang="en-US" sz="1350" dirty="0">
                <a:solidFill>
                  <a:srgbClr val="000000"/>
                </a:solidFill>
                <a:latin typeface="Chief Blueprint" panose="020B0500000000000000" pitchFamily="34" charset="0"/>
              </a:rPr>
              <a:t>Notebook is a powerful </a:t>
            </a:r>
          </a:p>
          <a:p>
            <a:pPr algn="ctr"/>
            <a:r>
              <a:rPr lang="en-US" sz="1350" dirty="0">
                <a:solidFill>
                  <a:srgbClr val="000000"/>
                </a:solidFill>
                <a:latin typeface="Chief Blueprint" panose="020B0500000000000000" pitchFamily="34" charset="0"/>
              </a:rPr>
              <a:t>teaching tool that allows you to differentiate instruction for students in a variety of ways. </a:t>
            </a:r>
          </a:p>
          <a:p>
            <a:pPr algn="ctr"/>
            <a:endParaRPr lang="en-US" sz="1350" dirty="0">
              <a:solidFill>
                <a:srgbClr val="000000"/>
              </a:solidFill>
              <a:latin typeface="Chief Blueprint" panose="020B0500000000000000" pitchFamily="34" charset="0"/>
            </a:endParaRPr>
          </a:p>
          <a:p>
            <a:pPr algn="ct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Wist’s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Research on the Interactive Student </a:t>
            </a:r>
          </a:p>
          <a:p>
            <a:pPr algn="ctr"/>
            <a:r>
              <a:rPr lang="en-US" sz="1350" i="1" dirty="0">
                <a:solidFill>
                  <a:srgbClr val="000000"/>
                </a:solidFill>
                <a:latin typeface="Chief Blueprint" panose="020B0500000000000000" pitchFamily="34" charset="0"/>
              </a:rPr>
              <a:t>Notebook</a:t>
            </a:r>
          </a:p>
        </p:txBody>
      </p:sp>
      <p:sp>
        <p:nvSpPr>
          <p:cNvPr id="31" name="Speech Bubble: Rectangle with Corners Rounded 30">
            <a:extLst>
              <a:ext uri="{FF2B5EF4-FFF2-40B4-BE49-F238E27FC236}">
                <a16:creationId xmlns:a16="http://schemas.microsoft.com/office/drawing/2014/main" id="{00182E71-F6DC-493E-9898-81D0BB195CE3}"/>
              </a:ext>
            </a:extLst>
          </p:cNvPr>
          <p:cNvSpPr/>
          <p:nvPr/>
        </p:nvSpPr>
        <p:spPr>
          <a:xfrm rot="616323">
            <a:off x="417961" y="2456308"/>
            <a:ext cx="1783800" cy="147021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Rectangle 28">
            <a:extLst>
              <a:ext uri="{FF2B5EF4-FFF2-40B4-BE49-F238E27FC236}">
                <a16:creationId xmlns:a16="http://schemas.microsoft.com/office/drawing/2014/main" id="{9ED5BA16-62D2-47AE-A2E6-50C1DE4A8898}"/>
              </a:ext>
            </a:extLst>
          </p:cNvPr>
          <p:cNvSpPr/>
          <p:nvPr/>
        </p:nvSpPr>
        <p:spPr>
          <a:xfrm rot="609555">
            <a:off x="417486" y="2504295"/>
            <a:ext cx="1725320" cy="1546577"/>
          </a:xfrm>
          <a:prstGeom prst="rect">
            <a:avLst/>
          </a:prstGeom>
        </p:spPr>
        <p:txBody>
          <a:bodyPr wrap="square">
            <a:spAutoFit/>
          </a:bodyPr>
          <a:lstStyle/>
          <a:p>
            <a:r>
              <a:rPr lang="en-US" sz="1350" dirty="0">
                <a:solidFill>
                  <a:srgbClr val="000000"/>
                </a:solidFill>
                <a:latin typeface="Chief Blueprint" panose="020B0500000000000000" pitchFamily="34" charset="0"/>
              </a:rPr>
              <a:t>History can be fun and rigorous at the same time.</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-Bower’s </a:t>
            </a:r>
            <a:r>
              <a:rPr lang="en-US" sz="1350" i="1" dirty="0">
                <a:solidFill>
                  <a:srgbClr val="000000"/>
                </a:solidFill>
                <a:latin typeface="Chief Blueprint" panose="020B0500000000000000" pitchFamily="34" charset="0"/>
              </a:rPr>
              <a:t>Bring Learning Alive!</a:t>
            </a:r>
          </a:p>
          <a:p>
            <a:endParaRPr lang="en-US" sz="1350" dirty="0">
              <a:solidFill>
                <a:srgbClr val="000000"/>
              </a:solidFill>
              <a:latin typeface="Chief Blueprint" panose="020B0500000000000000" pitchFamily="34" charset="0"/>
            </a:endParaRPr>
          </a:p>
        </p:txBody>
      </p:sp>
      <p:sp>
        <p:nvSpPr>
          <p:cNvPr id="32" name="Speech Bubble: Rectangle with Corners Rounded 31">
            <a:extLst>
              <a:ext uri="{FF2B5EF4-FFF2-40B4-BE49-F238E27FC236}">
                <a16:creationId xmlns:a16="http://schemas.microsoft.com/office/drawing/2014/main" id="{CB92C79C-B4B6-485A-A232-A42C5F015783}"/>
              </a:ext>
            </a:extLst>
          </p:cNvPr>
          <p:cNvSpPr/>
          <p:nvPr/>
        </p:nvSpPr>
        <p:spPr>
          <a:xfrm rot="388434">
            <a:off x="6157689" y="4584885"/>
            <a:ext cx="2855300" cy="147021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3" name="Rectangle 32">
            <a:extLst>
              <a:ext uri="{FF2B5EF4-FFF2-40B4-BE49-F238E27FC236}">
                <a16:creationId xmlns:a16="http://schemas.microsoft.com/office/drawing/2014/main" id="{B9F19553-216E-46B0-9213-79951E376A9A}"/>
              </a:ext>
            </a:extLst>
          </p:cNvPr>
          <p:cNvSpPr/>
          <p:nvPr/>
        </p:nvSpPr>
        <p:spPr>
          <a:xfrm rot="381666">
            <a:off x="6182240" y="4656459"/>
            <a:ext cx="2884965" cy="1546577"/>
          </a:xfrm>
          <a:prstGeom prst="rect">
            <a:avLst/>
          </a:prstGeom>
        </p:spPr>
        <p:txBody>
          <a:bodyPr wrap="square">
            <a:spAutoFit/>
          </a:bodyPr>
          <a:lstStyle/>
          <a:p>
            <a:r>
              <a:rPr lang="en-US" sz="1350" dirty="0">
                <a:solidFill>
                  <a:srgbClr val="000000"/>
                </a:solidFill>
                <a:latin typeface="Chief Blueprint" panose="020B0500000000000000" pitchFamily="34" charset="0"/>
              </a:rPr>
              <a:t>Kids need to continuously review content. All students need to participate in classroom activities.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Himmele’s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Total Participation Techniques</a:t>
            </a:r>
          </a:p>
          <a:p>
            <a:endParaRPr lang="en-US" sz="1350" dirty="0">
              <a:solidFill>
                <a:srgbClr val="000000"/>
              </a:solidFill>
              <a:latin typeface="Chief Blueprint" panose="020B0500000000000000" pitchFamily="34" charset="0"/>
            </a:endParaRPr>
          </a:p>
        </p:txBody>
      </p:sp>
      <p:sp>
        <p:nvSpPr>
          <p:cNvPr id="30" name="Speech Bubble: Oval 29">
            <a:extLst>
              <a:ext uri="{FF2B5EF4-FFF2-40B4-BE49-F238E27FC236}">
                <a16:creationId xmlns:a16="http://schemas.microsoft.com/office/drawing/2014/main" id="{8583CD74-5CE7-41E1-B03A-377E5F94FD14}"/>
              </a:ext>
            </a:extLst>
          </p:cNvPr>
          <p:cNvSpPr/>
          <p:nvPr/>
        </p:nvSpPr>
        <p:spPr>
          <a:xfrm rot="20989304">
            <a:off x="819722" y="3714822"/>
            <a:ext cx="2712477" cy="1389903"/>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4" name="Rectangle 33">
            <a:extLst>
              <a:ext uri="{FF2B5EF4-FFF2-40B4-BE49-F238E27FC236}">
                <a16:creationId xmlns:a16="http://schemas.microsoft.com/office/drawing/2014/main" id="{EA01A8C0-ACC1-4285-A417-72F6B98D34DF}"/>
              </a:ext>
            </a:extLst>
          </p:cNvPr>
          <p:cNvSpPr/>
          <p:nvPr/>
        </p:nvSpPr>
        <p:spPr>
          <a:xfrm rot="20989304">
            <a:off x="1000664" y="3932196"/>
            <a:ext cx="2387521" cy="1338828"/>
          </a:xfrm>
          <a:prstGeom prst="rect">
            <a:avLst/>
          </a:prstGeom>
        </p:spPr>
        <p:txBody>
          <a:bodyPr wrap="square">
            <a:spAutoFit/>
          </a:bodyPr>
          <a:lstStyle/>
          <a:p>
            <a:pPr algn="ctr"/>
            <a:r>
              <a:rPr lang="en-US" sz="1350" dirty="0">
                <a:solidFill>
                  <a:srgbClr val="000000"/>
                </a:solidFill>
                <a:latin typeface="Chief Blueprint" panose="020B0500000000000000" pitchFamily="34" charset="0"/>
              </a:rPr>
              <a:t>Vocabulary instruction must be intentional and engaging. </a:t>
            </a:r>
          </a:p>
          <a:p>
            <a:pPr algn="ctr"/>
            <a:endParaRPr lang="en-US" sz="1350" dirty="0">
              <a:solidFill>
                <a:srgbClr val="000000"/>
              </a:solidFill>
              <a:latin typeface="Chief Blueprint" panose="020B0500000000000000" pitchFamily="34" charset="0"/>
            </a:endParaRPr>
          </a:p>
          <a:p>
            <a:pPr algn="ctr"/>
            <a:r>
              <a:rPr lang="en-US" sz="1350" dirty="0">
                <a:solidFill>
                  <a:srgbClr val="000000"/>
                </a:solidFill>
                <a:latin typeface="Chief Blueprint" panose="020B0500000000000000" pitchFamily="34" charset="0"/>
              </a:rPr>
              <a:t>-Marzano </a:t>
            </a:r>
            <a:r>
              <a:rPr lang="en-US" sz="1350" i="1" dirty="0">
                <a:solidFill>
                  <a:srgbClr val="000000"/>
                </a:solidFill>
                <a:latin typeface="Chief Blueprint" panose="020B0500000000000000" pitchFamily="34" charset="0"/>
              </a:rPr>
              <a:t>Academic Vocabulary</a:t>
            </a:r>
          </a:p>
          <a:p>
            <a:pPr algn="ctr"/>
            <a:endParaRPr lang="en-US" sz="1350" dirty="0">
              <a:latin typeface="Chief Blueprint" panose="020B0500000000000000" pitchFamily="34" charset="0"/>
            </a:endParaRPr>
          </a:p>
        </p:txBody>
      </p:sp>
      <p:sp>
        <p:nvSpPr>
          <p:cNvPr id="35" name="Speech Bubble: Rectangle with Corners Rounded 34">
            <a:extLst>
              <a:ext uri="{FF2B5EF4-FFF2-40B4-BE49-F238E27FC236}">
                <a16:creationId xmlns:a16="http://schemas.microsoft.com/office/drawing/2014/main" id="{16E29778-904C-408F-B08E-4CF4FD235AEB}"/>
              </a:ext>
            </a:extLst>
          </p:cNvPr>
          <p:cNvSpPr/>
          <p:nvPr/>
        </p:nvSpPr>
        <p:spPr>
          <a:xfrm rot="20929484">
            <a:off x="3670666" y="4741415"/>
            <a:ext cx="2580160" cy="1056686"/>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6" name="Rectangle 35">
            <a:extLst>
              <a:ext uri="{FF2B5EF4-FFF2-40B4-BE49-F238E27FC236}">
                <a16:creationId xmlns:a16="http://schemas.microsoft.com/office/drawing/2014/main" id="{F878449F-623A-4F46-B43B-BD277A28B0F5}"/>
              </a:ext>
            </a:extLst>
          </p:cNvPr>
          <p:cNvSpPr/>
          <p:nvPr/>
        </p:nvSpPr>
        <p:spPr>
          <a:xfrm rot="20919442">
            <a:off x="3739831" y="4776703"/>
            <a:ext cx="2542356" cy="923330"/>
          </a:xfrm>
          <a:prstGeom prst="rect">
            <a:avLst/>
          </a:prstGeom>
        </p:spPr>
        <p:txBody>
          <a:bodyPr wrap="square">
            <a:spAutoFit/>
          </a:bodyPr>
          <a:lstStyle/>
          <a:p>
            <a:r>
              <a:rPr lang="en-US" sz="1350" dirty="0">
                <a:solidFill>
                  <a:srgbClr val="000000"/>
                </a:solidFill>
                <a:latin typeface="Chief Blueprint" panose="020B0500000000000000" pitchFamily="34" charset="0"/>
              </a:rPr>
              <a:t>Writing is essential for learning, not just assessment.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-Daniels’ </a:t>
            </a:r>
            <a:r>
              <a:rPr lang="en-US" sz="1350" i="1" dirty="0">
                <a:solidFill>
                  <a:srgbClr val="000000"/>
                </a:solidFill>
                <a:latin typeface="Chief Blueprint" panose="020B0500000000000000" pitchFamily="34" charset="0"/>
              </a:rPr>
              <a:t>Content Area Writing</a:t>
            </a:r>
          </a:p>
        </p:txBody>
      </p:sp>
    </p:spTree>
    <p:extLst>
      <p:ext uri="{BB962C8B-B14F-4D97-AF65-F5344CB8AC3E}">
        <p14:creationId xmlns:p14="http://schemas.microsoft.com/office/powerpoint/2010/main" val="4181639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64FF07C6-9003-4CA7-A05C-2F3C3F7D99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0" name="Speech Bubble: Rectangle with Corners Rounded 19">
            <a:extLst>
              <a:ext uri="{FF2B5EF4-FFF2-40B4-BE49-F238E27FC236}">
                <a16:creationId xmlns:a16="http://schemas.microsoft.com/office/drawing/2014/main" id="{7E7165BE-131D-47C5-8E8F-A07263D94FE9}"/>
              </a:ext>
            </a:extLst>
          </p:cNvPr>
          <p:cNvSpPr/>
          <p:nvPr/>
        </p:nvSpPr>
        <p:spPr>
          <a:xfrm rot="1341498">
            <a:off x="3327972" y="1231981"/>
            <a:ext cx="3420520" cy="1017424"/>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peech Bubble: Rectangle with Corners Rounded 5">
            <a:extLst>
              <a:ext uri="{FF2B5EF4-FFF2-40B4-BE49-F238E27FC236}">
                <a16:creationId xmlns:a16="http://schemas.microsoft.com/office/drawing/2014/main" id="{C76F2528-E172-4A75-8969-D3768A566B59}"/>
              </a:ext>
            </a:extLst>
          </p:cNvPr>
          <p:cNvSpPr/>
          <p:nvPr/>
        </p:nvSpPr>
        <p:spPr>
          <a:xfrm rot="20991018">
            <a:off x="377849" y="962217"/>
            <a:ext cx="2665210" cy="114762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Rectangle 1">
            <a:extLst>
              <a:ext uri="{FF2B5EF4-FFF2-40B4-BE49-F238E27FC236}">
                <a16:creationId xmlns:a16="http://schemas.microsoft.com/office/drawing/2014/main" id="{148AB779-DE6A-40E2-8D63-1657997D1282}"/>
              </a:ext>
            </a:extLst>
          </p:cNvPr>
          <p:cNvSpPr/>
          <p:nvPr/>
        </p:nvSpPr>
        <p:spPr>
          <a:xfrm rot="20986987">
            <a:off x="402231" y="1032512"/>
            <a:ext cx="2571750" cy="1131079"/>
          </a:xfrm>
          <a:prstGeom prst="rect">
            <a:avLst/>
          </a:prstGeom>
        </p:spPr>
        <p:txBody>
          <a:bodyPr>
            <a:spAutoFit/>
          </a:bodyPr>
          <a:lstStyle/>
          <a:p>
            <a:r>
              <a:rPr lang="en-US" sz="1350" dirty="0">
                <a:solidFill>
                  <a:srgbClr val="000000"/>
                </a:solidFill>
                <a:latin typeface="Chief Blueprint" panose="020B0500000000000000" pitchFamily="34" charset="0"/>
              </a:rPr>
              <a:t>Students need to be engaged to learn.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8E70C848-D57E-47C1-B4C3-BCDD0F58D9F6}"/>
              </a:ext>
            </a:extLst>
          </p:cNvPr>
          <p:cNvSpPr/>
          <p:nvPr/>
        </p:nvSpPr>
        <p:spPr>
          <a:xfrm>
            <a:off x="280271" y="105787"/>
            <a:ext cx="6868674" cy="503802"/>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TextBox 2">
            <a:extLst>
              <a:ext uri="{FF2B5EF4-FFF2-40B4-BE49-F238E27FC236}">
                <a16:creationId xmlns:a16="http://schemas.microsoft.com/office/drawing/2014/main" id="{BBB18444-3629-4676-AE8E-D0EEB1C6DAA0}"/>
              </a:ext>
            </a:extLst>
          </p:cNvPr>
          <p:cNvSpPr txBox="1"/>
          <p:nvPr/>
        </p:nvSpPr>
        <p:spPr>
          <a:xfrm>
            <a:off x="280272" y="140210"/>
            <a:ext cx="7045648" cy="430887"/>
          </a:xfrm>
          <a:prstGeom prst="rect">
            <a:avLst/>
          </a:prstGeom>
          <a:noFill/>
        </p:spPr>
        <p:txBody>
          <a:bodyPr wrap="square" rtlCol="0">
            <a:spAutoFit/>
          </a:bodyPr>
          <a:lstStyle/>
          <a:p>
            <a:r>
              <a:rPr lang="en-US" sz="2200" dirty="0">
                <a:latin typeface="Chief Blueprint" panose="020B0500000000000000" pitchFamily="34" charset="0"/>
              </a:rPr>
              <a:t>What do I believe about Social Studies instruction?</a:t>
            </a:r>
          </a:p>
        </p:txBody>
      </p:sp>
      <p:sp>
        <p:nvSpPr>
          <p:cNvPr id="12" name="Speech Bubble: Rectangle 11">
            <a:extLst>
              <a:ext uri="{FF2B5EF4-FFF2-40B4-BE49-F238E27FC236}">
                <a16:creationId xmlns:a16="http://schemas.microsoft.com/office/drawing/2014/main" id="{205D3A75-E602-4A12-BDF0-2A2DFD449463}"/>
              </a:ext>
            </a:extLst>
          </p:cNvPr>
          <p:cNvSpPr/>
          <p:nvPr/>
        </p:nvSpPr>
        <p:spPr>
          <a:xfrm>
            <a:off x="2208909" y="2026378"/>
            <a:ext cx="1760113" cy="1604141"/>
          </a:xfrm>
          <a:prstGeom prst="wedge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Speech Bubble: Rectangle with Corners Rounded 13">
            <a:extLst>
              <a:ext uri="{FF2B5EF4-FFF2-40B4-BE49-F238E27FC236}">
                <a16:creationId xmlns:a16="http://schemas.microsoft.com/office/drawing/2014/main" id="{0CF7ABF2-4152-4F56-91D8-FB510A2178F0}"/>
              </a:ext>
            </a:extLst>
          </p:cNvPr>
          <p:cNvSpPr/>
          <p:nvPr/>
        </p:nvSpPr>
        <p:spPr>
          <a:xfrm rot="20929484">
            <a:off x="6366074" y="2727615"/>
            <a:ext cx="2516433" cy="1499902"/>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Speech Bubble: Oval 15">
            <a:extLst>
              <a:ext uri="{FF2B5EF4-FFF2-40B4-BE49-F238E27FC236}">
                <a16:creationId xmlns:a16="http://schemas.microsoft.com/office/drawing/2014/main" id="{F296F916-B478-4CC6-895D-92BA739A187D}"/>
              </a:ext>
            </a:extLst>
          </p:cNvPr>
          <p:cNvSpPr/>
          <p:nvPr/>
        </p:nvSpPr>
        <p:spPr>
          <a:xfrm>
            <a:off x="6329931" y="728666"/>
            <a:ext cx="2424825" cy="1696457"/>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Rectangle 18">
            <a:extLst>
              <a:ext uri="{FF2B5EF4-FFF2-40B4-BE49-F238E27FC236}">
                <a16:creationId xmlns:a16="http://schemas.microsoft.com/office/drawing/2014/main" id="{356AA586-388A-4DE9-A2C9-9F6057D7116A}"/>
              </a:ext>
            </a:extLst>
          </p:cNvPr>
          <p:cNvSpPr/>
          <p:nvPr/>
        </p:nvSpPr>
        <p:spPr>
          <a:xfrm rot="1384697">
            <a:off x="3315277" y="1305078"/>
            <a:ext cx="3280175" cy="1131079"/>
          </a:xfrm>
          <a:prstGeom prst="rect">
            <a:avLst/>
          </a:prstGeom>
        </p:spPr>
        <p:txBody>
          <a:bodyPr wrap="square">
            <a:spAutoFit/>
          </a:bodyPr>
          <a:lstStyle/>
          <a:p>
            <a:r>
              <a:rPr lang="en-US" sz="1350" dirty="0">
                <a:solidFill>
                  <a:srgbClr val="000000"/>
                </a:solidFill>
                <a:latin typeface="Chief Blueprint" panose="020B0500000000000000" pitchFamily="34" charset="0"/>
              </a:rPr>
              <a:t>Students need to read in Social Studies – a lot! Like everyday!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-Kinsella’s </a:t>
            </a:r>
            <a:r>
              <a:rPr lang="en-US" sz="1350" i="1" dirty="0">
                <a:solidFill>
                  <a:srgbClr val="000000"/>
                </a:solidFill>
                <a:latin typeface="Chief Blueprint" panose="020B0500000000000000" pitchFamily="34" charset="0"/>
              </a:rPr>
              <a:t>Considerate Text</a:t>
            </a:r>
          </a:p>
          <a:p>
            <a:endParaRPr lang="en-US" sz="1350" dirty="0">
              <a:latin typeface="Chief Blueprint" panose="020B0500000000000000" pitchFamily="34" charset="0"/>
            </a:endParaRPr>
          </a:p>
        </p:txBody>
      </p:sp>
      <p:sp>
        <p:nvSpPr>
          <p:cNvPr id="21" name="Rectangle 20">
            <a:extLst>
              <a:ext uri="{FF2B5EF4-FFF2-40B4-BE49-F238E27FC236}">
                <a16:creationId xmlns:a16="http://schemas.microsoft.com/office/drawing/2014/main" id="{78475EAC-93B4-4F45-A9CB-7B549DC4F044}"/>
              </a:ext>
            </a:extLst>
          </p:cNvPr>
          <p:cNvSpPr/>
          <p:nvPr/>
        </p:nvSpPr>
        <p:spPr>
          <a:xfrm>
            <a:off x="2218532" y="2055159"/>
            <a:ext cx="1721740" cy="1546577"/>
          </a:xfrm>
          <a:prstGeom prst="rect">
            <a:avLst/>
          </a:prstGeom>
        </p:spPr>
        <p:txBody>
          <a:bodyPr wrap="square">
            <a:spAutoFit/>
          </a:bodyPr>
          <a:lstStyle/>
          <a:p>
            <a:r>
              <a:rPr lang="en-US" sz="1350" dirty="0">
                <a:solidFill>
                  <a:srgbClr val="000000"/>
                </a:solidFill>
                <a:latin typeface="Chief Blueprint" panose="020B0500000000000000" pitchFamily="34" charset="0"/>
              </a:rPr>
              <a:t>All students can learn – we just need to support them in different ways.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-Seidlitz’s </a:t>
            </a:r>
            <a:r>
              <a:rPr lang="en-US" sz="1350" i="1" dirty="0">
                <a:solidFill>
                  <a:srgbClr val="000000"/>
                </a:solidFill>
                <a:latin typeface="Chief Blueprint" panose="020B0500000000000000" pitchFamily="34" charset="0"/>
              </a:rPr>
              <a:t>Seven Steps</a:t>
            </a:r>
          </a:p>
        </p:txBody>
      </p:sp>
      <p:sp>
        <p:nvSpPr>
          <p:cNvPr id="22" name="Rectangle 21">
            <a:extLst>
              <a:ext uri="{FF2B5EF4-FFF2-40B4-BE49-F238E27FC236}">
                <a16:creationId xmlns:a16="http://schemas.microsoft.com/office/drawing/2014/main" id="{24DD1B5F-28BF-4E86-9B5B-D4406D4BE7CB}"/>
              </a:ext>
            </a:extLst>
          </p:cNvPr>
          <p:cNvSpPr/>
          <p:nvPr/>
        </p:nvSpPr>
        <p:spPr>
          <a:xfrm rot="20919442">
            <a:off x="6390381" y="2704278"/>
            <a:ext cx="2542356" cy="1546577"/>
          </a:xfrm>
          <a:prstGeom prst="rect">
            <a:avLst/>
          </a:prstGeom>
        </p:spPr>
        <p:txBody>
          <a:bodyPr wrap="square">
            <a:spAutoFit/>
          </a:bodyPr>
          <a:lstStyle/>
          <a:p>
            <a:r>
              <a:rPr lang="en-US" sz="1350" dirty="0">
                <a:solidFill>
                  <a:srgbClr val="000000"/>
                </a:solidFill>
                <a:latin typeface="Chief Blueprint" panose="020B0500000000000000" pitchFamily="34" charset="0"/>
              </a:rPr>
              <a:t>History should not be trivial pursuit – dig deeper and teach with essential questions and enduring understandings.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-Wiggins &amp; McTighe </a:t>
            </a:r>
            <a:r>
              <a:rPr lang="en-US" sz="1350" i="1" dirty="0">
                <a:solidFill>
                  <a:srgbClr val="000000"/>
                </a:solidFill>
                <a:latin typeface="Chief Blueprint" panose="020B0500000000000000" pitchFamily="34" charset="0"/>
              </a:rPr>
              <a:t>Essential Questions</a:t>
            </a:r>
          </a:p>
        </p:txBody>
      </p:sp>
      <p:sp>
        <p:nvSpPr>
          <p:cNvPr id="24" name="Rectangle 23">
            <a:extLst>
              <a:ext uri="{FF2B5EF4-FFF2-40B4-BE49-F238E27FC236}">
                <a16:creationId xmlns:a16="http://schemas.microsoft.com/office/drawing/2014/main" id="{6FD51082-AB1B-4E99-A870-EBE71359CA74}"/>
              </a:ext>
            </a:extLst>
          </p:cNvPr>
          <p:cNvSpPr/>
          <p:nvPr/>
        </p:nvSpPr>
        <p:spPr>
          <a:xfrm>
            <a:off x="6584499" y="768112"/>
            <a:ext cx="1963176" cy="1754326"/>
          </a:xfrm>
          <a:prstGeom prst="rect">
            <a:avLst/>
          </a:prstGeom>
        </p:spPr>
        <p:txBody>
          <a:bodyPr wrap="square">
            <a:spAutoFit/>
          </a:bodyPr>
          <a:lstStyle/>
          <a:p>
            <a:pPr algn="ctr"/>
            <a:r>
              <a:rPr lang="en-US" sz="1350" dirty="0">
                <a:solidFill>
                  <a:srgbClr val="000000"/>
                </a:solidFill>
                <a:latin typeface="Chief Blueprint" panose="020B0500000000000000" pitchFamily="34" charset="0"/>
              </a:rPr>
              <a:t>Students</a:t>
            </a:r>
          </a:p>
          <a:p>
            <a:pPr algn="ctr"/>
            <a:r>
              <a:rPr lang="en-US" sz="1350" dirty="0">
                <a:solidFill>
                  <a:srgbClr val="000000"/>
                </a:solidFill>
                <a:latin typeface="Chief Blueprint" panose="020B0500000000000000" pitchFamily="34" charset="0"/>
              </a:rPr>
              <a:t> are social – purposeful talk is crucial to learning. </a:t>
            </a:r>
          </a:p>
          <a:p>
            <a:pPr algn="ctr"/>
            <a:endParaRPr lang="en-US" sz="1350" dirty="0">
              <a:solidFill>
                <a:srgbClr val="000000"/>
              </a:solidFill>
              <a:latin typeface="Chief Blueprint" panose="020B0500000000000000" pitchFamily="34" charset="0"/>
            </a:endParaRPr>
          </a:p>
          <a:p>
            <a:pPr algn="ctr"/>
            <a:r>
              <a:rPr lang="en-US" sz="1350" dirty="0">
                <a:solidFill>
                  <a:srgbClr val="000000"/>
                </a:solidFill>
                <a:latin typeface="Chief Blueprint" panose="020B0500000000000000" pitchFamily="34" charset="0"/>
              </a:rPr>
              <a:t>-Walsh </a:t>
            </a:r>
            <a:r>
              <a:rPr lang="en-US" sz="1350" i="1" dirty="0">
                <a:solidFill>
                  <a:srgbClr val="000000"/>
                </a:solidFill>
                <a:latin typeface="Chief Blueprint" panose="020B0500000000000000" pitchFamily="34" charset="0"/>
              </a:rPr>
              <a:t>Quality Questioning</a:t>
            </a:r>
          </a:p>
          <a:p>
            <a:pPr algn="ctr"/>
            <a:endParaRPr lang="en-US" sz="1350" dirty="0">
              <a:latin typeface="Chief Blueprint" panose="020B0500000000000000" pitchFamily="34" charset="0"/>
            </a:endParaRPr>
          </a:p>
        </p:txBody>
      </p:sp>
      <p:sp>
        <p:nvSpPr>
          <p:cNvPr id="26" name="Speech Bubble: Oval 25">
            <a:extLst>
              <a:ext uri="{FF2B5EF4-FFF2-40B4-BE49-F238E27FC236}">
                <a16:creationId xmlns:a16="http://schemas.microsoft.com/office/drawing/2014/main" id="{F33C3EA3-8D6D-4C4D-BAF6-2F346B081231}"/>
              </a:ext>
            </a:extLst>
          </p:cNvPr>
          <p:cNvSpPr/>
          <p:nvPr/>
        </p:nvSpPr>
        <p:spPr>
          <a:xfrm>
            <a:off x="3596075" y="2494036"/>
            <a:ext cx="2668329" cy="2244183"/>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7" name="Rectangle 26">
            <a:extLst>
              <a:ext uri="{FF2B5EF4-FFF2-40B4-BE49-F238E27FC236}">
                <a16:creationId xmlns:a16="http://schemas.microsoft.com/office/drawing/2014/main" id="{6A5ADB07-6404-4D7E-AFF1-EBC193D9E7AE}"/>
              </a:ext>
            </a:extLst>
          </p:cNvPr>
          <p:cNvSpPr/>
          <p:nvPr/>
        </p:nvSpPr>
        <p:spPr>
          <a:xfrm>
            <a:off x="3576586" y="2602873"/>
            <a:ext cx="2707256" cy="2169825"/>
          </a:xfrm>
          <a:prstGeom prst="rect">
            <a:avLst/>
          </a:prstGeom>
        </p:spPr>
        <p:txBody>
          <a:bodyPr wrap="square">
            <a:spAutoFit/>
          </a:bodyPr>
          <a:lstStyle/>
          <a:p>
            <a:pPr algn="ctr"/>
            <a:r>
              <a:rPr lang="en-US" sz="1350" dirty="0">
                <a:solidFill>
                  <a:srgbClr val="000000"/>
                </a:solidFill>
                <a:latin typeface="Chief Blueprint" panose="020B0500000000000000" pitchFamily="34" charset="0"/>
              </a:rPr>
              <a:t>The </a:t>
            </a:r>
          </a:p>
          <a:p>
            <a:pPr algn="ctr"/>
            <a:r>
              <a:rPr lang="en-US" sz="1350" dirty="0">
                <a:solidFill>
                  <a:srgbClr val="000000"/>
                </a:solidFill>
                <a:latin typeface="Chief Blueprint" panose="020B0500000000000000" pitchFamily="34" charset="0"/>
              </a:rPr>
              <a:t>Interactive Student </a:t>
            </a:r>
          </a:p>
          <a:p>
            <a:pPr algn="ctr"/>
            <a:r>
              <a:rPr lang="en-US" sz="1350" dirty="0">
                <a:solidFill>
                  <a:srgbClr val="000000"/>
                </a:solidFill>
                <a:latin typeface="Chief Blueprint" panose="020B0500000000000000" pitchFamily="34" charset="0"/>
              </a:rPr>
              <a:t>Notebook is a powerful </a:t>
            </a:r>
          </a:p>
          <a:p>
            <a:pPr algn="ctr"/>
            <a:r>
              <a:rPr lang="en-US" sz="1350" dirty="0">
                <a:solidFill>
                  <a:srgbClr val="000000"/>
                </a:solidFill>
                <a:latin typeface="Chief Blueprint" panose="020B0500000000000000" pitchFamily="34" charset="0"/>
              </a:rPr>
              <a:t>teaching tool that allows you to differentiate instruction for students in a variety of ways. </a:t>
            </a:r>
          </a:p>
          <a:p>
            <a:pPr algn="ctr"/>
            <a:endParaRPr lang="en-US" sz="1350" dirty="0">
              <a:solidFill>
                <a:srgbClr val="000000"/>
              </a:solidFill>
              <a:latin typeface="Chief Blueprint" panose="020B0500000000000000" pitchFamily="34" charset="0"/>
            </a:endParaRPr>
          </a:p>
          <a:p>
            <a:pPr algn="ct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Wist’s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Research on the Interactive Student </a:t>
            </a:r>
          </a:p>
          <a:p>
            <a:pPr algn="ctr"/>
            <a:r>
              <a:rPr lang="en-US" sz="1350" i="1" dirty="0">
                <a:solidFill>
                  <a:srgbClr val="000000"/>
                </a:solidFill>
                <a:latin typeface="Chief Blueprint" panose="020B0500000000000000" pitchFamily="34" charset="0"/>
              </a:rPr>
              <a:t>Notebook</a:t>
            </a:r>
          </a:p>
        </p:txBody>
      </p:sp>
      <p:sp>
        <p:nvSpPr>
          <p:cNvPr id="31" name="Speech Bubble: Rectangle with Corners Rounded 30">
            <a:extLst>
              <a:ext uri="{FF2B5EF4-FFF2-40B4-BE49-F238E27FC236}">
                <a16:creationId xmlns:a16="http://schemas.microsoft.com/office/drawing/2014/main" id="{00182E71-F6DC-493E-9898-81D0BB195CE3}"/>
              </a:ext>
            </a:extLst>
          </p:cNvPr>
          <p:cNvSpPr/>
          <p:nvPr/>
        </p:nvSpPr>
        <p:spPr>
          <a:xfrm rot="616323">
            <a:off x="417961" y="2456308"/>
            <a:ext cx="1783800" cy="147021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Rectangle 28">
            <a:extLst>
              <a:ext uri="{FF2B5EF4-FFF2-40B4-BE49-F238E27FC236}">
                <a16:creationId xmlns:a16="http://schemas.microsoft.com/office/drawing/2014/main" id="{9ED5BA16-62D2-47AE-A2E6-50C1DE4A8898}"/>
              </a:ext>
            </a:extLst>
          </p:cNvPr>
          <p:cNvSpPr/>
          <p:nvPr/>
        </p:nvSpPr>
        <p:spPr>
          <a:xfrm rot="609555">
            <a:off x="417486" y="2504295"/>
            <a:ext cx="1725320" cy="1546577"/>
          </a:xfrm>
          <a:prstGeom prst="rect">
            <a:avLst/>
          </a:prstGeom>
        </p:spPr>
        <p:txBody>
          <a:bodyPr wrap="square">
            <a:spAutoFit/>
          </a:bodyPr>
          <a:lstStyle/>
          <a:p>
            <a:r>
              <a:rPr lang="en-US" sz="1350" dirty="0">
                <a:solidFill>
                  <a:srgbClr val="000000"/>
                </a:solidFill>
                <a:latin typeface="Chief Blueprint" panose="020B0500000000000000" pitchFamily="34" charset="0"/>
              </a:rPr>
              <a:t>History can be fun and rigorous at the same time.</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-Bower’s </a:t>
            </a:r>
            <a:r>
              <a:rPr lang="en-US" sz="1350" i="1" dirty="0">
                <a:solidFill>
                  <a:srgbClr val="000000"/>
                </a:solidFill>
                <a:latin typeface="Chief Blueprint" panose="020B0500000000000000" pitchFamily="34" charset="0"/>
              </a:rPr>
              <a:t>Bring Learning Alive!</a:t>
            </a:r>
          </a:p>
          <a:p>
            <a:endParaRPr lang="en-US" sz="1350" dirty="0">
              <a:solidFill>
                <a:srgbClr val="000000"/>
              </a:solidFill>
              <a:latin typeface="Chief Blueprint" panose="020B0500000000000000" pitchFamily="34" charset="0"/>
            </a:endParaRPr>
          </a:p>
        </p:txBody>
      </p:sp>
      <p:sp>
        <p:nvSpPr>
          <p:cNvPr id="32" name="Speech Bubble: Rectangle with Corners Rounded 31">
            <a:extLst>
              <a:ext uri="{FF2B5EF4-FFF2-40B4-BE49-F238E27FC236}">
                <a16:creationId xmlns:a16="http://schemas.microsoft.com/office/drawing/2014/main" id="{CB92C79C-B4B6-485A-A232-A42C5F015783}"/>
              </a:ext>
            </a:extLst>
          </p:cNvPr>
          <p:cNvSpPr/>
          <p:nvPr/>
        </p:nvSpPr>
        <p:spPr>
          <a:xfrm rot="388434">
            <a:off x="6157689" y="4584885"/>
            <a:ext cx="2855300" cy="147021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3" name="Rectangle 32">
            <a:extLst>
              <a:ext uri="{FF2B5EF4-FFF2-40B4-BE49-F238E27FC236}">
                <a16:creationId xmlns:a16="http://schemas.microsoft.com/office/drawing/2014/main" id="{B9F19553-216E-46B0-9213-79951E376A9A}"/>
              </a:ext>
            </a:extLst>
          </p:cNvPr>
          <p:cNvSpPr/>
          <p:nvPr/>
        </p:nvSpPr>
        <p:spPr>
          <a:xfrm rot="381666">
            <a:off x="6182240" y="4656459"/>
            <a:ext cx="2884965" cy="1546577"/>
          </a:xfrm>
          <a:prstGeom prst="rect">
            <a:avLst/>
          </a:prstGeom>
        </p:spPr>
        <p:txBody>
          <a:bodyPr wrap="square">
            <a:spAutoFit/>
          </a:bodyPr>
          <a:lstStyle/>
          <a:p>
            <a:r>
              <a:rPr lang="en-US" sz="1350" dirty="0">
                <a:solidFill>
                  <a:srgbClr val="000000"/>
                </a:solidFill>
                <a:latin typeface="Chief Blueprint" panose="020B0500000000000000" pitchFamily="34" charset="0"/>
              </a:rPr>
              <a:t>Kids need to continuously review content. All students need to participate in classroom activities.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Himmele’s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Total Participation Techniques</a:t>
            </a:r>
          </a:p>
          <a:p>
            <a:endParaRPr lang="en-US" sz="1350" dirty="0">
              <a:solidFill>
                <a:srgbClr val="000000"/>
              </a:solidFill>
              <a:latin typeface="Chief Blueprint" panose="020B0500000000000000" pitchFamily="34" charset="0"/>
            </a:endParaRPr>
          </a:p>
        </p:txBody>
      </p:sp>
      <p:sp>
        <p:nvSpPr>
          <p:cNvPr id="30" name="Speech Bubble: Oval 29">
            <a:extLst>
              <a:ext uri="{FF2B5EF4-FFF2-40B4-BE49-F238E27FC236}">
                <a16:creationId xmlns:a16="http://schemas.microsoft.com/office/drawing/2014/main" id="{8583CD74-5CE7-41E1-B03A-377E5F94FD14}"/>
              </a:ext>
            </a:extLst>
          </p:cNvPr>
          <p:cNvSpPr/>
          <p:nvPr/>
        </p:nvSpPr>
        <p:spPr>
          <a:xfrm rot="20989304">
            <a:off x="819722" y="3714822"/>
            <a:ext cx="2712477" cy="1389903"/>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4" name="Rectangle 33">
            <a:extLst>
              <a:ext uri="{FF2B5EF4-FFF2-40B4-BE49-F238E27FC236}">
                <a16:creationId xmlns:a16="http://schemas.microsoft.com/office/drawing/2014/main" id="{EA01A8C0-ACC1-4285-A417-72F6B98D34DF}"/>
              </a:ext>
            </a:extLst>
          </p:cNvPr>
          <p:cNvSpPr/>
          <p:nvPr/>
        </p:nvSpPr>
        <p:spPr>
          <a:xfrm rot="20989304">
            <a:off x="1000664" y="3932196"/>
            <a:ext cx="2387521" cy="1338828"/>
          </a:xfrm>
          <a:prstGeom prst="rect">
            <a:avLst/>
          </a:prstGeom>
        </p:spPr>
        <p:txBody>
          <a:bodyPr wrap="square">
            <a:spAutoFit/>
          </a:bodyPr>
          <a:lstStyle/>
          <a:p>
            <a:pPr algn="ctr"/>
            <a:r>
              <a:rPr lang="en-US" sz="1350" dirty="0">
                <a:solidFill>
                  <a:srgbClr val="000000"/>
                </a:solidFill>
                <a:latin typeface="Chief Blueprint" panose="020B0500000000000000" pitchFamily="34" charset="0"/>
              </a:rPr>
              <a:t>Vocabulary instruction must be intentional and engaging. </a:t>
            </a:r>
          </a:p>
          <a:p>
            <a:pPr algn="ctr"/>
            <a:endParaRPr lang="en-US" sz="1350" dirty="0">
              <a:solidFill>
                <a:srgbClr val="000000"/>
              </a:solidFill>
              <a:latin typeface="Chief Blueprint" panose="020B0500000000000000" pitchFamily="34" charset="0"/>
            </a:endParaRPr>
          </a:p>
          <a:p>
            <a:pPr algn="ctr"/>
            <a:r>
              <a:rPr lang="en-US" sz="1350" dirty="0">
                <a:solidFill>
                  <a:srgbClr val="000000"/>
                </a:solidFill>
                <a:latin typeface="Chief Blueprint" panose="020B0500000000000000" pitchFamily="34" charset="0"/>
              </a:rPr>
              <a:t>-Marzano </a:t>
            </a:r>
            <a:r>
              <a:rPr lang="en-US" sz="1350" i="1" dirty="0">
                <a:solidFill>
                  <a:srgbClr val="000000"/>
                </a:solidFill>
                <a:latin typeface="Chief Blueprint" panose="020B0500000000000000" pitchFamily="34" charset="0"/>
              </a:rPr>
              <a:t>Academic Vocabulary</a:t>
            </a:r>
          </a:p>
          <a:p>
            <a:pPr algn="ctr"/>
            <a:endParaRPr lang="en-US" sz="1350" dirty="0">
              <a:latin typeface="Chief Blueprint" panose="020B0500000000000000" pitchFamily="34" charset="0"/>
            </a:endParaRPr>
          </a:p>
        </p:txBody>
      </p:sp>
      <p:sp>
        <p:nvSpPr>
          <p:cNvPr id="35" name="Speech Bubble: Rectangle with Corners Rounded 34">
            <a:extLst>
              <a:ext uri="{FF2B5EF4-FFF2-40B4-BE49-F238E27FC236}">
                <a16:creationId xmlns:a16="http://schemas.microsoft.com/office/drawing/2014/main" id="{16E29778-904C-408F-B08E-4CF4FD235AEB}"/>
              </a:ext>
            </a:extLst>
          </p:cNvPr>
          <p:cNvSpPr/>
          <p:nvPr/>
        </p:nvSpPr>
        <p:spPr>
          <a:xfrm rot="20929484">
            <a:off x="3670666" y="4741415"/>
            <a:ext cx="2580160" cy="1056686"/>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6" name="Rectangle 35">
            <a:extLst>
              <a:ext uri="{FF2B5EF4-FFF2-40B4-BE49-F238E27FC236}">
                <a16:creationId xmlns:a16="http://schemas.microsoft.com/office/drawing/2014/main" id="{F878449F-623A-4F46-B43B-BD277A28B0F5}"/>
              </a:ext>
            </a:extLst>
          </p:cNvPr>
          <p:cNvSpPr/>
          <p:nvPr/>
        </p:nvSpPr>
        <p:spPr>
          <a:xfrm rot="20919442">
            <a:off x="3739831" y="4776703"/>
            <a:ext cx="2542356" cy="923330"/>
          </a:xfrm>
          <a:prstGeom prst="rect">
            <a:avLst/>
          </a:prstGeom>
        </p:spPr>
        <p:txBody>
          <a:bodyPr wrap="square">
            <a:spAutoFit/>
          </a:bodyPr>
          <a:lstStyle/>
          <a:p>
            <a:r>
              <a:rPr lang="en-US" sz="1350" dirty="0">
                <a:solidFill>
                  <a:srgbClr val="000000"/>
                </a:solidFill>
                <a:latin typeface="Chief Blueprint" panose="020B0500000000000000" pitchFamily="34" charset="0"/>
              </a:rPr>
              <a:t>Writing is essential for learning, not just assessment.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-Daniels’ </a:t>
            </a:r>
            <a:r>
              <a:rPr lang="en-US" sz="1350" i="1" dirty="0">
                <a:solidFill>
                  <a:srgbClr val="000000"/>
                </a:solidFill>
                <a:latin typeface="Chief Blueprint" panose="020B0500000000000000" pitchFamily="34" charset="0"/>
              </a:rPr>
              <a:t>Content Area Writing</a:t>
            </a:r>
          </a:p>
        </p:txBody>
      </p:sp>
      <p:sp>
        <p:nvSpPr>
          <p:cNvPr id="38" name="Speech Bubble: Rectangle 37">
            <a:extLst>
              <a:ext uri="{FF2B5EF4-FFF2-40B4-BE49-F238E27FC236}">
                <a16:creationId xmlns:a16="http://schemas.microsoft.com/office/drawing/2014/main" id="{D6290594-6ADD-4279-AC69-BA53C20EAE03}"/>
              </a:ext>
            </a:extLst>
          </p:cNvPr>
          <p:cNvSpPr/>
          <p:nvPr/>
        </p:nvSpPr>
        <p:spPr>
          <a:xfrm>
            <a:off x="3274198" y="5904932"/>
            <a:ext cx="5623222" cy="800299"/>
          </a:xfrm>
          <a:prstGeom prst="wedge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0" name="Rectangle 39">
            <a:extLst>
              <a:ext uri="{FF2B5EF4-FFF2-40B4-BE49-F238E27FC236}">
                <a16:creationId xmlns:a16="http://schemas.microsoft.com/office/drawing/2014/main" id="{971A8C36-A30B-4C0D-B6B4-FA0527F01AB2}"/>
              </a:ext>
            </a:extLst>
          </p:cNvPr>
          <p:cNvSpPr/>
          <p:nvPr/>
        </p:nvSpPr>
        <p:spPr>
          <a:xfrm>
            <a:off x="3257602" y="5889301"/>
            <a:ext cx="5639818" cy="869469"/>
          </a:xfrm>
          <a:prstGeom prst="rect">
            <a:avLst/>
          </a:prstGeom>
        </p:spPr>
        <p:txBody>
          <a:bodyPr wrap="square">
            <a:spAutoFit/>
          </a:bodyPr>
          <a:lstStyle/>
          <a:p>
            <a:r>
              <a:rPr lang="en-US" sz="1350" dirty="0">
                <a:solidFill>
                  <a:srgbClr val="000000"/>
                </a:solidFill>
                <a:latin typeface="Chief Blueprint" panose="020B0500000000000000" pitchFamily="34" charset="0"/>
              </a:rPr>
              <a:t>“Soft skills” of collaboration, communication, critical thinking, and creativity are essential to future success in the job market. </a:t>
            </a:r>
          </a:p>
          <a:p>
            <a:endParaRPr lang="en-US" sz="100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-Muir </a:t>
            </a:r>
            <a:r>
              <a:rPr lang="en-US" sz="1350" i="1" dirty="0">
                <a:solidFill>
                  <a:srgbClr val="000000"/>
                </a:solidFill>
                <a:latin typeface="Chief Blueprint" panose="020B0500000000000000" pitchFamily="34" charset="0"/>
              </a:rPr>
              <a:t>Reasons Millennials Get Fired</a:t>
            </a:r>
          </a:p>
        </p:txBody>
      </p:sp>
    </p:spTree>
    <p:extLst>
      <p:ext uri="{BB962C8B-B14F-4D97-AF65-F5344CB8AC3E}">
        <p14:creationId xmlns:p14="http://schemas.microsoft.com/office/powerpoint/2010/main" val="36253628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64FF07C6-9003-4CA7-A05C-2F3C3F7D99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0" name="Speech Bubble: Rectangle with Corners Rounded 19">
            <a:extLst>
              <a:ext uri="{FF2B5EF4-FFF2-40B4-BE49-F238E27FC236}">
                <a16:creationId xmlns:a16="http://schemas.microsoft.com/office/drawing/2014/main" id="{7E7165BE-131D-47C5-8E8F-A07263D94FE9}"/>
              </a:ext>
            </a:extLst>
          </p:cNvPr>
          <p:cNvSpPr/>
          <p:nvPr/>
        </p:nvSpPr>
        <p:spPr>
          <a:xfrm rot="1341498">
            <a:off x="3327972" y="1231981"/>
            <a:ext cx="3420520" cy="1017424"/>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peech Bubble: Rectangle with Corners Rounded 5">
            <a:extLst>
              <a:ext uri="{FF2B5EF4-FFF2-40B4-BE49-F238E27FC236}">
                <a16:creationId xmlns:a16="http://schemas.microsoft.com/office/drawing/2014/main" id="{C76F2528-E172-4A75-8969-D3768A566B59}"/>
              </a:ext>
            </a:extLst>
          </p:cNvPr>
          <p:cNvSpPr/>
          <p:nvPr/>
        </p:nvSpPr>
        <p:spPr>
          <a:xfrm rot="20991018">
            <a:off x="377849" y="962217"/>
            <a:ext cx="2665210" cy="114762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Rectangle 1">
            <a:extLst>
              <a:ext uri="{FF2B5EF4-FFF2-40B4-BE49-F238E27FC236}">
                <a16:creationId xmlns:a16="http://schemas.microsoft.com/office/drawing/2014/main" id="{148AB779-DE6A-40E2-8D63-1657997D1282}"/>
              </a:ext>
            </a:extLst>
          </p:cNvPr>
          <p:cNvSpPr/>
          <p:nvPr/>
        </p:nvSpPr>
        <p:spPr>
          <a:xfrm rot="20986987">
            <a:off x="402231" y="1032512"/>
            <a:ext cx="2571750" cy="1131079"/>
          </a:xfrm>
          <a:prstGeom prst="rect">
            <a:avLst/>
          </a:prstGeom>
        </p:spPr>
        <p:txBody>
          <a:bodyPr>
            <a:spAutoFit/>
          </a:bodyPr>
          <a:lstStyle/>
          <a:p>
            <a:r>
              <a:rPr lang="en-US" sz="1350" dirty="0">
                <a:solidFill>
                  <a:srgbClr val="000000"/>
                </a:solidFill>
                <a:latin typeface="Chief Blueprint" panose="020B0500000000000000" pitchFamily="34" charset="0"/>
              </a:rPr>
              <a:t>Students need to be engaged to learn.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8E70C848-D57E-47C1-B4C3-BCDD0F58D9F6}"/>
              </a:ext>
            </a:extLst>
          </p:cNvPr>
          <p:cNvSpPr/>
          <p:nvPr/>
        </p:nvSpPr>
        <p:spPr>
          <a:xfrm>
            <a:off x="280271" y="105787"/>
            <a:ext cx="6868674" cy="503802"/>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TextBox 2">
            <a:extLst>
              <a:ext uri="{FF2B5EF4-FFF2-40B4-BE49-F238E27FC236}">
                <a16:creationId xmlns:a16="http://schemas.microsoft.com/office/drawing/2014/main" id="{BBB18444-3629-4676-AE8E-D0EEB1C6DAA0}"/>
              </a:ext>
            </a:extLst>
          </p:cNvPr>
          <p:cNvSpPr txBox="1"/>
          <p:nvPr/>
        </p:nvSpPr>
        <p:spPr>
          <a:xfrm>
            <a:off x="280272" y="140210"/>
            <a:ext cx="7045648" cy="430887"/>
          </a:xfrm>
          <a:prstGeom prst="rect">
            <a:avLst/>
          </a:prstGeom>
          <a:noFill/>
        </p:spPr>
        <p:txBody>
          <a:bodyPr wrap="square" rtlCol="0">
            <a:spAutoFit/>
          </a:bodyPr>
          <a:lstStyle/>
          <a:p>
            <a:r>
              <a:rPr lang="en-US" sz="2200" dirty="0">
                <a:latin typeface="Chief Blueprint" panose="020B0500000000000000" pitchFamily="34" charset="0"/>
              </a:rPr>
              <a:t>What do I believe about Social Studies instruction?</a:t>
            </a:r>
          </a:p>
        </p:txBody>
      </p:sp>
      <p:sp>
        <p:nvSpPr>
          <p:cNvPr id="12" name="Speech Bubble: Rectangle 11">
            <a:extLst>
              <a:ext uri="{FF2B5EF4-FFF2-40B4-BE49-F238E27FC236}">
                <a16:creationId xmlns:a16="http://schemas.microsoft.com/office/drawing/2014/main" id="{205D3A75-E602-4A12-BDF0-2A2DFD449463}"/>
              </a:ext>
            </a:extLst>
          </p:cNvPr>
          <p:cNvSpPr/>
          <p:nvPr/>
        </p:nvSpPr>
        <p:spPr>
          <a:xfrm>
            <a:off x="2208909" y="2026378"/>
            <a:ext cx="1760113" cy="1604141"/>
          </a:xfrm>
          <a:prstGeom prst="wedge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Speech Bubble: Rectangle with Corners Rounded 13">
            <a:extLst>
              <a:ext uri="{FF2B5EF4-FFF2-40B4-BE49-F238E27FC236}">
                <a16:creationId xmlns:a16="http://schemas.microsoft.com/office/drawing/2014/main" id="{0CF7ABF2-4152-4F56-91D8-FB510A2178F0}"/>
              </a:ext>
            </a:extLst>
          </p:cNvPr>
          <p:cNvSpPr/>
          <p:nvPr/>
        </p:nvSpPr>
        <p:spPr>
          <a:xfrm rot="20929484">
            <a:off x="6366074" y="2727615"/>
            <a:ext cx="2516433" cy="1499902"/>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Speech Bubble: Oval 15">
            <a:extLst>
              <a:ext uri="{FF2B5EF4-FFF2-40B4-BE49-F238E27FC236}">
                <a16:creationId xmlns:a16="http://schemas.microsoft.com/office/drawing/2014/main" id="{F296F916-B478-4CC6-895D-92BA739A187D}"/>
              </a:ext>
            </a:extLst>
          </p:cNvPr>
          <p:cNvSpPr/>
          <p:nvPr/>
        </p:nvSpPr>
        <p:spPr>
          <a:xfrm>
            <a:off x="6329931" y="728666"/>
            <a:ext cx="2424825" cy="1696457"/>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Rectangle 18">
            <a:extLst>
              <a:ext uri="{FF2B5EF4-FFF2-40B4-BE49-F238E27FC236}">
                <a16:creationId xmlns:a16="http://schemas.microsoft.com/office/drawing/2014/main" id="{356AA586-388A-4DE9-A2C9-9F6057D7116A}"/>
              </a:ext>
            </a:extLst>
          </p:cNvPr>
          <p:cNvSpPr/>
          <p:nvPr/>
        </p:nvSpPr>
        <p:spPr>
          <a:xfrm rot="1384697">
            <a:off x="3315277" y="1305078"/>
            <a:ext cx="3280175" cy="1131079"/>
          </a:xfrm>
          <a:prstGeom prst="rect">
            <a:avLst/>
          </a:prstGeom>
        </p:spPr>
        <p:txBody>
          <a:bodyPr wrap="square">
            <a:spAutoFit/>
          </a:bodyPr>
          <a:lstStyle/>
          <a:p>
            <a:r>
              <a:rPr lang="en-US" sz="1350" dirty="0">
                <a:solidFill>
                  <a:srgbClr val="000000"/>
                </a:solidFill>
                <a:latin typeface="Chief Blueprint" panose="020B0500000000000000" pitchFamily="34" charset="0"/>
              </a:rPr>
              <a:t>Students need to read in Social Studies – a lot! Like everyday!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-Kinsella’s </a:t>
            </a:r>
            <a:r>
              <a:rPr lang="en-US" sz="1350" i="1" dirty="0">
                <a:solidFill>
                  <a:srgbClr val="000000"/>
                </a:solidFill>
                <a:latin typeface="Chief Blueprint" panose="020B0500000000000000" pitchFamily="34" charset="0"/>
              </a:rPr>
              <a:t>Considerate Text</a:t>
            </a:r>
          </a:p>
          <a:p>
            <a:endParaRPr lang="en-US" sz="1350" dirty="0">
              <a:latin typeface="Chief Blueprint" panose="020B0500000000000000" pitchFamily="34" charset="0"/>
            </a:endParaRPr>
          </a:p>
        </p:txBody>
      </p:sp>
      <p:sp>
        <p:nvSpPr>
          <p:cNvPr id="21" name="Rectangle 20">
            <a:extLst>
              <a:ext uri="{FF2B5EF4-FFF2-40B4-BE49-F238E27FC236}">
                <a16:creationId xmlns:a16="http://schemas.microsoft.com/office/drawing/2014/main" id="{78475EAC-93B4-4F45-A9CB-7B549DC4F044}"/>
              </a:ext>
            </a:extLst>
          </p:cNvPr>
          <p:cNvSpPr/>
          <p:nvPr/>
        </p:nvSpPr>
        <p:spPr>
          <a:xfrm>
            <a:off x="2218532" y="2055159"/>
            <a:ext cx="1721740" cy="1546577"/>
          </a:xfrm>
          <a:prstGeom prst="rect">
            <a:avLst/>
          </a:prstGeom>
        </p:spPr>
        <p:txBody>
          <a:bodyPr wrap="square">
            <a:spAutoFit/>
          </a:bodyPr>
          <a:lstStyle/>
          <a:p>
            <a:r>
              <a:rPr lang="en-US" sz="1350" dirty="0">
                <a:solidFill>
                  <a:srgbClr val="000000"/>
                </a:solidFill>
                <a:latin typeface="Chief Blueprint" panose="020B0500000000000000" pitchFamily="34" charset="0"/>
              </a:rPr>
              <a:t>All students can learn – we just need to support them in different ways.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-Seidlitz’s </a:t>
            </a:r>
            <a:r>
              <a:rPr lang="en-US" sz="1350" i="1" dirty="0">
                <a:solidFill>
                  <a:srgbClr val="000000"/>
                </a:solidFill>
                <a:latin typeface="Chief Blueprint" panose="020B0500000000000000" pitchFamily="34" charset="0"/>
              </a:rPr>
              <a:t>Seven Steps</a:t>
            </a:r>
          </a:p>
        </p:txBody>
      </p:sp>
      <p:sp>
        <p:nvSpPr>
          <p:cNvPr id="22" name="Rectangle 21">
            <a:extLst>
              <a:ext uri="{FF2B5EF4-FFF2-40B4-BE49-F238E27FC236}">
                <a16:creationId xmlns:a16="http://schemas.microsoft.com/office/drawing/2014/main" id="{24DD1B5F-28BF-4E86-9B5B-D4406D4BE7CB}"/>
              </a:ext>
            </a:extLst>
          </p:cNvPr>
          <p:cNvSpPr/>
          <p:nvPr/>
        </p:nvSpPr>
        <p:spPr>
          <a:xfrm rot="20919442">
            <a:off x="6390381" y="2704278"/>
            <a:ext cx="2542356" cy="1546577"/>
          </a:xfrm>
          <a:prstGeom prst="rect">
            <a:avLst/>
          </a:prstGeom>
        </p:spPr>
        <p:txBody>
          <a:bodyPr wrap="square">
            <a:spAutoFit/>
          </a:bodyPr>
          <a:lstStyle/>
          <a:p>
            <a:r>
              <a:rPr lang="en-US" sz="1350" dirty="0">
                <a:solidFill>
                  <a:srgbClr val="000000"/>
                </a:solidFill>
                <a:latin typeface="Chief Blueprint" panose="020B0500000000000000" pitchFamily="34" charset="0"/>
              </a:rPr>
              <a:t>History should not be trivial pursuit – dig deeper and teach with essential questions and enduring understandings.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-Wiggins &amp; McTighe </a:t>
            </a:r>
            <a:r>
              <a:rPr lang="en-US" sz="1350" i="1" dirty="0">
                <a:solidFill>
                  <a:srgbClr val="000000"/>
                </a:solidFill>
                <a:latin typeface="Chief Blueprint" panose="020B0500000000000000" pitchFamily="34" charset="0"/>
              </a:rPr>
              <a:t>Essential Questions</a:t>
            </a:r>
          </a:p>
        </p:txBody>
      </p:sp>
      <p:sp>
        <p:nvSpPr>
          <p:cNvPr id="24" name="Rectangle 23">
            <a:extLst>
              <a:ext uri="{FF2B5EF4-FFF2-40B4-BE49-F238E27FC236}">
                <a16:creationId xmlns:a16="http://schemas.microsoft.com/office/drawing/2014/main" id="{6FD51082-AB1B-4E99-A870-EBE71359CA74}"/>
              </a:ext>
            </a:extLst>
          </p:cNvPr>
          <p:cNvSpPr/>
          <p:nvPr/>
        </p:nvSpPr>
        <p:spPr>
          <a:xfrm>
            <a:off x="6584499" y="768112"/>
            <a:ext cx="1963176" cy="1754326"/>
          </a:xfrm>
          <a:prstGeom prst="rect">
            <a:avLst/>
          </a:prstGeom>
        </p:spPr>
        <p:txBody>
          <a:bodyPr wrap="square">
            <a:spAutoFit/>
          </a:bodyPr>
          <a:lstStyle/>
          <a:p>
            <a:pPr algn="ctr"/>
            <a:r>
              <a:rPr lang="en-US" sz="1350" dirty="0">
                <a:solidFill>
                  <a:srgbClr val="000000"/>
                </a:solidFill>
                <a:latin typeface="Chief Blueprint" panose="020B0500000000000000" pitchFamily="34" charset="0"/>
              </a:rPr>
              <a:t>Students</a:t>
            </a:r>
          </a:p>
          <a:p>
            <a:pPr algn="ctr"/>
            <a:r>
              <a:rPr lang="en-US" sz="1350" dirty="0">
                <a:solidFill>
                  <a:srgbClr val="000000"/>
                </a:solidFill>
                <a:latin typeface="Chief Blueprint" panose="020B0500000000000000" pitchFamily="34" charset="0"/>
              </a:rPr>
              <a:t> are social – purposeful talk is crucial to learning. </a:t>
            </a:r>
          </a:p>
          <a:p>
            <a:pPr algn="ctr"/>
            <a:endParaRPr lang="en-US" sz="1350" dirty="0">
              <a:solidFill>
                <a:srgbClr val="000000"/>
              </a:solidFill>
              <a:latin typeface="Chief Blueprint" panose="020B0500000000000000" pitchFamily="34" charset="0"/>
            </a:endParaRPr>
          </a:p>
          <a:p>
            <a:pPr algn="ctr"/>
            <a:r>
              <a:rPr lang="en-US" sz="1350" dirty="0">
                <a:solidFill>
                  <a:srgbClr val="000000"/>
                </a:solidFill>
                <a:latin typeface="Chief Blueprint" panose="020B0500000000000000" pitchFamily="34" charset="0"/>
              </a:rPr>
              <a:t>-Walsh </a:t>
            </a:r>
            <a:r>
              <a:rPr lang="en-US" sz="1350" i="1" dirty="0">
                <a:solidFill>
                  <a:srgbClr val="000000"/>
                </a:solidFill>
                <a:latin typeface="Chief Blueprint" panose="020B0500000000000000" pitchFamily="34" charset="0"/>
              </a:rPr>
              <a:t>Quality Questioning</a:t>
            </a:r>
          </a:p>
          <a:p>
            <a:pPr algn="ctr"/>
            <a:endParaRPr lang="en-US" sz="1350" dirty="0">
              <a:latin typeface="Chief Blueprint" panose="020B0500000000000000" pitchFamily="34" charset="0"/>
            </a:endParaRPr>
          </a:p>
        </p:txBody>
      </p:sp>
      <p:sp>
        <p:nvSpPr>
          <p:cNvPr id="26" name="Speech Bubble: Oval 25">
            <a:extLst>
              <a:ext uri="{FF2B5EF4-FFF2-40B4-BE49-F238E27FC236}">
                <a16:creationId xmlns:a16="http://schemas.microsoft.com/office/drawing/2014/main" id="{F33C3EA3-8D6D-4C4D-BAF6-2F346B081231}"/>
              </a:ext>
            </a:extLst>
          </p:cNvPr>
          <p:cNvSpPr/>
          <p:nvPr/>
        </p:nvSpPr>
        <p:spPr>
          <a:xfrm>
            <a:off x="3596075" y="2494036"/>
            <a:ext cx="2668329" cy="2244183"/>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7" name="Rectangle 26">
            <a:extLst>
              <a:ext uri="{FF2B5EF4-FFF2-40B4-BE49-F238E27FC236}">
                <a16:creationId xmlns:a16="http://schemas.microsoft.com/office/drawing/2014/main" id="{6A5ADB07-6404-4D7E-AFF1-EBC193D9E7AE}"/>
              </a:ext>
            </a:extLst>
          </p:cNvPr>
          <p:cNvSpPr/>
          <p:nvPr/>
        </p:nvSpPr>
        <p:spPr>
          <a:xfrm>
            <a:off x="3576586" y="2602873"/>
            <a:ext cx="2707256" cy="2169825"/>
          </a:xfrm>
          <a:prstGeom prst="rect">
            <a:avLst/>
          </a:prstGeom>
        </p:spPr>
        <p:txBody>
          <a:bodyPr wrap="square">
            <a:spAutoFit/>
          </a:bodyPr>
          <a:lstStyle/>
          <a:p>
            <a:pPr algn="ctr"/>
            <a:r>
              <a:rPr lang="en-US" sz="1350" dirty="0">
                <a:solidFill>
                  <a:srgbClr val="000000"/>
                </a:solidFill>
                <a:latin typeface="Chief Blueprint" panose="020B0500000000000000" pitchFamily="34" charset="0"/>
              </a:rPr>
              <a:t>The </a:t>
            </a:r>
          </a:p>
          <a:p>
            <a:pPr algn="ctr"/>
            <a:r>
              <a:rPr lang="en-US" sz="1350" dirty="0">
                <a:solidFill>
                  <a:srgbClr val="000000"/>
                </a:solidFill>
                <a:latin typeface="Chief Blueprint" panose="020B0500000000000000" pitchFamily="34" charset="0"/>
              </a:rPr>
              <a:t>Interactive Student </a:t>
            </a:r>
          </a:p>
          <a:p>
            <a:pPr algn="ctr"/>
            <a:r>
              <a:rPr lang="en-US" sz="1350" dirty="0">
                <a:solidFill>
                  <a:srgbClr val="000000"/>
                </a:solidFill>
                <a:latin typeface="Chief Blueprint" panose="020B0500000000000000" pitchFamily="34" charset="0"/>
              </a:rPr>
              <a:t>Notebook is a powerful </a:t>
            </a:r>
          </a:p>
          <a:p>
            <a:pPr algn="ctr"/>
            <a:r>
              <a:rPr lang="en-US" sz="1350" dirty="0">
                <a:solidFill>
                  <a:srgbClr val="000000"/>
                </a:solidFill>
                <a:latin typeface="Chief Blueprint" panose="020B0500000000000000" pitchFamily="34" charset="0"/>
              </a:rPr>
              <a:t>teaching tool that allows you to differentiate instruction for students in a variety of ways. </a:t>
            </a:r>
          </a:p>
          <a:p>
            <a:pPr algn="ctr"/>
            <a:endParaRPr lang="en-US" sz="1350" dirty="0">
              <a:solidFill>
                <a:srgbClr val="000000"/>
              </a:solidFill>
              <a:latin typeface="Chief Blueprint" panose="020B0500000000000000" pitchFamily="34" charset="0"/>
            </a:endParaRPr>
          </a:p>
          <a:p>
            <a:pPr algn="ct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Wist’s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Research on the Interactive Student </a:t>
            </a:r>
          </a:p>
          <a:p>
            <a:pPr algn="ctr"/>
            <a:r>
              <a:rPr lang="en-US" sz="1350" i="1" dirty="0">
                <a:solidFill>
                  <a:srgbClr val="000000"/>
                </a:solidFill>
                <a:latin typeface="Chief Blueprint" panose="020B0500000000000000" pitchFamily="34" charset="0"/>
              </a:rPr>
              <a:t>Notebook</a:t>
            </a:r>
          </a:p>
        </p:txBody>
      </p:sp>
      <p:sp>
        <p:nvSpPr>
          <p:cNvPr id="31" name="Speech Bubble: Rectangle with Corners Rounded 30">
            <a:extLst>
              <a:ext uri="{FF2B5EF4-FFF2-40B4-BE49-F238E27FC236}">
                <a16:creationId xmlns:a16="http://schemas.microsoft.com/office/drawing/2014/main" id="{00182E71-F6DC-493E-9898-81D0BB195CE3}"/>
              </a:ext>
            </a:extLst>
          </p:cNvPr>
          <p:cNvSpPr/>
          <p:nvPr/>
        </p:nvSpPr>
        <p:spPr>
          <a:xfrm rot="616323">
            <a:off x="417961" y="2456308"/>
            <a:ext cx="1783800" cy="147021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Rectangle 28">
            <a:extLst>
              <a:ext uri="{FF2B5EF4-FFF2-40B4-BE49-F238E27FC236}">
                <a16:creationId xmlns:a16="http://schemas.microsoft.com/office/drawing/2014/main" id="{9ED5BA16-62D2-47AE-A2E6-50C1DE4A8898}"/>
              </a:ext>
            </a:extLst>
          </p:cNvPr>
          <p:cNvSpPr/>
          <p:nvPr/>
        </p:nvSpPr>
        <p:spPr>
          <a:xfrm rot="609555">
            <a:off x="417486" y="2504295"/>
            <a:ext cx="1725320" cy="1546577"/>
          </a:xfrm>
          <a:prstGeom prst="rect">
            <a:avLst/>
          </a:prstGeom>
        </p:spPr>
        <p:txBody>
          <a:bodyPr wrap="square">
            <a:spAutoFit/>
          </a:bodyPr>
          <a:lstStyle/>
          <a:p>
            <a:r>
              <a:rPr lang="en-US" sz="1350" dirty="0">
                <a:solidFill>
                  <a:srgbClr val="000000"/>
                </a:solidFill>
                <a:latin typeface="Chief Blueprint" panose="020B0500000000000000" pitchFamily="34" charset="0"/>
              </a:rPr>
              <a:t>History can be fun and rigorous at the same time.</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-Bower’s </a:t>
            </a:r>
            <a:r>
              <a:rPr lang="en-US" sz="1350" i="1" dirty="0">
                <a:solidFill>
                  <a:srgbClr val="000000"/>
                </a:solidFill>
                <a:latin typeface="Chief Blueprint" panose="020B0500000000000000" pitchFamily="34" charset="0"/>
              </a:rPr>
              <a:t>Bring Learning Alive!</a:t>
            </a:r>
          </a:p>
          <a:p>
            <a:endParaRPr lang="en-US" sz="1350" dirty="0">
              <a:solidFill>
                <a:srgbClr val="000000"/>
              </a:solidFill>
              <a:latin typeface="Chief Blueprint" panose="020B0500000000000000" pitchFamily="34" charset="0"/>
            </a:endParaRPr>
          </a:p>
        </p:txBody>
      </p:sp>
      <p:sp>
        <p:nvSpPr>
          <p:cNvPr id="32" name="Speech Bubble: Rectangle with Corners Rounded 31">
            <a:extLst>
              <a:ext uri="{FF2B5EF4-FFF2-40B4-BE49-F238E27FC236}">
                <a16:creationId xmlns:a16="http://schemas.microsoft.com/office/drawing/2014/main" id="{CB92C79C-B4B6-485A-A232-A42C5F015783}"/>
              </a:ext>
            </a:extLst>
          </p:cNvPr>
          <p:cNvSpPr/>
          <p:nvPr/>
        </p:nvSpPr>
        <p:spPr>
          <a:xfrm rot="388434">
            <a:off x="6157689" y="4584885"/>
            <a:ext cx="2855300" cy="147021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3" name="Rectangle 32">
            <a:extLst>
              <a:ext uri="{FF2B5EF4-FFF2-40B4-BE49-F238E27FC236}">
                <a16:creationId xmlns:a16="http://schemas.microsoft.com/office/drawing/2014/main" id="{B9F19553-216E-46B0-9213-79951E376A9A}"/>
              </a:ext>
            </a:extLst>
          </p:cNvPr>
          <p:cNvSpPr/>
          <p:nvPr/>
        </p:nvSpPr>
        <p:spPr>
          <a:xfrm rot="381666">
            <a:off x="6182240" y="4656459"/>
            <a:ext cx="2884965" cy="1546577"/>
          </a:xfrm>
          <a:prstGeom prst="rect">
            <a:avLst/>
          </a:prstGeom>
        </p:spPr>
        <p:txBody>
          <a:bodyPr wrap="square">
            <a:spAutoFit/>
          </a:bodyPr>
          <a:lstStyle/>
          <a:p>
            <a:r>
              <a:rPr lang="en-US" sz="1350" dirty="0">
                <a:solidFill>
                  <a:srgbClr val="000000"/>
                </a:solidFill>
                <a:latin typeface="Chief Blueprint" panose="020B0500000000000000" pitchFamily="34" charset="0"/>
              </a:rPr>
              <a:t>Kids need to continuously review content. All students need to participate in classroom activities.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Himmele’s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Total Participation Techniques</a:t>
            </a:r>
          </a:p>
          <a:p>
            <a:endParaRPr lang="en-US" sz="1350" dirty="0">
              <a:solidFill>
                <a:srgbClr val="000000"/>
              </a:solidFill>
              <a:latin typeface="Chief Blueprint" panose="020B0500000000000000" pitchFamily="34" charset="0"/>
            </a:endParaRPr>
          </a:p>
        </p:txBody>
      </p:sp>
      <p:sp>
        <p:nvSpPr>
          <p:cNvPr id="30" name="Speech Bubble: Oval 29">
            <a:extLst>
              <a:ext uri="{FF2B5EF4-FFF2-40B4-BE49-F238E27FC236}">
                <a16:creationId xmlns:a16="http://schemas.microsoft.com/office/drawing/2014/main" id="{8583CD74-5CE7-41E1-B03A-377E5F94FD14}"/>
              </a:ext>
            </a:extLst>
          </p:cNvPr>
          <p:cNvSpPr/>
          <p:nvPr/>
        </p:nvSpPr>
        <p:spPr>
          <a:xfrm rot="20989304">
            <a:off x="819722" y="3714822"/>
            <a:ext cx="2712477" cy="1389903"/>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4" name="Rectangle 33">
            <a:extLst>
              <a:ext uri="{FF2B5EF4-FFF2-40B4-BE49-F238E27FC236}">
                <a16:creationId xmlns:a16="http://schemas.microsoft.com/office/drawing/2014/main" id="{EA01A8C0-ACC1-4285-A417-72F6B98D34DF}"/>
              </a:ext>
            </a:extLst>
          </p:cNvPr>
          <p:cNvSpPr/>
          <p:nvPr/>
        </p:nvSpPr>
        <p:spPr>
          <a:xfrm rot="20989304">
            <a:off x="1000664" y="3932196"/>
            <a:ext cx="2387521" cy="1338828"/>
          </a:xfrm>
          <a:prstGeom prst="rect">
            <a:avLst/>
          </a:prstGeom>
        </p:spPr>
        <p:txBody>
          <a:bodyPr wrap="square">
            <a:spAutoFit/>
          </a:bodyPr>
          <a:lstStyle/>
          <a:p>
            <a:pPr algn="ctr"/>
            <a:r>
              <a:rPr lang="en-US" sz="1350" dirty="0">
                <a:solidFill>
                  <a:srgbClr val="000000"/>
                </a:solidFill>
                <a:latin typeface="Chief Blueprint" panose="020B0500000000000000" pitchFamily="34" charset="0"/>
              </a:rPr>
              <a:t>Vocabulary instruction must be intentional and engaging. </a:t>
            </a:r>
          </a:p>
          <a:p>
            <a:pPr algn="ctr"/>
            <a:endParaRPr lang="en-US" sz="1350" dirty="0">
              <a:solidFill>
                <a:srgbClr val="000000"/>
              </a:solidFill>
              <a:latin typeface="Chief Blueprint" panose="020B0500000000000000" pitchFamily="34" charset="0"/>
            </a:endParaRPr>
          </a:p>
          <a:p>
            <a:pPr algn="ctr"/>
            <a:r>
              <a:rPr lang="en-US" sz="1350" dirty="0">
                <a:solidFill>
                  <a:srgbClr val="000000"/>
                </a:solidFill>
                <a:latin typeface="Chief Blueprint" panose="020B0500000000000000" pitchFamily="34" charset="0"/>
              </a:rPr>
              <a:t>-Marzano </a:t>
            </a:r>
            <a:r>
              <a:rPr lang="en-US" sz="1350" i="1" dirty="0">
                <a:solidFill>
                  <a:srgbClr val="000000"/>
                </a:solidFill>
                <a:latin typeface="Chief Blueprint" panose="020B0500000000000000" pitchFamily="34" charset="0"/>
              </a:rPr>
              <a:t>Academic Vocabulary</a:t>
            </a:r>
          </a:p>
          <a:p>
            <a:pPr algn="ctr"/>
            <a:endParaRPr lang="en-US" sz="1350" dirty="0">
              <a:latin typeface="Chief Blueprint" panose="020B0500000000000000" pitchFamily="34" charset="0"/>
            </a:endParaRPr>
          </a:p>
        </p:txBody>
      </p:sp>
      <p:sp>
        <p:nvSpPr>
          <p:cNvPr id="35" name="Speech Bubble: Rectangle with Corners Rounded 34">
            <a:extLst>
              <a:ext uri="{FF2B5EF4-FFF2-40B4-BE49-F238E27FC236}">
                <a16:creationId xmlns:a16="http://schemas.microsoft.com/office/drawing/2014/main" id="{16E29778-904C-408F-B08E-4CF4FD235AEB}"/>
              </a:ext>
            </a:extLst>
          </p:cNvPr>
          <p:cNvSpPr/>
          <p:nvPr/>
        </p:nvSpPr>
        <p:spPr>
          <a:xfrm rot="20929484">
            <a:off x="3670666" y="4741415"/>
            <a:ext cx="2580160" cy="1056686"/>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6" name="Rectangle 35">
            <a:extLst>
              <a:ext uri="{FF2B5EF4-FFF2-40B4-BE49-F238E27FC236}">
                <a16:creationId xmlns:a16="http://schemas.microsoft.com/office/drawing/2014/main" id="{F878449F-623A-4F46-B43B-BD277A28B0F5}"/>
              </a:ext>
            </a:extLst>
          </p:cNvPr>
          <p:cNvSpPr/>
          <p:nvPr/>
        </p:nvSpPr>
        <p:spPr>
          <a:xfrm rot="20919442">
            <a:off x="3739831" y="4776703"/>
            <a:ext cx="2542356" cy="923330"/>
          </a:xfrm>
          <a:prstGeom prst="rect">
            <a:avLst/>
          </a:prstGeom>
        </p:spPr>
        <p:txBody>
          <a:bodyPr wrap="square">
            <a:spAutoFit/>
          </a:bodyPr>
          <a:lstStyle/>
          <a:p>
            <a:r>
              <a:rPr lang="en-US" sz="1350" dirty="0">
                <a:solidFill>
                  <a:srgbClr val="000000"/>
                </a:solidFill>
                <a:latin typeface="Chief Blueprint" panose="020B0500000000000000" pitchFamily="34" charset="0"/>
              </a:rPr>
              <a:t>Writing is essential for learning, not just assessment.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-Daniels’ </a:t>
            </a:r>
            <a:r>
              <a:rPr lang="en-US" sz="1350" i="1" dirty="0">
                <a:solidFill>
                  <a:srgbClr val="000000"/>
                </a:solidFill>
                <a:latin typeface="Chief Blueprint" panose="020B0500000000000000" pitchFamily="34" charset="0"/>
              </a:rPr>
              <a:t>Content Area Writing</a:t>
            </a:r>
          </a:p>
        </p:txBody>
      </p:sp>
      <p:sp>
        <p:nvSpPr>
          <p:cNvPr id="28" name="Speech Bubble: Rectangle with Corners Rounded 27">
            <a:extLst>
              <a:ext uri="{FF2B5EF4-FFF2-40B4-BE49-F238E27FC236}">
                <a16:creationId xmlns:a16="http://schemas.microsoft.com/office/drawing/2014/main" id="{33240DDA-FD81-425C-BA6D-1BE9293DB303}"/>
              </a:ext>
            </a:extLst>
          </p:cNvPr>
          <p:cNvSpPr/>
          <p:nvPr/>
        </p:nvSpPr>
        <p:spPr>
          <a:xfrm>
            <a:off x="154945" y="5168972"/>
            <a:ext cx="3079056" cy="141631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Rectangle 22">
            <a:extLst>
              <a:ext uri="{FF2B5EF4-FFF2-40B4-BE49-F238E27FC236}">
                <a16:creationId xmlns:a16="http://schemas.microsoft.com/office/drawing/2014/main" id="{F0D48EA6-AC09-4CD3-B4E9-E04BF2210D41}"/>
              </a:ext>
            </a:extLst>
          </p:cNvPr>
          <p:cNvSpPr/>
          <p:nvPr/>
        </p:nvSpPr>
        <p:spPr>
          <a:xfrm>
            <a:off x="175748" y="5196814"/>
            <a:ext cx="3079056" cy="1338828"/>
          </a:xfrm>
          <a:prstGeom prst="rect">
            <a:avLst/>
          </a:prstGeom>
        </p:spPr>
        <p:txBody>
          <a:bodyPr wrap="square">
            <a:spAutoFit/>
          </a:bodyPr>
          <a:lstStyle/>
          <a:p>
            <a:r>
              <a:rPr lang="en-US" sz="1350" dirty="0">
                <a:solidFill>
                  <a:srgbClr val="000000"/>
                </a:solidFill>
                <a:latin typeface="Chief Blueprint" panose="020B0500000000000000" pitchFamily="34" charset="0"/>
              </a:rPr>
              <a:t>Heavy reliance on digital technology can weaken critical thinking, focus, and literacy – students learn best with pen and paper.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-Horvath </a:t>
            </a:r>
            <a:r>
              <a:rPr lang="en-US" sz="1350" i="1" dirty="0">
                <a:solidFill>
                  <a:srgbClr val="000000"/>
                </a:solidFill>
                <a:latin typeface="Chief Blueprint" panose="020B0500000000000000" pitchFamily="34" charset="0"/>
              </a:rPr>
              <a:t>The Digital Delusion </a:t>
            </a:r>
            <a:endParaRPr lang="en-US" sz="1350" dirty="0">
              <a:solidFill>
                <a:srgbClr val="000000"/>
              </a:solidFill>
              <a:latin typeface="Chief Blueprint" panose="020B0500000000000000" pitchFamily="34" charset="0"/>
            </a:endParaRPr>
          </a:p>
        </p:txBody>
      </p:sp>
      <p:sp>
        <p:nvSpPr>
          <p:cNvPr id="38" name="Speech Bubble: Rectangle 37">
            <a:extLst>
              <a:ext uri="{FF2B5EF4-FFF2-40B4-BE49-F238E27FC236}">
                <a16:creationId xmlns:a16="http://schemas.microsoft.com/office/drawing/2014/main" id="{D6290594-6ADD-4279-AC69-BA53C20EAE03}"/>
              </a:ext>
            </a:extLst>
          </p:cNvPr>
          <p:cNvSpPr/>
          <p:nvPr/>
        </p:nvSpPr>
        <p:spPr>
          <a:xfrm>
            <a:off x="3274198" y="5904932"/>
            <a:ext cx="5623222" cy="800299"/>
          </a:xfrm>
          <a:prstGeom prst="wedge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0" name="Rectangle 39">
            <a:extLst>
              <a:ext uri="{FF2B5EF4-FFF2-40B4-BE49-F238E27FC236}">
                <a16:creationId xmlns:a16="http://schemas.microsoft.com/office/drawing/2014/main" id="{971A8C36-A30B-4C0D-B6B4-FA0527F01AB2}"/>
              </a:ext>
            </a:extLst>
          </p:cNvPr>
          <p:cNvSpPr/>
          <p:nvPr/>
        </p:nvSpPr>
        <p:spPr>
          <a:xfrm>
            <a:off x="3257602" y="5889301"/>
            <a:ext cx="5639818" cy="869469"/>
          </a:xfrm>
          <a:prstGeom prst="rect">
            <a:avLst/>
          </a:prstGeom>
        </p:spPr>
        <p:txBody>
          <a:bodyPr wrap="square">
            <a:spAutoFit/>
          </a:bodyPr>
          <a:lstStyle/>
          <a:p>
            <a:r>
              <a:rPr lang="en-US" sz="1350" dirty="0">
                <a:solidFill>
                  <a:srgbClr val="000000"/>
                </a:solidFill>
                <a:latin typeface="Chief Blueprint" panose="020B0500000000000000" pitchFamily="34" charset="0"/>
              </a:rPr>
              <a:t>“Soft skills” of collaboration, communication, critical thinking, and creativity are essential to future success in the job market. </a:t>
            </a:r>
          </a:p>
          <a:p>
            <a:endParaRPr lang="en-US" sz="100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-Muir </a:t>
            </a:r>
            <a:r>
              <a:rPr lang="en-US" sz="1350" i="1" dirty="0">
                <a:solidFill>
                  <a:srgbClr val="000000"/>
                </a:solidFill>
                <a:latin typeface="Chief Blueprint" panose="020B0500000000000000" pitchFamily="34" charset="0"/>
              </a:rPr>
              <a:t>Reasons Millennials Get Fired</a:t>
            </a:r>
          </a:p>
        </p:txBody>
      </p:sp>
    </p:spTree>
    <p:extLst>
      <p:ext uri="{BB962C8B-B14F-4D97-AF65-F5344CB8AC3E}">
        <p14:creationId xmlns:p14="http://schemas.microsoft.com/office/powerpoint/2010/main" val="31087167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a:extLst>
              <a:ext uri="{FF2B5EF4-FFF2-40B4-BE49-F238E27FC236}">
                <a16:creationId xmlns:a16="http://schemas.microsoft.com/office/drawing/2014/main" id="{C2E2645B-991A-452A-AF98-ABCCC9C2F39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54168" y="1314450"/>
            <a:ext cx="8274050" cy="551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extBox 1">
            <a:extLst>
              <a:ext uri="{FF2B5EF4-FFF2-40B4-BE49-F238E27FC236}">
                <a16:creationId xmlns:a16="http://schemas.microsoft.com/office/drawing/2014/main" id="{3CC488D6-946C-46A1-B78C-84AE7CE7A9AF}"/>
              </a:ext>
            </a:extLst>
          </p:cNvPr>
          <p:cNvSpPr txBox="1">
            <a:spLocks noChangeArrowheads="1"/>
          </p:cNvSpPr>
          <p:nvPr/>
        </p:nvSpPr>
        <p:spPr bwMode="auto">
          <a:xfrm>
            <a:off x="182563" y="990600"/>
            <a:ext cx="4831295"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6000" dirty="0">
                <a:latin typeface="Architects Daughter" panose="02000505000000020004" pitchFamily="2" charset="0"/>
                <a:ea typeface="ＭＳ Ｐゴシック" panose="020B0600070205080204" pitchFamily="34" charset="-128"/>
              </a:rPr>
              <a:t>What </a:t>
            </a:r>
          </a:p>
          <a:p>
            <a:pPr eaLnBrk="1" hangingPunct="1">
              <a:spcBef>
                <a:spcPct val="0"/>
              </a:spcBef>
              <a:buFontTx/>
              <a:buNone/>
            </a:pPr>
            <a:r>
              <a:rPr lang="en-US" altLang="en-US" sz="6000" dirty="0">
                <a:latin typeface="Architects Daughter" panose="02000505000000020004" pitchFamily="2" charset="0"/>
                <a:ea typeface="ＭＳ Ｐゴシック" panose="020B0600070205080204" pitchFamily="34" charset="-128"/>
              </a:rPr>
              <a:t>are your</a:t>
            </a:r>
          </a:p>
          <a:p>
            <a:pPr eaLnBrk="1" hangingPunct="1">
              <a:spcBef>
                <a:spcPct val="0"/>
              </a:spcBef>
              <a:buFontTx/>
              <a:buNone/>
            </a:pPr>
            <a:endParaRPr lang="en-US" altLang="en-US" sz="6000" dirty="0">
              <a:latin typeface="Architects Daughter" panose="02000505000000020004" pitchFamily="2" charset="0"/>
              <a:ea typeface="ＭＳ Ｐゴシック" panose="020B0600070205080204" pitchFamily="34" charset="-128"/>
            </a:endParaRPr>
          </a:p>
          <a:p>
            <a:pPr eaLnBrk="1" hangingPunct="1">
              <a:spcBef>
                <a:spcPct val="0"/>
              </a:spcBef>
              <a:buFontTx/>
              <a:buNone/>
            </a:pPr>
            <a:endParaRPr lang="en-US" altLang="en-US" sz="6000" dirty="0">
              <a:latin typeface="Architects Daughter" panose="02000505000000020004" pitchFamily="2" charset="0"/>
              <a:ea typeface="ＭＳ Ｐゴシック" panose="020B0600070205080204" pitchFamily="34" charset="-128"/>
            </a:endParaRPr>
          </a:p>
          <a:p>
            <a:pPr eaLnBrk="1" hangingPunct="1">
              <a:spcBef>
                <a:spcPct val="0"/>
              </a:spcBef>
              <a:buFontTx/>
              <a:buNone/>
            </a:pPr>
            <a:r>
              <a:rPr lang="en-US" altLang="en-US" sz="6000" dirty="0">
                <a:latin typeface="Architects Daughter" panose="02000505000000020004" pitchFamily="2" charset="0"/>
                <a:ea typeface="ＭＳ Ｐゴシック" panose="020B0600070205080204" pitchFamily="34" charset="-128"/>
              </a:rPr>
              <a:t>for this session?</a:t>
            </a:r>
          </a:p>
        </p:txBody>
      </p:sp>
      <p:sp>
        <p:nvSpPr>
          <p:cNvPr id="11268" name="TextBox 5">
            <a:extLst>
              <a:ext uri="{FF2B5EF4-FFF2-40B4-BE49-F238E27FC236}">
                <a16:creationId xmlns:a16="http://schemas.microsoft.com/office/drawing/2014/main" id="{B87E4EBE-C5A9-4C1C-8FC0-7B7DB54D5D09}"/>
              </a:ext>
            </a:extLst>
          </p:cNvPr>
          <p:cNvSpPr txBox="1">
            <a:spLocks noChangeArrowheads="1"/>
          </p:cNvSpPr>
          <p:nvPr/>
        </p:nvSpPr>
        <p:spPr bwMode="auto">
          <a:xfrm>
            <a:off x="2030413" y="74613"/>
            <a:ext cx="7086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en-US" altLang="en-US" sz="4000" dirty="0">
                <a:latin typeface="Goudy Stout" panose="0202090407030B020401" pitchFamily="18" charset="0"/>
                <a:ea typeface="ＭＳ Ｐゴシック" panose="020B0600070205080204" pitchFamily="34" charset="-128"/>
              </a:rPr>
              <a:t>Goals</a:t>
            </a:r>
          </a:p>
        </p:txBody>
      </p:sp>
      <p:pic>
        <p:nvPicPr>
          <p:cNvPr id="11269" name="Picture 6">
            <a:extLst>
              <a:ext uri="{FF2B5EF4-FFF2-40B4-BE49-F238E27FC236}">
                <a16:creationId xmlns:a16="http://schemas.microsoft.com/office/drawing/2014/main" id="{86C7917D-E3F2-4B46-AF4B-A1522C48A0D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32188" y="738188"/>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0" name="Rectangle 1">
            <a:extLst>
              <a:ext uri="{FF2B5EF4-FFF2-40B4-BE49-F238E27FC236}">
                <a16:creationId xmlns:a16="http://schemas.microsoft.com/office/drawing/2014/main" id="{D0400053-31C5-4846-9DAB-1B68C78187BE}"/>
              </a:ext>
            </a:extLst>
          </p:cNvPr>
          <p:cNvSpPr>
            <a:spLocks noChangeArrowheads="1"/>
          </p:cNvSpPr>
          <p:nvPr/>
        </p:nvSpPr>
        <p:spPr bwMode="auto">
          <a:xfrm>
            <a:off x="401638" y="2286000"/>
            <a:ext cx="3257550" cy="264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6600">
                <a:latin typeface="Bloomishly" pitchFamily="50" charset="0"/>
                <a:ea typeface="ＭＳ Ｐゴシック" panose="020B0600070205080204" pitchFamily="34" charset="-128"/>
              </a:rPr>
              <a:t>goals </a:t>
            </a:r>
            <a:endParaRPr lang="en-US" altLang="en-US" sz="2800">
              <a:latin typeface="Arial" panose="020B0604020202020204" pitchFamily="34" charset="0"/>
            </a:endParaRPr>
          </a:p>
        </p:txBody>
      </p:sp>
    </p:spTree>
    <p:extLst>
      <p:ext uri="{BB962C8B-B14F-4D97-AF65-F5344CB8AC3E}">
        <p14:creationId xmlns:p14="http://schemas.microsoft.com/office/powerpoint/2010/main" val="4913475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226818" y="2408684"/>
            <a:ext cx="6412521" cy="3046988"/>
          </a:xfrm>
          <a:prstGeom prst="rect">
            <a:avLst/>
          </a:prstGeom>
          <a:noFill/>
        </p:spPr>
        <p:txBody>
          <a:bodyPr wrap="square" rtlCol="0">
            <a:spAutoFit/>
          </a:bodyPr>
          <a:lstStyle/>
          <a:p>
            <a:pPr marL="742950" indent="-742950">
              <a:buFont typeface="+mj-lt"/>
              <a:buAutoNum type="arabicPeriod"/>
            </a:pPr>
            <a:endParaRPr lang="en-US" sz="3200" dirty="0">
              <a:solidFill>
                <a:srgbClr val="FF0000"/>
              </a:solidFill>
              <a:latin typeface="Janda Everyday Casual" panose="02000503000000020004" pitchFamily="2" charset="0"/>
            </a:endParaRPr>
          </a:p>
          <a:p>
            <a:pPr marL="742950" indent="-742950">
              <a:buFont typeface="+mj-lt"/>
              <a:buAutoNum type="arabicPeriod"/>
            </a:pPr>
            <a:r>
              <a:rPr lang="en-US" sz="3200" dirty="0">
                <a:solidFill>
                  <a:schemeClr val="bg1"/>
                </a:solidFill>
                <a:latin typeface="Janda Everyday Casual" panose="02000503000000020004" pitchFamily="2" charset="0"/>
              </a:rPr>
              <a:t>Learn different instructional strategies for Social Studies focusing on literacy.</a:t>
            </a:r>
          </a:p>
          <a:p>
            <a:pPr marL="742950" indent="-742950">
              <a:buFont typeface="+mj-lt"/>
              <a:buAutoNum type="arabicPeriod"/>
            </a:pPr>
            <a:r>
              <a:rPr lang="en-US" sz="3200" dirty="0">
                <a:solidFill>
                  <a:schemeClr val="bg1"/>
                </a:solidFill>
                <a:latin typeface="Janda Everyday Casual" panose="02000503000000020004" pitchFamily="2" charset="0"/>
              </a:rPr>
              <a:t>Experience a model lesson for U.S. History.</a:t>
            </a:r>
          </a:p>
        </p:txBody>
      </p:sp>
    </p:spTree>
    <p:extLst>
      <p:ext uri="{BB962C8B-B14F-4D97-AF65-F5344CB8AC3E}">
        <p14:creationId xmlns:p14="http://schemas.microsoft.com/office/powerpoint/2010/main" val="16640803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a:extLst>
              <a:ext uri="{FF2B5EF4-FFF2-40B4-BE49-F238E27FC236}">
                <a16:creationId xmlns:a16="http://schemas.microsoft.com/office/drawing/2014/main" id="{02682FD3-7919-4C34-9FB1-CDD5E66891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313" y="0"/>
            <a:ext cx="91440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Rounded Corners 3">
            <a:extLst>
              <a:ext uri="{FF2B5EF4-FFF2-40B4-BE49-F238E27FC236}">
                <a16:creationId xmlns:a16="http://schemas.microsoft.com/office/drawing/2014/main" id="{0F08DF68-CD45-4C6C-BB8D-E490A4638296}"/>
              </a:ext>
            </a:extLst>
          </p:cNvPr>
          <p:cNvSpPr/>
          <p:nvPr/>
        </p:nvSpPr>
        <p:spPr>
          <a:xfrm>
            <a:off x="649288" y="1281113"/>
            <a:ext cx="3176587" cy="257175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6388" name="Picture 2" descr="Socksmith Men's Novelty Crew Socks Hamilton-Gold">
            <a:extLst>
              <a:ext uri="{FF2B5EF4-FFF2-40B4-BE49-F238E27FC236}">
                <a16:creationId xmlns:a16="http://schemas.microsoft.com/office/drawing/2014/main" id="{CC27CFD9-E1EB-4657-851C-D9D21D005E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3913" y="1154113"/>
            <a:ext cx="2825750" cy="282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Rounded Corners 4">
            <a:extLst>
              <a:ext uri="{FF2B5EF4-FFF2-40B4-BE49-F238E27FC236}">
                <a16:creationId xmlns:a16="http://schemas.microsoft.com/office/drawing/2014/main" id="{6EA18B28-21FD-4530-9C1A-B3095A04DC1B}"/>
              </a:ext>
            </a:extLst>
          </p:cNvPr>
          <p:cNvSpPr/>
          <p:nvPr/>
        </p:nvSpPr>
        <p:spPr>
          <a:xfrm>
            <a:off x="-1293813" y="-722313"/>
            <a:ext cx="3178176" cy="144462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picture containing toy, doll&#10;&#10;Description automatically generated">
            <a:extLst>
              <a:ext uri="{FF2B5EF4-FFF2-40B4-BE49-F238E27FC236}">
                <a16:creationId xmlns:a16="http://schemas.microsoft.com/office/drawing/2014/main" id="{C903BDD4-6758-4202-92BF-2339B060B5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716" y="969771"/>
            <a:ext cx="4693952" cy="4693952"/>
          </a:xfrm>
          <a:prstGeom prst="rect">
            <a:avLst/>
          </a:prstGeom>
        </p:spPr>
      </p:pic>
      <p:sp>
        <p:nvSpPr>
          <p:cNvPr id="9" name="TextBox 8">
            <a:extLst>
              <a:ext uri="{FF2B5EF4-FFF2-40B4-BE49-F238E27FC236}">
                <a16:creationId xmlns:a16="http://schemas.microsoft.com/office/drawing/2014/main" id="{CC5E493B-5705-4A4A-A0E3-488937792D00}"/>
              </a:ext>
            </a:extLst>
          </p:cNvPr>
          <p:cNvSpPr txBox="1"/>
          <p:nvPr/>
        </p:nvSpPr>
        <p:spPr>
          <a:xfrm>
            <a:off x="41157" y="20920"/>
            <a:ext cx="4668980" cy="923330"/>
          </a:xfrm>
          <a:prstGeom prst="rect">
            <a:avLst/>
          </a:prstGeom>
          <a:noFill/>
        </p:spPr>
        <p:txBody>
          <a:bodyPr wrap="square">
            <a:spAutoFit/>
          </a:bodyPr>
          <a:lstStyle/>
          <a:p>
            <a:pPr algn="l">
              <a:buFont typeface="+mj-lt"/>
              <a:buAutoNum type="arabicPeriod"/>
            </a:pPr>
            <a:r>
              <a:rPr lang="en-US" b="0" i="0" dirty="0">
                <a:effectLst/>
                <a:latin typeface="Abadi" panose="020B0604020104020204" pitchFamily="34" charset="0"/>
              </a:rPr>
              <a:t>“Reading is an exercise in empathy; an exercise in walking in someone else’s shoes for a while.” - Malorie Blackman</a:t>
            </a:r>
          </a:p>
        </p:txBody>
      </p:sp>
      <p:sp>
        <p:nvSpPr>
          <p:cNvPr id="4" name="TextBox 3">
            <a:extLst>
              <a:ext uri="{FF2B5EF4-FFF2-40B4-BE49-F238E27FC236}">
                <a16:creationId xmlns:a16="http://schemas.microsoft.com/office/drawing/2014/main" id="{F3CA49FA-7B69-40A1-9070-24F2621E8829}"/>
              </a:ext>
            </a:extLst>
          </p:cNvPr>
          <p:cNvSpPr txBox="1"/>
          <p:nvPr/>
        </p:nvSpPr>
        <p:spPr>
          <a:xfrm>
            <a:off x="2838737" y="2321141"/>
            <a:ext cx="4993768" cy="1200329"/>
          </a:xfrm>
          <a:prstGeom prst="rect">
            <a:avLst/>
          </a:prstGeom>
          <a:noFill/>
        </p:spPr>
        <p:txBody>
          <a:bodyPr wrap="square" rtlCol="0">
            <a:spAutoFit/>
          </a:bodyPr>
          <a:lstStyle/>
          <a:p>
            <a:r>
              <a:rPr lang="en-US" sz="3600" dirty="0">
                <a:latin typeface="Abadi" panose="020B0604020104020204" pitchFamily="34" charset="0"/>
              </a:rPr>
              <a:t>Reading is important in Social Studies because - </a:t>
            </a:r>
          </a:p>
        </p:txBody>
      </p:sp>
      <p:sp>
        <p:nvSpPr>
          <p:cNvPr id="12" name="TextBox 11">
            <a:extLst>
              <a:ext uri="{FF2B5EF4-FFF2-40B4-BE49-F238E27FC236}">
                <a16:creationId xmlns:a16="http://schemas.microsoft.com/office/drawing/2014/main" id="{F9E9CC36-D73E-4DB6-ABD2-9DCD9B783C95}"/>
              </a:ext>
            </a:extLst>
          </p:cNvPr>
          <p:cNvSpPr txBox="1"/>
          <p:nvPr/>
        </p:nvSpPr>
        <p:spPr>
          <a:xfrm>
            <a:off x="5846864" y="92608"/>
            <a:ext cx="3455582" cy="1754326"/>
          </a:xfrm>
          <a:prstGeom prst="rect">
            <a:avLst/>
          </a:prstGeom>
          <a:noFill/>
        </p:spPr>
        <p:txBody>
          <a:bodyPr wrap="square">
            <a:spAutoFit/>
          </a:bodyPr>
          <a:lstStyle/>
          <a:p>
            <a:pPr algn="l"/>
            <a:r>
              <a:rPr lang="en-US" b="0" i="0" dirty="0">
                <a:effectLst/>
                <a:latin typeface="Abadi" panose="020B0604020104020204" pitchFamily="34" charset="0"/>
              </a:rPr>
              <a:t>2. “One glance at a book and you hear the voice of another person, perhaps someone dead for 1,000 years. To read is to voyage through time.” - Carl Sagan</a:t>
            </a:r>
          </a:p>
        </p:txBody>
      </p:sp>
      <p:sp>
        <p:nvSpPr>
          <p:cNvPr id="14" name="TextBox 13">
            <a:extLst>
              <a:ext uri="{FF2B5EF4-FFF2-40B4-BE49-F238E27FC236}">
                <a16:creationId xmlns:a16="http://schemas.microsoft.com/office/drawing/2014/main" id="{0C9FE9B6-0EF8-43EB-8D53-3151F931C7BD}"/>
              </a:ext>
            </a:extLst>
          </p:cNvPr>
          <p:cNvSpPr txBox="1"/>
          <p:nvPr/>
        </p:nvSpPr>
        <p:spPr>
          <a:xfrm>
            <a:off x="41157" y="5904729"/>
            <a:ext cx="4002373" cy="923330"/>
          </a:xfrm>
          <a:prstGeom prst="rect">
            <a:avLst/>
          </a:prstGeom>
          <a:noFill/>
        </p:spPr>
        <p:txBody>
          <a:bodyPr wrap="square">
            <a:spAutoFit/>
          </a:bodyPr>
          <a:lstStyle/>
          <a:p>
            <a:pPr algn="l"/>
            <a:r>
              <a:rPr lang="en-US" b="0" i="0" dirty="0">
                <a:effectLst/>
                <a:latin typeface="Abadi" panose="020B0604020104020204" pitchFamily="34" charset="0"/>
              </a:rPr>
              <a:t>3. “Books serve to show a man that those original thoughts of his aren’t very new after all.” - Abraham Lincoln</a:t>
            </a:r>
          </a:p>
        </p:txBody>
      </p:sp>
      <p:sp>
        <p:nvSpPr>
          <p:cNvPr id="16" name="TextBox 15">
            <a:extLst>
              <a:ext uri="{FF2B5EF4-FFF2-40B4-BE49-F238E27FC236}">
                <a16:creationId xmlns:a16="http://schemas.microsoft.com/office/drawing/2014/main" id="{2AF1D180-353F-4BFF-87B1-AE0D79CEE7C2}"/>
              </a:ext>
            </a:extLst>
          </p:cNvPr>
          <p:cNvSpPr txBox="1"/>
          <p:nvPr/>
        </p:nvSpPr>
        <p:spPr>
          <a:xfrm>
            <a:off x="5688417" y="3995678"/>
            <a:ext cx="3455583" cy="2862322"/>
          </a:xfrm>
          <a:prstGeom prst="rect">
            <a:avLst/>
          </a:prstGeom>
          <a:noFill/>
        </p:spPr>
        <p:txBody>
          <a:bodyPr wrap="square">
            <a:spAutoFit/>
          </a:bodyPr>
          <a:lstStyle/>
          <a:p>
            <a:pPr algn="l"/>
            <a:r>
              <a:rPr lang="en-US" b="0" i="0" dirty="0">
                <a:effectLst/>
                <a:latin typeface="Abadi" panose="020B0604020104020204" pitchFamily="34" charset="0"/>
              </a:rPr>
              <a:t>4. “Somebody who only reads newspapers and at best books of contemporary authors looks to me like an extremely near-sighted person who scorns eyeglasses. He is completely dependent on the prejudices and fashions of his times, since he never gets to see or hear anything else.” - Albert Einstein</a:t>
            </a:r>
          </a:p>
        </p:txBody>
      </p:sp>
    </p:spTree>
    <p:extLst>
      <p:ext uri="{BB962C8B-B14F-4D97-AF65-F5344CB8AC3E}">
        <p14:creationId xmlns:p14="http://schemas.microsoft.com/office/powerpoint/2010/main" val="2757898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
            <a:extLst>
              <a:ext uri="{FF2B5EF4-FFF2-40B4-BE49-F238E27FC236}">
                <a16:creationId xmlns:a16="http://schemas.microsoft.com/office/drawing/2014/main" id="{AF496B84-C7EF-41EA-AED3-9FB5CEC95B9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225" y="609600"/>
            <a:ext cx="9144000" cy="515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3">
            <a:extLst>
              <a:ext uri="{FF2B5EF4-FFF2-40B4-BE49-F238E27FC236}">
                <a16:creationId xmlns:a16="http://schemas.microsoft.com/office/drawing/2014/main" id="{4A1DEB44-D14B-4073-BFB9-B5F5CCBF4B8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225" y="249670"/>
            <a:ext cx="9144000" cy="517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1">
            <a:extLst>
              <a:ext uri="{FF2B5EF4-FFF2-40B4-BE49-F238E27FC236}">
                <a16:creationId xmlns:a16="http://schemas.microsoft.com/office/drawing/2014/main" id="{98D638DC-A2A9-011C-2F85-D85D992B95D6}"/>
              </a:ext>
            </a:extLst>
          </p:cNvPr>
          <p:cNvSpPr txBox="1">
            <a:spLocks noChangeArrowheads="1"/>
          </p:cNvSpPr>
          <p:nvPr/>
        </p:nvSpPr>
        <p:spPr bwMode="auto">
          <a:xfrm>
            <a:off x="1" y="122596"/>
            <a:ext cx="91440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4400" u="sng" dirty="0">
                <a:latin typeface="Be Bright" panose="02000506000000020003" pitchFamily="50" charset="0"/>
              </a:rPr>
              <a:t>Find Your Partner</a:t>
            </a:r>
          </a:p>
        </p:txBody>
      </p:sp>
      <p:pic>
        <p:nvPicPr>
          <p:cNvPr id="5" name="Picture 4">
            <a:extLst>
              <a:ext uri="{FF2B5EF4-FFF2-40B4-BE49-F238E27FC236}">
                <a16:creationId xmlns:a16="http://schemas.microsoft.com/office/drawing/2014/main" id="{BC39DCE4-A87C-4825-2387-F654AC0112E3}"/>
              </a:ext>
            </a:extLst>
          </p:cNvPr>
          <p:cNvPicPr>
            <a:picLocks noChangeAspect="1"/>
          </p:cNvPicPr>
          <p:nvPr/>
        </p:nvPicPr>
        <p:blipFill>
          <a:blip r:embed="rId3"/>
          <a:stretch>
            <a:fillRect/>
          </a:stretch>
        </p:blipFill>
        <p:spPr>
          <a:xfrm>
            <a:off x="-280584" y="2654301"/>
            <a:ext cx="9513484" cy="4203700"/>
          </a:xfrm>
          <a:prstGeom prst="rect">
            <a:avLst/>
          </a:prstGeom>
        </p:spPr>
      </p:pic>
    </p:spTree>
    <p:extLst>
      <p:ext uri="{BB962C8B-B14F-4D97-AF65-F5344CB8AC3E}">
        <p14:creationId xmlns:p14="http://schemas.microsoft.com/office/powerpoint/2010/main" val="37697118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98B88B-3438-4476-822D-B7C4C5EA26F0}"/>
              </a:ext>
            </a:extLst>
          </p:cNvPr>
          <p:cNvSpPr txBox="1"/>
          <p:nvPr/>
        </p:nvSpPr>
        <p:spPr>
          <a:xfrm>
            <a:off x="128194" y="111341"/>
            <a:ext cx="9015806" cy="1200329"/>
          </a:xfrm>
          <a:prstGeom prst="rect">
            <a:avLst/>
          </a:prstGeom>
          <a:noFill/>
        </p:spPr>
        <p:txBody>
          <a:bodyPr wrap="square" rtlCol="0">
            <a:spAutoFit/>
          </a:bodyPr>
          <a:lstStyle/>
          <a:p>
            <a:r>
              <a:rPr lang="en-US" sz="3600" dirty="0">
                <a:latin typeface="Abadi" panose="020B0604020104020204" pitchFamily="34" charset="0"/>
              </a:rPr>
              <a:t>What do you already do to support reading in your classroom?</a:t>
            </a:r>
          </a:p>
        </p:txBody>
      </p:sp>
      <p:pic>
        <p:nvPicPr>
          <p:cNvPr id="5" name="Picture 4" descr="A person sitting at a table with books and a computer&#10;&#10;AI-generated content may be incorrect.">
            <a:extLst>
              <a:ext uri="{FF2B5EF4-FFF2-40B4-BE49-F238E27FC236}">
                <a16:creationId xmlns:a16="http://schemas.microsoft.com/office/drawing/2014/main" id="{77DDE0C8-D884-1CEF-1FC7-8E8EBA7645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11670"/>
            <a:ext cx="9144000" cy="6095390"/>
          </a:xfrm>
          <a:prstGeom prst="rect">
            <a:avLst/>
          </a:prstGeom>
        </p:spPr>
      </p:pic>
    </p:spTree>
    <p:extLst>
      <p:ext uri="{BB962C8B-B14F-4D97-AF65-F5344CB8AC3E}">
        <p14:creationId xmlns:p14="http://schemas.microsoft.com/office/powerpoint/2010/main" val="29207651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9211097-8342-CEEE-A625-5EE6C30E5FFE}"/>
              </a:ext>
            </a:extLst>
          </p:cNvPr>
          <p:cNvPicPr>
            <a:picLocks noChangeAspect="1"/>
          </p:cNvPicPr>
          <p:nvPr/>
        </p:nvPicPr>
        <p:blipFill>
          <a:blip r:embed="rId3"/>
          <a:stretch>
            <a:fillRect/>
          </a:stretch>
        </p:blipFill>
        <p:spPr>
          <a:xfrm>
            <a:off x="914400" y="1033462"/>
            <a:ext cx="7315200" cy="47910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a:extLst>
              <a:ext uri="{FF2B5EF4-FFF2-40B4-BE49-F238E27FC236}">
                <a16:creationId xmlns:a16="http://schemas.microsoft.com/office/drawing/2014/main" id="{EF34490F-FE7F-D5FE-55B8-0EA5E1B9629E}"/>
              </a:ext>
            </a:extLst>
          </p:cNvPr>
          <p:cNvSpPr txBox="1">
            <a:spLocks noChangeArrowheads="1"/>
          </p:cNvSpPr>
          <p:nvPr/>
        </p:nvSpPr>
        <p:spPr bwMode="auto">
          <a:xfrm>
            <a:off x="0" y="159327"/>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algn="ctr">
              <a:spcBef>
                <a:spcPct val="0"/>
              </a:spcBef>
              <a:buFontTx/>
              <a:buNone/>
            </a:pPr>
            <a:r>
              <a:rPr lang="en-US" altLang="en-US" sz="4800" dirty="0"/>
              <a:t>The Science of Reading</a:t>
            </a:r>
          </a:p>
        </p:txBody>
      </p:sp>
      <p:sp>
        <p:nvSpPr>
          <p:cNvPr id="5" name="TextBox 4">
            <a:extLst>
              <a:ext uri="{FF2B5EF4-FFF2-40B4-BE49-F238E27FC236}">
                <a16:creationId xmlns:a16="http://schemas.microsoft.com/office/drawing/2014/main" id="{858A41F3-BF67-5895-3A05-2789F33C84E1}"/>
              </a:ext>
            </a:extLst>
          </p:cNvPr>
          <p:cNvSpPr txBox="1"/>
          <p:nvPr/>
        </p:nvSpPr>
        <p:spPr>
          <a:xfrm>
            <a:off x="0" y="6334780"/>
            <a:ext cx="9144000" cy="523220"/>
          </a:xfrm>
          <a:prstGeom prst="rect">
            <a:avLst/>
          </a:prstGeom>
          <a:noFill/>
        </p:spPr>
        <p:txBody>
          <a:bodyPr wrap="square">
            <a:spAutoFit/>
          </a:bodyPr>
          <a:lstStyle/>
          <a:p>
            <a:r>
              <a:rPr lang="en-US" sz="1400" b="0" i="0" dirty="0">
                <a:solidFill>
                  <a:srgbClr val="000000"/>
                </a:solidFill>
                <a:effectLst/>
                <a:latin typeface="Source Sans Pro" panose="020B0503030403020204" pitchFamily="34" charset="0"/>
              </a:rPr>
              <a:t>Scarborough, H. S. (2001). Connecting early language and literacy to later reading (dis)abilities: Evidence, theory, and practice. In S. Neuman &amp; D. Dickinson (Eds.), Handbook for research in early literacy. New York: Guilford Press.</a:t>
            </a:r>
            <a:endParaRPr lang="en-US" sz="1400" dirty="0"/>
          </a:p>
        </p:txBody>
      </p:sp>
    </p:spTree>
    <p:extLst>
      <p:ext uri="{BB962C8B-B14F-4D97-AF65-F5344CB8AC3E}">
        <p14:creationId xmlns:p14="http://schemas.microsoft.com/office/powerpoint/2010/main" val="39002699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C94B97-37FD-022C-477D-6D734BCFFA26}"/>
              </a:ext>
            </a:extLst>
          </p:cNvPr>
          <p:cNvPicPr>
            <a:picLocks noChangeAspect="1"/>
          </p:cNvPicPr>
          <p:nvPr/>
        </p:nvPicPr>
        <p:blipFill rotWithShape="1">
          <a:blip r:embed="rId3"/>
          <a:srcRect t="17166" b="18000"/>
          <a:stretch/>
        </p:blipFill>
        <p:spPr>
          <a:xfrm>
            <a:off x="1324247" y="0"/>
            <a:ext cx="6926580" cy="6838710"/>
          </a:xfrm>
          <a:prstGeom prst="rect">
            <a:avLst/>
          </a:prstGeom>
        </p:spPr>
      </p:pic>
      <p:sp>
        <p:nvSpPr>
          <p:cNvPr id="4" name="Left Brace 3">
            <a:extLst>
              <a:ext uri="{FF2B5EF4-FFF2-40B4-BE49-F238E27FC236}">
                <a16:creationId xmlns:a16="http://schemas.microsoft.com/office/drawing/2014/main" id="{05E8A047-9C44-1A63-8E31-39005019FA0C}"/>
              </a:ext>
            </a:extLst>
          </p:cNvPr>
          <p:cNvSpPr/>
          <p:nvPr/>
        </p:nvSpPr>
        <p:spPr>
          <a:xfrm>
            <a:off x="731520" y="1908810"/>
            <a:ext cx="1554480" cy="2811780"/>
          </a:xfrm>
          <a:prstGeom prst="leftBrace">
            <a:avLst>
              <a:gd name="adj1" fmla="val 33333"/>
              <a:gd name="adj2"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a:extLst>
              <a:ext uri="{FF2B5EF4-FFF2-40B4-BE49-F238E27FC236}">
                <a16:creationId xmlns:a16="http://schemas.microsoft.com/office/drawing/2014/main" id="{DCABFD25-238A-298D-EDE2-3E0CABA60D2E}"/>
              </a:ext>
            </a:extLst>
          </p:cNvPr>
          <p:cNvSpPr txBox="1"/>
          <p:nvPr/>
        </p:nvSpPr>
        <p:spPr>
          <a:xfrm rot="20588557">
            <a:off x="-14985" y="2161138"/>
            <a:ext cx="1881630" cy="954107"/>
          </a:xfrm>
          <a:prstGeom prst="rect">
            <a:avLst/>
          </a:prstGeom>
          <a:noFill/>
        </p:spPr>
        <p:txBody>
          <a:bodyPr wrap="square" rtlCol="0">
            <a:spAutoFit/>
          </a:bodyPr>
          <a:lstStyle/>
          <a:p>
            <a:r>
              <a:rPr lang="en-US" sz="2800" dirty="0">
                <a:latin typeface="Abadi" panose="020B0604020104020204" pitchFamily="34" charset="0"/>
              </a:rPr>
              <a:t>Language Arts</a:t>
            </a:r>
          </a:p>
        </p:txBody>
      </p:sp>
      <p:sp>
        <p:nvSpPr>
          <p:cNvPr id="6" name="Left Brace 5">
            <a:extLst>
              <a:ext uri="{FF2B5EF4-FFF2-40B4-BE49-F238E27FC236}">
                <a16:creationId xmlns:a16="http://schemas.microsoft.com/office/drawing/2014/main" id="{01781AD1-8898-3B68-A6F8-6B83C74DE6BF}"/>
              </a:ext>
            </a:extLst>
          </p:cNvPr>
          <p:cNvSpPr/>
          <p:nvPr/>
        </p:nvSpPr>
        <p:spPr>
          <a:xfrm rot="9224921">
            <a:off x="6529363" y="304366"/>
            <a:ext cx="1741970" cy="3611425"/>
          </a:xfrm>
          <a:prstGeom prst="leftBrace">
            <a:avLst>
              <a:gd name="adj1" fmla="val 33333"/>
              <a:gd name="adj2"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a:extLst>
              <a:ext uri="{FF2B5EF4-FFF2-40B4-BE49-F238E27FC236}">
                <a16:creationId xmlns:a16="http://schemas.microsoft.com/office/drawing/2014/main" id="{EA49B849-788F-5866-309F-7CA791F4BF34}"/>
              </a:ext>
            </a:extLst>
          </p:cNvPr>
          <p:cNvSpPr txBox="1"/>
          <p:nvPr/>
        </p:nvSpPr>
        <p:spPr>
          <a:xfrm rot="1793862">
            <a:off x="7837425" y="976229"/>
            <a:ext cx="1881630" cy="954107"/>
          </a:xfrm>
          <a:prstGeom prst="rect">
            <a:avLst/>
          </a:prstGeom>
          <a:noFill/>
        </p:spPr>
        <p:txBody>
          <a:bodyPr wrap="square" rtlCol="0">
            <a:spAutoFit/>
          </a:bodyPr>
          <a:lstStyle/>
          <a:p>
            <a:r>
              <a:rPr lang="en-US" sz="2800" dirty="0">
                <a:latin typeface="Abadi" panose="020B0604020104020204" pitchFamily="34" charset="0"/>
              </a:rPr>
              <a:t>Social </a:t>
            </a:r>
          </a:p>
          <a:p>
            <a:r>
              <a:rPr lang="en-US" sz="2800" dirty="0">
                <a:latin typeface="Abadi" panose="020B0604020104020204" pitchFamily="34" charset="0"/>
              </a:rPr>
              <a:t>Studies</a:t>
            </a:r>
          </a:p>
        </p:txBody>
      </p:sp>
    </p:spTree>
    <p:extLst>
      <p:ext uri="{BB962C8B-B14F-4D97-AF65-F5344CB8AC3E}">
        <p14:creationId xmlns:p14="http://schemas.microsoft.com/office/powerpoint/2010/main" val="9157035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AF2D0AA-84E4-D40B-EE94-47AEDE5586C8}"/>
              </a:ext>
            </a:extLst>
          </p:cNvPr>
          <p:cNvPicPr>
            <a:picLocks noChangeAspect="1"/>
          </p:cNvPicPr>
          <p:nvPr/>
        </p:nvPicPr>
        <p:blipFill>
          <a:blip r:embed="rId3"/>
          <a:stretch>
            <a:fillRect/>
          </a:stretch>
        </p:blipFill>
        <p:spPr>
          <a:xfrm>
            <a:off x="0" y="3991056"/>
            <a:ext cx="4300416" cy="2866944"/>
          </a:xfrm>
          <a:prstGeom prst="rect">
            <a:avLst/>
          </a:prstGeom>
        </p:spPr>
      </p:pic>
      <p:sp>
        <p:nvSpPr>
          <p:cNvPr id="3" name="TextBox 2">
            <a:extLst>
              <a:ext uri="{FF2B5EF4-FFF2-40B4-BE49-F238E27FC236}">
                <a16:creationId xmlns:a16="http://schemas.microsoft.com/office/drawing/2014/main" id="{21648373-89D9-FC3A-82A6-DD7E765363D4}"/>
              </a:ext>
            </a:extLst>
          </p:cNvPr>
          <p:cNvSpPr txBox="1"/>
          <p:nvPr/>
        </p:nvSpPr>
        <p:spPr>
          <a:xfrm>
            <a:off x="582930" y="1166842"/>
            <a:ext cx="8366760" cy="2677656"/>
          </a:xfrm>
          <a:prstGeom prst="rect">
            <a:avLst/>
          </a:prstGeom>
          <a:noFill/>
        </p:spPr>
        <p:txBody>
          <a:bodyPr wrap="square">
            <a:spAutoFit/>
          </a:bodyPr>
          <a:lstStyle/>
          <a:p>
            <a:pPr algn="l" fontAlgn="base">
              <a:buFont typeface="Arial" panose="020B0604020202020204" pitchFamily="34" charset="0"/>
              <a:buChar char="•"/>
            </a:pPr>
            <a:r>
              <a:rPr lang="en-US" sz="2400" b="1" i="0" dirty="0">
                <a:solidFill>
                  <a:srgbClr val="1E1E1E"/>
                </a:solidFill>
                <a:effectLst/>
                <a:latin typeface="Abadi" panose="020B0604020104020204" pitchFamily="34" charset="0"/>
              </a:rPr>
              <a:t>Fluency</a:t>
            </a:r>
            <a:r>
              <a:rPr lang="en-US" sz="2400" b="0" i="0" dirty="0">
                <a:solidFill>
                  <a:srgbClr val="1E1E1E"/>
                </a:solidFill>
                <a:effectLst/>
                <a:latin typeface="Abadi" panose="020B0604020104020204" pitchFamily="34" charset="0"/>
              </a:rPr>
              <a:t>: Teaching students how to read smoothly, accurately, and with expression.</a:t>
            </a:r>
          </a:p>
          <a:p>
            <a:pPr algn="l" fontAlgn="base">
              <a:buFont typeface="Arial" panose="020B0604020202020204" pitchFamily="34" charset="0"/>
              <a:buChar char="•"/>
            </a:pPr>
            <a:endParaRPr lang="en-US" sz="2400" b="0" i="0" dirty="0">
              <a:solidFill>
                <a:srgbClr val="1E1E1E"/>
              </a:solidFill>
              <a:effectLst/>
              <a:latin typeface="Abadi" panose="020B0604020104020204" pitchFamily="34" charset="0"/>
            </a:endParaRPr>
          </a:p>
          <a:p>
            <a:pPr algn="l" fontAlgn="base">
              <a:buFont typeface="Arial" panose="020B0604020202020204" pitchFamily="34" charset="0"/>
              <a:buChar char="•"/>
            </a:pPr>
            <a:r>
              <a:rPr lang="en-US" sz="2400" b="1" i="0" dirty="0">
                <a:solidFill>
                  <a:srgbClr val="1E1E1E"/>
                </a:solidFill>
                <a:effectLst/>
                <a:latin typeface="Abadi" panose="020B0604020104020204" pitchFamily="34" charset="0"/>
              </a:rPr>
              <a:t>Vocabulary</a:t>
            </a:r>
            <a:r>
              <a:rPr lang="en-US" sz="2400" b="0" i="0" dirty="0">
                <a:solidFill>
                  <a:srgbClr val="1E1E1E"/>
                </a:solidFill>
                <a:effectLst/>
                <a:latin typeface="Abadi" panose="020B0604020104020204" pitchFamily="34" charset="0"/>
              </a:rPr>
              <a:t>: Improving student vocabulary through explicit instruction as well as language-rich discussions and read-</a:t>
            </a:r>
            <a:r>
              <a:rPr lang="en-US" sz="2400" b="0" i="0" dirty="0" err="1">
                <a:solidFill>
                  <a:srgbClr val="1E1E1E"/>
                </a:solidFill>
                <a:effectLst/>
                <a:latin typeface="Abadi" panose="020B0604020104020204" pitchFamily="34" charset="0"/>
              </a:rPr>
              <a:t>alouds</a:t>
            </a:r>
            <a:r>
              <a:rPr lang="en-US" sz="2400" b="0" i="0" dirty="0">
                <a:solidFill>
                  <a:srgbClr val="1E1E1E"/>
                </a:solidFill>
                <a:effectLst/>
                <a:latin typeface="Abadi" panose="020B0604020104020204" pitchFamily="34" charset="0"/>
              </a:rPr>
              <a:t>.</a:t>
            </a:r>
          </a:p>
          <a:p>
            <a:pPr algn="l" fontAlgn="base">
              <a:buFont typeface="Arial" panose="020B0604020202020204" pitchFamily="34" charset="0"/>
              <a:buChar char="•"/>
            </a:pPr>
            <a:endParaRPr lang="en-US" sz="2400" b="0" i="0" dirty="0">
              <a:solidFill>
                <a:srgbClr val="1E1E1E"/>
              </a:solidFill>
              <a:effectLst/>
              <a:latin typeface="Abadi" panose="020B0604020104020204" pitchFamily="34" charset="0"/>
            </a:endParaRPr>
          </a:p>
        </p:txBody>
      </p:sp>
      <p:sp>
        <p:nvSpPr>
          <p:cNvPr id="4" name="TextBox 3">
            <a:extLst>
              <a:ext uri="{FF2B5EF4-FFF2-40B4-BE49-F238E27FC236}">
                <a16:creationId xmlns:a16="http://schemas.microsoft.com/office/drawing/2014/main" id="{5D0FD74F-2276-349F-0E76-197EB145024D}"/>
              </a:ext>
            </a:extLst>
          </p:cNvPr>
          <p:cNvSpPr txBox="1">
            <a:spLocks noChangeArrowheads="1"/>
          </p:cNvSpPr>
          <p:nvPr/>
        </p:nvSpPr>
        <p:spPr bwMode="auto">
          <a:xfrm>
            <a:off x="0" y="159327"/>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algn="ctr">
              <a:spcBef>
                <a:spcPct val="0"/>
              </a:spcBef>
              <a:buFontTx/>
              <a:buNone/>
            </a:pPr>
            <a:r>
              <a:rPr lang="en-US" altLang="en-US" sz="4800" dirty="0"/>
              <a:t>The Science of Reading</a:t>
            </a:r>
          </a:p>
        </p:txBody>
      </p:sp>
      <p:sp>
        <p:nvSpPr>
          <p:cNvPr id="7" name="TextBox 6">
            <a:extLst>
              <a:ext uri="{FF2B5EF4-FFF2-40B4-BE49-F238E27FC236}">
                <a16:creationId xmlns:a16="http://schemas.microsoft.com/office/drawing/2014/main" id="{6B7583B5-72B7-7696-D2AA-9AC2A2297D16}"/>
              </a:ext>
            </a:extLst>
          </p:cNvPr>
          <p:cNvSpPr txBox="1"/>
          <p:nvPr/>
        </p:nvSpPr>
        <p:spPr>
          <a:xfrm>
            <a:off x="3794760" y="3580537"/>
            <a:ext cx="5154930" cy="2677656"/>
          </a:xfrm>
          <a:prstGeom prst="rect">
            <a:avLst/>
          </a:prstGeom>
          <a:noFill/>
        </p:spPr>
        <p:txBody>
          <a:bodyPr wrap="square">
            <a:spAutoFit/>
          </a:bodyPr>
          <a:lstStyle/>
          <a:p>
            <a:pPr algn="l" fontAlgn="base">
              <a:buFont typeface="Arial" panose="020B0604020202020204" pitchFamily="34" charset="0"/>
              <a:buChar char="•"/>
            </a:pPr>
            <a:r>
              <a:rPr lang="en-US" sz="2400" b="1" i="0" dirty="0">
                <a:solidFill>
                  <a:srgbClr val="1E1E1E"/>
                </a:solidFill>
                <a:effectLst/>
                <a:latin typeface="Abadi" panose="020B0604020104020204" pitchFamily="34" charset="0"/>
              </a:rPr>
              <a:t>Comprehension:</a:t>
            </a:r>
            <a:r>
              <a:rPr lang="en-US" sz="2400" b="0" i="0" dirty="0">
                <a:solidFill>
                  <a:srgbClr val="1E1E1E"/>
                </a:solidFill>
                <a:effectLst/>
                <a:latin typeface="Abadi" panose="020B0604020104020204" pitchFamily="34" charset="0"/>
              </a:rPr>
              <a:t> Teaching students how to understand and interpret what they read. Reading rich texts, practicing metacognition, and supporting knowledge building are a few essential tools for developing comprehension skills.</a:t>
            </a:r>
          </a:p>
        </p:txBody>
      </p:sp>
    </p:spTree>
    <p:extLst>
      <p:ext uri="{BB962C8B-B14F-4D97-AF65-F5344CB8AC3E}">
        <p14:creationId xmlns:p14="http://schemas.microsoft.com/office/powerpoint/2010/main" val="38458449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DD05471-EB17-4B13-81FA-1C815B03EAC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741" b="99237" l="9993" r="94574"/>
                    </a14:imgEffect>
                  </a14:imgLayer>
                </a14:imgProps>
              </a:ext>
            </a:extLst>
          </a:blip>
          <a:stretch>
            <a:fillRect/>
          </a:stretch>
        </p:blipFill>
        <p:spPr>
          <a:xfrm>
            <a:off x="-2736273" y="-378688"/>
            <a:ext cx="10979727" cy="7319818"/>
          </a:xfrm>
          <a:prstGeom prst="rect">
            <a:avLst/>
          </a:prstGeom>
        </p:spPr>
      </p:pic>
      <p:sp>
        <p:nvSpPr>
          <p:cNvPr id="4" name="TextBox 3">
            <a:extLst>
              <a:ext uri="{FF2B5EF4-FFF2-40B4-BE49-F238E27FC236}">
                <a16:creationId xmlns:a16="http://schemas.microsoft.com/office/drawing/2014/main" id="{36D8D4FC-F9F6-4284-AA40-C5E96B8D4A3A}"/>
              </a:ext>
            </a:extLst>
          </p:cNvPr>
          <p:cNvSpPr txBox="1">
            <a:spLocks noChangeArrowheads="1"/>
          </p:cNvSpPr>
          <p:nvPr/>
        </p:nvSpPr>
        <p:spPr bwMode="auto">
          <a:xfrm>
            <a:off x="3165764" y="159327"/>
            <a:ext cx="5978236"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a:spcBef>
                <a:spcPct val="0"/>
              </a:spcBef>
              <a:buFontTx/>
              <a:buNone/>
            </a:pPr>
            <a:r>
              <a:rPr lang="en-US" altLang="en-US" sz="5400" dirty="0"/>
              <a:t>The Reading Cycle</a:t>
            </a:r>
          </a:p>
        </p:txBody>
      </p:sp>
      <p:sp>
        <p:nvSpPr>
          <p:cNvPr id="5" name="TextBox 4">
            <a:extLst>
              <a:ext uri="{FF2B5EF4-FFF2-40B4-BE49-F238E27FC236}">
                <a16:creationId xmlns:a16="http://schemas.microsoft.com/office/drawing/2014/main" id="{A2D803C9-CEBF-4E4C-A630-94E7E6DB58C3}"/>
              </a:ext>
            </a:extLst>
          </p:cNvPr>
          <p:cNvSpPr txBox="1"/>
          <p:nvPr/>
        </p:nvSpPr>
        <p:spPr>
          <a:xfrm>
            <a:off x="4904509" y="2175164"/>
            <a:ext cx="4142509" cy="2123658"/>
          </a:xfrm>
          <a:prstGeom prst="rect">
            <a:avLst/>
          </a:prstGeom>
          <a:noFill/>
        </p:spPr>
        <p:txBody>
          <a:bodyPr wrap="square" rtlCol="0">
            <a:spAutoFit/>
          </a:bodyPr>
          <a:lstStyle/>
          <a:p>
            <a:pPr marL="285750" indent="-285750">
              <a:buFont typeface="Arial" panose="020B0604020202020204" pitchFamily="34" charset="0"/>
              <a:buChar char="•"/>
            </a:pPr>
            <a:r>
              <a:rPr lang="en-US" sz="4400" dirty="0"/>
              <a:t>Before Reading</a:t>
            </a:r>
          </a:p>
          <a:p>
            <a:pPr marL="285750" indent="-285750">
              <a:buFont typeface="Arial" panose="020B0604020202020204" pitchFamily="34" charset="0"/>
              <a:buChar char="•"/>
            </a:pPr>
            <a:r>
              <a:rPr lang="en-US" sz="4400" dirty="0"/>
              <a:t>During Reading</a:t>
            </a:r>
          </a:p>
          <a:p>
            <a:pPr marL="285750" indent="-285750">
              <a:buFont typeface="Arial" panose="020B0604020202020204" pitchFamily="34" charset="0"/>
              <a:buChar char="•"/>
            </a:pPr>
            <a:r>
              <a:rPr lang="en-US" sz="4400" dirty="0"/>
              <a:t>After Reading</a:t>
            </a:r>
          </a:p>
        </p:txBody>
      </p:sp>
    </p:spTree>
    <p:extLst>
      <p:ext uri="{BB962C8B-B14F-4D97-AF65-F5344CB8AC3E}">
        <p14:creationId xmlns:p14="http://schemas.microsoft.com/office/powerpoint/2010/main" val="40221265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434F08C-18AD-4D8A-9C69-44CE72728B8B}"/>
              </a:ext>
            </a:extLst>
          </p:cNvPr>
          <p:cNvSpPr/>
          <p:nvPr/>
        </p:nvSpPr>
        <p:spPr>
          <a:xfrm>
            <a:off x="-487766" y="4626388"/>
            <a:ext cx="10467789" cy="201825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BDC6E97-DE94-4D40-B087-14555C66AF0B}"/>
              </a:ext>
            </a:extLst>
          </p:cNvPr>
          <p:cNvSpPr txBox="1"/>
          <p:nvPr/>
        </p:nvSpPr>
        <p:spPr>
          <a:xfrm>
            <a:off x="100389" y="5173849"/>
            <a:ext cx="9043611" cy="923330"/>
          </a:xfrm>
          <a:prstGeom prst="rect">
            <a:avLst/>
          </a:prstGeom>
          <a:noFill/>
        </p:spPr>
        <p:txBody>
          <a:bodyPr wrap="square">
            <a:spAutoFit/>
          </a:bodyPr>
          <a:lstStyle/>
          <a:p>
            <a:pPr algn="ctr"/>
            <a:r>
              <a:rPr lang="en-US" sz="5400" dirty="0">
                <a:solidFill>
                  <a:schemeClr val="bg1"/>
                </a:solidFill>
                <a:latin typeface="Abadi" panose="020B0604020104020204" pitchFamily="34" charset="0"/>
              </a:rPr>
              <a:t>Exploration of the Americas</a:t>
            </a:r>
            <a:endParaRPr lang="en-US" sz="5400" dirty="0"/>
          </a:p>
        </p:txBody>
      </p:sp>
      <p:pic>
        <p:nvPicPr>
          <p:cNvPr id="3" name="Picture 2" descr="A picture containing athletic game, sport, basketball&#10;&#10;Description automatically generated">
            <a:extLst>
              <a:ext uri="{FF2B5EF4-FFF2-40B4-BE49-F238E27FC236}">
                <a16:creationId xmlns:a16="http://schemas.microsoft.com/office/drawing/2014/main" id="{15292E9F-21E8-EF24-C5A1-C136D0AB5A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213360"/>
            <a:ext cx="6858000" cy="4265925"/>
          </a:xfrm>
          <a:prstGeom prst="rect">
            <a:avLst/>
          </a:prstGeom>
        </p:spPr>
      </p:pic>
    </p:spTree>
    <p:extLst>
      <p:ext uri="{BB962C8B-B14F-4D97-AF65-F5344CB8AC3E}">
        <p14:creationId xmlns:p14="http://schemas.microsoft.com/office/powerpoint/2010/main" val="30481731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FD2F7-CD3C-4FFA-D49C-4AAE9C72801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E90F2B3-92FB-0521-AD16-D9FA4940F1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18091"/>
          </a:xfrm>
          <a:prstGeom prst="rect">
            <a:avLst/>
          </a:prstGeom>
        </p:spPr>
      </p:pic>
    </p:spTree>
    <p:extLst>
      <p:ext uri="{BB962C8B-B14F-4D97-AF65-F5344CB8AC3E}">
        <p14:creationId xmlns:p14="http://schemas.microsoft.com/office/powerpoint/2010/main" val="16025277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Box 1"/>
          <p:cNvSpPr txBox="1">
            <a:spLocks noChangeArrowheads="1"/>
          </p:cNvSpPr>
          <p:nvPr/>
        </p:nvSpPr>
        <p:spPr bwMode="auto">
          <a:xfrm>
            <a:off x="189465" y="1012954"/>
            <a:ext cx="5338499"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800" b="1" dirty="0">
                <a:solidFill>
                  <a:schemeClr val="accent1"/>
                </a:solidFill>
                <a:latin typeface="Architects Daughter" panose="02000505000000020004" pitchFamily="2" charset="0"/>
              </a:rPr>
              <a:t>Content Objective: </a:t>
            </a:r>
            <a:r>
              <a:rPr lang="en-US" altLang="en-US" sz="2800" dirty="0">
                <a:latin typeface="Calibri" panose="020F0502020204030204" pitchFamily="34" charset="0"/>
              </a:rPr>
              <a:t>S</a:t>
            </a:r>
            <a:r>
              <a:rPr lang="en-US" sz="2800" dirty="0">
                <a:latin typeface="Calibri" panose="020F0502020204030204" pitchFamily="34" charset="0"/>
              </a:rPr>
              <a:t>tudents will identify reasons for English, Spanish, and French exploration of North America.</a:t>
            </a:r>
            <a:endParaRPr lang="en-US" altLang="en-US" sz="2800" dirty="0">
              <a:latin typeface="Architects Daughter" panose="02000505000000020004" pitchFamily="2" charset="0"/>
            </a:endParaRPr>
          </a:p>
        </p:txBody>
      </p:sp>
      <p:sp>
        <p:nvSpPr>
          <p:cNvPr id="57347" name="TextBox 3"/>
          <p:cNvSpPr txBox="1">
            <a:spLocks noChangeArrowheads="1"/>
          </p:cNvSpPr>
          <p:nvPr/>
        </p:nvSpPr>
        <p:spPr bwMode="auto">
          <a:xfrm>
            <a:off x="0" y="74613"/>
            <a:ext cx="91170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en-US" dirty="0">
                <a:latin typeface="Goudy Stout" panose="0202090407030B020401" pitchFamily="18" charset="0"/>
                <a:ea typeface="ＭＳ Ｐゴシック" panose="020B0600070205080204" pitchFamily="34" charset="-128"/>
              </a:rPr>
              <a:t>Objectives</a:t>
            </a:r>
          </a:p>
        </p:txBody>
      </p:sp>
      <p:pic>
        <p:nvPicPr>
          <p:cNvPr id="57348"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32188" y="658813"/>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9AF57074-7694-8CAE-6254-5CC3E81D5DC9}"/>
              </a:ext>
            </a:extLst>
          </p:cNvPr>
          <p:cNvSpPr txBox="1"/>
          <p:nvPr/>
        </p:nvSpPr>
        <p:spPr>
          <a:xfrm>
            <a:off x="-4871830" y="2228671"/>
            <a:ext cx="4634948" cy="1200329"/>
          </a:xfrm>
          <a:prstGeom prst="rect">
            <a:avLst/>
          </a:prstGeom>
          <a:noFill/>
        </p:spPr>
        <p:txBody>
          <a:bodyPr wrap="square">
            <a:spAutoFit/>
          </a:bodyPr>
          <a:lstStyle/>
          <a:p>
            <a:r>
              <a:rPr lang="en-US" dirty="0"/>
              <a:t>(A) trace characteristics of various contemporary societies in regions that resulted from historical events or factors such as colonization, immigration, and trade </a:t>
            </a:r>
          </a:p>
        </p:txBody>
      </p:sp>
      <p:sp>
        <p:nvSpPr>
          <p:cNvPr id="6" name="TextBox 1">
            <a:extLst>
              <a:ext uri="{FF2B5EF4-FFF2-40B4-BE49-F238E27FC236}">
                <a16:creationId xmlns:a16="http://schemas.microsoft.com/office/drawing/2014/main" id="{5C41EB7A-1BC5-7618-E05C-66E27DE4CEB8}"/>
              </a:ext>
            </a:extLst>
          </p:cNvPr>
          <p:cNvSpPr txBox="1">
            <a:spLocks noChangeArrowheads="1"/>
          </p:cNvSpPr>
          <p:nvPr/>
        </p:nvSpPr>
        <p:spPr bwMode="auto">
          <a:xfrm>
            <a:off x="189465" y="4009654"/>
            <a:ext cx="5338499"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800" b="1" dirty="0">
                <a:solidFill>
                  <a:schemeClr val="accent1"/>
                </a:solidFill>
                <a:latin typeface="Architects Daughter" panose="02000505000000020004" pitchFamily="2" charset="0"/>
              </a:rPr>
              <a:t>Content Objective: </a:t>
            </a:r>
            <a:r>
              <a:rPr lang="en-US" altLang="en-US" sz="2800" dirty="0">
                <a:latin typeface="Architects Daughter" panose="02000505000000020004" pitchFamily="2" charset="0"/>
              </a:rPr>
              <a:t>Students will use visual and contextual supports to read content area text.</a:t>
            </a:r>
          </a:p>
          <a:p>
            <a:pPr>
              <a:spcBef>
                <a:spcPct val="0"/>
              </a:spcBef>
              <a:buFontTx/>
              <a:buNone/>
            </a:pPr>
            <a:endParaRPr lang="en-US" altLang="en-US" sz="2800" dirty="0">
              <a:latin typeface="Architects Daughter" panose="02000505000000020004" pitchFamily="2" charset="0"/>
            </a:endParaRPr>
          </a:p>
        </p:txBody>
      </p:sp>
      <p:sp>
        <p:nvSpPr>
          <p:cNvPr id="4" name="TextBox 3">
            <a:extLst>
              <a:ext uri="{FF2B5EF4-FFF2-40B4-BE49-F238E27FC236}">
                <a16:creationId xmlns:a16="http://schemas.microsoft.com/office/drawing/2014/main" id="{07D7D42A-8B58-0C27-F6B1-3E446FC08900}"/>
              </a:ext>
            </a:extLst>
          </p:cNvPr>
          <p:cNvSpPr txBox="1"/>
          <p:nvPr/>
        </p:nvSpPr>
        <p:spPr>
          <a:xfrm>
            <a:off x="-6517141" y="4397851"/>
            <a:ext cx="7098846" cy="707886"/>
          </a:xfrm>
          <a:prstGeom prst="rect">
            <a:avLst/>
          </a:prstGeom>
          <a:noFill/>
        </p:spPr>
        <p:txBody>
          <a:bodyPr wrap="square">
            <a:spAutoFit/>
          </a:bodyPr>
          <a:lstStyle/>
          <a:p>
            <a:r>
              <a:rPr lang="en-US" sz="2000" dirty="0">
                <a:effectLst/>
              </a:rPr>
              <a:t>identify important individuals, events, and issues related to European exploration of Texas </a:t>
            </a:r>
            <a:endParaRPr lang="en-US" dirty="0"/>
          </a:p>
        </p:txBody>
      </p:sp>
      <p:pic>
        <p:nvPicPr>
          <p:cNvPr id="8" name="Picture 7" descr="A person in armor with a sword&#10;&#10;AI-generated content may be incorrect.">
            <a:extLst>
              <a:ext uri="{FF2B5EF4-FFF2-40B4-BE49-F238E27FC236}">
                <a16:creationId xmlns:a16="http://schemas.microsoft.com/office/drawing/2014/main" id="{AF7394CF-DC4C-A3E4-658D-A7D269DCEC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20486" y="905446"/>
            <a:ext cx="4280714" cy="5952554"/>
          </a:xfrm>
          <a:prstGeom prst="rect">
            <a:avLst/>
          </a:prstGeom>
        </p:spPr>
      </p:pic>
    </p:spTree>
    <p:extLst>
      <p:ext uri="{BB962C8B-B14F-4D97-AF65-F5344CB8AC3E}">
        <p14:creationId xmlns:p14="http://schemas.microsoft.com/office/powerpoint/2010/main" val="37597627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EC92A-F3D4-BC77-08B5-9200B8B0D500}"/>
            </a:ext>
          </a:extLst>
        </p:cNvPr>
        <p:cNvGrpSpPr/>
        <p:nvPr/>
      </p:nvGrpSpPr>
      <p:grpSpPr>
        <a:xfrm>
          <a:off x="0" y="0"/>
          <a:ext cx="0" cy="0"/>
          <a:chOff x="0" y="0"/>
          <a:chExt cx="0" cy="0"/>
        </a:xfrm>
      </p:grpSpPr>
      <p:sp>
        <p:nvSpPr>
          <p:cNvPr id="2" name="TextBox 8">
            <a:extLst>
              <a:ext uri="{FF2B5EF4-FFF2-40B4-BE49-F238E27FC236}">
                <a16:creationId xmlns:a16="http://schemas.microsoft.com/office/drawing/2014/main" id="{7FF3EEA2-2BEF-2128-F957-5E7937E5D70B}"/>
              </a:ext>
            </a:extLst>
          </p:cNvPr>
          <p:cNvSpPr txBox="1">
            <a:spLocks noChangeArrowheads="1"/>
          </p:cNvSpPr>
          <p:nvPr/>
        </p:nvSpPr>
        <p:spPr bwMode="auto">
          <a:xfrm>
            <a:off x="335854" y="0"/>
            <a:ext cx="890587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en-US" altLang="en-US" sz="2800" dirty="0">
                <a:latin typeface="Goudy Stout" panose="0202090407030B020401" pitchFamily="18" charset="0"/>
                <a:ea typeface="MS PGothic" panose="020B0600070205080204" pitchFamily="34" charset="-128"/>
              </a:rPr>
              <a:t>Vocabulary Instruction</a:t>
            </a:r>
          </a:p>
        </p:txBody>
      </p:sp>
      <p:sp>
        <p:nvSpPr>
          <p:cNvPr id="3" name="Rectangle 2">
            <a:extLst>
              <a:ext uri="{FF2B5EF4-FFF2-40B4-BE49-F238E27FC236}">
                <a16:creationId xmlns:a16="http://schemas.microsoft.com/office/drawing/2014/main" id="{94C20E76-4A55-B18D-18DA-3E07847030E8}"/>
              </a:ext>
            </a:extLst>
          </p:cNvPr>
          <p:cNvSpPr/>
          <p:nvPr/>
        </p:nvSpPr>
        <p:spPr>
          <a:xfrm>
            <a:off x="3521075" y="858163"/>
            <a:ext cx="5562600" cy="5397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pic>
        <p:nvPicPr>
          <p:cNvPr id="6" name="Picture 5" descr="A map of the continent with different colors of the continents&#10;&#10;AI-generated content may be incorrect.">
            <a:extLst>
              <a:ext uri="{FF2B5EF4-FFF2-40B4-BE49-F238E27FC236}">
                <a16:creationId xmlns:a16="http://schemas.microsoft.com/office/drawing/2014/main" id="{C15422D6-BD4F-3070-1B65-36157C3087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4640" y="1770301"/>
            <a:ext cx="6071616" cy="45537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descr="A ship in the ocean&#10;&#10;AI-generated content may be incorrect.">
            <a:extLst>
              <a:ext uri="{FF2B5EF4-FFF2-40B4-BE49-F238E27FC236}">
                <a16:creationId xmlns:a16="http://schemas.microsoft.com/office/drawing/2014/main" id="{4E26F49D-B31B-C31C-94B5-50CF894469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080" y="1062138"/>
            <a:ext cx="6071616" cy="45537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 name="Picture 12" descr="A group of houses in a green field&#10;&#10;AI-generated content may be incorrect.">
            <a:extLst>
              <a:ext uri="{FF2B5EF4-FFF2-40B4-BE49-F238E27FC236}">
                <a16:creationId xmlns:a16="http://schemas.microsoft.com/office/drawing/2014/main" id="{0A6BA30E-3BDC-9825-3FFC-35A231A23D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70113" y="2714016"/>
            <a:ext cx="6071616" cy="45537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6" name="Picture 15" descr="A group of men in armor&#10;&#10;AI-generated content may be incorrect.">
            <a:extLst>
              <a:ext uri="{FF2B5EF4-FFF2-40B4-BE49-F238E27FC236}">
                <a16:creationId xmlns:a16="http://schemas.microsoft.com/office/drawing/2014/main" id="{2DF2E062-54D4-B502-EB1C-D3A6D88E417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576" y="2304288"/>
            <a:ext cx="6071616" cy="45537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32521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TextBox 6"/>
          <p:cNvSpPr txBox="1">
            <a:spLocks noChangeArrowheads="1"/>
          </p:cNvSpPr>
          <p:nvPr/>
        </p:nvSpPr>
        <p:spPr bwMode="auto">
          <a:xfrm>
            <a:off x="7510463" y="6559550"/>
            <a:ext cx="308451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a:latin typeface="Simply*Glamorous" pitchFamily="2" charset="0"/>
              </a:rPr>
              <a:t>Social Studies Success</a:t>
            </a:r>
          </a:p>
        </p:txBody>
      </p:sp>
      <p:sp>
        <p:nvSpPr>
          <p:cNvPr id="9" name="TextBox 8"/>
          <p:cNvSpPr txBox="1">
            <a:spLocks noChangeArrowheads="1"/>
          </p:cNvSpPr>
          <p:nvPr/>
        </p:nvSpPr>
        <p:spPr bwMode="auto">
          <a:xfrm>
            <a:off x="285750" y="225425"/>
            <a:ext cx="8905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en-US" altLang="en-US" sz="2800" dirty="0">
                <a:latin typeface="Goudy Stout" panose="0202090407030B020401" pitchFamily="18" charset="0"/>
                <a:ea typeface="MS PGothic" panose="020B0600070205080204" pitchFamily="34" charset="-128"/>
              </a:rPr>
              <a:t>Who am </a:t>
            </a:r>
            <a:r>
              <a:rPr lang="en-US" altLang="en-US" sz="2800" dirty="0" err="1">
                <a:latin typeface="Goudy Stout" panose="0202090407030B020401" pitchFamily="18" charset="0"/>
                <a:ea typeface="MS PGothic" panose="020B0600070205080204" pitchFamily="34" charset="-128"/>
              </a:rPr>
              <a:t>i</a:t>
            </a:r>
            <a:r>
              <a:rPr lang="en-US" altLang="en-US" sz="2800" dirty="0">
                <a:latin typeface="Goudy Stout" panose="0202090407030B020401" pitchFamily="18" charset="0"/>
                <a:ea typeface="MS PGothic" panose="020B0600070205080204" pitchFamily="34" charset="-128"/>
              </a:rPr>
              <a:t>?</a:t>
            </a:r>
          </a:p>
        </p:txBody>
      </p:sp>
      <p:sp>
        <p:nvSpPr>
          <p:cNvPr id="11" name="Rectangle 10"/>
          <p:cNvSpPr/>
          <p:nvPr/>
        </p:nvSpPr>
        <p:spPr>
          <a:xfrm>
            <a:off x="3521075" y="695325"/>
            <a:ext cx="5562600" cy="5397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03" y="1617882"/>
            <a:ext cx="9144000" cy="5240118"/>
          </a:xfrm>
          <a:prstGeom prst="rect">
            <a:avLst/>
          </a:prstGeom>
        </p:spPr>
      </p:pic>
      <p:sp>
        <p:nvSpPr>
          <p:cNvPr id="4" name="Rectangle 3"/>
          <p:cNvSpPr/>
          <p:nvPr/>
        </p:nvSpPr>
        <p:spPr>
          <a:xfrm>
            <a:off x="7110783" y="4416011"/>
            <a:ext cx="1988045" cy="584775"/>
          </a:xfrm>
          <a:prstGeom prst="rect">
            <a:avLst/>
          </a:prstGeom>
        </p:spPr>
        <p:txBody>
          <a:bodyPr wrap="none">
            <a:spAutoFit/>
          </a:bodyPr>
          <a:lstStyle/>
          <a:p>
            <a:pPr>
              <a:spcBef>
                <a:spcPct val="0"/>
              </a:spcBef>
            </a:pPr>
            <a:r>
              <a:rPr lang="en-US" altLang="en-US" sz="3200" dirty="0">
                <a:solidFill>
                  <a:schemeClr val="bg1"/>
                </a:solidFill>
                <a:latin typeface="Architects Daughter" panose="02000505000000020004" pitchFamily="2" charset="0"/>
              </a:rPr>
              <a:t>Teacher</a:t>
            </a:r>
          </a:p>
        </p:txBody>
      </p:sp>
      <p:sp>
        <p:nvSpPr>
          <p:cNvPr id="5" name="Rectangle 4"/>
          <p:cNvSpPr/>
          <p:nvPr/>
        </p:nvSpPr>
        <p:spPr>
          <a:xfrm>
            <a:off x="2904472" y="3914775"/>
            <a:ext cx="1365117" cy="646331"/>
          </a:xfrm>
          <a:prstGeom prst="rect">
            <a:avLst/>
          </a:prstGeom>
        </p:spPr>
        <p:txBody>
          <a:bodyPr wrap="none">
            <a:spAutoFit/>
          </a:bodyPr>
          <a:lstStyle/>
          <a:p>
            <a:pPr algn="ctr">
              <a:spcBef>
                <a:spcPct val="0"/>
              </a:spcBef>
            </a:pPr>
            <a:r>
              <a:rPr lang="en-US" altLang="en-US" dirty="0">
                <a:solidFill>
                  <a:schemeClr val="bg1"/>
                </a:solidFill>
                <a:latin typeface="Architects Daughter" panose="02000505000000020004" pitchFamily="2" charset="0"/>
              </a:rPr>
              <a:t>Instructional</a:t>
            </a:r>
          </a:p>
          <a:p>
            <a:pPr algn="ctr">
              <a:spcBef>
                <a:spcPct val="0"/>
              </a:spcBef>
            </a:pPr>
            <a:r>
              <a:rPr lang="en-US" altLang="en-US" dirty="0">
                <a:solidFill>
                  <a:schemeClr val="bg1"/>
                </a:solidFill>
                <a:latin typeface="Architects Daughter" panose="02000505000000020004" pitchFamily="2" charset="0"/>
              </a:rPr>
              <a:t>Coach</a:t>
            </a:r>
          </a:p>
        </p:txBody>
      </p:sp>
      <p:sp>
        <p:nvSpPr>
          <p:cNvPr id="6" name="Rectangle 5"/>
          <p:cNvSpPr/>
          <p:nvPr/>
        </p:nvSpPr>
        <p:spPr>
          <a:xfrm>
            <a:off x="776114" y="4657287"/>
            <a:ext cx="1789272" cy="461665"/>
          </a:xfrm>
          <a:prstGeom prst="rect">
            <a:avLst/>
          </a:prstGeom>
        </p:spPr>
        <p:txBody>
          <a:bodyPr wrap="none">
            <a:spAutoFit/>
          </a:bodyPr>
          <a:lstStyle/>
          <a:p>
            <a:pPr>
              <a:spcBef>
                <a:spcPct val="0"/>
              </a:spcBef>
            </a:pPr>
            <a:r>
              <a:rPr lang="en-US" altLang="en-US" sz="2400" dirty="0">
                <a:solidFill>
                  <a:schemeClr val="bg1"/>
                </a:solidFill>
                <a:latin typeface="Architects Daughter" panose="02000505000000020004" pitchFamily="2" charset="0"/>
              </a:rPr>
              <a:t>Dog Mom</a:t>
            </a:r>
          </a:p>
        </p:txBody>
      </p:sp>
      <p:sp>
        <p:nvSpPr>
          <p:cNvPr id="7" name="Rectangle 6"/>
          <p:cNvSpPr/>
          <p:nvPr/>
        </p:nvSpPr>
        <p:spPr>
          <a:xfrm>
            <a:off x="4041181" y="2262270"/>
            <a:ext cx="1718740" cy="584775"/>
          </a:xfrm>
          <a:prstGeom prst="rect">
            <a:avLst/>
          </a:prstGeom>
        </p:spPr>
        <p:txBody>
          <a:bodyPr wrap="none">
            <a:spAutoFit/>
          </a:bodyPr>
          <a:lstStyle/>
          <a:p>
            <a:pPr>
              <a:spcBef>
                <a:spcPct val="0"/>
              </a:spcBef>
            </a:pPr>
            <a:r>
              <a:rPr lang="en-US" altLang="en-US" sz="3200" dirty="0">
                <a:solidFill>
                  <a:schemeClr val="bg1"/>
                </a:solidFill>
                <a:latin typeface="Architects Daughter" panose="02000505000000020004" pitchFamily="2" charset="0"/>
              </a:rPr>
              <a:t>Trainer</a:t>
            </a:r>
          </a:p>
        </p:txBody>
      </p:sp>
      <p:sp>
        <p:nvSpPr>
          <p:cNvPr id="8" name="Rectangle 7"/>
          <p:cNvSpPr/>
          <p:nvPr/>
        </p:nvSpPr>
        <p:spPr>
          <a:xfrm rot="560493">
            <a:off x="6458332" y="2765718"/>
            <a:ext cx="1265090" cy="584775"/>
          </a:xfrm>
          <a:prstGeom prst="rect">
            <a:avLst/>
          </a:prstGeom>
        </p:spPr>
        <p:txBody>
          <a:bodyPr wrap="none">
            <a:spAutoFit/>
          </a:bodyPr>
          <a:lstStyle/>
          <a:p>
            <a:pPr>
              <a:spcBef>
                <a:spcPct val="0"/>
              </a:spcBef>
            </a:pPr>
            <a:r>
              <a:rPr lang="en-US" altLang="en-US" sz="3200" dirty="0">
                <a:solidFill>
                  <a:schemeClr val="bg1"/>
                </a:solidFill>
                <a:latin typeface="Architects Daughter" panose="02000505000000020004" pitchFamily="2" charset="0"/>
              </a:rPr>
              <a:t>Mom</a:t>
            </a:r>
          </a:p>
        </p:txBody>
      </p:sp>
      <p:sp>
        <p:nvSpPr>
          <p:cNvPr id="14" name="Rectangle 13"/>
          <p:cNvSpPr/>
          <p:nvPr/>
        </p:nvSpPr>
        <p:spPr>
          <a:xfrm>
            <a:off x="5324874" y="4076208"/>
            <a:ext cx="1056700" cy="584775"/>
          </a:xfrm>
          <a:prstGeom prst="rect">
            <a:avLst/>
          </a:prstGeom>
        </p:spPr>
        <p:txBody>
          <a:bodyPr wrap="none">
            <a:spAutoFit/>
          </a:bodyPr>
          <a:lstStyle/>
          <a:p>
            <a:pPr>
              <a:spcBef>
                <a:spcPct val="0"/>
              </a:spcBef>
            </a:pPr>
            <a:r>
              <a:rPr lang="en-US" altLang="en-US" sz="3200" dirty="0">
                <a:solidFill>
                  <a:schemeClr val="bg1"/>
                </a:solidFill>
                <a:latin typeface="Architects Daughter" panose="02000505000000020004" pitchFamily="2" charset="0"/>
              </a:rPr>
              <a:t>Lisa</a:t>
            </a:r>
          </a:p>
        </p:txBody>
      </p:sp>
      <p:sp>
        <p:nvSpPr>
          <p:cNvPr id="15" name="Rectangle 14"/>
          <p:cNvSpPr/>
          <p:nvPr/>
        </p:nvSpPr>
        <p:spPr>
          <a:xfrm>
            <a:off x="1092584" y="2427443"/>
            <a:ext cx="2122697" cy="1077218"/>
          </a:xfrm>
          <a:prstGeom prst="rect">
            <a:avLst/>
          </a:prstGeom>
        </p:spPr>
        <p:txBody>
          <a:bodyPr wrap="none">
            <a:spAutoFit/>
          </a:bodyPr>
          <a:lstStyle/>
          <a:p>
            <a:pPr algn="ctr">
              <a:spcBef>
                <a:spcPct val="0"/>
              </a:spcBef>
            </a:pPr>
            <a:r>
              <a:rPr lang="en-US" altLang="en-US" sz="3200" dirty="0">
                <a:solidFill>
                  <a:schemeClr val="bg1"/>
                </a:solidFill>
                <a:latin typeface="Architects Daughter" panose="02000505000000020004" pitchFamily="2" charset="0"/>
              </a:rPr>
              <a:t>Curriculum </a:t>
            </a:r>
          </a:p>
          <a:p>
            <a:pPr algn="ctr">
              <a:spcBef>
                <a:spcPct val="0"/>
              </a:spcBef>
            </a:pPr>
            <a:r>
              <a:rPr lang="en-US" altLang="en-US" sz="3200" dirty="0">
                <a:solidFill>
                  <a:schemeClr val="bg1"/>
                </a:solidFill>
                <a:latin typeface="Architects Daughter" panose="02000505000000020004" pitchFamily="2" charset="0"/>
              </a:rPr>
              <a:t>Director</a:t>
            </a:r>
          </a:p>
        </p:txBody>
      </p:sp>
    </p:spTree>
    <p:extLst>
      <p:ext uri="{BB962C8B-B14F-4D97-AF65-F5344CB8AC3E}">
        <p14:creationId xmlns:p14="http://schemas.microsoft.com/office/powerpoint/2010/main" val="30474694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FB2FCBB-4035-26CF-1592-7F31B957E7A0}"/>
              </a:ext>
            </a:extLst>
          </p:cNvPr>
          <p:cNvSpPr/>
          <p:nvPr/>
        </p:nvSpPr>
        <p:spPr>
          <a:xfrm>
            <a:off x="-225287" y="191628"/>
            <a:ext cx="9663927" cy="36626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01EE9371-943C-D5EF-CA0E-D4FD70104757}"/>
              </a:ext>
            </a:extLst>
          </p:cNvPr>
          <p:cNvSpPr txBox="1"/>
          <p:nvPr/>
        </p:nvSpPr>
        <p:spPr>
          <a:xfrm>
            <a:off x="0" y="106136"/>
            <a:ext cx="9126255" cy="461665"/>
          </a:xfrm>
          <a:prstGeom prst="rect">
            <a:avLst/>
          </a:prstGeom>
          <a:noFill/>
        </p:spPr>
        <p:txBody>
          <a:bodyPr wrap="square" rtlCol="0">
            <a:spAutoFit/>
          </a:bodyPr>
          <a:lstStyle/>
          <a:p>
            <a:pPr algn="ctr"/>
            <a:r>
              <a:rPr lang="en-US" sz="2400" dirty="0">
                <a:latin typeface="Century Gothic" panose="020B0502020202020204" pitchFamily="34" charset="0"/>
              </a:rPr>
              <a:t>Color-Coded Vocabulary Activity</a:t>
            </a:r>
          </a:p>
        </p:txBody>
      </p:sp>
      <p:sp>
        <p:nvSpPr>
          <p:cNvPr id="9" name="Rectangle 8">
            <a:extLst>
              <a:ext uri="{FF2B5EF4-FFF2-40B4-BE49-F238E27FC236}">
                <a16:creationId xmlns:a16="http://schemas.microsoft.com/office/drawing/2014/main" id="{9C8830FF-F0CB-3CB5-A118-1956492B332F}"/>
              </a:ext>
            </a:extLst>
          </p:cNvPr>
          <p:cNvSpPr/>
          <p:nvPr/>
        </p:nvSpPr>
        <p:spPr>
          <a:xfrm>
            <a:off x="52060" y="1149583"/>
            <a:ext cx="9022133" cy="2677656"/>
          </a:xfrm>
          <a:prstGeom prst="rect">
            <a:avLst/>
          </a:prstGeom>
        </p:spPr>
        <p:txBody>
          <a:bodyPr wrap="square">
            <a:spAutoFit/>
          </a:bodyPr>
          <a:lstStyle/>
          <a:p>
            <a:r>
              <a:rPr lang="en-US" sz="2400" b="1" dirty="0">
                <a:latin typeface="Century Gothic" panose="020B0502020202020204" pitchFamily="34" charset="0"/>
                <a:ea typeface="Times New Roman" panose="02020603050405020304" pitchFamily="18" charset="0"/>
              </a:rPr>
              <a:t>Directions: </a:t>
            </a:r>
            <a:r>
              <a:rPr lang="en-US" sz="2400" dirty="0">
                <a:latin typeface="Century Gothic" panose="020B0502020202020204" pitchFamily="34" charset="0"/>
                <a:ea typeface="Times New Roman" panose="02020603050405020304" pitchFamily="18" charset="0"/>
              </a:rPr>
              <a:t>Look at the terms on the Word Wall. Can you identify some of the terms already? If you can, write the term next to the correct definition. If you are 100% sure your definition is correct, color the definition green.  If you are unsure of the definition, color it yellow. If you don’t know the definition at all, leave the term blank, and color the definition red. </a:t>
            </a:r>
            <a:endParaRPr lang="en-US" sz="2400" dirty="0">
              <a:latin typeface="Century Gothic" panose="020B0502020202020204" pitchFamily="34" charset="0"/>
            </a:endParaRPr>
          </a:p>
        </p:txBody>
      </p:sp>
      <p:sp>
        <p:nvSpPr>
          <p:cNvPr id="11" name="TextBox 10">
            <a:extLst>
              <a:ext uri="{FF2B5EF4-FFF2-40B4-BE49-F238E27FC236}">
                <a16:creationId xmlns:a16="http://schemas.microsoft.com/office/drawing/2014/main" id="{67E7DD6D-820F-86A7-51A7-10BDBFBDE048}"/>
              </a:ext>
            </a:extLst>
          </p:cNvPr>
          <p:cNvSpPr txBox="1"/>
          <p:nvPr/>
        </p:nvSpPr>
        <p:spPr>
          <a:xfrm>
            <a:off x="5864294" y="8952372"/>
            <a:ext cx="1526944" cy="246221"/>
          </a:xfrm>
          <a:prstGeom prst="rect">
            <a:avLst/>
          </a:prstGeom>
          <a:noFill/>
        </p:spPr>
        <p:txBody>
          <a:bodyPr wrap="square" rtlCol="0">
            <a:spAutoFit/>
          </a:bodyPr>
          <a:lstStyle/>
          <a:p>
            <a:r>
              <a:rPr lang="en-US" sz="1000" dirty="0">
                <a:latin typeface="One Starry Night" pitchFamily="2" charset="0"/>
              </a:rPr>
              <a:t>Social Studies Success ®.</a:t>
            </a:r>
          </a:p>
        </p:txBody>
      </p:sp>
      <p:sp>
        <p:nvSpPr>
          <p:cNvPr id="13" name="Rectangle 12">
            <a:extLst>
              <a:ext uri="{FF2B5EF4-FFF2-40B4-BE49-F238E27FC236}">
                <a16:creationId xmlns:a16="http://schemas.microsoft.com/office/drawing/2014/main" id="{280197B4-4372-FF64-0DD1-C1FE1442B3A0}"/>
              </a:ext>
            </a:extLst>
          </p:cNvPr>
          <p:cNvSpPr/>
          <p:nvPr/>
        </p:nvSpPr>
        <p:spPr>
          <a:xfrm rot="19505155">
            <a:off x="158005" y="83172"/>
            <a:ext cx="1083951" cy="830997"/>
          </a:xfrm>
          <a:prstGeom prst="rect">
            <a:avLst/>
          </a:prstGeom>
        </p:spPr>
        <p:txBody>
          <a:bodyPr wrap="none">
            <a:spAutoFit/>
          </a:bodyPr>
          <a:lstStyle/>
          <a:p>
            <a:r>
              <a:rPr lang="en-US" sz="2400" dirty="0">
                <a:latin typeface="Bloomishly" pitchFamily="50" charset="0"/>
              </a:rPr>
              <a:t>Exploration</a:t>
            </a:r>
          </a:p>
          <a:p>
            <a:pPr algn="ctr"/>
            <a:r>
              <a:rPr lang="en-US" sz="2400" dirty="0">
                <a:latin typeface="Bloomishly" pitchFamily="50" charset="0"/>
              </a:rPr>
              <a:t>&amp; Conquest</a:t>
            </a:r>
          </a:p>
        </p:txBody>
      </p:sp>
      <p:pic>
        <p:nvPicPr>
          <p:cNvPr id="4" name="Picture 3" descr="A ship in the ocean&#10;&#10;AI-generated content may be incorrect.">
            <a:extLst>
              <a:ext uri="{FF2B5EF4-FFF2-40B4-BE49-F238E27FC236}">
                <a16:creationId xmlns:a16="http://schemas.microsoft.com/office/drawing/2014/main" id="{7E9B098E-EFB4-89D9-D54B-D36390BDC1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9582" y="3465574"/>
            <a:ext cx="2627226" cy="19704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descr="A group of houses in a green field&#10;&#10;AI-generated content may be incorrect.">
            <a:extLst>
              <a:ext uri="{FF2B5EF4-FFF2-40B4-BE49-F238E27FC236}">
                <a16:creationId xmlns:a16="http://schemas.microsoft.com/office/drawing/2014/main" id="{CA58A458-65E1-F968-A004-0CCB0D8EB4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9371" y="4540583"/>
            <a:ext cx="2627226" cy="19704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11" descr="A group of men in armor&#10;&#10;AI-generated content may be incorrect.">
            <a:extLst>
              <a:ext uri="{FF2B5EF4-FFF2-40B4-BE49-F238E27FC236}">
                <a16:creationId xmlns:a16="http://schemas.microsoft.com/office/drawing/2014/main" id="{ED910D4D-1085-50EB-CE20-68396ED278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86078" y="4707724"/>
            <a:ext cx="2627226" cy="19704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169493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75F32B1-3A42-43C4-B847-88493692A51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263" t="7463" r="5769" b="8818"/>
          <a:stretch/>
        </p:blipFill>
        <p:spPr>
          <a:xfrm>
            <a:off x="1105279" y="1211537"/>
            <a:ext cx="7513393" cy="48891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7" name="Group 6">
            <a:extLst>
              <a:ext uri="{FF2B5EF4-FFF2-40B4-BE49-F238E27FC236}">
                <a16:creationId xmlns:a16="http://schemas.microsoft.com/office/drawing/2014/main" id="{7C32E961-9A23-4251-B082-A64BBA1A1EE5}"/>
              </a:ext>
            </a:extLst>
          </p:cNvPr>
          <p:cNvGrpSpPr/>
          <p:nvPr/>
        </p:nvGrpSpPr>
        <p:grpSpPr>
          <a:xfrm>
            <a:off x="2707751" y="3922253"/>
            <a:ext cx="1953939" cy="1508760"/>
            <a:chOff x="-4419600" y="3886200"/>
            <a:chExt cx="2407879" cy="1874520"/>
          </a:xfrm>
          <a:solidFill>
            <a:schemeClr val="accent6">
              <a:lumMod val="75000"/>
            </a:schemeClr>
          </a:solidFill>
        </p:grpSpPr>
        <p:sp>
          <p:nvSpPr>
            <p:cNvPr id="8" name="Rectangle 7">
              <a:extLst>
                <a:ext uri="{FF2B5EF4-FFF2-40B4-BE49-F238E27FC236}">
                  <a16:creationId xmlns:a16="http://schemas.microsoft.com/office/drawing/2014/main" id="{0B68E2A5-1519-4B47-8F59-8CEE273B9D9B}"/>
                </a:ext>
              </a:extLst>
            </p:cNvPr>
            <p:cNvSpPr/>
            <p:nvPr/>
          </p:nvSpPr>
          <p:spPr>
            <a:xfrm>
              <a:off x="-3871004" y="3886200"/>
              <a:ext cx="1859283" cy="5791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46E95D1-F893-4457-BAD2-92FB8A92A308}"/>
                </a:ext>
              </a:extLst>
            </p:cNvPr>
            <p:cNvSpPr/>
            <p:nvPr/>
          </p:nvSpPr>
          <p:spPr>
            <a:xfrm rot="16200000">
              <a:off x="-5059680" y="4541520"/>
              <a:ext cx="1859280" cy="5791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3" name="Rectangle 12">
            <a:extLst>
              <a:ext uri="{FF2B5EF4-FFF2-40B4-BE49-F238E27FC236}">
                <a16:creationId xmlns:a16="http://schemas.microsoft.com/office/drawing/2014/main" id="{7ED803E1-2D77-4757-8E9D-95932B030E26}"/>
              </a:ext>
            </a:extLst>
          </p:cNvPr>
          <p:cNvSpPr/>
          <p:nvPr/>
        </p:nvSpPr>
        <p:spPr>
          <a:xfrm rot="16200000">
            <a:off x="3260995" y="4668589"/>
            <a:ext cx="1496494" cy="469942"/>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97CE85E8-3946-415C-9CC6-488DA6E0FA40}"/>
              </a:ext>
            </a:extLst>
          </p:cNvPr>
          <p:cNvSpPr/>
          <p:nvPr/>
        </p:nvSpPr>
        <p:spPr>
          <a:xfrm>
            <a:off x="2455535" y="5208308"/>
            <a:ext cx="1496494" cy="469942"/>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8">
            <a:extLst>
              <a:ext uri="{FF2B5EF4-FFF2-40B4-BE49-F238E27FC236}">
                <a16:creationId xmlns:a16="http://schemas.microsoft.com/office/drawing/2014/main" id="{A2279C14-F318-9B28-B43B-B70DF9C650AB}"/>
              </a:ext>
            </a:extLst>
          </p:cNvPr>
          <p:cNvSpPr txBox="1">
            <a:spLocks noChangeArrowheads="1"/>
          </p:cNvSpPr>
          <p:nvPr/>
        </p:nvSpPr>
        <p:spPr bwMode="auto">
          <a:xfrm>
            <a:off x="285750" y="225425"/>
            <a:ext cx="8905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en-US" altLang="en-US" sz="2800" dirty="0">
                <a:latin typeface="Goudy Stout" panose="0202090407030B020401" pitchFamily="18" charset="0"/>
                <a:ea typeface="MS PGothic" panose="020B0600070205080204" pitchFamily="34" charset="-128"/>
              </a:rPr>
              <a:t>Crop-it</a:t>
            </a:r>
          </a:p>
        </p:txBody>
      </p:sp>
      <p:sp>
        <p:nvSpPr>
          <p:cNvPr id="3" name="Rectangle 2">
            <a:extLst>
              <a:ext uri="{FF2B5EF4-FFF2-40B4-BE49-F238E27FC236}">
                <a16:creationId xmlns:a16="http://schemas.microsoft.com/office/drawing/2014/main" id="{4CCBAAC5-8363-1801-B34C-39F4D7ED84F8}"/>
              </a:ext>
            </a:extLst>
          </p:cNvPr>
          <p:cNvSpPr/>
          <p:nvPr/>
        </p:nvSpPr>
        <p:spPr>
          <a:xfrm>
            <a:off x="3521075" y="695325"/>
            <a:ext cx="5562600" cy="5397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Tree>
    <p:extLst>
      <p:ext uri="{BB962C8B-B14F-4D97-AF65-F5344CB8AC3E}">
        <p14:creationId xmlns:p14="http://schemas.microsoft.com/office/powerpoint/2010/main" val="15772219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2EB99BA-1C38-4865-B1CE-059A2882898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263" t="7463" r="5769" b="8818"/>
          <a:stretch/>
        </p:blipFill>
        <p:spPr>
          <a:xfrm>
            <a:off x="38272" y="0"/>
            <a:ext cx="9105728" cy="68579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1772543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AF02AAE-930A-7E7B-75BD-B73561F86D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230" y="1205693"/>
            <a:ext cx="3575872" cy="47678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extBox 8">
            <a:extLst>
              <a:ext uri="{FF2B5EF4-FFF2-40B4-BE49-F238E27FC236}">
                <a16:creationId xmlns:a16="http://schemas.microsoft.com/office/drawing/2014/main" id="{69DD65F0-A245-46B2-B81B-5BE4C54FE4ED}"/>
              </a:ext>
            </a:extLst>
          </p:cNvPr>
          <p:cNvSpPr txBox="1">
            <a:spLocks noChangeArrowheads="1"/>
          </p:cNvSpPr>
          <p:nvPr/>
        </p:nvSpPr>
        <p:spPr bwMode="auto">
          <a:xfrm>
            <a:off x="285750" y="225425"/>
            <a:ext cx="8905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en-US" altLang="en-US" sz="2800" dirty="0">
                <a:latin typeface="Goudy Stout" panose="0202090407030B020401" pitchFamily="18" charset="0"/>
                <a:ea typeface="MS PGothic" panose="020B0600070205080204" pitchFamily="34" charset="-128"/>
              </a:rPr>
              <a:t>Rainbow Reading</a:t>
            </a:r>
          </a:p>
        </p:txBody>
      </p:sp>
      <p:sp>
        <p:nvSpPr>
          <p:cNvPr id="3" name="Rectangle 2">
            <a:extLst>
              <a:ext uri="{FF2B5EF4-FFF2-40B4-BE49-F238E27FC236}">
                <a16:creationId xmlns:a16="http://schemas.microsoft.com/office/drawing/2014/main" id="{18EDD808-DD54-492C-9271-023FCC05068F}"/>
              </a:ext>
            </a:extLst>
          </p:cNvPr>
          <p:cNvSpPr/>
          <p:nvPr/>
        </p:nvSpPr>
        <p:spPr>
          <a:xfrm>
            <a:off x="3521075" y="695325"/>
            <a:ext cx="5562600" cy="5397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4" name="TextBox 3">
            <a:extLst>
              <a:ext uri="{FF2B5EF4-FFF2-40B4-BE49-F238E27FC236}">
                <a16:creationId xmlns:a16="http://schemas.microsoft.com/office/drawing/2014/main" id="{94001FE5-64CA-648D-783D-E09EAEEBF23E}"/>
              </a:ext>
            </a:extLst>
          </p:cNvPr>
          <p:cNvSpPr txBox="1"/>
          <p:nvPr/>
        </p:nvSpPr>
        <p:spPr>
          <a:xfrm>
            <a:off x="4399209" y="1120792"/>
            <a:ext cx="4710339" cy="1569660"/>
          </a:xfrm>
          <a:prstGeom prst="rect">
            <a:avLst/>
          </a:prstGeom>
          <a:noFill/>
        </p:spPr>
        <p:txBody>
          <a:bodyPr wrap="square" rtlCol="0">
            <a:spAutoFit/>
          </a:bodyPr>
          <a:lstStyle/>
          <a:p>
            <a:r>
              <a:rPr lang="en-US" sz="3200" dirty="0">
                <a:latin typeface="Abscissa" panose="00000400000000000000" pitchFamily="2" charset="0"/>
              </a:rPr>
              <a:t>Use your colored pencils to color each question a different color.</a:t>
            </a:r>
          </a:p>
        </p:txBody>
      </p:sp>
      <p:sp>
        <p:nvSpPr>
          <p:cNvPr id="13" name="Rectangle 12">
            <a:extLst>
              <a:ext uri="{FF2B5EF4-FFF2-40B4-BE49-F238E27FC236}">
                <a16:creationId xmlns:a16="http://schemas.microsoft.com/office/drawing/2014/main" id="{28888915-055A-3AAF-1839-9878EC8F980E}"/>
              </a:ext>
            </a:extLst>
          </p:cNvPr>
          <p:cNvSpPr/>
          <p:nvPr/>
        </p:nvSpPr>
        <p:spPr>
          <a:xfrm>
            <a:off x="2001037" y="5204269"/>
            <a:ext cx="1327468" cy="137689"/>
          </a:xfrm>
          <a:prstGeom prst="rect">
            <a:avLst/>
          </a:prstGeom>
          <a:solidFill>
            <a:srgbClr val="ED7D31">
              <a:alpha val="2392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64F6D370-81C6-BF76-8E88-917C172F3CB9}"/>
              </a:ext>
            </a:extLst>
          </p:cNvPr>
          <p:cNvSpPr/>
          <p:nvPr/>
        </p:nvSpPr>
        <p:spPr>
          <a:xfrm>
            <a:off x="2791805" y="5439875"/>
            <a:ext cx="536700" cy="137689"/>
          </a:xfrm>
          <a:prstGeom prst="rect">
            <a:avLst/>
          </a:prstGeom>
          <a:solidFill>
            <a:srgbClr val="00B050">
              <a:alpha val="2392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96AA1BFD-4AF2-3697-CE38-EC2FFD60369D}"/>
              </a:ext>
            </a:extLst>
          </p:cNvPr>
          <p:cNvSpPr/>
          <p:nvPr/>
        </p:nvSpPr>
        <p:spPr>
          <a:xfrm>
            <a:off x="1126728" y="5562679"/>
            <a:ext cx="622292" cy="89628"/>
          </a:xfrm>
          <a:prstGeom prst="rect">
            <a:avLst/>
          </a:prstGeom>
          <a:solidFill>
            <a:srgbClr val="00B050">
              <a:alpha val="2392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D6B6FB16-B1D2-B983-9350-6C7C4F729597}"/>
              </a:ext>
            </a:extLst>
          </p:cNvPr>
          <p:cNvSpPr/>
          <p:nvPr/>
        </p:nvSpPr>
        <p:spPr>
          <a:xfrm>
            <a:off x="1126728" y="5327501"/>
            <a:ext cx="1034438" cy="147692"/>
          </a:xfrm>
          <a:prstGeom prst="rect">
            <a:avLst/>
          </a:prstGeom>
          <a:solidFill>
            <a:srgbClr val="ED7D31">
              <a:alpha val="2392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3A9E44C0-B41A-97EE-1054-DDD5392EFA8C}"/>
              </a:ext>
            </a:extLst>
          </p:cNvPr>
          <p:cNvSpPr/>
          <p:nvPr/>
        </p:nvSpPr>
        <p:spPr>
          <a:xfrm>
            <a:off x="1126729" y="5427770"/>
            <a:ext cx="1739210" cy="124478"/>
          </a:xfrm>
          <a:prstGeom prst="rect">
            <a:avLst/>
          </a:prstGeom>
          <a:solidFill>
            <a:schemeClr val="accent1">
              <a:alpha val="2392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3F0A1A73-F8F6-B387-3EB4-D81AC53F5333}"/>
              </a:ext>
            </a:extLst>
          </p:cNvPr>
          <p:cNvSpPr/>
          <p:nvPr/>
        </p:nvSpPr>
        <p:spPr>
          <a:xfrm>
            <a:off x="2161167" y="5340713"/>
            <a:ext cx="1257094" cy="124478"/>
          </a:xfrm>
          <a:prstGeom prst="rect">
            <a:avLst/>
          </a:prstGeom>
          <a:solidFill>
            <a:srgbClr val="FFFF00">
              <a:alpha val="2392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774732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5B279-A5D1-9B03-94E2-E9320F6D85DE}"/>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4DB0C587-C2E0-1AC8-FB93-80AF7593AD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215" y="880850"/>
            <a:ext cx="3932994" cy="52439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extBox 8">
            <a:extLst>
              <a:ext uri="{FF2B5EF4-FFF2-40B4-BE49-F238E27FC236}">
                <a16:creationId xmlns:a16="http://schemas.microsoft.com/office/drawing/2014/main" id="{58FBCDF5-C365-5191-E98B-A5482CE03D5A}"/>
              </a:ext>
            </a:extLst>
          </p:cNvPr>
          <p:cNvSpPr txBox="1">
            <a:spLocks noChangeArrowheads="1"/>
          </p:cNvSpPr>
          <p:nvPr/>
        </p:nvSpPr>
        <p:spPr bwMode="auto">
          <a:xfrm>
            <a:off x="285750" y="225425"/>
            <a:ext cx="8905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en-US" altLang="en-US" sz="2800" dirty="0">
                <a:latin typeface="Goudy Stout" panose="0202090407030B020401" pitchFamily="18" charset="0"/>
                <a:ea typeface="MS PGothic" panose="020B0600070205080204" pitchFamily="34" charset="-128"/>
              </a:rPr>
              <a:t>Rainbow Reading</a:t>
            </a:r>
          </a:p>
        </p:txBody>
      </p:sp>
      <p:sp>
        <p:nvSpPr>
          <p:cNvPr id="3" name="Rectangle 2">
            <a:extLst>
              <a:ext uri="{FF2B5EF4-FFF2-40B4-BE49-F238E27FC236}">
                <a16:creationId xmlns:a16="http://schemas.microsoft.com/office/drawing/2014/main" id="{5CAB9352-3115-C879-AE5C-CC1482CD87AD}"/>
              </a:ext>
            </a:extLst>
          </p:cNvPr>
          <p:cNvSpPr/>
          <p:nvPr/>
        </p:nvSpPr>
        <p:spPr>
          <a:xfrm>
            <a:off x="3521075" y="695325"/>
            <a:ext cx="5562600" cy="5397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4" name="TextBox 3">
            <a:extLst>
              <a:ext uri="{FF2B5EF4-FFF2-40B4-BE49-F238E27FC236}">
                <a16:creationId xmlns:a16="http://schemas.microsoft.com/office/drawing/2014/main" id="{530781CF-CD88-C7F0-8D70-5BE2D6636E00}"/>
              </a:ext>
            </a:extLst>
          </p:cNvPr>
          <p:cNvSpPr txBox="1"/>
          <p:nvPr/>
        </p:nvSpPr>
        <p:spPr>
          <a:xfrm>
            <a:off x="4399209" y="1120792"/>
            <a:ext cx="4710339" cy="1569660"/>
          </a:xfrm>
          <a:prstGeom prst="rect">
            <a:avLst/>
          </a:prstGeom>
          <a:noFill/>
        </p:spPr>
        <p:txBody>
          <a:bodyPr wrap="square" rtlCol="0">
            <a:spAutoFit/>
          </a:bodyPr>
          <a:lstStyle/>
          <a:p>
            <a:r>
              <a:rPr lang="en-US" sz="3200" dirty="0">
                <a:latin typeface="Abscissa" panose="00000400000000000000" pitchFamily="2" charset="0"/>
              </a:rPr>
              <a:t>Use your colored pencils to color the answers to each question. </a:t>
            </a:r>
          </a:p>
        </p:txBody>
      </p:sp>
      <p:sp>
        <p:nvSpPr>
          <p:cNvPr id="13" name="Rectangle 12">
            <a:extLst>
              <a:ext uri="{FF2B5EF4-FFF2-40B4-BE49-F238E27FC236}">
                <a16:creationId xmlns:a16="http://schemas.microsoft.com/office/drawing/2014/main" id="{3DFB9F48-149F-2296-7E3C-ACD2BF75E932}"/>
              </a:ext>
            </a:extLst>
          </p:cNvPr>
          <p:cNvSpPr/>
          <p:nvPr/>
        </p:nvSpPr>
        <p:spPr>
          <a:xfrm>
            <a:off x="859387" y="1786108"/>
            <a:ext cx="1951319" cy="140884"/>
          </a:xfrm>
          <a:prstGeom prst="rect">
            <a:avLst/>
          </a:prstGeom>
          <a:solidFill>
            <a:srgbClr val="ED7D31">
              <a:alpha val="2392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FA9DC15E-9BED-36D9-8F76-009DD5418AE6}"/>
              </a:ext>
            </a:extLst>
          </p:cNvPr>
          <p:cNvSpPr/>
          <p:nvPr/>
        </p:nvSpPr>
        <p:spPr>
          <a:xfrm>
            <a:off x="-3541904" y="2609577"/>
            <a:ext cx="1793495" cy="147692"/>
          </a:xfrm>
          <a:prstGeom prst="rect">
            <a:avLst/>
          </a:prstGeom>
          <a:solidFill>
            <a:schemeClr val="accent1">
              <a:alpha val="2392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164057C9-8AE0-EA96-B982-4EE6839D4ECC}"/>
              </a:ext>
            </a:extLst>
          </p:cNvPr>
          <p:cNvSpPr/>
          <p:nvPr/>
        </p:nvSpPr>
        <p:spPr>
          <a:xfrm>
            <a:off x="-1780246" y="2619252"/>
            <a:ext cx="536700" cy="137689"/>
          </a:xfrm>
          <a:prstGeom prst="rect">
            <a:avLst/>
          </a:prstGeom>
          <a:solidFill>
            <a:srgbClr val="00B050">
              <a:alpha val="2392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25185D71-4D25-1C35-81F6-78804BDC5C63}"/>
              </a:ext>
            </a:extLst>
          </p:cNvPr>
          <p:cNvSpPr/>
          <p:nvPr/>
        </p:nvSpPr>
        <p:spPr>
          <a:xfrm>
            <a:off x="-4869372" y="2756941"/>
            <a:ext cx="2188912" cy="147692"/>
          </a:xfrm>
          <a:prstGeom prst="rect">
            <a:avLst/>
          </a:prstGeom>
          <a:solidFill>
            <a:srgbClr val="00B050">
              <a:alpha val="2392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BF0AA96F-8830-D1BF-9145-C96BF23F6D7A}"/>
              </a:ext>
            </a:extLst>
          </p:cNvPr>
          <p:cNvSpPr/>
          <p:nvPr/>
        </p:nvSpPr>
        <p:spPr>
          <a:xfrm>
            <a:off x="-4869372" y="3318829"/>
            <a:ext cx="1034438" cy="147692"/>
          </a:xfrm>
          <a:prstGeom prst="rect">
            <a:avLst/>
          </a:prstGeom>
          <a:solidFill>
            <a:srgbClr val="ED7D31">
              <a:alpha val="2392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AE4681E6-1AC8-FFD7-824E-B9BB41273ABB}"/>
              </a:ext>
            </a:extLst>
          </p:cNvPr>
          <p:cNvSpPr/>
          <p:nvPr/>
        </p:nvSpPr>
        <p:spPr>
          <a:xfrm>
            <a:off x="-4894353" y="3442212"/>
            <a:ext cx="2058551" cy="121269"/>
          </a:xfrm>
          <a:prstGeom prst="rect">
            <a:avLst/>
          </a:prstGeom>
          <a:solidFill>
            <a:schemeClr val="accent1">
              <a:alpha val="2392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C530C1DA-F035-95F4-FDDF-EEAD6B3E466F}"/>
              </a:ext>
            </a:extLst>
          </p:cNvPr>
          <p:cNvSpPr/>
          <p:nvPr/>
        </p:nvSpPr>
        <p:spPr>
          <a:xfrm>
            <a:off x="-3834934" y="3335249"/>
            <a:ext cx="2559614" cy="121269"/>
          </a:xfrm>
          <a:prstGeom prst="rect">
            <a:avLst/>
          </a:prstGeom>
          <a:solidFill>
            <a:srgbClr val="00B050">
              <a:alpha val="2392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8F0D0DFF-5FDB-F81B-F758-C70164C980BB}"/>
              </a:ext>
            </a:extLst>
          </p:cNvPr>
          <p:cNvSpPr/>
          <p:nvPr/>
        </p:nvSpPr>
        <p:spPr>
          <a:xfrm>
            <a:off x="-2853456" y="3429000"/>
            <a:ext cx="1578135" cy="134481"/>
          </a:xfrm>
          <a:prstGeom prst="rect">
            <a:avLst/>
          </a:prstGeom>
          <a:solidFill>
            <a:srgbClr val="FFFF00">
              <a:alpha val="2392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4F4B9243-DCF3-423A-8953-2876E62C88B1}"/>
              </a:ext>
            </a:extLst>
          </p:cNvPr>
          <p:cNvSpPr/>
          <p:nvPr/>
        </p:nvSpPr>
        <p:spPr>
          <a:xfrm>
            <a:off x="2297817" y="1689111"/>
            <a:ext cx="678586" cy="96997"/>
          </a:xfrm>
          <a:prstGeom prst="rect">
            <a:avLst/>
          </a:prstGeom>
          <a:solidFill>
            <a:srgbClr val="ED7D31">
              <a:alpha val="2392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862F6EA-A9C8-7853-63B3-881E84199518}"/>
              </a:ext>
            </a:extLst>
          </p:cNvPr>
          <p:cNvSpPr/>
          <p:nvPr/>
        </p:nvSpPr>
        <p:spPr>
          <a:xfrm>
            <a:off x="859387" y="1936308"/>
            <a:ext cx="678586" cy="96997"/>
          </a:xfrm>
          <a:prstGeom prst="rect">
            <a:avLst/>
          </a:prstGeom>
          <a:solidFill>
            <a:srgbClr val="ED7D31">
              <a:alpha val="2392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155939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8">
            <a:extLst>
              <a:ext uri="{FF2B5EF4-FFF2-40B4-BE49-F238E27FC236}">
                <a16:creationId xmlns:a16="http://schemas.microsoft.com/office/drawing/2014/main" id="{5F1BE90A-16D0-42D2-9F56-D9B0D0EBF053}"/>
              </a:ext>
            </a:extLst>
          </p:cNvPr>
          <p:cNvSpPr txBox="1">
            <a:spLocks noChangeArrowheads="1"/>
          </p:cNvSpPr>
          <p:nvPr/>
        </p:nvSpPr>
        <p:spPr bwMode="auto">
          <a:xfrm>
            <a:off x="285750" y="225425"/>
            <a:ext cx="8905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en-US" altLang="en-US" sz="2800" dirty="0">
                <a:latin typeface="Goudy Stout" panose="0202090407030B020401" pitchFamily="18" charset="0"/>
                <a:ea typeface="MS PGothic" panose="020B0600070205080204" pitchFamily="34" charset="-128"/>
              </a:rPr>
              <a:t>Notes</a:t>
            </a:r>
          </a:p>
        </p:txBody>
      </p:sp>
      <p:sp>
        <p:nvSpPr>
          <p:cNvPr id="3" name="Rectangle 2">
            <a:extLst>
              <a:ext uri="{FF2B5EF4-FFF2-40B4-BE49-F238E27FC236}">
                <a16:creationId xmlns:a16="http://schemas.microsoft.com/office/drawing/2014/main" id="{196C34AB-0BD8-4F91-82BD-9E54B9952411}"/>
              </a:ext>
            </a:extLst>
          </p:cNvPr>
          <p:cNvSpPr/>
          <p:nvPr/>
        </p:nvSpPr>
        <p:spPr>
          <a:xfrm>
            <a:off x="3521075" y="695325"/>
            <a:ext cx="5562600" cy="5397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pic>
        <p:nvPicPr>
          <p:cNvPr id="5" name="Picture 4">
            <a:extLst>
              <a:ext uri="{FF2B5EF4-FFF2-40B4-BE49-F238E27FC236}">
                <a16:creationId xmlns:a16="http://schemas.microsoft.com/office/drawing/2014/main" id="{FEE0C76E-BFE1-B34E-DC10-1DC99E6A8B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000250" y="361950"/>
            <a:ext cx="5143500" cy="6858000"/>
          </a:xfrm>
          <a:prstGeom prst="rect">
            <a:avLst/>
          </a:prstGeom>
        </p:spPr>
      </p:pic>
    </p:spTree>
    <p:extLst>
      <p:ext uri="{BB962C8B-B14F-4D97-AF65-F5344CB8AC3E}">
        <p14:creationId xmlns:p14="http://schemas.microsoft.com/office/powerpoint/2010/main" val="23375714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8">
            <a:extLst>
              <a:ext uri="{FF2B5EF4-FFF2-40B4-BE49-F238E27FC236}">
                <a16:creationId xmlns:a16="http://schemas.microsoft.com/office/drawing/2014/main" id="{437FF5E3-7DA9-4E31-AAB4-BB2081EB3140}"/>
              </a:ext>
            </a:extLst>
          </p:cNvPr>
          <p:cNvSpPr txBox="1">
            <a:spLocks noChangeArrowheads="1"/>
          </p:cNvSpPr>
          <p:nvPr/>
        </p:nvSpPr>
        <p:spPr bwMode="auto">
          <a:xfrm>
            <a:off x="285750" y="225425"/>
            <a:ext cx="8905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en-US" altLang="en-US" sz="2800" dirty="0">
                <a:latin typeface="Goudy Stout" panose="0202090407030B020401" pitchFamily="18" charset="0"/>
                <a:ea typeface="MS PGothic" panose="020B0600070205080204" pitchFamily="34" charset="-128"/>
              </a:rPr>
              <a:t>Hexagonal Thinking</a:t>
            </a:r>
          </a:p>
        </p:txBody>
      </p:sp>
      <p:sp>
        <p:nvSpPr>
          <p:cNvPr id="3" name="Rectangle 2">
            <a:extLst>
              <a:ext uri="{FF2B5EF4-FFF2-40B4-BE49-F238E27FC236}">
                <a16:creationId xmlns:a16="http://schemas.microsoft.com/office/drawing/2014/main" id="{83B4A8D4-F89A-4B1A-B9A5-AF544A60AF47}"/>
              </a:ext>
            </a:extLst>
          </p:cNvPr>
          <p:cNvSpPr/>
          <p:nvPr/>
        </p:nvSpPr>
        <p:spPr>
          <a:xfrm>
            <a:off x="3521075" y="695325"/>
            <a:ext cx="5562600" cy="5397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4" name="TextBox 3">
            <a:extLst>
              <a:ext uri="{FF2B5EF4-FFF2-40B4-BE49-F238E27FC236}">
                <a16:creationId xmlns:a16="http://schemas.microsoft.com/office/drawing/2014/main" id="{CB18CFA0-7AEF-42DF-8FB0-D8B383D87D6C}"/>
              </a:ext>
            </a:extLst>
          </p:cNvPr>
          <p:cNvSpPr txBox="1"/>
          <p:nvPr>
            <p:custDataLst>
              <p:tags r:id="rId1"/>
            </p:custDataLst>
          </p:nvPr>
        </p:nvSpPr>
        <p:spPr>
          <a:xfrm>
            <a:off x="5846618" y="1327538"/>
            <a:ext cx="3195926" cy="4154984"/>
          </a:xfrm>
          <a:prstGeom prst="rect">
            <a:avLst/>
          </a:prstGeom>
          <a:noFill/>
        </p:spPr>
        <p:txBody>
          <a:bodyPr wrap="square" rtlCol="0">
            <a:spAutoFit/>
          </a:bodyPr>
          <a:lstStyle/>
          <a:p>
            <a:r>
              <a:rPr lang="en-US" sz="4400" dirty="0">
                <a:latin typeface="Chief Blueprint" panose="020B0500000000000000" pitchFamily="34" charset="0"/>
              </a:rPr>
              <a:t>Make connections between the hexagon shapes.  </a:t>
            </a:r>
          </a:p>
        </p:txBody>
      </p:sp>
      <p:pic>
        <p:nvPicPr>
          <p:cNvPr id="5" name="Picture 4">
            <a:extLst>
              <a:ext uri="{FF2B5EF4-FFF2-40B4-BE49-F238E27FC236}">
                <a16:creationId xmlns:a16="http://schemas.microsoft.com/office/drawing/2014/main" id="{8C52C2BF-6B7A-4311-A39D-0EC452CD4F62}"/>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Lst>
          </a:blip>
          <a:srcRect t="20337" b="13906"/>
          <a:stretch/>
        </p:blipFill>
        <p:spPr>
          <a:xfrm>
            <a:off x="285750" y="1178314"/>
            <a:ext cx="5376121" cy="51305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447404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CB18FA7-C31C-40BD-B883-E2BD84810EB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0985" b="2"/>
          <a:stretch/>
        </p:blipFill>
        <p:spPr>
          <a:xfrm>
            <a:off x="20" y="1282"/>
            <a:ext cx="9143980" cy="6856718"/>
          </a:xfrm>
          <a:prstGeom prst="rect">
            <a:avLst/>
          </a:prstGeom>
        </p:spPr>
      </p:pic>
      <p:sp>
        <p:nvSpPr>
          <p:cNvPr id="5" name="TextBox 4">
            <a:extLst>
              <a:ext uri="{FF2B5EF4-FFF2-40B4-BE49-F238E27FC236}">
                <a16:creationId xmlns:a16="http://schemas.microsoft.com/office/drawing/2014/main" id="{4A61C680-802F-40C4-B9EF-7A8FDCC3BBC7}"/>
              </a:ext>
            </a:extLst>
          </p:cNvPr>
          <p:cNvSpPr txBox="1"/>
          <p:nvPr>
            <p:custDataLst>
              <p:tags r:id="rId1"/>
            </p:custDataLst>
          </p:nvPr>
        </p:nvSpPr>
        <p:spPr>
          <a:xfrm>
            <a:off x="4818917" y="1918686"/>
            <a:ext cx="3258918" cy="2215991"/>
          </a:xfrm>
          <a:prstGeom prst="rect">
            <a:avLst/>
          </a:prstGeom>
          <a:noFill/>
        </p:spPr>
        <p:txBody>
          <a:bodyPr wrap="square" rtlCol="0">
            <a:spAutoFit/>
          </a:bodyPr>
          <a:lstStyle/>
          <a:p>
            <a:r>
              <a:rPr lang="en-US" sz="13800" dirty="0">
                <a:solidFill>
                  <a:schemeClr val="bg1"/>
                </a:solidFill>
                <a:latin typeface="Bloomishly" pitchFamily="50" charset="0"/>
              </a:rPr>
              <a:t>Play</a:t>
            </a:r>
          </a:p>
        </p:txBody>
      </p:sp>
    </p:spTree>
    <p:extLst>
      <p:ext uri="{BB962C8B-B14F-4D97-AF65-F5344CB8AC3E}">
        <p14:creationId xmlns:p14="http://schemas.microsoft.com/office/powerpoint/2010/main" val="34234645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C9F07-6A52-D15F-9921-EBBBE9B4984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78CD1AE4-999B-77B7-8313-FD89B477C4F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741" b="99237" l="9993" r="94574"/>
                    </a14:imgEffect>
                  </a14:imgLayer>
                </a14:imgProps>
              </a:ext>
            </a:extLst>
          </a:blip>
          <a:stretch>
            <a:fillRect/>
          </a:stretch>
        </p:blipFill>
        <p:spPr>
          <a:xfrm>
            <a:off x="-2736273" y="-378688"/>
            <a:ext cx="10979727" cy="7319818"/>
          </a:xfrm>
          <a:prstGeom prst="rect">
            <a:avLst/>
          </a:prstGeom>
        </p:spPr>
      </p:pic>
      <p:sp>
        <p:nvSpPr>
          <p:cNvPr id="4" name="TextBox 3">
            <a:extLst>
              <a:ext uri="{FF2B5EF4-FFF2-40B4-BE49-F238E27FC236}">
                <a16:creationId xmlns:a16="http://schemas.microsoft.com/office/drawing/2014/main" id="{78498491-FDED-6304-54A4-40C12A442C14}"/>
              </a:ext>
            </a:extLst>
          </p:cNvPr>
          <p:cNvSpPr txBox="1">
            <a:spLocks noChangeArrowheads="1"/>
          </p:cNvSpPr>
          <p:nvPr/>
        </p:nvSpPr>
        <p:spPr bwMode="auto">
          <a:xfrm>
            <a:off x="3165764" y="159327"/>
            <a:ext cx="5978236"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a:spcBef>
                <a:spcPct val="0"/>
              </a:spcBef>
              <a:buFontTx/>
              <a:buNone/>
            </a:pPr>
            <a:r>
              <a:rPr lang="en-US" altLang="en-US" sz="5400" dirty="0"/>
              <a:t>The Reading Cycle</a:t>
            </a:r>
          </a:p>
        </p:txBody>
      </p:sp>
      <p:sp>
        <p:nvSpPr>
          <p:cNvPr id="5" name="TextBox 4">
            <a:extLst>
              <a:ext uri="{FF2B5EF4-FFF2-40B4-BE49-F238E27FC236}">
                <a16:creationId xmlns:a16="http://schemas.microsoft.com/office/drawing/2014/main" id="{B54108B0-5084-4A13-6879-6C7D6B73C67A}"/>
              </a:ext>
            </a:extLst>
          </p:cNvPr>
          <p:cNvSpPr txBox="1"/>
          <p:nvPr/>
        </p:nvSpPr>
        <p:spPr>
          <a:xfrm>
            <a:off x="4904509" y="2175164"/>
            <a:ext cx="4142509" cy="2123658"/>
          </a:xfrm>
          <a:prstGeom prst="rect">
            <a:avLst/>
          </a:prstGeom>
          <a:noFill/>
        </p:spPr>
        <p:txBody>
          <a:bodyPr wrap="square" rtlCol="0">
            <a:spAutoFit/>
          </a:bodyPr>
          <a:lstStyle/>
          <a:p>
            <a:pPr marL="285750" indent="-285750">
              <a:buFont typeface="Arial" panose="020B0604020202020204" pitchFamily="34" charset="0"/>
              <a:buChar char="•"/>
            </a:pPr>
            <a:r>
              <a:rPr lang="en-US" sz="4400" dirty="0"/>
              <a:t>Before Reading</a:t>
            </a:r>
          </a:p>
          <a:p>
            <a:pPr marL="285750" indent="-285750">
              <a:buFont typeface="Arial" panose="020B0604020202020204" pitchFamily="34" charset="0"/>
              <a:buChar char="•"/>
            </a:pPr>
            <a:r>
              <a:rPr lang="en-US" sz="4400" dirty="0"/>
              <a:t>During Reading</a:t>
            </a:r>
          </a:p>
          <a:p>
            <a:pPr marL="285750" indent="-285750">
              <a:buFont typeface="Arial" panose="020B0604020202020204" pitchFamily="34" charset="0"/>
              <a:buChar char="•"/>
            </a:pPr>
            <a:r>
              <a:rPr lang="en-US" sz="4400" dirty="0"/>
              <a:t>After Reading</a:t>
            </a:r>
          </a:p>
        </p:txBody>
      </p:sp>
    </p:spTree>
    <p:extLst>
      <p:ext uri="{BB962C8B-B14F-4D97-AF65-F5344CB8AC3E}">
        <p14:creationId xmlns:p14="http://schemas.microsoft.com/office/powerpoint/2010/main" val="8421814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outdoor, several&#10;&#10;Description automatically generated">
            <a:extLst>
              <a:ext uri="{FF2B5EF4-FFF2-40B4-BE49-F238E27FC236}">
                <a16:creationId xmlns:a16="http://schemas.microsoft.com/office/drawing/2014/main" id="{416089A8-6905-4B0A-8C45-C389223904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095120"/>
          </a:xfrm>
          <a:prstGeom prst="rect">
            <a:avLst/>
          </a:prstGeom>
        </p:spPr>
      </p:pic>
      <p:pic>
        <p:nvPicPr>
          <p:cNvPr id="3" name="Picture 2">
            <a:extLst>
              <a:ext uri="{FF2B5EF4-FFF2-40B4-BE49-F238E27FC236}">
                <a16:creationId xmlns:a16="http://schemas.microsoft.com/office/drawing/2014/main" id="{D54AFC2A-49B2-4DCA-BE34-E5E312862F7C}"/>
              </a:ext>
            </a:extLst>
          </p:cNvPr>
          <p:cNvPicPr>
            <a:picLocks noChangeAspect="1"/>
          </p:cNvPicPr>
          <p:nvPr/>
        </p:nvPicPr>
        <p:blipFill>
          <a:blip r:embed="rId4"/>
          <a:stretch>
            <a:fillRect/>
          </a:stretch>
        </p:blipFill>
        <p:spPr>
          <a:xfrm>
            <a:off x="0" y="759225"/>
            <a:ext cx="9149483" cy="6098775"/>
          </a:xfrm>
          <a:prstGeom prst="rect">
            <a:avLst/>
          </a:prstGeom>
        </p:spPr>
      </p:pic>
      <p:sp>
        <p:nvSpPr>
          <p:cNvPr id="2" name="TextBox 3">
            <a:extLst>
              <a:ext uri="{FF2B5EF4-FFF2-40B4-BE49-F238E27FC236}">
                <a16:creationId xmlns:a16="http://schemas.microsoft.com/office/drawing/2014/main" id="{6FEBF1E2-70B7-43B2-8FAB-44F9656A8BA3}"/>
              </a:ext>
            </a:extLst>
          </p:cNvPr>
          <p:cNvSpPr txBox="1">
            <a:spLocks noChangeArrowheads="1"/>
          </p:cNvSpPr>
          <p:nvPr/>
        </p:nvSpPr>
        <p:spPr bwMode="auto">
          <a:xfrm>
            <a:off x="188586" y="-147288"/>
            <a:ext cx="876682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6000" dirty="0">
                <a:solidFill>
                  <a:schemeClr val="bg1"/>
                </a:solidFill>
                <a:latin typeface="A Hundred Miles" panose="02000000000000000000" pitchFamily="2" charset="0"/>
              </a:rPr>
              <a:t>Share one part of the reading cycle you saw. </a:t>
            </a:r>
          </a:p>
        </p:txBody>
      </p:sp>
    </p:spTree>
    <p:extLst>
      <p:ext uri="{BB962C8B-B14F-4D97-AF65-F5344CB8AC3E}">
        <p14:creationId xmlns:p14="http://schemas.microsoft.com/office/powerpoint/2010/main" val="31849980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64FF07C6-9003-4CA7-A05C-2F3C3F7D99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Speech Bubble: Rectangle with Corners Rounded 5">
            <a:extLst>
              <a:ext uri="{FF2B5EF4-FFF2-40B4-BE49-F238E27FC236}">
                <a16:creationId xmlns:a16="http://schemas.microsoft.com/office/drawing/2014/main" id="{C76F2528-E172-4A75-8969-D3768A566B59}"/>
              </a:ext>
            </a:extLst>
          </p:cNvPr>
          <p:cNvSpPr/>
          <p:nvPr/>
        </p:nvSpPr>
        <p:spPr>
          <a:xfrm rot="20991018">
            <a:off x="377849" y="962217"/>
            <a:ext cx="2665210" cy="114762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Rectangle 1">
            <a:extLst>
              <a:ext uri="{FF2B5EF4-FFF2-40B4-BE49-F238E27FC236}">
                <a16:creationId xmlns:a16="http://schemas.microsoft.com/office/drawing/2014/main" id="{148AB779-DE6A-40E2-8D63-1657997D1282}"/>
              </a:ext>
            </a:extLst>
          </p:cNvPr>
          <p:cNvSpPr/>
          <p:nvPr/>
        </p:nvSpPr>
        <p:spPr>
          <a:xfrm rot="20986987">
            <a:off x="402231" y="1032512"/>
            <a:ext cx="2571750" cy="1131079"/>
          </a:xfrm>
          <a:prstGeom prst="rect">
            <a:avLst/>
          </a:prstGeom>
        </p:spPr>
        <p:txBody>
          <a:bodyPr>
            <a:spAutoFit/>
          </a:bodyPr>
          <a:lstStyle/>
          <a:p>
            <a:r>
              <a:rPr lang="en-US" sz="1350" dirty="0">
                <a:solidFill>
                  <a:srgbClr val="000000"/>
                </a:solidFill>
                <a:latin typeface="Chief Blueprint" panose="020B0500000000000000" pitchFamily="34" charset="0"/>
              </a:rPr>
              <a:t>Students need to be engaged to learn.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8E70C848-D57E-47C1-B4C3-BCDD0F58D9F6}"/>
              </a:ext>
            </a:extLst>
          </p:cNvPr>
          <p:cNvSpPr/>
          <p:nvPr/>
        </p:nvSpPr>
        <p:spPr>
          <a:xfrm>
            <a:off x="280271" y="105787"/>
            <a:ext cx="6868674" cy="503802"/>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TextBox 2">
            <a:extLst>
              <a:ext uri="{FF2B5EF4-FFF2-40B4-BE49-F238E27FC236}">
                <a16:creationId xmlns:a16="http://schemas.microsoft.com/office/drawing/2014/main" id="{BBB18444-3629-4676-AE8E-D0EEB1C6DAA0}"/>
              </a:ext>
            </a:extLst>
          </p:cNvPr>
          <p:cNvSpPr txBox="1"/>
          <p:nvPr/>
        </p:nvSpPr>
        <p:spPr>
          <a:xfrm>
            <a:off x="280272" y="140210"/>
            <a:ext cx="7045648" cy="430887"/>
          </a:xfrm>
          <a:prstGeom prst="rect">
            <a:avLst/>
          </a:prstGeom>
          <a:noFill/>
        </p:spPr>
        <p:txBody>
          <a:bodyPr wrap="square" rtlCol="0">
            <a:spAutoFit/>
          </a:bodyPr>
          <a:lstStyle/>
          <a:p>
            <a:r>
              <a:rPr lang="en-US" sz="2200" dirty="0">
                <a:latin typeface="Chief Blueprint" panose="020B0500000000000000" pitchFamily="34" charset="0"/>
              </a:rPr>
              <a:t>What do I believe about Social Studies instruction?</a:t>
            </a:r>
          </a:p>
        </p:txBody>
      </p:sp>
    </p:spTree>
    <p:extLst>
      <p:ext uri="{BB962C8B-B14F-4D97-AF65-F5344CB8AC3E}">
        <p14:creationId xmlns:p14="http://schemas.microsoft.com/office/powerpoint/2010/main" val="27910870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 Box 20">
            <a:extLst>
              <a:ext uri="{FF2B5EF4-FFF2-40B4-BE49-F238E27FC236}">
                <a16:creationId xmlns:a16="http://schemas.microsoft.com/office/drawing/2014/main" id="{25E82333-23AF-4F30-8BED-AE505B0FB5E0}"/>
              </a:ext>
            </a:extLst>
          </p:cNvPr>
          <p:cNvSpPr txBox="1">
            <a:spLocks noChangeArrowheads="1"/>
          </p:cNvSpPr>
          <p:nvPr/>
        </p:nvSpPr>
        <p:spPr bwMode="auto">
          <a:xfrm>
            <a:off x="4648200" y="373063"/>
            <a:ext cx="4495800"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eaLnBrk="1" hangingPunct="1">
              <a:lnSpc>
                <a:spcPct val="110000"/>
              </a:lnSpc>
              <a:spcBef>
                <a:spcPct val="30000"/>
              </a:spcBef>
              <a:buFontTx/>
              <a:buNone/>
            </a:pPr>
            <a:r>
              <a:rPr lang="en-US" altLang="en-US" sz="2800" b="0"/>
              <a:t>Use before reading activities to prepare students for reading.</a:t>
            </a:r>
          </a:p>
        </p:txBody>
      </p:sp>
      <p:sp>
        <p:nvSpPr>
          <p:cNvPr id="83971" name="Rectangle 1">
            <a:extLst>
              <a:ext uri="{FF2B5EF4-FFF2-40B4-BE49-F238E27FC236}">
                <a16:creationId xmlns:a16="http://schemas.microsoft.com/office/drawing/2014/main" id="{415EAC64-6149-4482-AD29-B0446F3EA506}"/>
              </a:ext>
            </a:extLst>
          </p:cNvPr>
          <p:cNvSpPr>
            <a:spLocks noChangeArrowheads="1"/>
          </p:cNvSpPr>
          <p:nvPr/>
        </p:nvSpPr>
        <p:spPr bwMode="auto">
          <a:xfrm>
            <a:off x="2497138" y="3903663"/>
            <a:ext cx="5826125" cy="2474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eaLnBrk="1" hangingPunct="1">
              <a:lnSpc>
                <a:spcPct val="80000"/>
              </a:lnSpc>
              <a:spcBef>
                <a:spcPct val="0"/>
              </a:spcBef>
            </a:pPr>
            <a:r>
              <a:rPr lang="en-US" altLang="en-US" sz="2400" b="0" dirty="0">
                <a:latin typeface="Janda Everyday Casual" panose="02000503000000020004" pitchFamily="2" charset="0"/>
              </a:rPr>
              <a:t>Tap into existing schema</a:t>
            </a:r>
          </a:p>
          <a:p>
            <a:pPr eaLnBrk="1" hangingPunct="1">
              <a:lnSpc>
                <a:spcPct val="80000"/>
              </a:lnSpc>
              <a:spcBef>
                <a:spcPct val="0"/>
              </a:spcBef>
            </a:pPr>
            <a:endParaRPr lang="en-US" altLang="en-US" sz="2400" b="0" dirty="0">
              <a:latin typeface="Janda Everyday Casual" panose="02000503000000020004" pitchFamily="2" charset="0"/>
            </a:endParaRPr>
          </a:p>
          <a:p>
            <a:pPr eaLnBrk="1" hangingPunct="1">
              <a:lnSpc>
                <a:spcPct val="80000"/>
              </a:lnSpc>
              <a:spcBef>
                <a:spcPct val="0"/>
              </a:spcBef>
            </a:pPr>
            <a:r>
              <a:rPr lang="en-US" altLang="en-US" sz="2400" b="0" dirty="0">
                <a:latin typeface="Janda Everyday Casual" panose="02000503000000020004" pitchFamily="2" charset="0"/>
              </a:rPr>
              <a:t>Establish a purpose for reading</a:t>
            </a:r>
          </a:p>
          <a:p>
            <a:pPr eaLnBrk="1" hangingPunct="1">
              <a:lnSpc>
                <a:spcPct val="80000"/>
              </a:lnSpc>
              <a:spcBef>
                <a:spcPct val="0"/>
              </a:spcBef>
            </a:pPr>
            <a:endParaRPr lang="en-US" altLang="en-US" sz="2400" b="0" dirty="0">
              <a:latin typeface="Janda Everyday Casual" panose="02000503000000020004" pitchFamily="2" charset="0"/>
            </a:endParaRPr>
          </a:p>
          <a:p>
            <a:pPr eaLnBrk="1" hangingPunct="1">
              <a:lnSpc>
                <a:spcPct val="80000"/>
              </a:lnSpc>
              <a:spcBef>
                <a:spcPct val="0"/>
              </a:spcBef>
            </a:pPr>
            <a:r>
              <a:rPr lang="en-US" altLang="en-US" sz="2400" b="0" dirty="0">
                <a:latin typeface="Janda Everyday Casual" panose="02000503000000020004" pitchFamily="2" charset="0"/>
              </a:rPr>
              <a:t>Prepares the brain to acquire new information</a:t>
            </a:r>
          </a:p>
          <a:p>
            <a:pPr eaLnBrk="1" hangingPunct="1">
              <a:lnSpc>
                <a:spcPct val="80000"/>
              </a:lnSpc>
              <a:spcBef>
                <a:spcPct val="0"/>
              </a:spcBef>
            </a:pPr>
            <a:endParaRPr lang="en-US" altLang="en-US" sz="2400" b="0" dirty="0">
              <a:latin typeface="Janda Everyday Casual" panose="02000503000000020004" pitchFamily="2" charset="0"/>
            </a:endParaRPr>
          </a:p>
          <a:p>
            <a:pPr eaLnBrk="1" hangingPunct="1">
              <a:lnSpc>
                <a:spcPct val="80000"/>
              </a:lnSpc>
              <a:spcBef>
                <a:spcPct val="0"/>
              </a:spcBef>
            </a:pPr>
            <a:r>
              <a:rPr lang="en-US" altLang="en-US" sz="2400" b="0" dirty="0">
                <a:latin typeface="Janda Everyday Casual" panose="02000503000000020004" pitchFamily="2" charset="0"/>
              </a:rPr>
              <a:t>Assess prior knowledge</a:t>
            </a:r>
          </a:p>
        </p:txBody>
      </p:sp>
      <p:pic>
        <p:nvPicPr>
          <p:cNvPr id="83972" name="Picture 2">
            <a:extLst>
              <a:ext uri="{FF2B5EF4-FFF2-40B4-BE49-F238E27FC236}">
                <a16:creationId xmlns:a16="http://schemas.microsoft.com/office/drawing/2014/main" id="{161D5F0B-9C74-4303-81C2-886C1ADC184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482079">
            <a:off x="-114300" y="406400"/>
            <a:ext cx="48006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3" name="Rectangle 3">
            <a:extLst>
              <a:ext uri="{FF2B5EF4-FFF2-40B4-BE49-F238E27FC236}">
                <a16:creationId xmlns:a16="http://schemas.microsoft.com/office/drawing/2014/main" id="{68A63165-8A4B-48F4-90BB-FA5DAC6FCFA2}"/>
              </a:ext>
            </a:extLst>
          </p:cNvPr>
          <p:cNvSpPr>
            <a:spLocks noChangeArrowheads="1"/>
          </p:cNvSpPr>
          <p:nvPr/>
        </p:nvSpPr>
        <p:spPr bwMode="auto">
          <a:xfrm rot="-1597220">
            <a:off x="677863" y="2098675"/>
            <a:ext cx="16684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a:spcBef>
                <a:spcPct val="0"/>
              </a:spcBef>
              <a:buFontTx/>
              <a:buNone/>
            </a:pPr>
            <a:r>
              <a:rPr lang="en-US" altLang="en-US" sz="2800">
                <a:cs typeface="Arial" panose="020B0604020202020204" pitchFamily="34" charset="0"/>
              </a:rPr>
              <a:t>Before</a:t>
            </a:r>
            <a:endParaRPr lang="en-US" altLang="en-US" sz="2800"/>
          </a:p>
        </p:txBody>
      </p:sp>
      <p:sp>
        <p:nvSpPr>
          <p:cNvPr id="83974" name="Rectangle 9">
            <a:extLst>
              <a:ext uri="{FF2B5EF4-FFF2-40B4-BE49-F238E27FC236}">
                <a16:creationId xmlns:a16="http://schemas.microsoft.com/office/drawing/2014/main" id="{765AA747-6DAF-433B-AA06-959EF26E08F1}"/>
              </a:ext>
            </a:extLst>
          </p:cNvPr>
          <p:cNvSpPr>
            <a:spLocks noChangeArrowheads="1"/>
          </p:cNvSpPr>
          <p:nvPr/>
        </p:nvSpPr>
        <p:spPr bwMode="auto">
          <a:xfrm rot="-1597220">
            <a:off x="2241550" y="1335088"/>
            <a:ext cx="16938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a:spcBef>
                <a:spcPct val="0"/>
              </a:spcBef>
              <a:buFontTx/>
              <a:buNone/>
            </a:pPr>
            <a:r>
              <a:rPr lang="en-US" altLang="en-US" sz="2800">
                <a:cs typeface="Arial" panose="020B0604020202020204" pitchFamily="34" charset="0"/>
              </a:rPr>
              <a:t>Reading</a:t>
            </a:r>
            <a:endParaRPr lang="en-US" altLang="en-US" sz="2800"/>
          </a:p>
        </p:txBody>
      </p:sp>
    </p:spTree>
    <p:extLst>
      <p:ext uri="{BB962C8B-B14F-4D97-AF65-F5344CB8AC3E}">
        <p14:creationId xmlns:p14="http://schemas.microsoft.com/office/powerpoint/2010/main" val="23103534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201542-BE68-068D-B688-61678EC80921}"/>
              </a:ext>
            </a:extLst>
          </p:cNvPr>
          <p:cNvPicPr>
            <a:picLocks noChangeAspect="1"/>
          </p:cNvPicPr>
          <p:nvPr/>
        </p:nvPicPr>
        <p:blipFill>
          <a:blip r:embed="rId3"/>
          <a:stretch>
            <a:fillRect/>
          </a:stretch>
        </p:blipFill>
        <p:spPr>
          <a:xfrm>
            <a:off x="0" y="966172"/>
            <a:ext cx="9144000" cy="6096547"/>
          </a:xfrm>
          <a:prstGeom prst="rect">
            <a:avLst/>
          </a:prstGeom>
        </p:spPr>
      </p:pic>
      <p:sp>
        <p:nvSpPr>
          <p:cNvPr id="2" name="TextBox 1">
            <a:extLst>
              <a:ext uri="{FF2B5EF4-FFF2-40B4-BE49-F238E27FC236}">
                <a16:creationId xmlns:a16="http://schemas.microsoft.com/office/drawing/2014/main" id="{588D681A-052B-206F-1BDF-D373A6DFA041}"/>
              </a:ext>
            </a:extLst>
          </p:cNvPr>
          <p:cNvSpPr txBox="1"/>
          <p:nvPr/>
        </p:nvSpPr>
        <p:spPr>
          <a:xfrm rot="1043973">
            <a:off x="2405169" y="3244334"/>
            <a:ext cx="1083424" cy="369332"/>
          </a:xfrm>
          <a:prstGeom prst="rect">
            <a:avLst/>
          </a:prstGeom>
          <a:noFill/>
        </p:spPr>
        <p:txBody>
          <a:bodyPr wrap="square" rtlCol="0">
            <a:spAutoFit/>
          </a:bodyPr>
          <a:lstStyle/>
          <a:p>
            <a:r>
              <a:rPr lang="en-US" dirty="0"/>
              <a:t>Title</a:t>
            </a:r>
          </a:p>
        </p:txBody>
      </p:sp>
      <p:sp>
        <p:nvSpPr>
          <p:cNvPr id="4" name="TextBox 8">
            <a:extLst>
              <a:ext uri="{FF2B5EF4-FFF2-40B4-BE49-F238E27FC236}">
                <a16:creationId xmlns:a16="http://schemas.microsoft.com/office/drawing/2014/main" id="{64C78D3F-1CFC-15F7-F8E8-651E2D7DD668}"/>
              </a:ext>
            </a:extLst>
          </p:cNvPr>
          <p:cNvSpPr txBox="1">
            <a:spLocks noChangeArrowheads="1"/>
          </p:cNvSpPr>
          <p:nvPr/>
        </p:nvSpPr>
        <p:spPr bwMode="auto">
          <a:xfrm>
            <a:off x="0" y="0"/>
            <a:ext cx="9134475"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6600" dirty="0">
                <a:latin typeface="KG This Is Not Goodbye" panose="02000506000000020003" pitchFamily="2" charset="0"/>
                <a:ea typeface="MS PGothic" panose="020B0600070205080204" pitchFamily="34" charset="-128"/>
              </a:rPr>
              <a:t>Preview Puzzle</a:t>
            </a:r>
          </a:p>
        </p:txBody>
      </p:sp>
      <p:sp>
        <p:nvSpPr>
          <p:cNvPr id="5" name="TextBox 4">
            <a:extLst>
              <a:ext uri="{FF2B5EF4-FFF2-40B4-BE49-F238E27FC236}">
                <a16:creationId xmlns:a16="http://schemas.microsoft.com/office/drawing/2014/main" id="{7F4A1D66-9EC3-B19B-78B2-FB6CD89E7772}"/>
              </a:ext>
            </a:extLst>
          </p:cNvPr>
          <p:cNvSpPr txBox="1"/>
          <p:nvPr/>
        </p:nvSpPr>
        <p:spPr>
          <a:xfrm rot="21289976">
            <a:off x="3870102" y="4076478"/>
            <a:ext cx="1394270" cy="369332"/>
          </a:xfrm>
          <a:prstGeom prst="rect">
            <a:avLst/>
          </a:prstGeom>
          <a:noFill/>
        </p:spPr>
        <p:txBody>
          <a:bodyPr wrap="square" rtlCol="0">
            <a:spAutoFit/>
          </a:bodyPr>
          <a:lstStyle/>
          <a:p>
            <a:r>
              <a:rPr lang="en-US" dirty="0"/>
              <a:t>Description</a:t>
            </a:r>
          </a:p>
        </p:txBody>
      </p:sp>
      <p:sp>
        <p:nvSpPr>
          <p:cNvPr id="6" name="TextBox 5">
            <a:extLst>
              <a:ext uri="{FF2B5EF4-FFF2-40B4-BE49-F238E27FC236}">
                <a16:creationId xmlns:a16="http://schemas.microsoft.com/office/drawing/2014/main" id="{D6E27456-A79E-1486-4D85-4F115837B515}"/>
              </a:ext>
            </a:extLst>
          </p:cNvPr>
          <p:cNvSpPr txBox="1"/>
          <p:nvPr/>
        </p:nvSpPr>
        <p:spPr>
          <a:xfrm rot="20468893">
            <a:off x="5046501" y="2658890"/>
            <a:ext cx="1394270" cy="369332"/>
          </a:xfrm>
          <a:prstGeom prst="rect">
            <a:avLst/>
          </a:prstGeom>
          <a:noFill/>
        </p:spPr>
        <p:txBody>
          <a:bodyPr wrap="square" rtlCol="0">
            <a:spAutoFit/>
          </a:bodyPr>
          <a:lstStyle/>
          <a:p>
            <a:pPr algn="ctr"/>
            <a:r>
              <a:rPr lang="en-US" dirty="0"/>
              <a:t>Picture</a:t>
            </a:r>
          </a:p>
        </p:txBody>
      </p:sp>
    </p:spTree>
    <p:extLst>
      <p:ext uri="{BB962C8B-B14F-4D97-AF65-F5344CB8AC3E}">
        <p14:creationId xmlns:p14="http://schemas.microsoft.com/office/powerpoint/2010/main" val="4017196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B02F02E-5193-BAB9-6F20-F2FE5F3A75B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73382" y="761434"/>
            <a:ext cx="9144000" cy="6096566"/>
          </a:xfrm>
          <a:prstGeom prst="rect">
            <a:avLst/>
          </a:prstGeom>
        </p:spPr>
      </p:pic>
      <p:sp>
        <p:nvSpPr>
          <p:cNvPr id="3" name="Thought Bubble: Cloud 2">
            <a:extLst>
              <a:ext uri="{FF2B5EF4-FFF2-40B4-BE49-F238E27FC236}">
                <a16:creationId xmlns:a16="http://schemas.microsoft.com/office/drawing/2014/main" id="{1653F6A1-A0E7-86DF-6A1F-609A7D1F05C3}"/>
              </a:ext>
            </a:extLst>
          </p:cNvPr>
          <p:cNvSpPr/>
          <p:nvPr/>
        </p:nvSpPr>
        <p:spPr>
          <a:xfrm>
            <a:off x="5084619" y="368489"/>
            <a:ext cx="3895608" cy="3357349"/>
          </a:xfrm>
          <a:prstGeom prst="cloudCallout">
            <a:avLst>
              <a:gd name="adj1" fmla="val -93029"/>
              <a:gd name="adj2" fmla="val -15081"/>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3380509E-668A-CEDD-BB7F-582ED458EDD0}"/>
              </a:ext>
            </a:extLst>
          </p:cNvPr>
          <p:cNvSpPr txBox="1"/>
          <p:nvPr/>
        </p:nvSpPr>
        <p:spPr>
          <a:xfrm>
            <a:off x="5442047" y="825918"/>
            <a:ext cx="2854035" cy="1815882"/>
          </a:xfrm>
          <a:prstGeom prst="rect">
            <a:avLst/>
          </a:prstGeom>
          <a:noFill/>
        </p:spPr>
        <p:txBody>
          <a:bodyPr wrap="square" rtlCol="0">
            <a:spAutoFit/>
          </a:bodyPr>
          <a:lstStyle/>
          <a:p>
            <a:pPr algn="ctr"/>
            <a:r>
              <a:rPr lang="en-US" sz="2800" dirty="0">
                <a:latin typeface="Abadi" panose="020B0604020104020204" pitchFamily="34" charset="0"/>
              </a:rPr>
              <a:t>What preview strategy are you most likely to use and why?</a:t>
            </a:r>
          </a:p>
        </p:txBody>
      </p:sp>
    </p:spTree>
    <p:extLst>
      <p:ext uri="{BB962C8B-B14F-4D97-AF65-F5344CB8AC3E}">
        <p14:creationId xmlns:p14="http://schemas.microsoft.com/office/powerpoint/2010/main" val="4744521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FEC90A66-0D58-4411-BEAC-914CA3C2E55E}"/>
              </a:ext>
            </a:extLst>
          </p:cNvPr>
          <p:cNvSpPr>
            <a:spLocks noChangeArrowheads="1"/>
          </p:cNvSpPr>
          <p:nvPr/>
        </p:nvSpPr>
        <p:spPr bwMode="auto">
          <a:xfrm>
            <a:off x="0" y="0"/>
            <a:ext cx="9144000" cy="6629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algn="ctr" eaLnBrk="1" hangingPunct="1">
              <a:spcBef>
                <a:spcPct val="0"/>
              </a:spcBef>
              <a:buFontTx/>
              <a:buNone/>
            </a:pPr>
            <a:endParaRPr lang="en-US" altLang="en-US" sz="1800"/>
          </a:p>
        </p:txBody>
      </p:sp>
      <p:sp>
        <p:nvSpPr>
          <p:cNvPr id="98307" name="Rectangle 3">
            <a:extLst>
              <a:ext uri="{FF2B5EF4-FFF2-40B4-BE49-F238E27FC236}">
                <a16:creationId xmlns:a16="http://schemas.microsoft.com/office/drawing/2014/main" id="{EA971626-8FA7-4EA8-982A-46FA77FD0209}"/>
              </a:ext>
            </a:extLst>
          </p:cNvPr>
          <p:cNvSpPr>
            <a:spLocks noChangeArrowheads="1"/>
          </p:cNvSpPr>
          <p:nvPr/>
        </p:nvSpPr>
        <p:spPr bwMode="auto">
          <a:xfrm>
            <a:off x="0" y="6629400"/>
            <a:ext cx="9144000" cy="228600"/>
          </a:xfrm>
          <a:prstGeom prst="rect">
            <a:avLst/>
          </a:prstGeom>
          <a:solidFill>
            <a:srgbClr val="8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a:spcBef>
                <a:spcPct val="0"/>
              </a:spcBef>
              <a:buFontTx/>
              <a:buNone/>
            </a:pPr>
            <a:endParaRPr lang="en-US" altLang="en-US" sz="1000">
              <a:ea typeface="ＭＳ Ｐゴシック" panose="020B0600070205080204" pitchFamily="34" charset="-128"/>
            </a:endParaRPr>
          </a:p>
        </p:txBody>
      </p:sp>
      <p:pic>
        <p:nvPicPr>
          <p:cNvPr id="98308" name="Picture 4" descr="1157228130IMG_2731">
            <a:extLst>
              <a:ext uri="{FF2B5EF4-FFF2-40B4-BE49-F238E27FC236}">
                <a16:creationId xmlns:a16="http://schemas.microsoft.com/office/drawing/2014/main" id="{B07A3EAE-3866-4646-987A-939665AE5D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0"/>
            <a:ext cx="10210800" cy="693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09" name="Text Box 5">
            <a:extLst>
              <a:ext uri="{FF2B5EF4-FFF2-40B4-BE49-F238E27FC236}">
                <a16:creationId xmlns:a16="http://schemas.microsoft.com/office/drawing/2014/main" id="{10026BD0-1EDC-48B2-9C9C-8B5F949D0141}"/>
              </a:ext>
            </a:extLst>
          </p:cNvPr>
          <p:cNvSpPr txBox="1">
            <a:spLocks noChangeArrowheads="1"/>
          </p:cNvSpPr>
          <p:nvPr/>
        </p:nvSpPr>
        <p:spPr bwMode="auto">
          <a:xfrm>
            <a:off x="7086600" y="228600"/>
            <a:ext cx="6477000" cy="176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eaLnBrk="1" hangingPunct="1">
              <a:spcBef>
                <a:spcPct val="50000"/>
              </a:spcBef>
              <a:buFontTx/>
              <a:buNone/>
            </a:pPr>
            <a:r>
              <a:rPr lang="en-US" altLang="en-US" sz="4400">
                <a:solidFill>
                  <a:schemeClr val="bg1"/>
                </a:solidFill>
                <a:latin typeface="Bradley Hand ITC" panose="03070402050302030203" pitchFamily="66" charset="0"/>
              </a:rPr>
              <a:t>Gimmie</a:t>
            </a:r>
          </a:p>
          <a:p>
            <a:pPr eaLnBrk="1" hangingPunct="1">
              <a:spcBef>
                <a:spcPct val="50000"/>
              </a:spcBef>
              <a:buFontTx/>
              <a:buNone/>
            </a:pPr>
            <a:r>
              <a:rPr lang="en-US" altLang="en-US" sz="4400">
                <a:solidFill>
                  <a:schemeClr val="bg1"/>
                </a:solidFill>
                <a:latin typeface="Bradley Hand ITC" panose="03070402050302030203" pitchFamily="66" charset="0"/>
              </a:rPr>
              <a:t>   Five!</a:t>
            </a:r>
          </a:p>
        </p:txBody>
      </p:sp>
    </p:spTree>
    <p:extLst>
      <p:ext uri="{BB962C8B-B14F-4D97-AF65-F5344CB8AC3E}">
        <p14:creationId xmlns:p14="http://schemas.microsoft.com/office/powerpoint/2010/main" val="17501468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E8710-8B3B-C965-78BB-A8F969991C58}"/>
            </a:ext>
          </a:extLst>
        </p:cNvPr>
        <p:cNvGrpSpPr/>
        <p:nvPr/>
      </p:nvGrpSpPr>
      <p:grpSpPr>
        <a:xfrm>
          <a:off x="0" y="0"/>
          <a:ext cx="0" cy="0"/>
          <a:chOff x="0" y="0"/>
          <a:chExt cx="0" cy="0"/>
        </a:xfrm>
      </p:grpSpPr>
      <p:sp>
        <p:nvSpPr>
          <p:cNvPr id="83970" name="Text Box 20">
            <a:extLst>
              <a:ext uri="{FF2B5EF4-FFF2-40B4-BE49-F238E27FC236}">
                <a16:creationId xmlns:a16="http://schemas.microsoft.com/office/drawing/2014/main" id="{071AB14C-10CB-0DC2-EBFA-083EDBFE2684}"/>
              </a:ext>
            </a:extLst>
          </p:cNvPr>
          <p:cNvSpPr txBox="1">
            <a:spLocks noChangeArrowheads="1"/>
          </p:cNvSpPr>
          <p:nvPr/>
        </p:nvSpPr>
        <p:spPr bwMode="auto">
          <a:xfrm>
            <a:off x="4648200" y="373063"/>
            <a:ext cx="4495800" cy="196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eaLnBrk="1" hangingPunct="1">
              <a:lnSpc>
                <a:spcPct val="110000"/>
              </a:lnSpc>
              <a:spcBef>
                <a:spcPct val="30000"/>
              </a:spcBef>
              <a:buFontTx/>
              <a:buNone/>
            </a:pPr>
            <a:r>
              <a:rPr lang="en-US" altLang="en-US" sz="2800" b="0" dirty="0"/>
              <a:t>Use explicit vocabulary instruction to teach important terms prior to reading. </a:t>
            </a:r>
          </a:p>
        </p:txBody>
      </p:sp>
      <p:sp>
        <p:nvSpPr>
          <p:cNvPr id="83971" name="Rectangle 1">
            <a:extLst>
              <a:ext uri="{FF2B5EF4-FFF2-40B4-BE49-F238E27FC236}">
                <a16:creationId xmlns:a16="http://schemas.microsoft.com/office/drawing/2014/main" id="{279D5613-F0BB-0860-0F01-51E9EF010F3B}"/>
              </a:ext>
            </a:extLst>
          </p:cNvPr>
          <p:cNvSpPr>
            <a:spLocks noChangeArrowheads="1"/>
          </p:cNvSpPr>
          <p:nvPr/>
        </p:nvSpPr>
        <p:spPr bwMode="auto">
          <a:xfrm>
            <a:off x="2497138" y="3903663"/>
            <a:ext cx="5826125" cy="2769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eaLnBrk="1" hangingPunct="1">
              <a:lnSpc>
                <a:spcPct val="80000"/>
              </a:lnSpc>
              <a:spcBef>
                <a:spcPct val="0"/>
              </a:spcBef>
            </a:pPr>
            <a:r>
              <a:rPr lang="en-US" altLang="en-US" sz="2400" b="0" dirty="0">
                <a:latin typeface="Janda Everyday Casual" panose="02000503000000020004" pitchFamily="2" charset="0"/>
              </a:rPr>
              <a:t>Reduces cognitive load during reading</a:t>
            </a:r>
          </a:p>
          <a:p>
            <a:pPr eaLnBrk="1" hangingPunct="1">
              <a:lnSpc>
                <a:spcPct val="80000"/>
              </a:lnSpc>
              <a:spcBef>
                <a:spcPct val="0"/>
              </a:spcBef>
            </a:pPr>
            <a:endParaRPr lang="en-US" altLang="en-US" sz="2400" b="0" dirty="0">
              <a:latin typeface="Janda Everyday Casual" panose="02000503000000020004" pitchFamily="2" charset="0"/>
            </a:endParaRPr>
          </a:p>
          <a:p>
            <a:pPr eaLnBrk="1" hangingPunct="1">
              <a:lnSpc>
                <a:spcPct val="80000"/>
              </a:lnSpc>
              <a:spcBef>
                <a:spcPct val="0"/>
              </a:spcBef>
            </a:pPr>
            <a:r>
              <a:rPr lang="en-US" altLang="en-US" sz="2400" dirty="0">
                <a:latin typeface="Janda Everyday Casual" panose="02000503000000020004" pitchFamily="2" charset="0"/>
              </a:rPr>
              <a:t>Builds a learning experience for background knowledge</a:t>
            </a:r>
            <a:endParaRPr lang="en-US" altLang="en-US" sz="2400" b="0" dirty="0">
              <a:latin typeface="Janda Everyday Casual" panose="02000503000000020004" pitchFamily="2" charset="0"/>
            </a:endParaRPr>
          </a:p>
          <a:p>
            <a:pPr eaLnBrk="1" hangingPunct="1">
              <a:lnSpc>
                <a:spcPct val="80000"/>
              </a:lnSpc>
              <a:spcBef>
                <a:spcPct val="0"/>
              </a:spcBef>
            </a:pPr>
            <a:endParaRPr lang="en-US" altLang="en-US" sz="2400" b="0" dirty="0">
              <a:latin typeface="Janda Everyday Casual" panose="02000503000000020004" pitchFamily="2" charset="0"/>
            </a:endParaRPr>
          </a:p>
          <a:p>
            <a:pPr eaLnBrk="1" hangingPunct="1">
              <a:lnSpc>
                <a:spcPct val="80000"/>
              </a:lnSpc>
              <a:spcBef>
                <a:spcPct val="0"/>
              </a:spcBef>
            </a:pPr>
            <a:r>
              <a:rPr lang="en-US" altLang="en-US" sz="2400" b="0" dirty="0">
                <a:latin typeface="Janda Everyday Casual" panose="02000503000000020004" pitchFamily="2" charset="0"/>
              </a:rPr>
              <a:t>Improves comprehension and retention.</a:t>
            </a:r>
          </a:p>
          <a:p>
            <a:pPr eaLnBrk="1" hangingPunct="1">
              <a:lnSpc>
                <a:spcPct val="80000"/>
              </a:lnSpc>
              <a:spcBef>
                <a:spcPct val="0"/>
              </a:spcBef>
            </a:pPr>
            <a:endParaRPr lang="en-US" altLang="en-US" sz="2400" b="0" dirty="0">
              <a:latin typeface="Janda Everyday Casual" panose="02000503000000020004" pitchFamily="2" charset="0"/>
            </a:endParaRPr>
          </a:p>
          <a:p>
            <a:pPr eaLnBrk="1" hangingPunct="1">
              <a:lnSpc>
                <a:spcPct val="80000"/>
              </a:lnSpc>
              <a:spcBef>
                <a:spcPct val="0"/>
              </a:spcBef>
            </a:pPr>
            <a:r>
              <a:rPr lang="en-US" altLang="en-US" sz="2400" b="0" dirty="0">
                <a:latin typeface="Janda Everyday Casual" panose="02000503000000020004" pitchFamily="2" charset="0"/>
              </a:rPr>
              <a:t>Promotes equity for diverse learners</a:t>
            </a:r>
          </a:p>
        </p:txBody>
      </p:sp>
      <p:pic>
        <p:nvPicPr>
          <p:cNvPr id="83972" name="Picture 2">
            <a:extLst>
              <a:ext uri="{FF2B5EF4-FFF2-40B4-BE49-F238E27FC236}">
                <a16:creationId xmlns:a16="http://schemas.microsoft.com/office/drawing/2014/main" id="{4B9B0D1C-834E-18F7-0F98-6CFA6A782D2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482079">
            <a:off x="-114300" y="406400"/>
            <a:ext cx="48006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3" name="Rectangle 3">
            <a:extLst>
              <a:ext uri="{FF2B5EF4-FFF2-40B4-BE49-F238E27FC236}">
                <a16:creationId xmlns:a16="http://schemas.microsoft.com/office/drawing/2014/main" id="{F5E91BF3-9075-738D-0AB1-FE769183D471}"/>
              </a:ext>
            </a:extLst>
          </p:cNvPr>
          <p:cNvSpPr>
            <a:spLocks noChangeArrowheads="1"/>
          </p:cNvSpPr>
          <p:nvPr/>
        </p:nvSpPr>
        <p:spPr bwMode="auto">
          <a:xfrm rot="-1597220">
            <a:off x="800096" y="2031170"/>
            <a:ext cx="16684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a:spcBef>
                <a:spcPct val="0"/>
              </a:spcBef>
              <a:buFontTx/>
              <a:buNone/>
            </a:pPr>
            <a:r>
              <a:rPr lang="en-US" altLang="en-US" sz="2800" dirty="0">
                <a:cs typeface="Arial" panose="020B0604020202020204" pitchFamily="34" charset="0"/>
              </a:rPr>
              <a:t>Before</a:t>
            </a:r>
            <a:endParaRPr lang="en-US" altLang="en-US" sz="2800" dirty="0"/>
          </a:p>
        </p:txBody>
      </p:sp>
      <p:sp>
        <p:nvSpPr>
          <p:cNvPr id="83974" name="Rectangle 9">
            <a:extLst>
              <a:ext uri="{FF2B5EF4-FFF2-40B4-BE49-F238E27FC236}">
                <a16:creationId xmlns:a16="http://schemas.microsoft.com/office/drawing/2014/main" id="{3585560E-4373-5558-B6C8-292ED63CCF03}"/>
              </a:ext>
            </a:extLst>
          </p:cNvPr>
          <p:cNvSpPr>
            <a:spLocks noChangeArrowheads="1"/>
          </p:cNvSpPr>
          <p:nvPr/>
        </p:nvSpPr>
        <p:spPr bwMode="auto">
          <a:xfrm rot="-1597220">
            <a:off x="2241550" y="1335088"/>
            <a:ext cx="16938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a:spcBef>
                <a:spcPct val="0"/>
              </a:spcBef>
              <a:buFontTx/>
              <a:buNone/>
            </a:pPr>
            <a:r>
              <a:rPr lang="en-US" altLang="en-US" sz="2800">
                <a:cs typeface="Arial" panose="020B0604020202020204" pitchFamily="34" charset="0"/>
              </a:rPr>
              <a:t>Reading</a:t>
            </a:r>
            <a:endParaRPr lang="en-US" altLang="en-US" sz="2800"/>
          </a:p>
        </p:txBody>
      </p:sp>
    </p:spTree>
    <p:extLst>
      <p:ext uri="{BB962C8B-B14F-4D97-AF65-F5344CB8AC3E}">
        <p14:creationId xmlns:p14="http://schemas.microsoft.com/office/powerpoint/2010/main" val="19200120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CB518-25EC-857E-C136-9EA11E45F99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870B10E-1956-AE3C-701C-ED639C59F3DC}"/>
              </a:ext>
            </a:extLst>
          </p:cNvPr>
          <p:cNvPicPr>
            <a:picLocks noChangeAspect="1"/>
          </p:cNvPicPr>
          <p:nvPr/>
        </p:nvPicPr>
        <p:blipFill>
          <a:blip r:embed="rId3">
            <a:extLst>
              <a:ext uri="{28A0092B-C50C-407E-A947-70E740481C1C}">
                <a14:useLocalDpi xmlns:a14="http://schemas.microsoft.com/office/drawing/2010/main" val="0"/>
              </a:ext>
            </a:extLst>
          </a:blip>
          <a:srcRect r="22653" b="1"/>
          <a:stretch>
            <a:fillRect/>
          </a:stretch>
        </p:blipFill>
        <p:spPr>
          <a:xfrm>
            <a:off x="20" y="1282"/>
            <a:ext cx="9143980" cy="6856718"/>
          </a:xfrm>
          <a:prstGeom prst="rect">
            <a:avLst/>
          </a:prstGeom>
        </p:spPr>
      </p:pic>
      <p:sp>
        <p:nvSpPr>
          <p:cNvPr id="4" name="TextBox 3">
            <a:extLst>
              <a:ext uri="{FF2B5EF4-FFF2-40B4-BE49-F238E27FC236}">
                <a16:creationId xmlns:a16="http://schemas.microsoft.com/office/drawing/2014/main" id="{C90F7862-7121-D364-3E8F-82BC0DCC167A}"/>
              </a:ext>
            </a:extLst>
          </p:cNvPr>
          <p:cNvSpPr txBox="1"/>
          <p:nvPr/>
        </p:nvSpPr>
        <p:spPr>
          <a:xfrm rot="908817">
            <a:off x="4753753" y="1350255"/>
            <a:ext cx="4282502" cy="2308324"/>
          </a:xfrm>
          <a:prstGeom prst="rect">
            <a:avLst/>
          </a:prstGeom>
          <a:noFill/>
        </p:spPr>
        <p:txBody>
          <a:bodyPr wrap="square" rtlCol="0">
            <a:spAutoFit/>
          </a:bodyPr>
          <a:lstStyle/>
          <a:p>
            <a:pPr algn="ctr"/>
            <a:r>
              <a:rPr lang="en-US" sz="3600" dirty="0">
                <a:latin typeface="The Serif Hand Black" panose="03070902030502020204" pitchFamily="66" charset="0"/>
              </a:rPr>
              <a:t>What do you remember about Explicit</a:t>
            </a:r>
          </a:p>
          <a:p>
            <a:pPr algn="ctr"/>
            <a:r>
              <a:rPr lang="en-US" sz="3600" dirty="0">
                <a:latin typeface="The Serif Hand Black" panose="03070902030502020204" pitchFamily="66" charset="0"/>
              </a:rPr>
              <a:t>Vocabulary </a:t>
            </a:r>
          </a:p>
          <a:p>
            <a:pPr algn="ctr"/>
            <a:r>
              <a:rPr lang="en-US" sz="3600" dirty="0">
                <a:latin typeface="The Serif Hand Black" panose="03070902030502020204" pitchFamily="66" charset="0"/>
              </a:rPr>
              <a:t>Instruction?</a:t>
            </a:r>
          </a:p>
        </p:txBody>
      </p:sp>
    </p:spTree>
    <p:extLst>
      <p:ext uri="{BB962C8B-B14F-4D97-AF65-F5344CB8AC3E}">
        <p14:creationId xmlns:p14="http://schemas.microsoft.com/office/powerpoint/2010/main" val="34727602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ext Box 20">
            <a:extLst>
              <a:ext uri="{FF2B5EF4-FFF2-40B4-BE49-F238E27FC236}">
                <a16:creationId xmlns:a16="http://schemas.microsoft.com/office/drawing/2014/main" id="{B6152F1C-801C-4482-8371-55C70DFA230F}"/>
              </a:ext>
            </a:extLst>
          </p:cNvPr>
          <p:cNvSpPr txBox="1">
            <a:spLocks noChangeArrowheads="1"/>
          </p:cNvSpPr>
          <p:nvPr/>
        </p:nvSpPr>
        <p:spPr bwMode="auto">
          <a:xfrm>
            <a:off x="4772025" y="152400"/>
            <a:ext cx="449580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eaLnBrk="1" hangingPunct="1">
              <a:lnSpc>
                <a:spcPct val="110000"/>
              </a:lnSpc>
              <a:spcBef>
                <a:spcPct val="30000"/>
              </a:spcBef>
              <a:buFontTx/>
              <a:buNone/>
            </a:pPr>
            <a:r>
              <a:rPr lang="en-US" altLang="en-US" sz="2800" b="0"/>
              <a:t>Use during reading strategies to ensure student comprehension during reading.</a:t>
            </a:r>
          </a:p>
        </p:txBody>
      </p:sp>
      <p:sp>
        <p:nvSpPr>
          <p:cNvPr id="100355" name="Rectangle 1">
            <a:extLst>
              <a:ext uri="{FF2B5EF4-FFF2-40B4-BE49-F238E27FC236}">
                <a16:creationId xmlns:a16="http://schemas.microsoft.com/office/drawing/2014/main" id="{B45CF620-CC95-460B-95FF-10DED8E60826}"/>
              </a:ext>
            </a:extLst>
          </p:cNvPr>
          <p:cNvSpPr>
            <a:spLocks noChangeArrowheads="1"/>
          </p:cNvSpPr>
          <p:nvPr/>
        </p:nvSpPr>
        <p:spPr bwMode="auto">
          <a:xfrm>
            <a:off x="2155825" y="4160838"/>
            <a:ext cx="5827713" cy="186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eaLnBrk="1" hangingPunct="1">
              <a:lnSpc>
                <a:spcPct val="80000"/>
              </a:lnSpc>
              <a:spcBef>
                <a:spcPct val="0"/>
              </a:spcBef>
            </a:pPr>
            <a:r>
              <a:rPr lang="en-US" altLang="en-US" sz="2400" b="0">
                <a:latin typeface="Janda Everyday Casual" panose="02000503000000020004" pitchFamily="2" charset="0"/>
                <a:ea typeface="Arial Unicode MS" panose="020B0604020202020204" pitchFamily="34" charset="-128"/>
                <a:cs typeface="Arial Unicode MS" panose="020B0604020202020204" pitchFamily="34" charset="-128"/>
              </a:rPr>
              <a:t>Match during-reading activities to the purpose for reading</a:t>
            </a:r>
          </a:p>
          <a:p>
            <a:pPr eaLnBrk="1" hangingPunct="1">
              <a:lnSpc>
                <a:spcPct val="80000"/>
              </a:lnSpc>
              <a:spcBef>
                <a:spcPct val="0"/>
              </a:spcBef>
            </a:pPr>
            <a:endParaRPr lang="en-US" altLang="en-US" sz="2400" b="0">
              <a:latin typeface="Janda Everyday Casual" panose="02000503000000020004" pitchFamily="2" charset="0"/>
              <a:ea typeface="Arial Unicode MS" panose="020B0604020202020204" pitchFamily="34" charset="-128"/>
              <a:cs typeface="Arial Unicode MS" panose="020B0604020202020204" pitchFamily="34" charset="-128"/>
            </a:endParaRPr>
          </a:p>
          <a:p>
            <a:pPr eaLnBrk="1" hangingPunct="1">
              <a:lnSpc>
                <a:spcPct val="80000"/>
              </a:lnSpc>
              <a:spcBef>
                <a:spcPct val="0"/>
              </a:spcBef>
            </a:pPr>
            <a:r>
              <a:rPr lang="en-US" altLang="en-US" sz="2400" b="0">
                <a:latin typeface="Janda Everyday Casual" panose="02000503000000020004" pitchFamily="2" charset="0"/>
                <a:ea typeface="Arial Unicode MS" panose="020B0604020202020204" pitchFamily="34" charset="-128"/>
                <a:cs typeface="Arial Unicode MS" panose="020B0604020202020204" pitchFamily="34" charset="-128"/>
              </a:rPr>
              <a:t>Students check their comprehension as they read </a:t>
            </a:r>
          </a:p>
          <a:p>
            <a:pPr eaLnBrk="1" hangingPunct="1">
              <a:lnSpc>
                <a:spcPct val="80000"/>
              </a:lnSpc>
              <a:spcBef>
                <a:spcPct val="0"/>
              </a:spcBef>
            </a:pPr>
            <a:endParaRPr lang="en-US" altLang="en-US" sz="2400" b="0">
              <a:latin typeface="Janda Everyday Casual" panose="02000503000000020004" pitchFamily="2" charset="0"/>
            </a:endParaRPr>
          </a:p>
        </p:txBody>
      </p:sp>
      <p:pic>
        <p:nvPicPr>
          <p:cNvPr id="100356" name="Picture 2">
            <a:extLst>
              <a:ext uri="{FF2B5EF4-FFF2-40B4-BE49-F238E27FC236}">
                <a16:creationId xmlns:a16="http://schemas.microsoft.com/office/drawing/2014/main" id="{FB7ADD73-E216-4A19-A46D-A6EABDA7B39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482079">
            <a:off x="-114300" y="406400"/>
            <a:ext cx="48006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7" name="Rectangle 3">
            <a:extLst>
              <a:ext uri="{FF2B5EF4-FFF2-40B4-BE49-F238E27FC236}">
                <a16:creationId xmlns:a16="http://schemas.microsoft.com/office/drawing/2014/main" id="{7ECF01C6-C6C4-4E7F-9B8B-9A30B5D6380A}"/>
              </a:ext>
            </a:extLst>
          </p:cNvPr>
          <p:cNvSpPr>
            <a:spLocks noChangeArrowheads="1"/>
          </p:cNvSpPr>
          <p:nvPr/>
        </p:nvSpPr>
        <p:spPr bwMode="auto">
          <a:xfrm rot="-1597220">
            <a:off x="792163" y="2098675"/>
            <a:ext cx="14398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a:spcBef>
                <a:spcPct val="0"/>
              </a:spcBef>
              <a:buFontTx/>
              <a:buNone/>
            </a:pPr>
            <a:r>
              <a:rPr lang="en-US" altLang="en-US" sz="2800">
                <a:cs typeface="Arial" panose="020B0604020202020204" pitchFamily="34" charset="0"/>
              </a:rPr>
              <a:t>During</a:t>
            </a:r>
            <a:endParaRPr lang="en-US" altLang="en-US" sz="2800"/>
          </a:p>
        </p:txBody>
      </p:sp>
      <p:sp>
        <p:nvSpPr>
          <p:cNvPr id="100358" name="Rectangle 9">
            <a:extLst>
              <a:ext uri="{FF2B5EF4-FFF2-40B4-BE49-F238E27FC236}">
                <a16:creationId xmlns:a16="http://schemas.microsoft.com/office/drawing/2014/main" id="{44C73E38-D06D-4873-921F-9EAC2905D34D}"/>
              </a:ext>
            </a:extLst>
          </p:cNvPr>
          <p:cNvSpPr>
            <a:spLocks noChangeArrowheads="1"/>
          </p:cNvSpPr>
          <p:nvPr/>
        </p:nvSpPr>
        <p:spPr bwMode="auto">
          <a:xfrm rot="-1597220">
            <a:off x="2241550" y="1335088"/>
            <a:ext cx="16938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a:spcBef>
                <a:spcPct val="0"/>
              </a:spcBef>
              <a:buFontTx/>
              <a:buNone/>
            </a:pPr>
            <a:r>
              <a:rPr lang="en-US" altLang="en-US" sz="2800">
                <a:cs typeface="Arial" panose="020B0604020202020204" pitchFamily="34" charset="0"/>
              </a:rPr>
              <a:t>Reading</a:t>
            </a:r>
            <a:endParaRPr lang="en-US" altLang="en-US" sz="2800"/>
          </a:p>
        </p:txBody>
      </p:sp>
    </p:spTree>
    <p:extLst>
      <p:ext uri="{BB962C8B-B14F-4D97-AF65-F5344CB8AC3E}">
        <p14:creationId xmlns:p14="http://schemas.microsoft.com/office/powerpoint/2010/main" val="42739439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white paper with a blue handle&#10;&#10;Description automatically generated with low confidence">
            <a:extLst>
              <a:ext uri="{FF2B5EF4-FFF2-40B4-BE49-F238E27FC236}">
                <a16:creationId xmlns:a16="http://schemas.microsoft.com/office/drawing/2014/main" id="{A6BD9642-EC17-2269-1C30-913A9F6B2F8B}"/>
              </a:ext>
            </a:extLst>
          </p:cNvPr>
          <p:cNvPicPr>
            <a:picLocks noChangeAspect="1"/>
          </p:cNvPicPr>
          <p:nvPr/>
        </p:nvPicPr>
        <p:blipFill rotWithShape="1">
          <a:blip r:embed="rId3">
            <a:extLst>
              <a:ext uri="{28A0092B-C50C-407E-A947-70E740481C1C}">
                <a14:useLocalDpi xmlns:a14="http://schemas.microsoft.com/office/drawing/2010/main" val="0"/>
              </a:ext>
            </a:extLst>
          </a:blip>
          <a:srcRect l="17901" t="11112" r="21111" b="9136"/>
          <a:stretch/>
        </p:blipFill>
        <p:spPr>
          <a:xfrm>
            <a:off x="328080" y="969956"/>
            <a:ext cx="4243920" cy="554974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A picture containing text, clothing, footwear, person&#10;&#10;Description automatically generated">
            <a:extLst>
              <a:ext uri="{FF2B5EF4-FFF2-40B4-BE49-F238E27FC236}">
                <a16:creationId xmlns:a16="http://schemas.microsoft.com/office/drawing/2014/main" id="{C72EA812-01D3-27DC-FA29-41BB07D7EB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10290" y="2709333"/>
            <a:ext cx="1079500" cy="14393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3">
            <a:extLst>
              <a:ext uri="{FF2B5EF4-FFF2-40B4-BE49-F238E27FC236}">
                <a16:creationId xmlns:a16="http://schemas.microsoft.com/office/drawing/2014/main" id="{A95DA359-8943-435C-1D68-8ACD8DFD1C17}"/>
              </a:ext>
            </a:extLst>
          </p:cNvPr>
          <p:cNvSpPr txBox="1">
            <a:spLocks noChangeArrowheads="1"/>
          </p:cNvSpPr>
          <p:nvPr/>
        </p:nvSpPr>
        <p:spPr bwMode="auto">
          <a:xfrm>
            <a:off x="0" y="74613"/>
            <a:ext cx="91170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en-US" dirty="0">
                <a:latin typeface="Goudy Stout" panose="0202090407030B020401" pitchFamily="18" charset="0"/>
                <a:ea typeface="ＭＳ Ｐゴシック" panose="020B0600070205080204" pitchFamily="34" charset="-128"/>
              </a:rPr>
              <a:t>Chalk Talk</a:t>
            </a:r>
          </a:p>
        </p:txBody>
      </p:sp>
      <p:pic>
        <p:nvPicPr>
          <p:cNvPr id="7" name="Picture 4">
            <a:extLst>
              <a:ext uri="{FF2B5EF4-FFF2-40B4-BE49-F238E27FC236}">
                <a16:creationId xmlns:a16="http://schemas.microsoft.com/office/drawing/2014/main" id="{693DB32F-1EF0-8C6F-E6E6-97A9A6D11DD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532188" y="658813"/>
            <a:ext cx="5584825"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Rounded Corners 7">
            <a:extLst>
              <a:ext uri="{FF2B5EF4-FFF2-40B4-BE49-F238E27FC236}">
                <a16:creationId xmlns:a16="http://schemas.microsoft.com/office/drawing/2014/main" id="{36D2C112-749F-0889-C2BD-940CB5B4AFED}"/>
              </a:ext>
            </a:extLst>
          </p:cNvPr>
          <p:cNvSpPr/>
          <p:nvPr/>
        </p:nvSpPr>
        <p:spPr>
          <a:xfrm>
            <a:off x="566928" y="1024820"/>
            <a:ext cx="1078992" cy="182188"/>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B8B0418A-D250-E9CF-CA20-8D9CAD4AE724}"/>
              </a:ext>
            </a:extLst>
          </p:cNvPr>
          <p:cNvSpPr/>
          <p:nvPr/>
        </p:nvSpPr>
        <p:spPr>
          <a:xfrm>
            <a:off x="3224784" y="1042537"/>
            <a:ext cx="1078992" cy="182188"/>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753B870C-6F52-5B11-9ECA-1876E86BC26C}"/>
              </a:ext>
            </a:extLst>
          </p:cNvPr>
          <p:cNvSpPr/>
          <p:nvPr/>
        </p:nvSpPr>
        <p:spPr>
          <a:xfrm>
            <a:off x="2029968" y="1169860"/>
            <a:ext cx="740664" cy="256603"/>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Box 4">
            <a:extLst>
              <a:ext uri="{FF2B5EF4-FFF2-40B4-BE49-F238E27FC236}">
                <a16:creationId xmlns:a16="http://schemas.microsoft.com/office/drawing/2014/main" id="{9A11E254-92F6-848E-A5D7-C2FDA5B580E0}"/>
              </a:ext>
            </a:extLst>
          </p:cNvPr>
          <p:cNvSpPr txBox="1">
            <a:spLocks noChangeArrowheads="1"/>
          </p:cNvSpPr>
          <p:nvPr/>
        </p:nvSpPr>
        <p:spPr bwMode="auto">
          <a:xfrm>
            <a:off x="4757928" y="1057365"/>
            <a:ext cx="3816061" cy="3787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chitects Daughter" panose="02000505000000020004" pitchFamily="2"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chitects Daughter" panose="02000505000000020004" pitchFamily="2"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chitects Daughter" panose="02000505000000020004" pitchFamily="2"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chitects Daughter" panose="02000505000000020004" pitchFamily="2"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chitects Daughter" panose="02000505000000020004" pitchFamily="2" charset="0"/>
              </a:defRPr>
            </a:lvl9pPr>
          </a:lstStyle>
          <a:p>
            <a:pPr eaLnBrk="1" hangingPunct="1">
              <a:spcBef>
                <a:spcPct val="0"/>
              </a:spcBef>
            </a:pPr>
            <a:r>
              <a:rPr lang="en-US" altLang="en-US" sz="2400" b="0" dirty="0">
                <a:solidFill>
                  <a:srgbClr val="000000"/>
                </a:solidFill>
              </a:rPr>
              <a:t>Examine the different during reading strategies.</a:t>
            </a:r>
          </a:p>
          <a:p>
            <a:pPr eaLnBrk="1" hangingPunct="1">
              <a:spcBef>
                <a:spcPct val="0"/>
              </a:spcBef>
              <a:buFontTx/>
              <a:buNone/>
            </a:pPr>
            <a:endParaRPr lang="en-US" altLang="en-US" sz="2400" b="0" dirty="0">
              <a:solidFill>
                <a:srgbClr val="000000"/>
              </a:solidFill>
            </a:endParaRPr>
          </a:p>
          <a:p>
            <a:pPr eaLnBrk="1" hangingPunct="1">
              <a:spcBef>
                <a:spcPct val="0"/>
              </a:spcBef>
            </a:pPr>
            <a:r>
              <a:rPr lang="en-US" altLang="en-US" sz="2400" b="0" dirty="0">
                <a:solidFill>
                  <a:srgbClr val="000000"/>
                </a:solidFill>
              </a:rPr>
              <a:t>How could you use this strategy? Write your comments on the chart paper.</a:t>
            </a:r>
          </a:p>
          <a:p>
            <a:pPr eaLnBrk="1" hangingPunct="1">
              <a:spcBef>
                <a:spcPct val="0"/>
              </a:spcBef>
            </a:pPr>
            <a:endParaRPr lang="en-US" altLang="en-US" sz="2400" b="0" dirty="0">
              <a:solidFill>
                <a:srgbClr val="000000"/>
              </a:solidFill>
            </a:endParaRPr>
          </a:p>
          <a:p>
            <a:pPr eaLnBrk="1" hangingPunct="1">
              <a:spcBef>
                <a:spcPct val="0"/>
              </a:spcBef>
            </a:pPr>
            <a:r>
              <a:rPr lang="en-US" altLang="en-US" sz="2400" b="0" dirty="0">
                <a:solidFill>
                  <a:srgbClr val="000000"/>
                </a:solidFill>
              </a:rPr>
              <a:t>Discuss with your group any previous comments.</a:t>
            </a:r>
          </a:p>
        </p:txBody>
      </p:sp>
    </p:spTree>
    <p:extLst>
      <p:ext uri="{BB962C8B-B14F-4D97-AF65-F5344CB8AC3E}">
        <p14:creationId xmlns:p14="http://schemas.microsoft.com/office/powerpoint/2010/main" val="6722473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a:extLst>
              <a:ext uri="{FF2B5EF4-FFF2-40B4-BE49-F238E27FC236}">
                <a16:creationId xmlns:a16="http://schemas.microsoft.com/office/drawing/2014/main" id="{86B25404-7F60-E645-2A70-10EFC48DBFB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4375" y="611188"/>
            <a:ext cx="9369425" cy="624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hought Bubble: Cloud 2">
            <a:extLst>
              <a:ext uri="{FF2B5EF4-FFF2-40B4-BE49-F238E27FC236}">
                <a16:creationId xmlns:a16="http://schemas.microsoft.com/office/drawing/2014/main" id="{1653F6A1-A0E7-86DF-6A1F-609A7D1F05C3}"/>
              </a:ext>
            </a:extLst>
          </p:cNvPr>
          <p:cNvSpPr/>
          <p:nvPr/>
        </p:nvSpPr>
        <p:spPr>
          <a:xfrm>
            <a:off x="610809" y="159834"/>
            <a:ext cx="4225077" cy="3411849"/>
          </a:xfrm>
          <a:prstGeom prst="cloudCallout">
            <a:avLst>
              <a:gd name="adj1" fmla="val 64820"/>
              <a:gd name="adj2" fmla="val 62971"/>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3380509E-668A-CEDD-BB7F-582ED458EDD0}"/>
              </a:ext>
            </a:extLst>
          </p:cNvPr>
          <p:cNvSpPr txBox="1"/>
          <p:nvPr/>
        </p:nvSpPr>
        <p:spPr>
          <a:xfrm>
            <a:off x="1029607" y="770686"/>
            <a:ext cx="2854035" cy="1815882"/>
          </a:xfrm>
          <a:prstGeom prst="rect">
            <a:avLst/>
          </a:prstGeom>
          <a:noFill/>
        </p:spPr>
        <p:txBody>
          <a:bodyPr wrap="square" rtlCol="0">
            <a:spAutoFit/>
          </a:bodyPr>
          <a:lstStyle/>
          <a:p>
            <a:pPr algn="ctr"/>
            <a:r>
              <a:rPr lang="en-US" sz="2800" dirty="0">
                <a:latin typeface="Abadi" panose="020B0604020104020204" pitchFamily="34" charset="0"/>
              </a:rPr>
              <a:t>What reading strategy are you most likely to use and why?</a:t>
            </a:r>
          </a:p>
        </p:txBody>
      </p:sp>
    </p:spTree>
    <p:extLst>
      <p:ext uri="{BB962C8B-B14F-4D97-AF65-F5344CB8AC3E}">
        <p14:creationId xmlns:p14="http://schemas.microsoft.com/office/powerpoint/2010/main" val="1539731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ext Box 20">
            <a:extLst>
              <a:ext uri="{FF2B5EF4-FFF2-40B4-BE49-F238E27FC236}">
                <a16:creationId xmlns:a16="http://schemas.microsoft.com/office/drawing/2014/main" id="{A350C5CA-8F50-4F30-878D-E23F43157C6E}"/>
              </a:ext>
            </a:extLst>
          </p:cNvPr>
          <p:cNvSpPr txBox="1">
            <a:spLocks noChangeArrowheads="1"/>
          </p:cNvSpPr>
          <p:nvPr/>
        </p:nvSpPr>
        <p:spPr bwMode="auto">
          <a:xfrm>
            <a:off x="5069681" y="441432"/>
            <a:ext cx="4495800" cy="198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eaLnBrk="1" hangingPunct="1">
              <a:lnSpc>
                <a:spcPct val="110000"/>
              </a:lnSpc>
              <a:spcBef>
                <a:spcPct val="30000"/>
              </a:spcBef>
              <a:buFontTx/>
              <a:buNone/>
            </a:pPr>
            <a:r>
              <a:rPr lang="en-US" altLang="en-US" sz="2800" b="0" dirty="0"/>
              <a:t>Use graphic organizers for independent note making</a:t>
            </a:r>
          </a:p>
        </p:txBody>
      </p:sp>
      <p:sp>
        <p:nvSpPr>
          <p:cNvPr id="106499" name="Rectangle 1">
            <a:extLst>
              <a:ext uri="{FF2B5EF4-FFF2-40B4-BE49-F238E27FC236}">
                <a16:creationId xmlns:a16="http://schemas.microsoft.com/office/drawing/2014/main" id="{0ED05FEF-6CB3-4F7D-AE8C-A7135266E91E}"/>
              </a:ext>
            </a:extLst>
          </p:cNvPr>
          <p:cNvSpPr>
            <a:spLocks noChangeArrowheads="1"/>
          </p:cNvSpPr>
          <p:nvPr/>
        </p:nvSpPr>
        <p:spPr bwMode="auto">
          <a:xfrm>
            <a:off x="2155825" y="4160838"/>
            <a:ext cx="5827713" cy="186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eaLnBrk="1" hangingPunct="1">
              <a:lnSpc>
                <a:spcPct val="80000"/>
              </a:lnSpc>
              <a:spcBef>
                <a:spcPct val="0"/>
              </a:spcBef>
            </a:pPr>
            <a:r>
              <a:rPr lang="en-US" altLang="en-US" sz="2400" b="0">
                <a:latin typeface="Janda Everyday Casual" panose="02000503000000020004" pitchFamily="2" charset="0"/>
                <a:ea typeface="Arial Unicode MS" panose="020B0604020202020204" pitchFamily="34" charset="-128"/>
                <a:cs typeface="Arial Unicode MS" panose="020B0604020202020204" pitchFamily="34" charset="-128"/>
              </a:rPr>
              <a:t>Use graphic organizers to help students construct meaning as they read.</a:t>
            </a:r>
          </a:p>
          <a:p>
            <a:pPr eaLnBrk="1" hangingPunct="1">
              <a:lnSpc>
                <a:spcPct val="80000"/>
              </a:lnSpc>
              <a:spcBef>
                <a:spcPct val="0"/>
              </a:spcBef>
            </a:pPr>
            <a:endParaRPr lang="en-US" altLang="en-US" sz="2400" b="0">
              <a:latin typeface="Janda Everyday Casual" panose="02000503000000020004" pitchFamily="2" charset="0"/>
              <a:ea typeface="Arial Unicode MS" panose="020B0604020202020204" pitchFamily="34" charset="-128"/>
              <a:cs typeface="Arial Unicode MS" panose="020B0604020202020204" pitchFamily="34" charset="-128"/>
            </a:endParaRPr>
          </a:p>
          <a:p>
            <a:pPr eaLnBrk="1" hangingPunct="1">
              <a:lnSpc>
                <a:spcPct val="80000"/>
              </a:lnSpc>
              <a:spcBef>
                <a:spcPct val="0"/>
              </a:spcBef>
            </a:pPr>
            <a:r>
              <a:rPr lang="en-US" altLang="en-US" sz="2400" b="0">
                <a:latin typeface="Janda Everyday Casual" panose="02000503000000020004" pitchFamily="2" charset="0"/>
                <a:ea typeface="Arial Unicode MS" panose="020B0604020202020204" pitchFamily="34" charset="-128"/>
                <a:cs typeface="Arial Unicode MS" panose="020B0604020202020204" pitchFamily="34" charset="-128"/>
              </a:rPr>
              <a:t>Creates a visual summary of the content</a:t>
            </a:r>
            <a:endParaRPr lang="en-US" altLang="en-US" sz="2400" b="0">
              <a:latin typeface="Janda Everyday Casual" panose="02000503000000020004" pitchFamily="2" charset="0"/>
            </a:endParaRPr>
          </a:p>
        </p:txBody>
      </p:sp>
      <p:pic>
        <p:nvPicPr>
          <p:cNvPr id="106500" name="Picture 2">
            <a:extLst>
              <a:ext uri="{FF2B5EF4-FFF2-40B4-BE49-F238E27FC236}">
                <a16:creationId xmlns:a16="http://schemas.microsoft.com/office/drawing/2014/main" id="{192E0807-A8AF-4D84-888C-C3F2F8265CC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482079">
            <a:off x="-114300" y="406400"/>
            <a:ext cx="48006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501" name="Rectangle 3">
            <a:extLst>
              <a:ext uri="{FF2B5EF4-FFF2-40B4-BE49-F238E27FC236}">
                <a16:creationId xmlns:a16="http://schemas.microsoft.com/office/drawing/2014/main" id="{1AD10F1E-ADEA-44F0-87DB-616C7AD54FD7}"/>
              </a:ext>
            </a:extLst>
          </p:cNvPr>
          <p:cNvSpPr>
            <a:spLocks noChangeArrowheads="1"/>
          </p:cNvSpPr>
          <p:nvPr/>
        </p:nvSpPr>
        <p:spPr bwMode="auto">
          <a:xfrm rot="-1597220">
            <a:off x="792163" y="2098675"/>
            <a:ext cx="14398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a:spcBef>
                <a:spcPct val="0"/>
              </a:spcBef>
              <a:buFontTx/>
              <a:buNone/>
            </a:pPr>
            <a:r>
              <a:rPr lang="en-US" altLang="en-US" sz="2800">
                <a:cs typeface="Arial" panose="020B0604020202020204" pitchFamily="34" charset="0"/>
              </a:rPr>
              <a:t>During</a:t>
            </a:r>
            <a:endParaRPr lang="en-US" altLang="en-US" sz="2800"/>
          </a:p>
        </p:txBody>
      </p:sp>
      <p:sp>
        <p:nvSpPr>
          <p:cNvPr id="106502" name="Rectangle 9">
            <a:extLst>
              <a:ext uri="{FF2B5EF4-FFF2-40B4-BE49-F238E27FC236}">
                <a16:creationId xmlns:a16="http://schemas.microsoft.com/office/drawing/2014/main" id="{A51BC501-AC6C-451A-BD91-536FB0FD714C}"/>
              </a:ext>
            </a:extLst>
          </p:cNvPr>
          <p:cNvSpPr>
            <a:spLocks noChangeArrowheads="1"/>
          </p:cNvSpPr>
          <p:nvPr/>
        </p:nvSpPr>
        <p:spPr bwMode="auto">
          <a:xfrm rot="-1597220">
            <a:off x="2241550" y="1335088"/>
            <a:ext cx="16938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a:spcBef>
                <a:spcPct val="0"/>
              </a:spcBef>
              <a:buFontTx/>
              <a:buNone/>
            </a:pPr>
            <a:r>
              <a:rPr lang="en-US" altLang="en-US" sz="2800">
                <a:cs typeface="Arial" panose="020B0604020202020204" pitchFamily="34" charset="0"/>
              </a:rPr>
              <a:t>Reading</a:t>
            </a:r>
            <a:endParaRPr lang="en-US" altLang="en-US" sz="2800"/>
          </a:p>
        </p:txBody>
      </p:sp>
    </p:spTree>
    <p:extLst>
      <p:ext uri="{BB962C8B-B14F-4D97-AF65-F5344CB8AC3E}">
        <p14:creationId xmlns:p14="http://schemas.microsoft.com/office/powerpoint/2010/main" val="433757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64FF07C6-9003-4CA7-A05C-2F3C3F7D99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0" name="Speech Bubble: Rectangle with Corners Rounded 19">
            <a:extLst>
              <a:ext uri="{FF2B5EF4-FFF2-40B4-BE49-F238E27FC236}">
                <a16:creationId xmlns:a16="http://schemas.microsoft.com/office/drawing/2014/main" id="{7E7165BE-131D-47C5-8E8F-A07263D94FE9}"/>
              </a:ext>
            </a:extLst>
          </p:cNvPr>
          <p:cNvSpPr/>
          <p:nvPr/>
        </p:nvSpPr>
        <p:spPr>
          <a:xfrm rot="1341498">
            <a:off x="3327972" y="1231981"/>
            <a:ext cx="3420520" cy="1017424"/>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peech Bubble: Rectangle with Corners Rounded 5">
            <a:extLst>
              <a:ext uri="{FF2B5EF4-FFF2-40B4-BE49-F238E27FC236}">
                <a16:creationId xmlns:a16="http://schemas.microsoft.com/office/drawing/2014/main" id="{C76F2528-E172-4A75-8969-D3768A566B59}"/>
              </a:ext>
            </a:extLst>
          </p:cNvPr>
          <p:cNvSpPr/>
          <p:nvPr/>
        </p:nvSpPr>
        <p:spPr>
          <a:xfrm rot="20991018">
            <a:off x="377849" y="962217"/>
            <a:ext cx="2665210" cy="114762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Rectangle 1">
            <a:extLst>
              <a:ext uri="{FF2B5EF4-FFF2-40B4-BE49-F238E27FC236}">
                <a16:creationId xmlns:a16="http://schemas.microsoft.com/office/drawing/2014/main" id="{148AB779-DE6A-40E2-8D63-1657997D1282}"/>
              </a:ext>
            </a:extLst>
          </p:cNvPr>
          <p:cNvSpPr/>
          <p:nvPr/>
        </p:nvSpPr>
        <p:spPr>
          <a:xfrm rot="20986987">
            <a:off x="402231" y="1032512"/>
            <a:ext cx="2571750" cy="1131079"/>
          </a:xfrm>
          <a:prstGeom prst="rect">
            <a:avLst/>
          </a:prstGeom>
        </p:spPr>
        <p:txBody>
          <a:bodyPr>
            <a:spAutoFit/>
          </a:bodyPr>
          <a:lstStyle/>
          <a:p>
            <a:r>
              <a:rPr lang="en-US" sz="1350" dirty="0">
                <a:solidFill>
                  <a:srgbClr val="000000"/>
                </a:solidFill>
                <a:latin typeface="Chief Blueprint" panose="020B0500000000000000" pitchFamily="34" charset="0"/>
              </a:rPr>
              <a:t>Students need to be engaged to learn.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8E70C848-D57E-47C1-B4C3-BCDD0F58D9F6}"/>
              </a:ext>
            </a:extLst>
          </p:cNvPr>
          <p:cNvSpPr/>
          <p:nvPr/>
        </p:nvSpPr>
        <p:spPr>
          <a:xfrm>
            <a:off x="280271" y="105787"/>
            <a:ext cx="6868674" cy="503802"/>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TextBox 2">
            <a:extLst>
              <a:ext uri="{FF2B5EF4-FFF2-40B4-BE49-F238E27FC236}">
                <a16:creationId xmlns:a16="http://schemas.microsoft.com/office/drawing/2014/main" id="{BBB18444-3629-4676-AE8E-D0EEB1C6DAA0}"/>
              </a:ext>
            </a:extLst>
          </p:cNvPr>
          <p:cNvSpPr txBox="1"/>
          <p:nvPr/>
        </p:nvSpPr>
        <p:spPr>
          <a:xfrm>
            <a:off x="280272" y="140210"/>
            <a:ext cx="7045648" cy="430887"/>
          </a:xfrm>
          <a:prstGeom prst="rect">
            <a:avLst/>
          </a:prstGeom>
          <a:noFill/>
        </p:spPr>
        <p:txBody>
          <a:bodyPr wrap="square" rtlCol="0">
            <a:spAutoFit/>
          </a:bodyPr>
          <a:lstStyle/>
          <a:p>
            <a:r>
              <a:rPr lang="en-US" sz="2200" dirty="0">
                <a:latin typeface="Chief Blueprint" panose="020B0500000000000000" pitchFamily="34" charset="0"/>
              </a:rPr>
              <a:t>What do I believe about Social Studies instruction?</a:t>
            </a:r>
          </a:p>
        </p:txBody>
      </p:sp>
      <p:sp>
        <p:nvSpPr>
          <p:cNvPr id="19" name="Rectangle 18">
            <a:extLst>
              <a:ext uri="{FF2B5EF4-FFF2-40B4-BE49-F238E27FC236}">
                <a16:creationId xmlns:a16="http://schemas.microsoft.com/office/drawing/2014/main" id="{356AA586-388A-4DE9-A2C9-9F6057D7116A}"/>
              </a:ext>
            </a:extLst>
          </p:cNvPr>
          <p:cNvSpPr/>
          <p:nvPr/>
        </p:nvSpPr>
        <p:spPr>
          <a:xfrm rot="1384697">
            <a:off x="3315277" y="1305078"/>
            <a:ext cx="3280175" cy="1131079"/>
          </a:xfrm>
          <a:prstGeom prst="rect">
            <a:avLst/>
          </a:prstGeom>
        </p:spPr>
        <p:txBody>
          <a:bodyPr wrap="square">
            <a:spAutoFit/>
          </a:bodyPr>
          <a:lstStyle/>
          <a:p>
            <a:r>
              <a:rPr lang="en-US" sz="1350" dirty="0">
                <a:solidFill>
                  <a:srgbClr val="000000"/>
                </a:solidFill>
                <a:latin typeface="Chief Blueprint" panose="020B0500000000000000" pitchFamily="34" charset="0"/>
              </a:rPr>
              <a:t>Students need to read in Social Studies – a lot! Like everyday!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-Kinsella’s </a:t>
            </a:r>
            <a:r>
              <a:rPr lang="en-US" sz="1350" i="1" dirty="0">
                <a:solidFill>
                  <a:srgbClr val="000000"/>
                </a:solidFill>
                <a:latin typeface="Chief Blueprint" panose="020B0500000000000000" pitchFamily="34" charset="0"/>
              </a:rPr>
              <a:t>Considerate Text</a:t>
            </a:r>
          </a:p>
          <a:p>
            <a:endParaRPr lang="en-US" sz="1350" dirty="0">
              <a:latin typeface="Chief Blueprint" panose="020B0500000000000000" pitchFamily="34" charset="0"/>
            </a:endParaRPr>
          </a:p>
        </p:txBody>
      </p:sp>
    </p:spTree>
    <p:extLst>
      <p:ext uri="{BB962C8B-B14F-4D97-AF65-F5344CB8AC3E}">
        <p14:creationId xmlns:p14="http://schemas.microsoft.com/office/powerpoint/2010/main" val="31434492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a:extLst>
              <a:ext uri="{FF2B5EF4-FFF2-40B4-BE49-F238E27FC236}">
                <a16:creationId xmlns:a16="http://schemas.microsoft.com/office/drawing/2014/main" id="{2AF509AD-D201-4067-B137-6317D26E957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787400"/>
            <a:ext cx="9144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14A4B9E0-1D2B-420F-8243-273A25B0CF94}"/>
              </a:ext>
            </a:extLst>
          </p:cNvPr>
          <p:cNvSpPr txBox="1">
            <a:spLocks noChangeArrowheads="1"/>
          </p:cNvSpPr>
          <p:nvPr/>
        </p:nvSpPr>
        <p:spPr bwMode="auto">
          <a:xfrm>
            <a:off x="635000" y="665113"/>
            <a:ext cx="33782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000" dirty="0">
                <a:latin typeface="Chief Blueprint" panose="020B0500000000000000" pitchFamily="34" charset="0"/>
              </a:rPr>
              <a:t>What kinds of notes do you use in class?</a:t>
            </a:r>
          </a:p>
        </p:txBody>
      </p:sp>
      <p:sp>
        <p:nvSpPr>
          <p:cNvPr id="5" name="Speech Bubble: Oval 4">
            <a:extLst>
              <a:ext uri="{FF2B5EF4-FFF2-40B4-BE49-F238E27FC236}">
                <a16:creationId xmlns:a16="http://schemas.microsoft.com/office/drawing/2014/main" id="{2B793C7D-D494-4281-A119-74DBB3787ACF}"/>
              </a:ext>
            </a:extLst>
          </p:cNvPr>
          <p:cNvSpPr/>
          <p:nvPr/>
        </p:nvSpPr>
        <p:spPr>
          <a:xfrm>
            <a:off x="228600" y="219075"/>
            <a:ext cx="4191000" cy="3200400"/>
          </a:xfrm>
          <a:prstGeom prst="wedgeEllipseCallout">
            <a:avLst>
              <a:gd name="adj1" fmla="val 67783"/>
              <a:gd name="adj2" fmla="val 22500"/>
            </a:avLst>
          </a:prstGeom>
          <a:noFill/>
          <a:ln w="28575">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Tree>
    <p:extLst>
      <p:ext uri="{BB962C8B-B14F-4D97-AF65-F5344CB8AC3E}">
        <p14:creationId xmlns:p14="http://schemas.microsoft.com/office/powerpoint/2010/main" val="11468994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766B072-E8B6-475E-B73A-D0382ED1BBB5}"/>
              </a:ext>
            </a:extLst>
          </p:cNvPr>
          <p:cNvPicPr>
            <a:picLocks noChangeAspect="1"/>
          </p:cNvPicPr>
          <p:nvPr/>
        </p:nvPicPr>
        <p:blipFill>
          <a:blip r:embed="rId3"/>
          <a:stretch>
            <a:fillRect/>
          </a:stretch>
        </p:blipFill>
        <p:spPr>
          <a:xfrm>
            <a:off x="1186249" y="179630"/>
            <a:ext cx="7957751" cy="6678370"/>
          </a:xfrm>
          <a:prstGeom prst="rect">
            <a:avLst/>
          </a:prstGeom>
        </p:spPr>
      </p:pic>
      <p:sp>
        <p:nvSpPr>
          <p:cNvPr id="4" name="TextBox 3">
            <a:extLst>
              <a:ext uri="{FF2B5EF4-FFF2-40B4-BE49-F238E27FC236}">
                <a16:creationId xmlns:a16="http://schemas.microsoft.com/office/drawing/2014/main" id="{5B65F439-7848-4F25-B141-DE60CE7214A3}"/>
              </a:ext>
            </a:extLst>
          </p:cNvPr>
          <p:cNvSpPr txBox="1"/>
          <p:nvPr/>
        </p:nvSpPr>
        <p:spPr>
          <a:xfrm>
            <a:off x="49426" y="6426882"/>
            <a:ext cx="2458994" cy="523220"/>
          </a:xfrm>
          <a:prstGeom prst="rect">
            <a:avLst/>
          </a:prstGeom>
          <a:noFill/>
        </p:spPr>
        <p:txBody>
          <a:bodyPr wrap="square" rtlCol="0">
            <a:spAutoFit/>
          </a:bodyPr>
          <a:lstStyle/>
          <a:p>
            <a:r>
              <a:rPr lang="en-US" sz="2800" dirty="0">
                <a:latin typeface="Abadi" panose="020B0604020104020204" pitchFamily="34" charset="0"/>
              </a:rPr>
              <a:t>Passive</a:t>
            </a:r>
          </a:p>
        </p:txBody>
      </p:sp>
      <p:sp>
        <p:nvSpPr>
          <p:cNvPr id="5" name="TextBox 4">
            <a:extLst>
              <a:ext uri="{FF2B5EF4-FFF2-40B4-BE49-F238E27FC236}">
                <a16:creationId xmlns:a16="http://schemas.microsoft.com/office/drawing/2014/main" id="{BCDFFC73-67FA-40A8-B473-36A246DE756A}"/>
              </a:ext>
            </a:extLst>
          </p:cNvPr>
          <p:cNvSpPr txBox="1"/>
          <p:nvPr/>
        </p:nvSpPr>
        <p:spPr>
          <a:xfrm>
            <a:off x="6682944" y="1451228"/>
            <a:ext cx="2458994" cy="769441"/>
          </a:xfrm>
          <a:prstGeom prst="rect">
            <a:avLst/>
          </a:prstGeom>
          <a:noFill/>
        </p:spPr>
        <p:txBody>
          <a:bodyPr wrap="square" rtlCol="0">
            <a:spAutoFit/>
          </a:bodyPr>
          <a:lstStyle/>
          <a:p>
            <a:r>
              <a:rPr lang="en-US" sz="4400" dirty="0">
                <a:latin typeface="Abadi" panose="020B0604020104020204" pitchFamily="34" charset="0"/>
              </a:rPr>
              <a:t>Active</a:t>
            </a:r>
          </a:p>
        </p:txBody>
      </p:sp>
      <p:sp>
        <p:nvSpPr>
          <p:cNvPr id="6" name="TextBox 5">
            <a:extLst>
              <a:ext uri="{FF2B5EF4-FFF2-40B4-BE49-F238E27FC236}">
                <a16:creationId xmlns:a16="http://schemas.microsoft.com/office/drawing/2014/main" id="{084A911D-C570-44D7-86B1-9FE2632B1720}"/>
              </a:ext>
            </a:extLst>
          </p:cNvPr>
          <p:cNvSpPr txBox="1"/>
          <p:nvPr/>
        </p:nvSpPr>
        <p:spPr>
          <a:xfrm rot="387558">
            <a:off x="6133068" y="3800730"/>
            <a:ext cx="2458994" cy="1754326"/>
          </a:xfrm>
          <a:prstGeom prst="rect">
            <a:avLst/>
          </a:prstGeom>
          <a:noFill/>
        </p:spPr>
        <p:txBody>
          <a:bodyPr wrap="square" rtlCol="0">
            <a:spAutoFit/>
          </a:bodyPr>
          <a:lstStyle/>
          <a:p>
            <a:r>
              <a:rPr lang="en-US" sz="3600" dirty="0">
                <a:latin typeface="Abadi" panose="020B0604020104020204" pitchFamily="34" charset="0"/>
              </a:rPr>
              <a:t>Social Studies Skills</a:t>
            </a:r>
          </a:p>
        </p:txBody>
      </p:sp>
    </p:spTree>
    <p:extLst>
      <p:ext uri="{BB962C8B-B14F-4D97-AF65-F5344CB8AC3E}">
        <p14:creationId xmlns:p14="http://schemas.microsoft.com/office/powerpoint/2010/main" val="21495363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13F772E-53E6-2E40-B653-66139DCDEF1A}"/>
              </a:ext>
            </a:extLst>
          </p:cNvPr>
          <p:cNvSpPr/>
          <p:nvPr/>
        </p:nvSpPr>
        <p:spPr>
          <a:xfrm>
            <a:off x="3260035" y="968107"/>
            <a:ext cx="6738730" cy="2215991"/>
          </a:xfrm>
          <a:prstGeom prst="rect">
            <a:avLst/>
          </a:prstGeom>
        </p:spPr>
        <p:txBody>
          <a:bodyPr wrap="square">
            <a:spAutoFit/>
          </a:bodyPr>
          <a:lstStyle/>
          <a:p>
            <a:pPr algn="ctr"/>
            <a:r>
              <a:rPr lang="en-US" sz="13800" b="1" dirty="0">
                <a:latin typeface="KG Call Me Maybe" panose="02000000000000000000" pitchFamily="2" charset="0"/>
              </a:rPr>
              <a:t>Active</a:t>
            </a:r>
          </a:p>
        </p:txBody>
      </p:sp>
      <p:sp>
        <p:nvSpPr>
          <p:cNvPr id="3" name="Rectangle 2">
            <a:extLst>
              <a:ext uri="{FF2B5EF4-FFF2-40B4-BE49-F238E27FC236}">
                <a16:creationId xmlns:a16="http://schemas.microsoft.com/office/drawing/2014/main" id="{07FACA26-0C6E-A60B-3065-9E8EFA9CDBBC}"/>
              </a:ext>
            </a:extLst>
          </p:cNvPr>
          <p:cNvSpPr/>
          <p:nvPr/>
        </p:nvSpPr>
        <p:spPr>
          <a:xfrm>
            <a:off x="3260035" y="2582364"/>
            <a:ext cx="6738730" cy="3154710"/>
          </a:xfrm>
          <a:prstGeom prst="rect">
            <a:avLst/>
          </a:prstGeom>
        </p:spPr>
        <p:txBody>
          <a:bodyPr wrap="square">
            <a:spAutoFit/>
          </a:bodyPr>
          <a:lstStyle/>
          <a:p>
            <a:pPr algn="ctr"/>
            <a:r>
              <a:rPr lang="en-US" sz="19900" dirty="0">
                <a:latin typeface="Bloomishly" pitchFamily="50" charset="0"/>
              </a:rPr>
              <a:t>Notes!</a:t>
            </a:r>
          </a:p>
        </p:txBody>
      </p:sp>
      <p:pic>
        <p:nvPicPr>
          <p:cNvPr id="4" name="Picture 3" descr="A person writing on a piece of paper&#10;&#10;Description automatically generated with medium confidence">
            <a:extLst>
              <a:ext uri="{FF2B5EF4-FFF2-40B4-BE49-F238E27FC236}">
                <a16:creationId xmlns:a16="http://schemas.microsoft.com/office/drawing/2014/main" id="{6B053106-A866-C1A2-E3BD-74962776E7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9615" y="0"/>
            <a:ext cx="7241546" cy="7241546"/>
          </a:xfrm>
          <a:prstGeom prst="rect">
            <a:avLst/>
          </a:prstGeom>
        </p:spPr>
      </p:pic>
    </p:spTree>
    <p:extLst>
      <p:ext uri="{BB962C8B-B14F-4D97-AF65-F5344CB8AC3E}">
        <p14:creationId xmlns:p14="http://schemas.microsoft.com/office/powerpoint/2010/main" val="30227741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4F9C2-9520-44AE-8427-05095AA66AA3}"/>
            </a:ext>
          </a:extLst>
        </p:cNvPr>
        <p:cNvGrpSpPr/>
        <p:nvPr/>
      </p:nvGrpSpPr>
      <p:grpSpPr>
        <a:xfrm>
          <a:off x="0" y="0"/>
          <a:ext cx="0" cy="0"/>
          <a:chOff x="0" y="0"/>
          <a:chExt cx="0" cy="0"/>
        </a:xfrm>
      </p:grpSpPr>
      <p:pic>
        <p:nvPicPr>
          <p:cNvPr id="3" name="Picture 2" descr="A picture containing text, clipart&#10;&#10;Description automatically generated">
            <a:extLst>
              <a:ext uri="{FF2B5EF4-FFF2-40B4-BE49-F238E27FC236}">
                <a16:creationId xmlns:a16="http://schemas.microsoft.com/office/drawing/2014/main" id="{BC957104-38E5-B605-EFC9-F5CDA74D25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855" y="403983"/>
            <a:ext cx="9144000" cy="3657600"/>
          </a:xfrm>
          <a:prstGeom prst="rect">
            <a:avLst/>
          </a:prstGeom>
        </p:spPr>
      </p:pic>
      <p:sp>
        <p:nvSpPr>
          <p:cNvPr id="6" name="TextBox 5">
            <a:extLst>
              <a:ext uri="{FF2B5EF4-FFF2-40B4-BE49-F238E27FC236}">
                <a16:creationId xmlns:a16="http://schemas.microsoft.com/office/drawing/2014/main" id="{5C767E44-1AC7-E1B0-3A35-0C04FD151789}"/>
              </a:ext>
            </a:extLst>
          </p:cNvPr>
          <p:cNvSpPr txBox="1"/>
          <p:nvPr/>
        </p:nvSpPr>
        <p:spPr>
          <a:xfrm>
            <a:off x="259492" y="4145693"/>
            <a:ext cx="2619632" cy="2308324"/>
          </a:xfrm>
          <a:prstGeom prst="rect">
            <a:avLst/>
          </a:prstGeom>
          <a:noFill/>
        </p:spPr>
        <p:txBody>
          <a:bodyPr wrap="square" rtlCol="0">
            <a:spAutoFit/>
          </a:bodyPr>
          <a:lstStyle/>
          <a:p>
            <a:r>
              <a:rPr lang="en-US" sz="4800" dirty="0">
                <a:latin typeface="Abadi" panose="020B0604020104020204" pitchFamily="34" charset="0"/>
              </a:rPr>
              <a:t>Identify the Content</a:t>
            </a:r>
          </a:p>
        </p:txBody>
      </p:sp>
      <p:sp>
        <p:nvSpPr>
          <p:cNvPr id="7" name="TextBox 6">
            <a:extLst>
              <a:ext uri="{FF2B5EF4-FFF2-40B4-BE49-F238E27FC236}">
                <a16:creationId xmlns:a16="http://schemas.microsoft.com/office/drawing/2014/main" id="{F8414415-4C6F-2B00-50C7-32F394315CB4}"/>
              </a:ext>
            </a:extLst>
          </p:cNvPr>
          <p:cNvSpPr txBox="1"/>
          <p:nvPr/>
        </p:nvSpPr>
        <p:spPr>
          <a:xfrm>
            <a:off x="0" y="-22792"/>
            <a:ext cx="4572000" cy="769441"/>
          </a:xfrm>
          <a:prstGeom prst="rect">
            <a:avLst/>
          </a:prstGeom>
          <a:noFill/>
        </p:spPr>
        <p:txBody>
          <a:bodyPr wrap="square" rtlCol="0">
            <a:spAutoFit/>
          </a:bodyPr>
          <a:lstStyle/>
          <a:p>
            <a:r>
              <a:rPr lang="en-US" sz="4400" u="sng" dirty="0">
                <a:latin typeface="Be Bright" panose="02000506000000020003" pitchFamily="50" charset="0"/>
              </a:rPr>
              <a:t>Active Notes!</a:t>
            </a:r>
          </a:p>
        </p:txBody>
      </p:sp>
    </p:spTree>
    <p:extLst>
      <p:ext uri="{BB962C8B-B14F-4D97-AF65-F5344CB8AC3E}">
        <p14:creationId xmlns:p14="http://schemas.microsoft.com/office/powerpoint/2010/main" val="2057160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783AF-1579-A78C-0E7A-7B75363D6419}"/>
            </a:ext>
          </a:extLst>
        </p:cNvPr>
        <p:cNvGrpSpPr/>
        <p:nvPr/>
      </p:nvGrpSpPr>
      <p:grpSpPr>
        <a:xfrm>
          <a:off x="0" y="0"/>
          <a:ext cx="0" cy="0"/>
          <a:chOff x="0" y="0"/>
          <a:chExt cx="0" cy="0"/>
        </a:xfrm>
      </p:grpSpPr>
      <p:pic>
        <p:nvPicPr>
          <p:cNvPr id="3" name="Picture 2" descr="A picture containing text, clipart&#10;&#10;Description automatically generated">
            <a:extLst>
              <a:ext uri="{FF2B5EF4-FFF2-40B4-BE49-F238E27FC236}">
                <a16:creationId xmlns:a16="http://schemas.microsoft.com/office/drawing/2014/main" id="{74D87D93-FF92-D687-883F-03613F538A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88093"/>
            <a:ext cx="9144000" cy="3657600"/>
          </a:xfrm>
          <a:prstGeom prst="rect">
            <a:avLst/>
          </a:prstGeom>
        </p:spPr>
      </p:pic>
      <p:sp>
        <p:nvSpPr>
          <p:cNvPr id="6" name="TextBox 5">
            <a:extLst>
              <a:ext uri="{FF2B5EF4-FFF2-40B4-BE49-F238E27FC236}">
                <a16:creationId xmlns:a16="http://schemas.microsoft.com/office/drawing/2014/main" id="{C98BCC4F-1B0D-CF00-1435-0BDCC24DAA0F}"/>
              </a:ext>
            </a:extLst>
          </p:cNvPr>
          <p:cNvSpPr txBox="1"/>
          <p:nvPr/>
        </p:nvSpPr>
        <p:spPr>
          <a:xfrm>
            <a:off x="259492" y="4145693"/>
            <a:ext cx="2619632" cy="2308324"/>
          </a:xfrm>
          <a:prstGeom prst="rect">
            <a:avLst/>
          </a:prstGeom>
          <a:noFill/>
        </p:spPr>
        <p:txBody>
          <a:bodyPr wrap="square" rtlCol="0">
            <a:spAutoFit/>
          </a:bodyPr>
          <a:lstStyle/>
          <a:p>
            <a:r>
              <a:rPr lang="en-US" sz="4800" dirty="0">
                <a:solidFill>
                  <a:schemeClr val="bg2">
                    <a:lumMod val="75000"/>
                  </a:schemeClr>
                </a:solidFill>
                <a:latin typeface="Abadi" panose="020B0604020104020204" pitchFamily="34" charset="0"/>
              </a:rPr>
              <a:t>Identify the Content</a:t>
            </a:r>
          </a:p>
        </p:txBody>
      </p:sp>
      <p:sp>
        <p:nvSpPr>
          <p:cNvPr id="7" name="TextBox 6">
            <a:extLst>
              <a:ext uri="{FF2B5EF4-FFF2-40B4-BE49-F238E27FC236}">
                <a16:creationId xmlns:a16="http://schemas.microsoft.com/office/drawing/2014/main" id="{FC0120C5-5C82-7664-D401-5D1FE4E14676}"/>
              </a:ext>
            </a:extLst>
          </p:cNvPr>
          <p:cNvSpPr txBox="1"/>
          <p:nvPr/>
        </p:nvSpPr>
        <p:spPr>
          <a:xfrm>
            <a:off x="3535172" y="4145693"/>
            <a:ext cx="2619632" cy="2308324"/>
          </a:xfrm>
          <a:prstGeom prst="rect">
            <a:avLst/>
          </a:prstGeom>
          <a:noFill/>
        </p:spPr>
        <p:txBody>
          <a:bodyPr wrap="square" rtlCol="0">
            <a:spAutoFit/>
          </a:bodyPr>
          <a:lstStyle/>
          <a:p>
            <a:r>
              <a:rPr lang="en-US" sz="4800" dirty="0">
                <a:latin typeface="Abadi" panose="020B0604020104020204" pitchFamily="34" charset="0"/>
              </a:rPr>
              <a:t>Identify the </a:t>
            </a:r>
          </a:p>
          <a:p>
            <a:r>
              <a:rPr lang="en-US" sz="4800" dirty="0">
                <a:latin typeface="Abadi" panose="020B0604020104020204" pitchFamily="34" charset="0"/>
              </a:rPr>
              <a:t>Skill</a:t>
            </a:r>
          </a:p>
        </p:txBody>
      </p:sp>
      <p:sp>
        <p:nvSpPr>
          <p:cNvPr id="8" name="TextBox 7">
            <a:extLst>
              <a:ext uri="{FF2B5EF4-FFF2-40B4-BE49-F238E27FC236}">
                <a16:creationId xmlns:a16="http://schemas.microsoft.com/office/drawing/2014/main" id="{076DBA96-C87B-FA53-0A2E-FCE5C54B05D7}"/>
              </a:ext>
            </a:extLst>
          </p:cNvPr>
          <p:cNvSpPr txBox="1"/>
          <p:nvPr/>
        </p:nvSpPr>
        <p:spPr>
          <a:xfrm>
            <a:off x="0" y="-22792"/>
            <a:ext cx="4572000" cy="769441"/>
          </a:xfrm>
          <a:prstGeom prst="rect">
            <a:avLst/>
          </a:prstGeom>
          <a:noFill/>
        </p:spPr>
        <p:txBody>
          <a:bodyPr wrap="square" rtlCol="0">
            <a:spAutoFit/>
          </a:bodyPr>
          <a:lstStyle/>
          <a:p>
            <a:r>
              <a:rPr lang="en-US" sz="4400" u="sng" dirty="0">
                <a:latin typeface="Be Bright" panose="02000506000000020003" pitchFamily="50" charset="0"/>
              </a:rPr>
              <a:t>Active Notes!</a:t>
            </a:r>
          </a:p>
        </p:txBody>
      </p:sp>
    </p:spTree>
    <p:extLst>
      <p:ext uri="{BB962C8B-B14F-4D97-AF65-F5344CB8AC3E}">
        <p14:creationId xmlns:p14="http://schemas.microsoft.com/office/powerpoint/2010/main" val="4816765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55D05-8DED-BB1A-535C-B2A124046861}"/>
            </a:ext>
          </a:extLst>
        </p:cNvPr>
        <p:cNvGrpSpPr/>
        <p:nvPr/>
      </p:nvGrpSpPr>
      <p:grpSpPr>
        <a:xfrm>
          <a:off x="0" y="0"/>
          <a:ext cx="0" cy="0"/>
          <a:chOff x="0" y="0"/>
          <a:chExt cx="0" cy="0"/>
        </a:xfrm>
      </p:grpSpPr>
      <p:pic>
        <p:nvPicPr>
          <p:cNvPr id="3" name="Picture 2" descr="A picture containing text, clipart&#10;&#10;Description automatically generated">
            <a:extLst>
              <a:ext uri="{FF2B5EF4-FFF2-40B4-BE49-F238E27FC236}">
                <a16:creationId xmlns:a16="http://schemas.microsoft.com/office/drawing/2014/main" id="{4A3C1AA8-AC3B-82D3-8C1B-38E1D0BB3F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88093"/>
            <a:ext cx="9144000" cy="3657600"/>
          </a:xfrm>
          <a:prstGeom prst="rect">
            <a:avLst/>
          </a:prstGeom>
        </p:spPr>
      </p:pic>
      <p:sp>
        <p:nvSpPr>
          <p:cNvPr id="6" name="TextBox 5">
            <a:extLst>
              <a:ext uri="{FF2B5EF4-FFF2-40B4-BE49-F238E27FC236}">
                <a16:creationId xmlns:a16="http://schemas.microsoft.com/office/drawing/2014/main" id="{869FEBCF-F5FE-DB66-2980-E486202E82F6}"/>
              </a:ext>
            </a:extLst>
          </p:cNvPr>
          <p:cNvSpPr txBox="1"/>
          <p:nvPr/>
        </p:nvSpPr>
        <p:spPr>
          <a:xfrm>
            <a:off x="259492" y="4145693"/>
            <a:ext cx="2619632" cy="2308324"/>
          </a:xfrm>
          <a:prstGeom prst="rect">
            <a:avLst/>
          </a:prstGeom>
          <a:noFill/>
        </p:spPr>
        <p:txBody>
          <a:bodyPr wrap="square" rtlCol="0">
            <a:spAutoFit/>
          </a:bodyPr>
          <a:lstStyle/>
          <a:p>
            <a:r>
              <a:rPr lang="en-US" sz="4800" dirty="0">
                <a:solidFill>
                  <a:schemeClr val="bg2">
                    <a:lumMod val="75000"/>
                  </a:schemeClr>
                </a:solidFill>
                <a:latin typeface="Abadi" panose="020B0604020104020204" pitchFamily="34" charset="0"/>
              </a:rPr>
              <a:t>Identify the Content</a:t>
            </a:r>
          </a:p>
        </p:txBody>
      </p:sp>
      <p:sp>
        <p:nvSpPr>
          <p:cNvPr id="7" name="TextBox 6">
            <a:extLst>
              <a:ext uri="{FF2B5EF4-FFF2-40B4-BE49-F238E27FC236}">
                <a16:creationId xmlns:a16="http://schemas.microsoft.com/office/drawing/2014/main" id="{BFDB8AC6-4807-FE3B-BEAA-14156389EFFC}"/>
              </a:ext>
            </a:extLst>
          </p:cNvPr>
          <p:cNvSpPr txBox="1"/>
          <p:nvPr/>
        </p:nvSpPr>
        <p:spPr>
          <a:xfrm>
            <a:off x="3535172" y="4145693"/>
            <a:ext cx="2619632" cy="2308324"/>
          </a:xfrm>
          <a:prstGeom prst="rect">
            <a:avLst/>
          </a:prstGeom>
          <a:noFill/>
        </p:spPr>
        <p:txBody>
          <a:bodyPr wrap="square" rtlCol="0">
            <a:spAutoFit/>
          </a:bodyPr>
          <a:lstStyle/>
          <a:p>
            <a:r>
              <a:rPr lang="en-US" sz="4800" dirty="0">
                <a:solidFill>
                  <a:schemeClr val="bg2">
                    <a:lumMod val="75000"/>
                  </a:schemeClr>
                </a:solidFill>
                <a:latin typeface="Abadi" panose="020B0604020104020204" pitchFamily="34" charset="0"/>
              </a:rPr>
              <a:t>Identify the </a:t>
            </a:r>
          </a:p>
          <a:p>
            <a:r>
              <a:rPr lang="en-US" sz="4800" dirty="0">
                <a:solidFill>
                  <a:schemeClr val="bg2">
                    <a:lumMod val="75000"/>
                  </a:schemeClr>
                </a:solidFill>
                <a:latin typeface="Abadi" panose="020B0604020104020204" pitchFamily="34" charset="0"/>
              </a:rPr>
              <a:t>Skill</a:t>
            </a:r>
          </a:p>
        </p:txBody>
      </p:sp>
      <p:sp>
        <p:nvSpPr>
          <p:cNvPr id="8" name="TextBox 7">
            <a:extLst>
              <a:ext uri="{FF2B5EF4-FFF2-40B4-BE49-F238E27FC236}">
                <a16:creationId xmlns:a16="http://schemas.microsoft.com/office/drawing/2014/main" id="{34DD33B9-F8E2-3CC1-EFCC-006F384E3388}"/>
              </a:ext>
            </a:extLst>
          </p:cNvPr>
          <p:cNvSpPr txBox="1"/>
          <p:nvPr/>
        </p:nvSpPr>
        <p:spPr>
          <a:xfrm>
            <a:off x="6497381" y="4145693"/>
            <a:ext cx="2619632" cy="2308324"/>
          </a:xfrm>
          <a:prstGeom prst="rect">
            <a:avLst/>
          </a:prstGeom>
          <a:noFill/>
        </p:spPr>
        <p:txBody>
          <a:bodyPr wrap="square" rtlCol="0">
            <a:spAutoFit/>
          </a:bodyPr>
          <a:lstStyle/>
          <a:p>
            <a:r>
              <a:rPr lang="en-US" sz="4800" dirty="0">
                <a:latin typeface="Abadi" panose="020B0604020104020204" pitchFamily="34" charset="0"/>
              </a:rPr>
              <a:t>Choose </a:t>
            </a:r>
          </a:p>
          <a:p>
            <a:r>
              <a:rPr lang="en-US" sz="4800" dirty="0">
                <a:latin typeface="Abadi" panose="020B0604020104020204" pitchFamily="34" charset="0"/>
              </a:rPr>
              <a:t>the</a:t>
            </a:r>
          </a:p>
          <a:p>
            <a:r>
              <a:rPr lang="en-US" sz="4800" dirty="0">
                <a:latin typeface="Abadi" panose="020B0604020104020204" pitchFamily="34" charset="0"/>
              </a:rPr>
              <a:t>Strategy</a:t>
            </a:r>
          </a:p>
        </p:txBody>
      </p:sp>
      <p:sp>
        <p:nvSpPr>
          <p:cNvPr id="9" name="TextBox 8">
            <a:extLst>
              <a:ext uri="{FF2B5EF4-FFF2-40B4-BE49-F238E27FC236}">
                <a16:creationId xmlns:a16="http://schemas.microsoft.com/office/drawing/2014/main" id="{02FB2FEE-DA1D-1D4A-DAEC-94D8D40D5176}"/>
              </a:ext>
            </a:extLst>
          </p:cNvPr>
          <p:cNvSpPr txBox="1"/>
          <p:nvPr/>
        </p:nvSpPr>
        <p:spPr>
          <a:xfrm>
            <a:off x="0" y="-22792"/>
            <a:ext cx="4572000" cy="769441"/>
          </a:xfrm>
          <a:prstGeom prst="rect">
            <a:avLst/>
          </a:prstGeom>
          <a:noFill/>
        </p:spPr>
        <p:txBody>
          <a:bodyPr wrap="square" rtlCol="0">
            <a:spAutoFit/>
          </a:bodyPr>
          <a:lstStyle/>
          <a:p>
            <a:r>
              <a:rPr lang="en-US" sz="4400" u="sng" dirty="0">
                <a:latin typeface="Be Bright" panose="02000506000000020003" pitchFamily="50" charset="0"/>
              </a:rPr>
              <a:t>Active Notes!</a:t>
            </a:r>
          </a:p>
        </p:txBody>
      </p:sp>
    </p:spTree>
    <p:extLst>
      <p:ext uri="{BB962C8B-B14F-4D97-AF65-F5344CB8AC3E}">
        <p14:creationId xmlns:p14="http://schemas.microsoft.com/office/powerpoint/2010/main" val="16053936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094AFDB-1504-C256-41A8-2A87FB6ACB4B}"/>
              </a:ext>
            </a:extLst>
          </p:cNvPr>
          <p:cNvSpPr txBox="1"/>
          <p:nvPr/>
        </p:nvSpPr>
        <p:spPr>
          <a:xfrm>
            <a:off x="5568950" y="495300"/>
            <a:ext cx="3365500" cy="646331"/>
          </a:xfrm>
          <a:prstGeom prst="rect">
            <a:avLst/>
          </a:prstGeom>
          <a:noFill/>
        </p:spPr>
        <p:txBody>
          <a:bodyPr wrap="square" rtlCol="0">
            <a:spAutoFit/>
          </a:bodyPr>
          <a:lstStyle/>
          <a:p>
            <a:r>
              <a:rPr lang="en-US" dirty="0"/>
              <a:t>Examine the different graphic organizers.</a:t>
            </a:r>
          </a:p>
        </p:txBody>
      </p:sp>
      <p:pic>
        <p:nvPicPr>
          <p:cNvPr id="5" name="Picture 4">
            <a:extLst>
              <a:ext uri="{FF2B5EF4-FFF2-40B4-BE49-F238E27FC236}">
                <a16:creationId xmlns:a16="http://schemas.microsoft.com/office/drawing/2014/main" id="{1200C50A-6B59-0942-868C-D4A67D7794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449" y="184417"/>
            <a:ext cx="5011254" cy="64891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87458234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4FEE88A-5986-437F-B2E8-CC93690E1159}"/>
              </a:ext>
            </a:extLst>
          </p:cNvPr>
          <p:cNvPicPr>
            <a:picLocks noChangeAspect="1"/>
          </p:cNvPicPr>
          <p:nvPr/>
        </p:nvPicPr>
        <p:blipFill>
          <a:blip r:embed="rId3"/>
          <a:stretch>
            <a:fillRect/>
          </a:stretch>
        </p:blipFill>
        <p:spPr>
          <a:xfrm>
            <a:off x="0" y="866401"/>
            <a:ext cx="9144000" cy="6096747"/>
          </a:xfrm>
          <a:prstGeom prst="rect">
            <a:avLst/>
          </a:prstGeom>
        </p:spPr>
      </p:pic>
      <p:sp>
        <p:nvSpPr>
          <p:cNvPr id="3" name="TextBox 2">
            <a:extLst>
              <a:ext uri="{FF2B5EF4-FFF2-40B4-BE49-F238E27FC236}">
                <a16:creationId xmlns:a16="http://schemas.microsoft.com/office/drawing/2014/main" id="{FE435723-47B7-49D6-8976-EEFB672F5A57}"/>
              </a:ext>
            </a:extLst>
          </p:cNvPr>
          <p:cNvSpPr txBox="1"/>
          <p:nvPr/>
        </p:nvSpPr>
        <p:spPr>
          <a:xfrm>
            <a:off x="1163711" y="138669"/>
            <a:ext cx="7084299" cy="1200329"/>
          </a:xfrm>
          <a:prstGeom prst="rect">
            <a:avLst/>
          </a:prstGeom>
          <a:noFill/>
        </p:spPr>
        <p:txBody>
          <a:bodyPr wrap="square" rtlCol="0">
            <a:spAutoFit/>
          </a:bodyPr>
          <a:lstStyle/>
          <a:p>
            <a:r>
              <a:rPr lang="en-US" sz="7200" dirty="0">
                <a:latin typeface="Chief Blueprint" panose="020B0500000000000000" pitchFamily="34" charset="0"/>
              </a:rPr>
              <a:t>1 Foot Summary</a:t>
            </a:r>
          </a:p>
        </p:txBody>
      </p:sp>
    </p:spTree>
    <p:extLst>
      <p:ext uri="{BB962C8B-B14F-4D97-AF65-F5344CB8AC3E}">
        <p14:creationId xmlns:p14="http://schemas.microsoft.com/office/powerpoint/2010/main" val="425185289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ext Box 20">
            <a:extLst>
              <a:ext uri="{FF2B5EF4-FFF2-40B4-BE49-F238E27FC236}">
                <a16:creationId xmlns:a16="http://schemas.microsoft.com/office/drawing/2014/main" id="{0C24818E-B4BE-4FEC-84E5-120D1B39BBF7}"/>
              </a:ext>
            </a:extLst>
          </p:cNvPr>
          <p:cNvSpPr txBox="1">
            <a:spLocks noChangeArrowheads="1"/>
          </p:cNvSpPr>
          <p:nvPr/>
        </p:nvSpPr>
        <p:spPr bwMode="auto">
          <a:xfrm>
            <a:off x="4687220" y="461962"/>
            <a:ext cx="449580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eaLnBrk="1" hangingPunct="1">
              <a:lnSpc>
                <a:spcPct val="110000"/>
              </a:lnSpc>
              <a:spcBef>
                <a:spcPct val="30000"/>
              </a:spcBef>
              <a:buFontTx/>
              <a:buNone/>
            </a:pPr>
            <a:r>
              <a:rPr lang="en-US" altLang="en-US" sz="2800" b="0" dirty="0"/>
              <a:t>Use after reading strategies that allow students to reflect, make connections, and apply learning. </a:t>
            </a:r>
          </a:p>
        </p:txBody>
      </p:sp>
      <p:sp>
        <p:nvSpPr>
          <p:cNvPr id="123907" name="Rectangle 1">
            <a:extLst>
              <a:ext uri="{FF2B5EF4-FFF2-40B4-BE49-F238E27FC236}">
                <a16:creationId xmlns:a16="http://schemas.microsoft.com/office/drawing/2014/main" id="{1999CBAC-9E56-483B-A680-1042438F941A}"/>
              </a:ext>
            </a:extLst>
          </p:cNvPr>
          <p:cNvSpPr>
            <a:spLocks noChangeArrowheads="1"/>
          </p:cNvSpPr>
          <p:nvPr/>
        </p:nvSpPr>
        <p:spPr bwMode="auto">
          <a:xfrm>
            <a:off x="2085325" y="3633829"/>
            <a:ext cx="6684602" cy="3730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eaLnBrk="1" hangingPunct="1">
              <a:spcBef>
                <a:spcPct val="0"/>
              </a:spcBef>
            </a:pPr>
            <a:r>
              <a:rPr lang="en-US" altLang="en-US" sz="2400" b="0" dirty="0">
                <a:latin typeface="Janda Everyday Casual" panose="02000503000000020004" pitchFamily="2" charset="0"/>
              </a:rPr>
              <a:t>make connections </a:t>
            </a:r>
          </a:p>
          <a:p>
            <a:pPr eaLnBrk="1" hangingPunct="1">
              <a:spcBef>
                <a:spcPct val="0"/>
              </a:spcBef>
            </a:pPr>
            <a:r>
              <a:rPr lang="en-US" altLang="en-US" sz="2400" b="0" dirty="0">
                <a:latin typeface="Janda Everyday Casual" panose="02000503000000020004" pitchFamily="2" charset="0"/>
              </a:rPr>
              <a:t>extend the reading experience </a:t>
            </a:r>
          </a:p>
          <a:p>
            <a:pPr eaLnBrk="1" hangingPunct="1">
              <a:spcBef>
                <a:spcPct val="0"/>
              </a:spcBef>
            </a:pPr>
            <a:r>
              <a:rPr lang="en-US" altLang="en-US" sz="2400" b="0" dirty="0">
                <a:latin typeface="Janda Everyday Casual" panose="02000503000000020004" pitchFamily="2" charset="0"/>
              </a:rPr>
              <a:t>lead students to a deeper analysis of the text</a:t>
            </a:r>
          </a:p>
          <a:p>
            <a:pPr eaLnBrk="1" hangingPunct="1">
              <a:spcBef>
                <a:spcPct val="0"/>
              </a:spcBef>
            </a:pPr>
            <a:r>
              <a:rPr lang="en-US" altLang="en-US" sz="2400" b="0" dirty="0">
                <a:latin typeface="Janda Everyday Casual" panose="02000503000000020004" pitchFamily="2" charset="0"/>
              </a:rPr>
              <a:t>be able to apply new content</a:t>
            </a:r>
          </a:p>
          <a:p>
            <a:pPr eaLnBrk="1" hangingPunct="1">
              <a:spcBef>
                <a:spcPct val="0"/>
              </a:spcBef>
            </a:pPr>
            <a:r>
              <a:rPr lang="en-US" altLang="en-US" sz="2400" dirty="0">
                <a:latin typeface="Janda Everyday Casual" panose="02000503000000020004" pitchFamily="2" charset="0"/>
              </a:rPr>
              <a:t>e</a:t>
            </a:r>
            <a:r>
              <a:rPr lang="en-US" altLang="en-US" sz="2400" b="0" dirty="0">
                <a:latin typeface="Janda Everyday Casual" panose="02000503000000020004" pitchFamily="2" charset="0"/>
              </a:rPr>
              <a:t>mbed processing standards</a:t>
            </a:r>
          </a:p>
          <a:p>
            <a:pPr eaLnBrk="1" hangingPunct="1">
              <a:spcBef>
                <a:spcPct val="0"/>
              </a:spcBef>
            </a:pPr>
            <a:r>
              <a:rPr lang="en-US" altLang="en-US" sz="2400" dirty="0">
                <a:latin typeface="Janda Everyday Casual" panose="02000503000000020004" pitchFamily="2" charset="0"/>
              </a:rPr>
              <a:t>are varied</a:t>
            </a:r>
          </a:p>
          <a:p>
            <a:pPr eaLnBrk="1" hangingPunct="1">
              <a:spcBef>
                <a:spcPct val="0"/>
              </a:spcBef>
            </a:pPr>
            <a:r>
              <a:rPr lang="en-US" altLang="en-US" sz="2400" dirty="0">
                <a:latin typeface="Janda Everyday Casual" panose="02000503000000020004" pitchFamily="2" charset="0"/>
              </a:rPr>
              <a:t>can serve as a formative assessment</a:t>
            </a:r>
          </a:p>
          <a:p>
            <a:pPr eaLnBrk="1" hangingPunct="1">
              <a:spcBef>
                <a:spcPct val="0"/>
              </a:spcBef>
            </a:pPr>
            <a:endParaRPr lang="en-US" altLang="en-US" sz="2400" b="0" dirty="0">
              <a:latin typeface="Janda Everyday Casual" panose="02000503000000020004" pitchFamily="2" charset="0"/>
            </a:endParaRPr>
          </a:p>
          <a:p>
            <a:pPr eaLnBrk="1" hangingPunct="1">
              <a:lnSpc>
                <a:spcPct val="80000"/>
              </a:lnSpc>
              <a:spcBef>
                <a:spcPct val="0"/>
              </a:spcBef>
            </a:pPr>
            <a:endParaRPr lang="en-US" altLang="en-US" sz="2400" b="0" dirty="0">
              <a:latin typeface="Janda Everyday Casual" panose="02000503000000020004" pitchFamily="2" charset="0"/>
            </a:endParaRPr>
          </a:p>
        </p:txBody>
      </p:sp>
      <p:pic>
        <p:nvPicPr>
          <p:cNvPr id="123908" name="Picture 2">
            <a:extLst>
              <a:ext uri="{FF2B5EF4-FFF2-40B4-BE49-F238E27FC236}">
                <a16:creationId xmlns:a16="http://schemas.microsoft.com/office/drawing/2014/main" id="{EFDDBD2D-3A62-48B2-9704-DE15B8353BC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482079">
            <a:off x="-114300" y="406400"/>
            <a:ext cx="48006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909" name="Rectangle 3">
            <a:extLst>
              <a:ext uri="{FF2B5EF4-FFF2-40B4-BE49-F238E27FC236}">
                <a16:creationId xmlns:a16="http://schemas.microsoft.com/office/drawing/2014/main" id="{8409A746-7B99-4A54-8425-CB45D0094DCA}"/>
              </a:ext>
            </a:extLst>
          </p:cNvPr>
          <p:cNvSpPr>
            <a:spLocks noChangeArrowheads="1"/>
          </p:cNvSpPr>
          <p:nvPr/>
        </p:nvSpPr>
        <p:spPr bwMode="auto">
          <a:xfrm rot="-1597220">
            <a:off x="827088" y="2098675"/>
            <a:ext cx="13684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a:spcBef>
                <a:spcPct val="0"/>
              </a:spcBef>
              <a:buFontTx/>
              <a:buNone/>
            </a:pPr>
            <a:r>
              <a:rPr lang="en-US" altLang="en-US" sz="2800">
                <a:cs typeface="Arial" panose="020B0604020202020204" pitchFamily="34" charset="0"/>
              </a:rPr>
              <a:t>After</a:t>
            </a:r>
            <a:endParaRPr lang="en-US" altLang="en-US" sz="2800"/>
          </a:p>
        </p:txBody>
      </p:sp>
      <p:sp>
        <p:nvSpPr>
          <p:cNvPr id="123910" name="Rectangle 9">
            <a:extLst>
              <a:ext uri="{FF2B5EF4-FFF2-40B4-BE49-F238E27FC236}">
                <a16:creationId xmlns:a16="http://schemas.microsoft.com/office/drawing/2014/main" id="{06A04165-5FAE-4980-96FD-1674738719F4}"/>
              </a:ext>
            </a:extLst>
          </p:cNvPr>
          <p:cNvSpPr>
            <a:spLocks noChangeArrowheads="1"/>
          </p:cNvSpPr>
          <p:nvPr/>
        </p:nvSpPr>
        <p:spPr bwMode="auto">
          <a:xfrm rot="-1597220">
            <a:off x="2241550" y="1335088"/>
            <a:ext cx="16938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chitects Daughter" panose="02000505000000020004" pitchFamily="2" charset="0"/>
              </a:defRPr>
            </a:lvl1pPr>
            <a:lvl2pPr marL="742950" indent="-285750">
              <a:spcBef>
                <a:spcPct val="20000"/>
              </a:spcBef>
              <a:buChar char="–"/>
              <a:defRPr sz="2800">
                <a:solidFill>
                  <a:schemeClr val="tx1"/>
                </a:solidFill>
                <a:latin typeface="Architects Daughter" panose="02000505000000020004" pitchFamily="2" charset="0"/>
              </a:defRPr>
            </a:lvl2pPr>
            <a:lvl3pPr marL="1143000" indent="-228600">
              <a:spcBef>
                <a:spcPct val="20000"/>
              </a:spcBef>
              <a:buChar char="•"/>
              <a:defRPr sz="2400">
                <a:solidFill>
                  <a:schemeClr val="tx1"/>
                </a:solidFill>
                <a:latin typeface="Architects Daughter" panose="02000505000000020004" pitchFamily="2" charset="0"/>
              </a:defRPr>
            </a:lvl3pPr>
            <a:lvl4pPr marL="1600200" indent="-228600">
              <a:spcBef>
                <a:spcPct val="20000"/>
              </a:spcBef>
              <a:buChar char="–"/>
              <a:defRPr sz="2000">
                <a:solidFill>
                  <a:schemeClr val="tx1"/>
                </a:solidFill>
                <a:latin typeface="Architects Daughter" panose="02000505000000020004" pitchFamily="2" charset="0"/>
              </a:defRPr>
            </a:lvl4pPr>
            <a:lvl5pPr marL="2057400" indent="-228600">
              <a:spcBef>
                <a:spcPct val="20000"/>
              </a:spcBef>
              <a:buChar char="»"/>
              <a:defRPr sz="2000">
                <a:solidFill>
                  <a:schemeClr val="tx1"/>
                </a:solidFill>
                <a:latin typeface="Architects Daughter" panose="02000505000000020004" pitchFamily="2" charset="0"/>
              </a:defRPr>
            </a:lvl5pPr>
            <a:lvl6pPr marL="2514600" indent="-228600" eaLnBrk="0" fontAlgn="base" hangingPunct="0">
              <a:spcBef>
                <a:spcPct val="20000"/>
              </a:spcBef>
              <a:spcAft>
                <a:spcPct val="0"/>
              </a:spcAft>
              <a:buChar char="»"/>
              <a:defRPr sz="2000">
                <a:solidFill>
                  <a:schemeClr val="tx1"/>
                </a:solidFill>
                <a:latin typeface="Architects Daughter" panose="02000505000000020004" pitchFamily="2" charset="0"/>
              </a:defRPr>
            </a:lvl6pPr>
            <a:lvl7pPr marL="2971800" indent="-228600" eaLnBrk="0" fontAlgn="base" hangingPunct="0">
              <a:spcBef>
                <a:spcPct val="20000"/>
              </a:spcBef>
              <a:spcAft>
                <a:spcPct val="0"/>
              </a:spcAft>
              <a:buChar char="»"/>
              <a:defRPr sz="2000">
                <a:solidFill>
                  <a:schemeClr val="tx1"/>
                </a:solidFill>
                <a:latin typeface="Architects Daughter" panose="02000505000000020004" pitchFamily="2" charset="0"/>
              </a:defRPr>
            </a:lvl7pPr>
            <a:lvl8pPr marL="3429000" indent="-228600" eaLnBrk="0" fontAlgn="base" hangingPunct="0">
              <a:spcBef>
                <a:spcPct val="20000"/>
              </a:spcBef>
              <a:spcAft>
                <a:spcPct val="0"/>
              </a:spcAft>
              <a:buChar char="»"/>
              <a:defRPr sz="2000">
                <a:solidFill>
                  <a:schemeClr val="tx1"/>
                </a:solidFill>
                <a:latin typeface="Architects Daughter" panose="02000505000000020004" pitchFamily="2" charset="0"/>
              </a:defRPr>
            </a:lvl8pPr>
            <a:lvl9pPr marL="3886200" indent="-228600" eaLnBrk="0" fontAlgn="base" hangingPunct="0">
              <a:spcBef>
                <a:spcPct val="20000"/>
              </a:spcBef>
              <a:spcAft>
                <a:spcPct val="0"/>
              </a:spcAft>
              <a:buChar char="»"/>
              <a:defRPr sz="2000">
                <a:solidFill>
                  <a:schemeClr val="tx1"/>
                </a:solidFill>
                <a:latin typeface="Architects Daughter" panose="02000505000000020004" pitchFamily="2" charset="0"/>
              </a:defRPr>
            </a:lvl9pPr>
          </a:lstStyle>
          <a:p>
            <a:pPr>
              <a:spcBef>
                <a:spcPct val="0"/>
              </a:spcBef>
              <a:buFontTx/>
              <a:buNone/>
            </a:pPr>
            <a:r>
              <a:rPr lang="en-US" altLang="en-US" sz="2800">
                <a:cs typeface="Arial" panose="020B0604020202020204" pitchFamily="34" charset="0"/>
              </a:rPr>
              <a:t>Reading</a:t>
            </a:r>
            <a:endParaRPr lang="en-US" altLang="en-US" sz="2800"/>
          </a:p>
        </p:txBody>
      </p:sp>
    </p:spTree>
    <p:extLst>
      <p:ext uri="{BB962C8B-B14F-4D97-AF65-F5344CB8AC3E}">
        <p14:creationId xmlns:p14="http://schemas.microsoft.com/office/powerpoint/2010/main" val="14122285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67785D7-E9A6-1376-9A20-4091996CB1B6}"/>
              </a:ext>
            </a:extLst>
          </p:cNvPr>
          <p:cNvPicPr>
            <a:picLocks noChangeAspect="1"/>
          </p:cNvPicPr>
          <p:nvPr/>
        </p:nvPicPr>
        <p:blipFill>
          <a:blip r:embed="rId3"/>
          <a:stretch>
            <a:fillRect/>
          </a:stretch>
        </p:blipFill>
        <p:spPr>
          <a:xfrm>
            <a:off x="-2743200" y="-19562"/>
            <a:ext cx="13173565" cy="6877562"/>
          </a:xfrm>
          <a:prstGeom prst="rect">
            <a:avLst/>
          </a:prstGeom>
        </p:spPr>
      </p:pic>
      <p:sp>
        <p:nvSpPr>
          <p:cNvPr id="3" name="TextBox 2">
            <a:extLst>
              <a:ext uri="{FF2B5EF4-FFF2-40B4-BE49-F238E27FC236}">
                <a16:creationId xmlns:a16="http://schemas.microsoft.com/office/drawing/2014/main" id="{E35267AA-D330-1DC9-03D4-370EBFD67F8B}"/>
              </a:ext>
            </a:extLst>
          </p:cNvPr>
          <p:cNvSpPr txBox="1"/>
          <p:nvPr/>
        </p:nvSpPr>
        <p:spPr>
          <a:xfrm>
            <a:off x="559558" y="832513"/>
            <a:ext cx="4326341" cy="3631763"/>
          </a:xfrm>
          <a:prstGeom prst="rect">
            <a:avLst/>
          </a:prstGeom>
          <a:noFill/>
        </p:spPr>
        <p:txBody>
          <a:bodyPr wrap="square" rtlCol="0">
            <a:spAutoFit/>
          </a:bodyPr>
          <a:lstStyle/>
          <a:p>
            <a:r>
              <a:rPr lang="en-US" sz="11500" dirty="0">
                <a:solidFill>
                  <a:schemeClr val="bg1"/>
                </a:solidFill>
                <a:latin typeface="The Serif Hand Extrablack" panose="03070B02030502020204" pitchFamily="66" charset="0"/>
              </a:rPr>
              <a:t>Sinker</a:t>
            </a:r>
          </a:p>
          <a:p>
            <a:r>
              <a:rPr lang="en-US" sz="11500" dirty="0">
                <a:solidFill>
                  <a:schemeClr val="bg1"/>
                </a:solidFill>
                <a:latin typeface="The Serif Hand Extrablack" panose="03070B02030502020204" pitchFamily="66" charset="0"/>
              </a:rPr>
              <a:t>Scenarios</a:t>
            </a:r>
          </a:p>
        </p:txBody>
      </p:sp>
    </p:spTree>
    <p:extLst>
      <p:ext uri="{BB962C8B-B14F-4D97-AF65-F5344CB8AC3E}">
        <p14:creationId xmlns:p14="http://schemas.microsoft.com/office/powerpoint/2010/main" val="3179804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64FF07C6-9003-4CA7-A05C-2F3C3F7D99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0" name="Speech Bubble: Rectangle with Corners Rounded 19">
            <a:extLst>
              <a:ext uri="{FF2B5EF4-FFF2-40B4-BE49-F238E27FC236}">
                <a16:creationId xmlns:a16="http://schemas.microsoft.com/office/drawing/2014/main" id="{7E7165BE-131D-47C5-8E8F-A07263D94FE9}"/>
              </a:ext>
            </a:extLst>
          </p:cNvPr>
          <p:cNvSpPr/>
          <p:nvPr/>
        </p:nvSpPr>
        <p:spPr>
          <a:xfrm rot="1341498">
            <a:off x="3327972" y="1231981"/>
            <a:ext cx="3420520" cy="1017424"/>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peech Bubble: Rectangle with Corners Rounded 5">
            <a:extLst>
              <a:ext uri="{FF2B5EF4-FFF2-40B4-BE49-F238E27FC236}">
                <a16:creationId xmlns:a16="http://schemas.microsoft.com/office/drawing/2014/main" id="{C76F2528-E172-4A75-8969-D3768A566B59}"/>
              </a:ext>
            </a:extLst>
          </p:cNvPr>
          <p:cNvSpPr/>
          <p:nvPr/>
        </p:nvSpPr>
        <p:spPr>
          <a:xfrm rot="20991018">
            <a:off x="377849" y="962217"/>
            <a:ext cx="2665210" cy="114762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Rectangle 1">
            <a:extLst>
              <a:ext uri="{FF2B5EF4-FFF2-40B4-BE49-F238E27FC236}">
                <a16:creationId xmlns:a16="http://schemas.microsoft.com/office/drawing/2014/main" id="{148AB779-DE6A-40E2-8D63-1657997D1282}"/>
              </a:ext>
            </a:extLst>
          </p:cNvPr>
          <p:cNvSpPr/>
          <p:nvPr/>
        </p:nvSpPr>
        <p:spPr>
          <a:xfrm rot="20986987">
            <a:off x="402231" y="1032512"/>
            <a:ext cx="2571750" cy="1131079"/>
          </a:xfrm>
          <a:prstGeom prst="rect">
            <a:avLst/>
          </a:prstGeom>
        </p:spPr>
        <p:txBody>
          <a:bodyPr>
            <a:spAutoFit/>
          </a:bodyPr>
          <a:lstStyle/>
          <a:p>
            <a:r>
              <a:rPr lang="en-US" sz="1350" dirty="0">
                <a:solidFill>
                  <a:srgbClr val="000000"/>
                </a:solidFill>
                <a:latin typeface="Chief Blueprint" panose="020B0500000000000000" pitchFamily="34" charset="0"/>
              </a:rPr>
              <a:t>Students need to be engaged to learn.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8E70C848-D57E-47C1-B4C3-BCDD0F58D9F6}"/>
              </a:ext>
            </a:extLst>
          </p:cNvPr>
          <p:cNvSpPr/>
          <p:nvPr/>
        </p:nvSpPr>
        <p:spPr>
          <a:xfrm>
            <a:off x="280271" y="105787"/>
            <a:ext cx="6868674" cy="503802"/>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TextBox 2">
            <a:extLst>
              <a:ext uri="{FF2B5EF4-FFF2-40B4-BE49-F238E27FC236}">
                <a16:creationId xmlns:a16="http://schemas.microsoft.com/office/drawing/2014/main" id="{BBB18444-3629-4676-AE8E-D0EEB1C6DAA0}"/>
              </a:ext>
            </a:extLst>
          </p:cNvPr>
          <p:cNvSpPr txBox="1"/>
          <p:nvPr/>
        </p:nvSpPr>
        <p:spPr>
          <a:xfrm>
            <a:off x="280272" y="140210"/>
            <a:ext cx="7045648" cy="430887"/>
          </a:xfrm>
          <a:prstGeom prst="rect">
            <a:avLst/>
          </a:prstGeom>
          <a:noFill/>
        </p:spPr>
        <p:txBody>
          <a:bodyPr wrap="square" rtlCol="0">
            <a:spAutoFit/>
          </a:bodyPr>
          <a:lstStyle/>
          <a:p>
            <a:r>
              <a:rPr lang="en-US" sz="2200" dirty="0">
                <a:latin typeface="Chief Blueprint" panose="020B0500000000000000" pitchFamily="34" charset="0"/>
              </a:rPr>
              <a:t>What do I believe about Social Studies instruction?</a:t>
            </a:r>
          </a:p>
        </p:txBody>
      </p:sp>
      <p:sp>
        <p:nvSpPr>
          <p:cNvPr id="16" name="Speech Bubble: Oval 15">
            <a:extLst>
              <a:ext uri="{FF2B5EF4-FFF2-40B4-BE49-F238E27FC236}">
                <a16:creationId xmlns:a16="http://schemas.microsoft.com/office/drawing/2014/main" id="{F296F916-B478-4CC6-895D-92BA739A187D}"/>
              </a:ext>
            </a:extLst>
          </p:cNvPr>
          <p:cNvSpPr/>
          <p:nvPr/>
        </p:nvSpPr>
        <p:spPr>
          <a:xfrm>
            <a:off x="6329931" y="728666"/>
            <a:ext cx="2424825" cy="1696457"/>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Rectangle 18">
            <a:extLst>
              <a:ext uri="{FF2B5EF4-FFF2-40B4-BE49-F238E27FC236}">
                <a16:creationId xmlns:a16="http://schemas.microsoft.com/office/drawing/2014/main" id="{356AA586-388A-4DE9-A2C9-9F6057D7116A}"/>
              </a:ext>
            </a:extLst>
          </p:cNvPr>
          <p:cNvSpPr/>
          <p:nvPr/>
        </p:nvSpPr>
        <p:spPr>
          <a:xfrm rot="1384697">
            <a:off x="3315277" y="1305078"/>
            <a:ext cx="3280175" cy="1131079"/>
          </a:xfrm>
          <a:prstGeom prst="rect">
            <a:avLst/>
          </a:prstGeom>
        </p:spPr>
        <p:txBody>
          <a:bodyPr wrap="square">
            <a:spAutoFit/>
          </a:bodyPr>
          <a:lstStyle/>
          <a:p>
            <a:r>
              <a:rPr lang="en-US" sz="1350" dirty="0">
                <a:solidFill>
                  <a:srgbClr val="000000"/>
                </a:solidFill>
                <a:latin typeface="Chief Blueprint" panose="020B0500000000000000" pitchFamily="34" charset="0"/>
              </a:rPr>
              <a:t>Students need to read in Social Studies – a lot! Like everyday!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-Kinsella’s </a:t>
            </a:r>
            <a:r>
              <a:rPr lang="en-US" sz="1350" i="1" dirty="0">
                <a:solidFill>
                  <a:srgbClr val="000000"/>
                </a:solidFill>
                <a:latin typeface="Chief Blueprint" panose="020B0500000000000000" pitchFamily="34" charset="0"/>
              </a:rPr>
              <a:t>Considerate Text</a:t>
            </a:r>
          </a:p>
          <a:p>
            <a:endParaRPr lang="en-US" sz="1350" dirty="0">
              <a:latin typeface="Chief Blueprint" panose="020B0500000000000000" pitchFamily="34" charset="0"/>
            </a:endParaRPr>
          </a:p>
        </p:txBody>
      </p:sp>
      <p:sp>
        <p:nvSpPr>
          <p:cNvPr id="24" name="Rectangle 23">
            <a:extLst>
              <a:ext uri="{FF2B5EF4-FFF2-40B4-BE49-F238E27FC236}">
                <a16:creationId xmlns:a16="http://schemas.microsoft.com/office/drawing/2014/main" id="{6FD51082-AB1B-4E99-A870-EBE71359CA74}"/>
              </a:ext>
            </a:extLst>
          </p:cNvPr>
          <p:cNvSpPr/>
          <p:nvPr/>
        </p:nvSpPr>
        <p:spPr>
          <a:xfrm>
            <a:off x="6584499" y="768112"/>
            <a:ext cx="1963176" cy="1754326"/>
          </a:xfrm>
          <a:prstGeom prst="rect">
            <a:avLst/>
          </a:prstGeom>
        </p:spPr>
        <p:txBody>
          <a:bodyPr wrap="square">
            <a:spAutoFit/>
          </a:bodyPr>
          <a:lstStyle/>
          <a:p>
            <a:pPr algn="ctr"/>
            <a:r>
              <a:rPr lang="en-US" sz="1350" dirty="0">
                <a:solidFill>
                  <a:srgbClr val="000000"/>
                </a:solidFill>
                <a:latin typeface="Chief Blueprint" panose="020B0500000000000000" pitchFamily="34" charset="0"/>
              </a:rPr>
              <a:t>Students</a:t>
            </a:r>
          </a:p>
          <a:p>
            <a:pPr algn="ctr"/>
            <a:r>
              <a:rPr lang="en-US" sz="1350" dirty="0">
                <a:solidFill>
                  <a:srgbClr val="000000"/>
                </a:solidFill>
                <a:latin typeface="Chief Blueprint" panose="020B0500000000000000" pitchFamily="34" charset="0"/>
              </a:rPr>
              <a:t> are social – purposeful talk is crucial to learning. </a:t>
            </a:r>
          </a:p>
          <a:p>
            <a:pPr algn="ctr"/>
            <a:endParaRPr lang="en-US" sz="1350" dirty="0">
              <a:solidFill>
                <a:srgbClr val="000000"/>
              </a:solidFill>
              <a:latin typeface="Chief Blueprint" panose="020B0500000000000000" pitchFamily="34" charset="0"/>
            </a:endParaRPr>
          </a:p>
          <a:p>
            <a:pPr algn="ctr"/>
            <a:r>
              <a:rPr lang="en-US" sz="1350" dirty="0">
                <a:solidFill>
                  <a:srgbClr val="000000"/>
                </a:solidFill>
                <a:latin typeface="Chief Blueprint" panose="020B0500000000000000" pitchFamily="34" charset="0"/>
              </a:rPr>
              <a:t>-Walsh </a:t>
            </a:r>
            <a:r>
              <a:rPr lang="en-US" sz="1350" i="1" dirty="0">
                <a:solidFill>
                  <a:srgbClr val="000000"/>
                </a:solidFill>
                <a:latin typeface="Chief Blueprint" panose="020B0500000000000000" pitchFamily="34" charset="0"/>
              </a:rPr>
              <a:t>Quality Questioning</a:t>
            </a:r>
          </a:p>
          <a:p>
            <a:pPr algn="ctr"/>
            <a:endParaRPr lang="en-US" sz="1350" dirty="0">
              <a:latin typeface="Chief Blueprint" panose="020B0500000000000000" pitchFamily="34" charset="0"/>
            </a:endParaRPr>
          </a:p>
        </p:txBody>
      </p:sp>
    </p:spTree>
    <p:extLst>
      <p:ext uri="{BB962C8B-B14F-4D97-AF65-F5344CB8AC3E}">
        <p14:creationId xmlns:p14="http://schemas.microsoft.com/office/powerpoint/2010/main" val="41380848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8FF342B-742C-2143-9DE2-FB18BA45BD21}"/>
              </a:ext>
            </a:extLst>
          </p:cNvPr>
          <p:cNvSpPr txBox="1"/>
          <p:nvPr/>
        </p:nvSpPr>
        <p:spPr>
          <a:xfrm>
            <a:off x="4519947" y="168406"/>
            <a:ext cx="4572000" cy="5693866"/>
          </a:xfrm>
          <a:prstGeom prst="rect">
            <a:avLst/>
          </a:prstGeom>
          <a:noFill/>
        </p:spPr>
        <p:txBody>
          <a:bodyPr wrap="square">
            <a:spAutoFit/>
          </a:bodyPr>
          <a:lstStyle/>
          <a:p>
            <a:r>
              <a:rPr lang="en-US" sz="2800" dirty="0"/>
              <a:t>(22) Citizenship. The student understands the importance of effective leadership in a constitutional republic. The student is expected to:    </a:t>
            </a:r>
          </a:p>
          <a:p>
            <a:r>
              <a:rPr lang="en-US" sz="2800" dirty="0"/>
              <a:t>        </a:t>
            </a:r>
          </a:p>
          <a:p>
            <a:r>
              <a:rPr lang="en-US" sz="2800" dirty="0"/>
              <a:t>(B) describe the contributions of significant political, social, and military leaders of the United States such as Frederick Douglass, John Paul Jones, Susan B. Anthony, and Elizabeth Cady Stanton.</a:t>
            </a:r>
          </a:p>
        </p:txBody>
      </p:sp>
      <p:pic>
        <p:nvPicPr>
          <p:cNvPr id="7" name="Picture 6" descr="A person with a beard and mustache wearing a suit&#10;&#10;Description automatically generated">
            <a:extLst>
              <a:ext uri="{FF2B5EF4-FFF2-40B4-BE49-F238E27FC236}">
                <a16:creationId xmlns:a16="http://schemas.microsoft.com/office/drawing/2014/main" id="{75B38ED8-96CA-48BD-B3A0-7976467359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734" y="272955"/>
            <a:ext cx="5385795" cy="6858000"/>
          </a:xfrm>
          <a:prstGeom prst="rect">
            <a:avLst/>
          </a:prstGeom>
        </p:spPr>
      </p:pic>
    </p:spTree>
    <p:extLst>
      <p:ext uri="{BB962C8B-B14F-4D97-AF65-F5344CB8AC3E}">
        <p14:creationId xmlns:p14="http://schemas.microsoft.com/office/powerpoint/2010/main" val="19251053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FDE0637-084A-050F-861D-AB4EADCA4972}"/>
              </a:ext>
            </a:extLst>
          </p:cNvPr>
          <p:cNvSpPr txBox="1"/>
          <p:nvPr/>
        </p:nvSpPr>
        <p:spPr>
          <a:xfrm>
            <a:off x="119670" y="146863"/>
            <a:ext cx="4572000" cy="5693866"/>
          </a:xfrm>
          <a:prstGeom prst="rect">
            <a:avLst/>
          </a:prstGeom>
          <a:noFill/>
        </p:spPr>
        <p:txBody>
          <a:bodyPr wrap="square">
            <a:spAutoFit/>
          </a:bodyPr>
          <a:lstStyle/>
          <a:p>
            <a:r>
              <a:rPr lang="en-US" sz="2800" dirty="0"/>
              <a:t>(18) Government. The student understands the impact of landmark Supreme Court cases. The student is expected to: </a:t>
            </a:r>
          </a:p>
          <a:p>
            <a:endParaRPr lang="en-US" sz="2800" dirty="0"/>
          </a:p>
          <a:p>
            <a:r>
              <a:rPr lang="en-US" sz="2800" dirty="0"/>
              <a:t>(B) summarize the issues, decisions, and significance of landmark Supreme Court cases, including Marbury v. Madison, McCulloch v. Maryland, and Gibbons v. Ogden; </a:t>
            </a:r>
          </a:p>
        </p:txBody>
      </p:sp>
      <p:pic>
        <p:nvPicPr>
          <p:cNvPr id="7" name="Picture 6">
            <a:extLst>
              <a:ext uri="{FF2B5EF4-FFF2-40B4-BE49-F238E27FC236}">
                <a16:creationId xmlns:a16="http://schemas.microsoft.com/office/drawing/2014/main" id="{F03EFC39-B03F-2077-EA19-3E6C40E09F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1059" y="2264521"/>
            <a:ext cx="5217220" cy="4593479"/>
          </a:xfrm>
          <a:prstGeom prst="rect">
            <a:avLst/>
          </a:prstGeom>
        </p:spPr>
      </p:pic>
    </p:spTree>
    <p:extLst>
      <p:ext uri="{BB962C8B-B14F-4D97-AF65-F5344CB8AC3E}">
        <p14:creationId xmlns:p14="http://schemas.microsoft.com/office/powerpoint/2010/main" val="19531677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C083110-3994-7E85-F659-722CB598E6FE}"/>
              </a:ext>
            </a:extLst>
          </p:cNvPr>
          <p:cNvSpPr txBox="1"/>
          <p:nvPr/>
        </p:nvSpPr>
        <p:spPr>
          <a:xfrm>
            <a:off x="211724" y="207395"/>
            <a:ext cx="4572000" cy="6001643"/>
          </a:xfrm>
          <a:prstGeom prst="rect">
            <a:avLst/>
          </a:prstGeom>
          <a:noFill/>
        </p:spPr>
        <p:txBody>
          <a:bodyPr wrap="square">
            <a:spAutoFit/>
          </a:bodyPr>
          <a:lstStyle/>
          <a:p>
            <a:r>
              <a:rPr lang="en-US" sz="2400" dirty="0"/>
              <a:t>(4) History. The student understands significant political and economic issues of the revolutionary and Constitutional eras. </a:t>
            </a:r>
          </a:p>
          <a:p>
            <a:endParaRPr lang="en-US" sz="2400" dirty="0"/>
          </a:p>
          <a:p>
            <a:endParaRPr lang="en-US" sz="2400" dirty="0"/>
          </a:p>
          <a:p>
            <a:r>
              <a:rPr lang="en-US" sz="2400" dirty="0"/>
              <a:t>The student is expected to: (A) analyze causes of the American Revolution, including the Proclamation of 1763, the Intolerable Acts, the Stamp Act, mercantilism, lack of representation in Parliament, and British economic policies following the French and Indian War;</a:t>
            </a:r>
          </a:p>
        </p:txBody>
      </p:sp>
      <p:pic>
        <p:nvPicPr>
          <p:cNvPr id="5" name="Picture 4">
            <a:extLst>
              <a:ext uri="{FF2B5EF4-FFF2-40B4-BE49-F238E27FC236}">
                <a16:creationId xmlns:a16="http://schemas.microsoft.com/office/drawing/2014/main" id="{75AE1220-DCFC-5AD7-99D6-0307518824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53024" y="1589460"/>
            <a:ext cx="4727652" cy="5268540"/>
          </a:xfrm>
          <a:prstGeom prst="rect">
            <a:avLst/>
          </a:prstGeom>
        </p:spPr>
      </p:pic>
    </p:spTree>
    <p:extLst>
      <p:ext uri="{BB962C8B-B14F-4D97-AF65-F5344CB8AC3E}">
        <p14:creationId xmlns:p14="http://schemas.microsoft.com/office/powerpoint/2010/main" val="296765485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24C7EE6-5D62-48D6-85CC-34736B484080}"/>
              </a:ext>
            </a:extLst>
          </p:cNvPr>
          <p:cNvPicPr>
            <a:picLocks noChangeAspect="1"/>
          </p:cNvPicPr>
          <p:nvPr/>
        </p:nvPicPr>
        <p:blipFill>
          <a:blip r:embed="rId3"/>
          <a:stretch>
            <a:fillRect/>
          </a:stretch>
        </p:blipFill>
        <p:spPr>
          <a:xfrm>
            <a:off x="-3255818" y="-619096"/>
            <a:ext cx="12399818" cy="8541290"/>
          </a:xfrm>
          <a:prstGeom prst="rect">
            <a:avLst/>
          </a:prstGeom>
        </p:spPr>
      </p:pic>
      <p:sp>
        <p:nvSpPr>
          <p:cNvPr id="3" name="TextBox 2">
            <a:extLst>
              <a:ext uri="{FF2B5EF4-FFF2-40B4-BE49-F238E27FC236}">
                <a16:creationId xmlns:a16="http://schemas.microsoft.com/office/drawing/2014/main" id="{CC7C843A-6BDC-4619-82C4-6385EBC371C6}"/>
              </a:ext>
            </a:extLst>
          </p:cNvPr>
          <p:cNvSpPr txBox="1"/>
          <p:nvPr/>
        </p:nvSpPr>
        <p:spPr>
          <a:xfrm>
            <a:off x="3962401" y="1011381"/>
            <a:ext cx="4461164" cy="1754326"/>
          </a:xfrm>
          <a:prstGeom prst="rect">
            <a:avLst/>
          </a:prstGeom>
          <a:noFill/>
        </p:spPr>
        <p:txBody>
          <a:bodyPr wrap="square" rtlCol="0">
            <a:spAutoFit/>
          </a:bodyPr>
          <a:lstStyle/>
          <a:p>
            <a:pPr algn="ctr"/>
            <a:r>
              <a:rPr lang="en-US" sz="5400" dirty="0">
                <a:solidFill>
                  <a:schemeClr val="bg1"/>
                </a:solidFill>
                <a:effectLst>
                  <a:outerShdw blurRad="38100" dist="38100" dir="2700000" algn="tl">
                    <a:srgbClr val="000000">
                      <a:alpha val="43137"/>
                    </a:srgbClr>
                  </a:outerShdw>
                </a:effectLst>
                <a:latin typeface="A Hundred Miles" panose="02000000000000000000" pitchFamily="2" charset="0"/>
              </a:rPr>
              <a:t>Today I learned….</a:t>
            </a:r>
          </a:p>
        </p:txBody>
      </p:sp>
    </p:spTree>
    <p:extLst>
      <p:ext uri="{BB962C8B-B14F-4D97-AF65-F5344CB8AC3E}">
        <p14:creationId xmlns:p14="http://schemas.microsoft.com/office/powerpoint/2010/main" val="8643515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Title 1"/>
          <p:cNvSpPr>
            <a:spLocks noGrp="1"/>
          </p:cNvSpPr>
          <p:nvPr>
            <p:ph type="title"/>
          </p:nvPr>
        </p:nvSpPr>
        <p:spPr>
          <a:xfrm>
            <a:off x="147783" y="254964"/>
            <a:ext cx="8229600" cy="1143000"/>
          </a:xfrm>
        </p:spPr>
        <p:txBody>
          <a:bodyPr>
            <a:noAutofit/>
          </a:bodyPr>
          <a:lstStyle/>
          <a:p>
            <a:pPr eaLnBrk="1" hangingPunct="1"/>
            <a:r>
              <a:rPr lang="en-US" altLang="en-US" sz="8800" dirty="0">
                <a:latin typeface="Bloomishly" pitchFamily="50" charset="0"/>
              </a:rPr>
              <a:t>Access Your Resources</a:t>
            </a:r>
          </a:p>
        </p:txBody>
      </p:sp>
      <p:pic>
        <p:nvPicPr>
          <p:cNvPr id="207876"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32550" y="68263"/>
            <a:ext cx="3060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0C60B8A3-228C-4472-946F-07C55A059A11}"/>
              </a:ext>
            </a:extLst>
          </p:cNvPr>
          <p:cNvPicPr>
            <a:picLocks noChangeAspect="1"/>
          </p:cNvPicPr>
          <p:nvPr/>
        </p:nvPicPr>
        <p:blipFill rotWithShape="1">
          <a:blip r:embed="rId5"/>
          <a:srcRect l="79609" t="16221" b="56447"/>
          <a:stretch/>
        </p:blipFill>
        <p:spPr>
          <a:xfrm>
            <a:off x="5227050" y="2034501"/>
            <a:ext cx="1398382" cy="105434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a:extLst>
              <a:ext uri="{FF2B5EF4-FFF2-40B4-BE49-F238E27FC236}">
                <a16:creationId xmlns:a16="http://schemas.microsoft.com/office/drawing/2014/main" id="{81D10BE9-9AA4-4118-9612-7A86FB3FACF6}"/>
              </a:ext>
            </a:extLst>
          </p:cNvPr>
          <p:cNvPicPr>
            <a:picLocks noChangeAspect="1"/>
          </p:cNvPicPr>
          <p:nvPr/>
        </p:nvPicPr>
        <p:blipFill rotWithShape="1">
          <a:blip r:embed="rId6"/>
          <a:srcRect t="9266" b="9723"/>
          <a:stretch/>
        </p:blipFill>
        <p:spPr>
          <a:xfrm>
            <a:off x="241588" y="1853365"/>
            <a:ext cx="2673792" cy="12184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a:extLst>
              <a:ext uri="{FF2B5EF4-FFF2-40B4-BE49-F238E27FC236}">
                <a16:creationId xmlns:a16="http://schemas.microsoft.com/office/drawing/2014/main" id="{FE17BA1A-B243-45DA-B4FA-B500911F157D}"/>
              </a:ext>
            </a:extLst>
          </p:cNvPr>
          <p:cNvSpPr txBox="1"/>
          <p:nvPr>
            <p:custDataLst>
              <p:tags r:id="rId1"/>
            </p:custDataLst>
          </p:nvPr>
        </p:nvSpPr>
        <p:spPr>
          <a:xfrm>
            <a:off x="127365" y="1276664"/>
            <a:ext cx="6603270" cy="459780"/>
          </a:xfrm>
          <a:prstGeom prst="rect">
            <a:avLst/>
          </a:prstGeom>
          <a:noFill/>
        </p:spPr>
        <p:txBody>
          <a:bodyPr wrap="square" rtlCol="0">
            <a:spAutoFit/>
          </a:bodyPr>
          <a:lstStyle/>
          <a:p>
            <a:r>
              <a:rPr lang="en-US" sz="1200" dirty="0">
                <a:latin typeface="KG Be Still &amp; Know" panose="02000503000000020004" pitchFamily="2" charset="0"/>
              </a:rPr>
              <a:t>Welcome to Social Studies Success! Please follow these directions for accessing your new resources. Go to </a:t>
            </a:r>
            <a:r>
              <a:rPr lang="en-US" sz="1200" dirty="0">
                <a:latin typeface="KG Be Still &amp; Know" panose="02000503000000020004" pitchFamily="2" charset="0"/>
                <a:hlinkClick r:id="rId7"/>
              </a:rPr>
              <a:t>www.SocialStudiesSuccess.com</a:t>
            </a:r>
            <a:r>
              <a:rPr lang="en-US" sz="1200" dirty="0">
                <a:latin typeface="KG Be Still &amp; Know" panose="02000503000000020004" pitchFamily="2" charset="0"/>
              </a:rPr>
              <a:t>  </a:t>
            </a:r>
          </a:p>
        </p:txBody>
      </p:sp>
      <p:sp>
        <p:nvSpPr>
          <p:cNvPr id="7" name="TextBox 6">
            <a:extLst>
              <a:ext uri="{FF2B5EF4-FFF2-40B4-BE49-F238E27FC236}">
                <a16:creationId xmlns:a16="http://schemas.microsoft.com/office/drawing/2014/main" id="{A51BC31B-B31B-4F40-9E13-558679A20208}"/>
              </a:ext>
            </a:extLst>
          </p:cNvPr>
          <p:cNvSpPr txBox="1"/>
          <p:nvPr/>
        </p:nvSpPr>
        <p:spPr>
          <a:xfrm>
            <a:off x="2950223" y="1721589"/>
            <a:ext cx="1040296" cy="461665"/>
          </a:xfrm>
          <a:prstGeom prst="rect">
            <a:avLst/>
          </a:prstGeom>
          <a:noFill/>
        </p:spPr>
        <p:txBody>
          <a:bodyPr wrap="square" rtlCol="0">
            <a:spAutoFit/>
          </a:bodyPr>
          <a:lstStyle/>
          <a:p>
            <a:r>
              <a:rPr lang="en-US" sz="1200" dirty="0">
                <a:latin typeface="KG Be Still &amp; Know" panose="02000503000000020004" pitchFamily="2" charset="0"/>
              </a:rPr>
              <a:t>click on the </a:t>
            </a:r>
            <a:r>
              <a:rPr lang="en-US" sz="1200" b="1" dirty="0">
                <a:latin typeface="KG Be Still &amp; Know" panose="02000503000000020004" pitchFamily="2" charset="0"/>
              </a:rPr>
              <a:t>Log In</a:t>
            </a:r>
            <a:r>
              <a:rPr lang="en-US" sz="1200" dirty="0">
                <a:latin typeface="KG Be Still &amp; Know" panose="02000503000000020004" pitchFamily="2" charset="0"/>
              </a:rPr>
              <a:t> tab</a:t>
            </a:r>
          </a:p>
        </p:txBody>
      </p:sp>
      <p:sp>
        <p:nvSpPr>
          <p:cNvPr id="8" name="TextBox 7">
            <a:extLst>
              <a:ext uri="{FF2B5EF4-FFF2-40B4-BE49-F238E27FC236}">
                <a16:creationId xmlns:a16="http://schemas.microsoft.com/office/drawing/2014/main" id="{36713D2F-D7CF-4EE3-AC59-92D5B0CDB4C8}"/>
              </a:ext>
            </a:extLst>
          </p:cNvPr>
          <p:cNvSpPr txBox="1"/>
          <p:nvPr/>
        </p:nvSpPr>
        <p:spPr>
          <a:xfrm>
            <a:off x="4437083" y="1724547"/>
            <a:ext cx="2045069" cy="276999"/>
          </a:xfrm>
          <a:prstGeom prst="rect">
            <a:avLst/>
          </a:prstGeom>
          <a:noFill/>
        </p:spPr>
        <p:txBody>
          <a:bodyPr wrap="square" rtlCol="0">
            <a:spAutoFit/>
          </a:bodyPr>
          <a:lstStyle/>
          <a:p>
            <a:r>
              <a:rPr lang="en-US" sz="1200" dirty="0">
                <a:latin typeface="KG Be Still &amp; Know" panose="02000503000000020004" pitchFamily="2" charset="0"/>
              </a:rPr>
              <a:t>and then </a:t>
            </a:r>
            <a:r>
              <a:rPr lang="en-US" sz="1200" b="1" dirty="0">
                <a:latin typeface="KG Be Still &amp; Know" panose="02000503000000020004" pitchFamily="2" charset="0"/>
              </a:rPr>
              <a:t>Your Resources.</a:t>
            </a:r>
            <a:endParaRPr lang="en-US" sz="1200" dirty="0">
              <a:latin typeface="KG Be Still &amp; Know" panose="02000503000000020004" pitchFamily="2" charset="0"/>
            </a:endParaRPr>
          </a:p>
        </p:txBody>
      </p:sp>
      <p:pic>
        <p:nvPicPr>
          <p:cNvPr id="9" name="Picture 8">
            <a:extLst>
              <a:ext uri="{FF2B5EF4-FFF2-40B4-BE49-F238E27FC236}">
                <a16:creationId xmlns:a16="http://schemas.microsoft.com/office/drawing/2014/main" id="{EDDC6EBE-F44F-4DE6-A50E-E745A932C09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2576311">
            <a:off x="2773450" y="2201000"/>
            <a:ext cx="1014668" cy="410905"/>
          </a:xfrm>
          <a:prstGeom prst="rect">
            <a:avLst/>
          </a:prstGeom>
        </p:spPr>
      </p:pic>
      <p:sp>
        <p:nvSpPr>
          <p:cNvPr id="10" name="TextBox 9">
            <a:extLst>
              <a:ext uri="{FF2B5EF4-FFF2-40B4-BE49-F238E27FC236}">
                <a16:creationId xmlns:a16="http://schemas.microsoft.com/office/drawing/2014/main" id="{62437E83-F1D0-43D2-A1C4-D96C5B5F9C4F}"/>
              </a:ext>
            </a:extLst>
          </p:cNvPr>
          <p:cNvSpPr txBox="1"/>
          <p:nvPr/>
        </p:nvSpPr>
        <p:spPr>
          <a:xfrm>
            <a:off x="1160756" y="3709392"/>
            <a:ext cx="2749147" cy="646331"/>
          </a:xfrm>
          <a:prstGeom prst="rect">
            <a:avLst/>
          </a:prstGeom>
          <a:noFill/>
        </p:spPr>
        <p:txBody>
          <a:bodyPr wrap="square" rtlCol="0">
            <a:spAutoFit/>
          </a:bodyPr>
          <a:lstStyle/>
          <a:p>
            <a:r>
              <a:rPr lang="en-US" sz="1200" dirty="0">
                <a:latin typeface="KG Be Still &amp; Know" panose="02000503000000020004" pitchFamily="2" charset="0"/>
              </a:rPr>
              <a:t>Enter your email address and then </a:t>
            </a:r>
            <a:r>
              <a:rPr lang="en-US" sz="1200" b="1" dirty="0">
                <a:latin typeface="KG Be Still &amp; Know" panose="02000503000000020004" pitchFamily="2" charset="0"/>
              </a:rPr>
              <a:t>Forgot Password. </a:t>
            </a:r>
            <a:r>
              <a:rPr lang="en-US" sz="1200" dirty="0">
                <a:latin typeface="KG Be Still &amp; Know" panose="02000503000000020004" pitchFamily="2" charset="0"/>
              </a:rPr>
              <a:t>Go to your email and reset your password.</a:t>
            </a:r>
          </a:p>
        </p:txBody>
      </p:sp>
      <p:sp>
        <p:nvSpPr>
          <p:cNvPr id="11" name="TextBox 10">
            <a:extLst>
              <a:ext uri="{FF2B5EF4-FFF2-40B4-BE49-F238E27FC236}">
                <a16:creationId xmlns:a16="http://schemas.microsoft.com/office/drawing/2014/main" id="{8E03E0DA-99BE-4F6E-A21D-227970596B47}"/>
              </a:ext>
            </a:extLst>
          </p:cNvPr>
          <p:cNvSpPr txBox="1"/>
          <p:nvPr/>
        </p:nvSpPr>
        <p:spPr>
          <a:xfrm>
            <a:off x="1941343" y="4820900"/>
            <a:ext cx="6021881" cy="276999"/>
          </a:xfrm>
          <a:prstGeom prst="rect">
            <a:avLst/>
          </a:prstGeom>
          <a:noFill/>
        </p:spPr>
        <p:txBody>
          <a:bodyPr wrap="square" rtlCol="0">
            <a:spAutoFit/>
          </a:bodyPr>
          <a:lstStyle/>
          <a:p>
            <a:r>
              <a:rPr lang="en-US" sz="1200" dirty="0">
                <a:latin typeface="KG Be Still &amp; Know" panose="02000503000000020004" pitchFamily="2" charset="0"/>
              </a:rPr>
              <a:t>Then click on the resources link for access to your specific content. </a:t>
            </a:r>
          </a:p>
        </p:txBody>
      </p:sp>
      <p:pic>
        <p:nvPicPr>
          <p:cNvPr id="12" name="Picture 11">
            <a:extLst>
              <a:ext uri="{FF2B5EF4-FFF2-40B4-BE49-F238E27FC236}">
                <a16:creationId xmlns:a16="http://schemas.microsoft.com/office/drawing/2014/main" id="{BF6DB08F-CA3E-4EF9-8590-BA3F0D505C6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44950" y="2273936"/>
            <a:ext cx="1014668" cy="410905"/>
          </a:xfrm>
          <a:prstGeom prst="rect">
            <a:avLst/>
          </a:prstGeom>
        </p:spPr>
      </p:pic>
      <p:pic>
        <p:nvPicPr>
          <p:cNvPr id="13" name="Picture 12">
            <a:extLst>
              <a:ext uri="{FF2B5EF4-FFF2-40B4-BE49-F238E27FC236}">
                <a16:creationId xmlns:a16="http://schemas.microsoft.com/office/drawing/2014/main" id="{0C2C92EA-30B8-481E-A666-B51B1BB2B4AA}"/>
              </a:ext>
            </a:extLst>
          </p:cNvPr>
          <p:cNvPicPr>
            <a:picLocks noChangeAspect="1"/>
          </p:cNvPicPr>
          <p:nvPr/>
        </p:nvPicPr>
        <p:blipFill rotWithShape="1">
          <a:blip r:embed="rId9"/>
          <a:srcRect t="15031" r="2507" b="10319"/>
          <a:stretch/>
        </p:blipFill>
        <p:spPr>
          <a:xfrm>
            <a:off x="2738184" y="5185178"/>
            <a:ext cx="3467388" cy="14934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Picture 13">
            <a:extLst>
              <a:ext uri="{FF2B5EF4-FFF2-40B4-BE49-F238E27FC236}">
                <a16:creationId xmlns:a16="http://schemas.microsoft.com/office/drawing/2014/main" id="{C45DEDB4-6557-46D7-974E-413DC833CD0A}"/>
              </a:ext>
            </a:extLst>
          </p:cNvPr>
          <p:cNvPicPr>
            <a:picLocks noChangeAspect="1"/>
          </p:cNvPicPr>
          <p:nvPr/>
        </p:nvPicPr>
        <p:blipFill rotWithShape="1">
          <a:blip r:embed="rId10"/>
          <a:srcRect t="10152" r="2562" b="17708"/>
          <a:stretch/>
        </p:blipFill>
        <p:spPr>
          <a:xfrm>
            <a:off x="3909903" y="3419249"/>
            <a:ext cx="2673791" cy="11135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5" name="Picture 14">
            <a:extLst>
              <a:ext uri="{FF2B5EF4-FFF2-40B4-BE49-F238E27FC236}">
                <a16:creationId xmlns:a16="http://schemas.microsoft.com/office/drawing/2014/main" id="{CABAEEA5-245B-4BFE-AF89-D1BC7872F4A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975851" y="4313069"/>
            <a:ext cx="1014668" cy="410905"/>
          </a:xfrm>
          <a:prstGeom prst="rect">
            <a:avLst/>
          </a:prstGeom>
        </p:spPr>
      </p:pic>
    </p:spTree>
    <p:extLst>
      <p:ext uri="{BB962C8B-B14F-4D97-AF65-F5344CB8AC3E}">
        <p14:creationId xmlns:p14="http://schemas.microsoft.com/office/powerpoint/2010/main" val="234607613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FEC25D5-1278-4D71-9341-B7E8A2BDE0FF}"/>
              </a:ext>
            </a:extLst>
          </p:cNvPr>
          <p:cNvPicPr>
            <a:picLocks noChangeAspect="1"/>
          </p:cNvPicPr>
          <p:nvPr/>
        </p:nvPicPr>
        <p:blipFill>
          <a:blip r:embed="rId3"/>
          <a:stretch>
            <a:fillRect/>
          </a:stretch>
        </p:blipFill>
        <p:spPr>
          <a:xfrm>
            <a:off x="80963" y="109538"/>
            <a:ext cx="8982075" cy="3409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44739" name="Picture 2" descr="http://1.bp.blogspot.com/-lk3Lp_pbvwk/VKQySKTnvcI/AAAAAAAAAOw/TqxUpq287FM/s1600/thankyou.png">
            <a:extLst>
              <a:ext uri="{FF2B5EF4-FFF2-40B4-BE49-F238E27FC236}">
                <a16:creationId xmlns:a16="http://schemas.microsoft.com/office/drawing/2014/main" id="{687508B2-95F3-4F86-8F39-2A50A551E2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5247"/>
          <a:stretch>
            <a:fillRect/>
          </a:stretch>
        </p:blipFill>
        <p:spPr bwMode="auto">
          <a:xfrm>
            <a:off x="1262063" y="625475"/>
            <a:ext cx="5788025" cy="257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4740" name="TextBox 20">
            <a:extLst>
              <a:ext uri="{FF2B5EF4-FFF2-40B4-BE49-F238E27FC236}">
                <a16:creationId xmlns:a16="http://schemas.microsoft.com/office/drawing/2014/main" id="{049CB33E-3279-464B-9226-33C8F144BEBC}"/>
              </a:ext>
            </a:extLst>
          </p:cNvPr>
          <p:cNvSpPr txBox="1">
            <a:spLocks noChangeArrowheads="1"/>
          </p:cNvSpPr>
          <p:nvPr/>
        </p:nvSpPr>
        <p:spPr bwMode="auto">
          <a:xfrm>
            <a:off x="80963" y="3589338"/>
            <a:ext cx="90471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7200">
                <a:latin typeface="always  forever" pitchFamily="2" charset="0"/>
              </a:rPr>
              <a:t>Connect with me!</a:t>
            </a:r>
            <a:endParaRPr lang="en-US" altLang="en-US" sz="6600">
              <a:latin typeface="always  forever" pitchFamily="2" charset="0"/>
            </a:endParaRPr>
          </a:p>
        </p:txBody>
      </p:sp>
      <p:pic>
        <p:nvPicPr>
          <p:cNvPr id="244741" name="Picture 8" descr="http://www.etan.org/graphics/instagram_logo__transparent.png">
            <a:hlinkClick r:id="rId5"/>
            <a:extLst>
              <a:ext uri="{FF2B5EF4-FFF2-40B4-BE49-F238E27FC236}">
                <a16:creationId xmlns:a16="http://schemas.microsoft.com/office/drawing/2014/main" id="{BCB3A879-3F5B-450A-8957-5878DA4011A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3875" y="5413375"/>
            <a:ext cx="1204913"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4742" name="Picture 10" descr="http://www.builders-sales.com/wp-content/uploads/2013/07/transparent-facebook-logo-icon.png">
            <a:hlinkClick r:id="rId7"/>
            <a:extLst>
              <a:ext uri="{FF2B5EF4-FFF2-40B4-BE49-F238E27FC236}">
                <a16:creationId xmlns:a16="http://schemas.microsoft.com/office/drawing/2014/main" id="{F4302426-71AE-463F-A8DE-3FD908935AA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02500" y="5497513"/>
            <a:ext cx="996950"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4743" name="Picture 1">
            <a:extLst>
              <a:ext uri="{FF2B5EF4-FFF2-40B4-BE49-F238E27FC236}">
                <a16:creationId xmlns:a16="http://schemas.microsoft.com/office/drawing/2014/main" id="{D4F921D8-199D-4D80-BFF9-718F3308A18E}"/>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984750" y="5392738"/>
            <a:ext cx="1165225" cy="116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4744" name="TextBox 2">
            <a:extLst>
              <a:ext uri="{FF2B5EF4-FFF2-40B4-BE49-F238E27FC236}">
                <a16:creationId xmlns:a16="http://schemas.microsoft.com/office/drawing/2014/main" id="{0745FD32-5E71-4F34-91E5-2513F55333A4}"/>
              </a:ext>
            </a:extLst>
          </p:cNvPr>
          <p:cNvSpPr txBox="1">
            <a:spLocks noChangeArrowheads="1"/>
          </p:cNvSpPr>
          <p:nvPr/>
        </p:nvSpPr>
        <p:spPr bwMode="auto">
          <a:xfrm>
            <a:off x="859482" y="4511675"/>
            <a:ext cx="10631488"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Font typeface="Times" panose="02020603050405020304" pitchFamily="18" charset="0"/>
              <a:buChar char="•"/>
              <a:defRPr sz="1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4000" dirty="0">
                <a:hlinkClick r:id="rId10"/>
              </a:rPr>
              <a:t>www.SocialStudiesSuccess.com</a:t>
            </a:r>
            <a:endParaRPr lang="en-US" altLang="en-US" sz="4000" dirty="0"/>
          </a:p>
          <a:p>
            <a:pPr>
              <a:spcBef>
                <a:spcPct val="0"/>
              </a:spcBef>
              <a:buFontTx/>
              <a:buNone/>
            </a:pPr>
            <a:endParaRPr lang="en-US" altLang="en-US" sz="1800" dirty="0"/>
          </a:p>
        </p:txBody>
      </p:sp>
      <p:pic>
        <p:nvPicPr>
          <p:cNvPr id="244745" name="Picture 2" descr="Image result for pinterest symbol png">
            <a:extLst>
              <a:ext uri="{FF2B5EF4-FFF2-40B4-BE49-F238E27FC236}">
                <a16:creationId xmlns:a16="http://schemas.microsoft.com/office/drawing/2014/main" id="{C1A8D701-F72E-437D-8C29-40DD614235F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874963" y="5456238"/>
            <a:ext cx="1022350" cy="102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6002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64FF07C6-9003-4CA7-A05C-2F3C3F7D99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0" name="Speech Bubble: Rectangle with Corners Rounded 19">
            <a:extLst>
              <a:ext uri="{FF2B5EF4-FFF2-40B4-BE49-F238E27FC236}">
                <a16:creationId xmlns:a16="http://schemas.microsoft.com/office/drawing/2014/main" id="{7E7165BE-131D-47C5-8E8F-A07263D94FE9}"/>
              </a:ext>
            </a:extLst>
          </p:cNvPr>
          <p:cNvSpPr/>
          <p:nvPr/>
        </p:nvSpPr>
        <p:spPr>
          <a:xfrm rot="1341498">
            <a:off x="3327972" y="1231981"/>
            <a:ext cx="3420520" cy="1017424"/>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peech Bubble: Rectangle with Corners Rounded 5">
            <a:extLst>
              <a:ext uri="{FF2B5EF4-FFF2-40B4-BE49-F238E27FC236}">
                <a16:creationId xmlns:a16="http://schemas.microsoft.com/office/drawing/2014/main" id="{C76F2528-E172-4A75-8969-D3768A566B59}"/>
              </a:ext>
            </a:extLst>
          </p:cNvPr>
          <p:cNvSpPr/>
          <p:nvPr/>
        </p:nvSpPr>
        <p:spPr>
          <a:xfrm rot="20991018">
            <a:off x="377849" y="962217"/>
            <a:ext cx="2665210" cy="114762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Rectangle 1">
            <a:extLst>
              <a:ext uri="{FF2B5EF4-FFF2-40B4-BE49-F238E27FC236}">
                <a16:creationId xmlns:a16="http://schemas.microsoft.com/office/drawing/2014/main" id="{148AB779-DE6A-40E2-8D63-1657997D1282}"/>
              </a:ext>
            </a:extLst>
          </p:cNvPr>
          <p:cNvSpPr/>
          <p:nvPr/>
        </p:nvSpPr>
        <p:spPr>
          <a:xfrm rot="20986987">
            <a:off x="402231" y="1032512"/>
            <a:ext cx="2571750" cy="1131079"/>
          </a:xfrm>
          <a:prstGeom prst="rect">
            <a:avLst/>
          </a:prstGeom>
        </p:spPr>
        <p:txBody>
          <a:bodyPr>
            <a:spAutoFit/>
          </a:bodyPr>
          <a:lstStyle/>
          <a:p>
            <a:r>
              <a:rPr lang="en-US" sz="1350" dirty="0">
                <a:solidFill>
                  <a:srgbClr val="000000"/>
                </a:solidFill>
                <a:latin typeface="Chief Blueprint" panose="020B0500000000000000" pitchFamily="34" charset="0"/>
              </a:rPr>
              <a:t>Students need to be engaged to learn.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8E70C848-D57E-47C1-B4C3-BCDD0F58D9F6}"/>
              </a:ext>
            </a:extLst>
          </p:cNvPr>
          <p:cNvSpPr/>
          <p:nvPr/>
        </p:nvSpPr>
        <p:spPr>
          <a:xfrm>
            <a:off x="280271" y="105787"/>
            <a:ext cx="6868674" cy="503802"/>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TextBox 2">
            <a:extLst>
              <a:ext uri="{FF2B5EF4-FFF2-40B4-BE49-F238E27FC236}">
                <a16:creationId xmlns:a16="http://schemas.microsoft.com/office/drawing/2014/main" id="{BBB18444-3629-4676-AE8E-D0EEB1C6DAA0}"/>
              </a:ext>
            </a:extLst>
          </p:cNvPr>
          <p:cNvSpPr txBox="1"/>
          <p:nvPr/>
        </p:nvSpPr>
        <p:spPr>
          <a:xfrm>
            <a:off x="280272" y="140210"/>
            <a:ext cx="7045648" cy="430887"/>
          </a:xfrm>
          <a:prstGeom prst="rect">
            <a:avLst/>
          </a:prstGeom>
          <a:noFill/>
        </p:spPr>
        <p:txBody>
          <a:bodyPr wrap="square" rtlCol="0">
            <a:spAutoFit/>
          </a:bodyPr>
          <a:lstStyle/>
          <a:p>
            <a:r>
              <a:rPr lang="en-US" sz="2200" dirty="0">
                <a:latin typeface="Chief Blueprint" panose="020B0500000000000000" pitchFamily="34" charset="0"/>
              </a:rPr>
              <a:t>What do I believe about Social Studies instruction?</a:t>
            </a:r>
          </a:p>
        </p:txBody>
      </p:sp>
      <p:sp>
        <p:nvSpPr>
          <p:cNvPr id="16" name="Speech Bubble: Oval 15">
            <a:extLst>
              <a:ext uri="{FF2B5EF4-FFF2-40B4-BE49-F238E27FC236}">
                <a16:creationId xmlns:a16="http://schemas.microsoft.com/office/drawing/2014/main" id="{F296F916-B478-4CC6-895D-92BA739A187D}"/>
              </a:ext>
            </a:extLst>
          </p:cNvPr>
          <p:cNvSpPr/>
          <p:nvPr/>
        </p:nvSpPr>
        <p:spPr>
          <a:xfrm>
            <a:off x="6329931" y="728666"/>
            <a:ext cx="2424825" cy="1696457"/>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Rectangle 18">
            <a:extLst>
              <a:ext uri="{FF2B5EF4-FFF2-40B4-BE49-F238E27FC236}">
                <a16:creationId xmlns:a16="http://schemas.microsoft.com/office/drawing/2014/main" id="{356AA586-388A-4DE9-A2C9-9F6057D7116A}"/>
              </a:ext>
            </a:extLst>
          </p:cNvPr>
          <p:cNvSpPr/>
          <p:nvPr/>
        </p:nvSpPr>
        <p:spPr>
          <a:xfrm rot="1384697">
            <a:off x="3315277" y="1305078"/>
            <a:ext cx="3280175" cy="1131079"/>
          </a:xfrm>
          <a:prstGeom prst="rect">
            <a:avLst/>
          </a:prstGeom>
        </p:spPr>
        <p:txBody>
          <a:bodyPr wrap="square">
            <a:spAutoFit/>
          </a:bodyPr>
          <a:lstStyle/>
          <a:p>
            <a:r>
              <a:rPr lang="en-US" sz="1350" dirty="0">
                <a:solidFill>
                  <a:srgbClr val="000000"/>
                </a:solidFill>
                <a:latin typeface="Chief Blueprint" panose="020B0500000000000000" pitchFamily="34" charset="0"/>
              </a:rPr>
              <a:t>Students need to read in Social Studies – a lot! Like everyday!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-Kinsella’s </a:t>
            </a:r>
            <a:r>
              <a:rPr lang="en-US" sz="1350" i="1" dirty="0">
                <a:solidFill>
                  <a:srgbClr val="000000"/>
                </a:solidFill>
                <a:latin typeface="Chief Blueprint" panose="020B0500000000000000" pitchFamily="34" charset="0"/>
              </a:rPr>
              <a:t>Considerate Text</a:t>
            </a:r>
          </a:p>
          <a:p>
            <a:endParaRPr lang="en-US" sz="1350" dirty="0">
              <a:latin typeface="Chief Blueprint" panose="020B0500000000000000" pitchFamily="34" charset="0"/>
            </a:endParaRPr>
          </a:p>
        </p:txBody>
      </p:sp>
      <p:sp>
        <p:nvSpPr>
          <p:cNvPr id="24" name="Rectangle 23">
            <a:extLst>
              <a:ext uri="{FF2B5EF4-FFF2-40B4-BE49-F238E27FC236}">
                <a16:creationId xmlns:a16="http://schemas.microsoft.com/office/drawing/2014/main" id="{6FD51082-AB1B-4E99-A870-EBE71359CA74}"/>
              </a:ext>
            </a:extLst>
          </p:cNvPr>
          <p:cNvSpPr/>
          <p:nvPr/>
        </p:nvSpPr>
        <p:spPr>
          <a:xfrm>
            <a:off x="6584499" y="768112"/>
            <a:ext cx="1963176" cy="1754326"/>
          </a:xfrm>
          <a:prstGeom prst="rect">
            <a:avLst/>
          </a:prstGeom>
        </p:spPr>
        <p:txBody>
          <a:bodyPr wrap="square">
            <a:spAutoFit/>
          </a:bodyPr>
          <a:lstStyle/>
          <a:p>
            <a:pPr algn="ctr"/>
            <a:r>
              <a:rPr lang="en-US" sz="1350" dirty="0">
                <a:solidFill>
                  <a:srgbClr val="000000"/>
                </a:solidFill>
                <a:latin typeface="Chief Blueprint" panose="020B0500000000000000" pitchFamily="34" charset="0"/>
              </a:rPr>
              <a:t>Students</a:t>
            </a:r>
          </a:p>
          <a:p>
            <a:pPr algn="ctr"/>
            <a:r>
              <a:rPr lang="en-US" sz="1350" dirty="0">
                <a:solidFill>
                  <a:srgbClr val="000000"/>
                </a:solidFill>
                <a:latin typeface="Chief Blueprint" panose="020B0500000000000000" pitchFamily="34" charset="0"/>
              </a:rPr>
              <a:t> are social – purposeful talk is crucial to learning. </a:t>
            </a:r>
          </a:p>
          <a:p>
            <a:pPr algn="ctr"/>
            <a:endParaRPr lang="en-US" sz="1350" dirty="0">
              <a:solidFill>
                <a:srgbClr val="000000"/>
              </a:solidFill>
              <a:latin typeface="Chief Blueprint" panose="020B0500000000000000" pitchFamily="34" charset="0"/>
            </a:endParaRPr>
          </a:p>
          <a:p>
            <a:pPr algn="ctr"/>
            <a:r>
              <a:rPr lang="en-US" sz="1350" dirty="0">
                <a:solidFill>
                  <a:srgbClr val="000000"/>
                </a:solidFill>
                <a:latin typeface="Chief Blueprint" panose="020B0500000000000000" pitchFamily="34" charset="0"/>
              </a:rPr>
              <a:t>-Walsh </a:t>
            </a:r>
            <a:r>
              <a:rPr lang="en-US" sz="1350" i="1" dirty="0">
                <a:solidFill>
                  <a:srgbClr val="000000"/>
                </a:solidFill>
                <a:latin typeface="Chief Blueprint" panose="020B0500000000000000" pitchFamily="34" charset="0"/>
              </a:rPr>
              <a:t>Quality Questioning</a:t>
            </a:r>
          </a:p>
          <a:p>
            <a:pPr algn="ctr"/>
            <a:endParaRPr lang="en-US" sz="1350" dirty="0">
              <a:latin typeface="Chief Blueprint" panose="020B0500000000000000" pitchFamily="34" charset="0"/>
            </a:endParaRPr>
          </a:p>
        </p:txBody>
      </p:sp>
      <p:sp>
        <p:nvSpPr>
          <p:cNvPr id="31" name="Speech Bubble: Rectangle with Corners Rounded 30">
            <a:extLst>
              <a:ext uri="{FF2B5EF4-FFF2-40B4-BE49-F238E27FC236}">
                <a16:creationId xmlns:a16="http://schemas.microsoft.com/office/drawing/2014/main" id="{00182E71-F6DC-493E-9898-81D0BB195CE3}"/>
              </a:ext>
            </a:extLst>
          </p:cNvPr>
          <p:cNvSpPr/>
          <p:nvPr/>
        </p:nvSpPr>
        <p:spPr>
          <a:xfrm rot="616323">
            <a:off x="417961" y="2456308"/>
            <a:ext cx="1783800" cy="147021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Rectangle 28">
            <a:extLst>
              <a:ext uri="{FF2B5EF4-FFF2-40B4-BE49-F238E27FC236}">
                <a16:creationId xmlns:a16="http://schemas.microsoft.com/office/drawing/2014/main" id="{9ED5BA16-62D2-47AE-A2E6-50C1DE4A8898}"/>
              </a:ext>
            </a:extLst>
          </p:cNvPr>
          <p:cNvSpPr/>
          <p:nvPr/>
        </p:nvSpPr>
        <p:spPr>
          <a:xfrm rot="609555">
            <a:off x="417486" y="2504295"/>
            <a:ext cx="1725320" cy="1546577"/>
          </a:xfrm>
          <a:prstGeom prst="rect">
            <a:avLst/>
          </a:prstGeom>
        </p:spPr>
        <p:txBody>
          <a:bodyPr wrap="square">
            <a:spAutoFit/>
          </a:bodyPr>
          <a:lstStyle/>
          <a:p>
            <a:r>
              <a:rPr lang="en-US" sz="1350" dirty="0">
                <a:solidFill>
                  <a:srgbClr val="000000"/>
                </a:solidFill>
                <a:latin typeface="Chief Blueprint" panose="020B0500000000000000" pitchFamily="34" charset="0"/>
              </a:rPr>
              <a:t>History can be fun and rigorous at the same time.</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-Bower’s </a:t>
            </a:r>
            <a:r>
              <a:rPr lang="en-US" sz="1350" i="1" dirty="0">
                <a:solidFill>
                  <a:srgbClr val="000000"/>
                </a:solidFill>
                <a:latin typeface="Chief Blueprint" panose="020B0500000000000000" pitchFamily="34" charset="0"/>
              </a:rPr>
              <a:t>Bring Learning Alive!</a:t>
            </a:r>
          </a:p>
          <a:p>
            <a:endParaRPr lang="en-US" sz="1350" dirty="0">
              <a:solidFill>
                <a:srgbClr val="000000"/>
              </a:solidFill>
              <a:latin typeface="Chief Blueprint" panose="020B0500000000000000" pitchFamily="34" charset="0"/>
            </a:endParaRPr>
          </a:p>
        </p:txBody>
      </p:sp>
    </p:spTree>
    <p:extLst>
      <p:ext uri="{BB962C8B-B14F-4D97-AF65-F5344CB8AC3E}">
        <p14:creationId xmlns:p14="http://schemas.microsoft.com/office/powerpoint/2010/main" val="3783558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64FF07C6-9003-4CA7-A05C-2F3C3F7D99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0" name="Speech Bubble: Rectangle with Corners Rounded 19">
            <a:extLst>
              <a:ext uri="{FF2B5EF4-FFF2-40B4-BE49-F238E27FC236}">
                <a16:creationId xmlns:a16="http://schemas.microsoft.com/office/drawing/2014/main" id="{7E7165BE-131D-47C5-8E8F-A07263D94FE9}"/>
              </a:ext>
            </a:extLst>
          </p:cNvPr>
          <p:cNvSpPr/>
          <p:nvPr/>
        </p:nvSpPr>
        <p:spPr>
          <a:xfrm rot="1341498">
            <a:off x="3327972" y="1231981"/>
            <a:ext cx="3420520" cy="1017424"/>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peech Bubble: Rectangle with Corners Rounded 5">
            <a:extLst>
              <a:ext uri="{FF2B5EF4-FFF2-40B4-BE49-F238E27FC236}">
                <a16:creationId xmlns:a16="http://schemas.microsoft.com/office/drawing/2014/main" id="{C76F2528-E172-4A75-8969-D3768A566B59}"/>
              </a:ext>
            </a:extLst>
          </p:cNvPr>
          <p:cNvSpPr/>
          <p:nvPr/>
        </p:nvSpPr>
        <p:spPr>
          <a:xfrm rot="20991018">
            <a:off x="377849" y="962217"/>
            <a:ext cx="2665210" cy="114762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Rectangle 1">
            <a:extLst>
              <a:ext uri="{FF2B5EF4-FFF2-40B4-BE49-F238E27FC236}">
                <a16:creationId xmlns:a16="http://schemas.microsoft.com/office/drawing/2014/main" id="{148AB779-DE6A-40E2-8D63-1657997D1282}"/>
              </a:ext>
            </a:extLst>
          </p:cNvPr>
          <p:cNvSpPr/>
          <p:nvPr/>
        </p:nvSpPr>
        <p:spPr>
          <a:xfrm rot="20986987">
            <a:off x="402231" y="1032512"/>
            <a:ext cx="2571750" cy="1131079"/>
          </a:xfrm>
          <a:prstGeom prst="rect">
            <a:avLst/>
          </a:prstGeom>
        </p:spPr>
        <p:txBody>
          <a:bodyPr>
            <a:spAutoFit/>
          </a:bodyPr>
          <a:lstStyle/>
          <a:p>
            <a:r>
              <a:rPr lang="en-US" sz="1350" dirty="0">
                <a:solidFill>
                  <a:srgbClr val="000000"/>
                </a:solidFill>
                <a:latin typeface="Chief Blueprint" panose="020B0500000000000000" pitchFamily="34" charset="0"/>
              </a:rPr>
              <a:t>Students need to be engaged to learn.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8E70C848-D57E-47C1-B4C3-BCDD0F58D9F6}"/>
              </a:ext>
            </a:extLst>
          </p:cNvPr>
          <p:cNvSpPr/>
          <p:nvPr/>
        </p:nvSpPr>
        <p:spPr>
          <a:xfrm>
            <a:off x="280271" y="105787"/>
            <a:ext cx="6868674" cy="503802"/>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TextBox 2">
            <a:extLst>
              <a:ext uri="{FF2B5EF4-FFF2-40B4-BE49-F238E27FC236}">
                <a16:creationId xmlns:a16="http://schemas.microsoft.com/office/drawing/2014/main" id="{BBB18444-3629-4676-AE8E-D0EEB1C6DAA0}"/>
              </a:ext>
            </a:extLst>
          </p:cNvPr>
          <p:cNvSpPr txBox="1"/>
          <p:nvPr/>
        </p:nvSpPr>
        <p:spPr>
          <a:xfrm>
            <a:off x="280272" y="140210"/>
            <a:ext cx="7045648" cy="430887"/>
          </a:xfrm>
          <a:prstGeom prst="rect">
            <a:avLst/>
          </a:prstGeom>
          <a:noFill/>
        </p:spPr>
        <p:txBody>
          <a:bodyPr wrap="square" rtlCol="0">
            <a:spAutoFit/>
          </a:bodyPr>
          <a:lstStyle/>
          <a:p>
            <a:r>
              <a:rPr lang="en-US" sz="2200" dirty="0">
                <a:latin typeface="Chief Blueprint" panose="020B0500000000000000" pitchFamily="34" charset="0"/>
              </a:rPr>
              <a:t>What do I believe about Social Studies instruction?</a:t>
            </a:r>
          </a:p>
        </p:txBody>
      </p:sp>
      <p:sp>
        <p:nvSpPr>
          <p:cNvPr id="12" name="Speech Bubble: Rectangle 11">
            <a:extLst>
              <a:ext uri="{FF2B5EF4-FFF2-40B4-BE49-F238E27FC236}">
                <a16:creationId xmlns:a16="http://schemas.microsoft.com/office/drawing/2014/main" id="{205D3A75-E602-4A12-BDF0-2A2DFD449463}"/>
              </a:ext>
            </a:extLst>
          </p:cNvPr>
          <p:cNvSpPr/>
          <p:nvPr/>
        </p:nvSpPr>
        <p:spPr>
          <a:xfrm>
            <a:off x="2208909" y="2026378"/>
            <a:ext cx="1760113" cy="1604141"/>
          </a:xfrm>
          <a:prstGeom prst="wedge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Speech Bubble: Oval 15">
            <a:extLst>
              <a:ext uri="{FF2B5EF4-FFF2-40B4-BE49-F238E27FC236}">
                <a16:creationId xmlns:a16="http://schemas.microsoft.com/office/drawing/2014/main" id="{F296F916-B478-4CC6-895D-92BA739A187D}"/>
              </a:ext>
            </a:extLst>
          </p:cNvPr>
          <p:cNvSpPr/>
          <p:nvPr/>
        </p:nvSpPr>
        <p:spPr>
          <a:xfrm>
            <a:off x="6329931" y="728666"/>
            <a:ext cx="2424825" cy="1696457"/>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Rectangle 18">
            <a:extLst>
              <a:ext uri="{FF2B5EF4-FFF2-40B4-BE49-F238E27FC236}">
                <a16:creationId xmlns:a16="http://schemas.microsoft.com/office/drawing/2014/main" id="{356AA586-388A-4DE9-A2C9-9F6057D7116A}"/>
              </a:ext>
            </a:extLst>
          </p:cNvPr>
          <p:cNvSpPr/>
          <p:nvPr/>
        </p:nvSpPr>
        <p:spPr>
          <a:xfrm rot="1384697">
            <a:off x="3315277" y="1305078"/>
            <a:ext cx="3280175" cy="1131079"/>
          </a:xfrm>
          <a:prstGeom prst="rect">
            <a:avLst/>
          </a:prstGeom>
        </p:spPr>
        <p:txBody>
          <a:bodyPr wrap="square">
            <a:spAutoFit/>
          </a:bodyPr>
          <a:lstStyle/>
          <a:p>
            <a:r>
              <a:rPr lang="en-US" sz="1350" dirty="0">
                <a:solidFill>
                  <a:srgbClr val="000000"/>
                </a:solidFill>
                <a:latin typeface="Chief Blueprint" panose="020B0500000000000000" pitchFamily="34" charset="0"/>
              </a:rPr>
              <a:t>Students need to read in Social Studies – a lot! Like everyday!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-Kinsella’s </a:t>
            </a:r>
            <a:r>
              <a:rPr lang="en-US" sz="1350" i="1" dirty="0">
                <a:solidFill>
                  <a:srgbClr val="000000"/>
                </a:solidFill>
                <a:latin typeface="Chief Blueprint" panose="020B0500000000000000" pitchFamily="34" charset="0"/>
              </a:rPr>
              <a:t>Considerate Text</a:t>
            </a:r>
          </a:p>
          <a:p>
            <a:endParaRPr lang="en-US" sz="1350" dirty="0">
              <a:latin typeface="Chief Blueprint" panose="020B0500000000000000" pitchFamily="34" charset="0"/>
            </a:endParaRPr>
          </a:p>
        </p:txBody>
      </p:sp>
      <p:sp>
        <p:nvSpPr>
          <p:cNvPr id="21" name="Rectangle 20">
            <a:extLst>
              <a:ext uri="{FF2B5EF4-FFF2-40B4-BE49-F238E27FC236}">
                <a16:creationId xmlns:a16="http://schemas.microsoft.com/office/drawing/2014/main" id="{78475EAC-93B4-4F45-A9CB-7B549DC4F044}"/>
              </a:ext>
            </a:extLst>
          </p:cNvPr>
          <p:cNvSpPr/>
          <p:nvPr/>
        </p:nvSpPr>
        <p:spPr>
          <a:xfrm>
            <a:off x="2218532" y="2055159"/>
            <a:ext cx="1721740" cy="1546577"/>
          </a:xfrm>
          <a:prstGeom prst="rect">
            <a:avLst/>
          </a:prstGeom>
        </p:spPr>
        <p:txBody>
          <a:bodyPr wrap="square">
            <a:spAutoFit/>
          </a:bodyPr>
          <a:lstStyle/>
          <a:p>
            <a:r>
              <a:rPr lang="en-US" sz="1350" dirty="0">
                <a:solidFill>
                  <a:srgbClr val="000000"/>
                </a:solidFill>
                <a:latin typeface="Chief Blueprint" panose="020B0500000000000000" pitchFamily="34" charset="0"/>
              </a:rPr>
              <a:t>All students can learn – we just need to support them in different ways.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-Seidlitz’s </a:t>
            </a:r>
            <a:r>
              <a:rPr lang="en-US" sz="1350" i="1" dirty="0">
                <a:solidFill>
                  <a:srgbClr val="000000"/>
                </a:solidFill>
                <a:latin typeface="Chief Blueprint" panose="020B0500000000000000" pitchFamily="34" charset="0"/>
              </a:rPr>
              <a:t>Seven Steps</a:t>
            </a:r>
          </a:p>
        </p:txBody>
      </p:sp>
      <p:sp>
        <p:nvSpPr>
          <p:cNvPr id="24" name="Rectangle 23">
            <a:extLst>
              <a:ext uri="{FF2B5EF4-FFF2-40B4-BE49-F238E27FC236}">
                <a16:creationId xmlns:a16="http://schemas.microsoft.com/office/drawing/2014/main" id="{6FD51082-AB1B-4E99-A870-EBE71359CA74}"/>
              </a:ext>
            </a:extLst>
          </p:cNvPr>
          <p:cNvSpPr/>
          <p:nvPr/>
        </p:nvSpPr>
        <p:spPr>
          <a:xfrm>
            <a:off x="6584499" y="768112"/>
            <a:ext cx="1963176" cy="1754326"/>
          </a:xfrm>
          <a:prstGeom prst="rect">
            <a:avLst/>
          </a:prstGeom>
        </p:spPr>
        <p:txBody>
          <a:bodyPr wrap="square">
            <a:spAutoFit/>
          </a:bodyPr>
          <a:lstStyle/>
          <a:p>
            <a:pPr algn="ctr"/>
            <a:r>
              <a:rPr lang="en-US" sz="1350" dirty="0">
                <a:solidFill>
                  <a:srgbClr val="000000"/>
                </a:solidFill>
                <a:latin typeface="Chief Blueprint" panose="020B0500000000000000" pitchFamily="34" charset="0"/>
              </a:rPr>
              <a:t>Students</a:t>
            </a:r>
          </a:p>
          <a:p>
            <a:pPr algn="ctr"/>
            <a:r>
              <a:rPr lang="en-US" sz="1350" dirty="0">
                <a:solidFill>
                  <a:srgbClr val="000000"/>
                </a:solidFill>
                <a:latin typeface="Chief Blueprint" panose="020B0500000000000000" pitchFamily="34" charset="0"/>
              </a:rPr>
              <a:t> are social – purposeful talk is crucial to learning. </a:t>
            </a:r>
          </a:p>
          <a:p>
            <a:pPr algn="ctr"/>
            <a:endParaRPr lang="en-US" sz="1350" dirty="0">
              <a:solidFill>
                <a:srgbClr val="000000"/>
              </a:solidFill>
              <a:latin typeface="Chief Blueprint" panose="020B0500000000000000" pitchFamily="34" charset="0"/>
            </a:endParaRPr>
          </a:p>
          <a:p>
            <a:pPr algn="ctr"/>
            <a:r>
              <a:rPr lang="en-US" sz="1350" dirty="0">
                <a:solidFill>
                  <a:srgbClr val="000000"/>
                </a:solidFill>
                <a:latin typeface="Chief Blueprint" panose="020B0500000000000000" pitchFamily="34" charset="0"/>
              </a:rPr>
              <a:t>-Walsh </a:t>
            </a:r>
            <a:r>
              <a:rPr lang="en-US" sz="1350" i="1" dirty="0">
                <a:solidFill>
                  <a:srgbClr val="000000"/>
                </a:solidFill>
                <a:latin typeface="Chief Blueprint" panose="020B0500000000000000" pitchFamily="34" charset="0"/>
              </a:rPr>
              <a:t>Quality Questioning</a:t>
            </a:r>
          </a:p>
          <a:p>
            <a:pPr algn="ctr"/>
            <a:endParaRPr lang="en-US" sz="1350" dirty="0">
              <a:latin typeface="Chief Blueprint" panose="020B0500000000000000" pitchFamily="34" charset="0"/>
            </a:endParaRPr>
          </a:p>
        </p:txBody>
      </p:sp>
      <p:sp>
        <p:nvSpPr>
          <p:cNvPr id="31" name="Speech Bubble: Rectangle with Corners Rounded 30">
            <a:extLst>
              <a:ext uri="{FF2B5EF4-FFF2-40B4-BE49-F238E27FC236}">
                <a16:creationId xmlns:a16="http://schemas.microsoft.com/office/drawing/2014/main" id="{00182E71-F6DC-493E-9898-81D0BB195CE3}"/>
              </a:ext>
            </a:extLst>
          </p:cNvPr>
          <p:cNvSpPr/>
          <p:nvPr/>
        </p:nvSpPr>
        <p:spPr>
          <a:xfrm rot="616323">
            <a:off x="417961" y="2456308"/>
            <a:ext cx="1783800" cy="147021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Rectangle 28">
            <a:extLst>
              <a:ext uri="{FF2B5EF4-FFF2-40B4-BE49-F238E27FC236}">
                <a16:creationId xmlns:a16="http://schemas.microsoft.com/office/drawing/2014/main" id="{9ED5BA16-62D2-47AE-A2E6-50C1DE4A8898}"/>
              </a:ext>
            </a:extLst>
          </p:cNvPr>
          <p:cNvSpPr/>
          <p:nvPr/>
        </p:nvSpPr>
        <p:spPr>
          <a:xfrm rot="609555">
            <a:off x="417486" y="2504295"/>
            <a:ext cx="1725320" cy="1546577"/>
          </a:xfrm>
          <a:prstGeom prst="rect">
            <a:avLst/>
          </a:prstGeom>
        </p:spPr>
        <p:txBody>
          <a:bodyPr wrap="square">
            <a:spAutoFit/>
          </a:bodyPr>
          <a:lstStyle/>
          <a:p>
            <a:r>
              <a:rPr lang="en-US" sz="1350" dirty="0">
                <a:solidFill>
                  <a:srgbClr val="000000"/>
                </a:solidFill>
                <a:latin typeface="Chief Blueprint" panose="020B0500000000000000" pitchFamily="34" charset="0"/>
              </a:rPr>
              <a:t>History can be fun and rigorous at the same time.</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-Bower’s </a:t>
            </a:r>
            <a:r>
              <a:rPr lang="en-US" sz="1350" i="1" dirty="0">
                <a:solidFill>
                  <a:srgbClr val="000000"/>
                </a:solidFill>
                <a:latin typeface="Chief Blueprint" panose="020B0500000000000000" pitchFamily="34" charset="0"/>
              </a:rPr>
              <a:t>Bring Learning Alive!</a:t>
            </a:r>
          </a:p>
          <a:p>
            <a:endParaRPr lang="en-US" sz="1350" dirty="0">
              <a:solidFill>
                <a:srgbClr val="000000"/>
              </a:solidFill>
              <a:latin typeface="Chief Blueprint" panose="020B0500000000000000" pitchFamily="34" charset="0"/>
            </a:endParaRPr>
          </a:p>
        </p:txBody>
      </p:sp>
    </p:spTree>
    <p:extLst>
      <p:ext uri="{BB962C8B-B14F-4D97-AF65-F5344CB8AC3E}">
        <p14:creationId xmlns:p14="http://schemas.microsoft.com/office/powerpoint/2010/main" val="3635634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64FF07C6-9003-4CA7-A05C-2F3C3F7D99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0" name="Speech Bubble: Rectangle with Corners Rounded 19">
            <a:extLst>
              <a:ext uri="{FF2B5EF4-FFF2-40B4-BE49-F238E27FC236}">
                <a16:creationId xmlns:a16="http://schemas.microsoft.com/office/drawing/2014/main" id="{7E7165BE-131D-47C5-8E8F-A07263D94FE9}"/>
              </a:ext>
            </a:extLst>
          </p:cNvPr>
          <p:cNvSpPr/>
          <p:nvPr/>
        </p:nvSpPr>
        <p:spPr>
          <a:xfrm rot="1341498">
            <a:off x="3327972" y="1231981"/>
            <a:ext cx="3420520" cy="1017424"/>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peech Bubble: Rectangle with Corners Rounded 5">
            <a:extLst>
              <a:ext uri="{FF2B5EF4-FFF2-40B4-BE49-F238E27FC236}">
                <a16:creationId xmlns:a16="http://schemas.microsoft.com/office/drawing/2014/main" id="{C76F2528-E172-4A75-8969-D3768A566B59}"/>
              </a:ext>
            </a:extLst>
          </p:cNvPr>
          <p:cNvSpPr/>
          <p:nvPr/>
        </p:nvSpPr>
        <p:spPr>
          <a:xfrm rot="20991018">
            <a:off x="377849" y="962217"/>
            <a:ext cx="2665210" cy="1147623"/>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Rectangle 1">
            <a:extLst>
              <a:ext uri="{FF2B5EF4-FFF2-40B4-BE49-F238E27FC236}">
                <a16:creationId xmlns:a16="http://schemas.microsoft.com/office/drawing/2014/main" id="{148AB779-DE6A-40E2-8D63-1657997D1282}"/>
              </a:ext>
            </a:extLst>
          </p:cNvPr>
          <p:cNvSpPr/>
          <p:nvPr/>
        </p:nvSpPr>
        <p:spPr>
          <a:xfrm rot="20986987">
            <a:off x="402231" y="1032512"/>
            <a:ext cx="2571750" cy="1131079"/>
          </a:xfrm>
          <a:prstGeom prst="rect">
            <a:avLst/>
          </a:prstGeom>
        </p:spPr>
        <p:txBody>
          <a:bodyPr>
            <a:spAutoFit/>
          </a:bodyPr>
          <a:lstStyle/>
          <a:p>
            <a:r>
              <a:rPr lang="en-US" sz="1350" dirty="0">
                <a:solidFill>
                  <a:srgbClr val="000000"/>
                </a:solidFill>
                <a:latin typeface="Chief Blueprint" panose="020B0500000000000000" pitchFamily="34" charset="0"/>
              </a:rPr>
              <a:t>Students need to be engaged to learn.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Schlechty’s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Design Qualities of Engagement</a:t>
            </a:r>
          </a:p>
        </p:txBody>
      </p:sp>
      <p:sp>
        <p:nvSpPr>
          <p:cNvPr id="11" name="Speech Bubble: Rectangle 10">
            <a:extLst>
              <a:ext uri="{FF2B5EF4-FFF2-40B4-BE49-F238E27FC236}">
                <a16:creationId xmlns:a16="http://schemas.microsoft.com/office/drawing/2014/main" id="{8E70C848-D57E-47C1-B4C3-BCDD0F58D9F6}"/>
              </a:ext>
            </a:extLst>
          </p:cNvPr>
          <p:cNvSpPr/>
          <p:nvPr/>
        </p:nvSpPr>
        <p:spPr>
          <a:xfrm>
            <a:off x="280271" y="105787"/>
            <a:ext cx="6868674" cy="503802"/>
          </a:xfrm>
          <a:prstGeom prst="wedgeRectCallout">
            <a:avLst>
              <a:gd name="adj1" fmla="val -21519"/>
              <a:gd name="adj2" fmla="val 116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TextBox 2">
            <a:extLst>
              <a:ext uri="{FF2B5EF4-FFF2-40B4-BE49-F238E27FC236}">
                <a16:creationId xmlns:a16="http://schemas.microsoft.com/office/drawing/2014/main" id="{BBB18444-3629-4676-AE8E-D0EEB1C6DAA0}"/>
              </a:ext>
            </a:extLst>
          </p:cNvPr>
          <p:cNvSpPr txBox="1"/>
          <p:nvPr/>
        </p:nvSpPr>
        <p:spPr>
          <a:xfrm>
            <a:off x="280272" y="140210"/>
            <a:ext cx="7045648" cy="430887"/>
          </a:xfrm>
          <a:prstGeom prst="rect">
            <a:avLst/>
          </a:prstGeom>
          <a:noFill/>
        </p:spPr>
        <p:txBody>
          <a:bodyPr wrap="square" rtlCol="0">
            <a:spAutoFit/>
          </a:bodyPr>
          <a:lstStyle/>
          <a:p>
            <a:r>
              <a:rPr lang="en-US" sz="2200" dirty="0">
                <a:latin typeface="Chief Blueprint" panose="020B0500000000000000" pitchFamily="34" charset="0"/>
              </a:rPr>
              <a:t>What do I believe about Social Studies instruction?</a:t>
            </a:r>
          </a:p>
        </p:txBody>
      </p:sp>
      <p:sp>
        <p:nvSpPr>
          <p:cNvPr id="12" name="Speech Bubble: Rectangle 11">
            <a:extLst>
              <a:ext uri="{FF2B5EF4-FFF2-40B4-BE49-F238E27FC236}">
                <a16:creationId xmlns:a16="http://schemas.microsoft.com/office/drawing/2014/main" id="{205D3A75-E602-4A12-BDF0-2A2DFD449463}"/>
              </a:ext>
            </a:extLst>
          </p:cNvPr>
          <p:cNvSpPr/>
          <p:nvPr/>
        </p:nvSpPr>
        <p:spPr>
          <a:xfrm>
            <a:off x="2208909" y="2026378"/>
            <a:ext cx="1760113" cy="1604141"/>
          </a:xfrm>
          <a:prstGeom prst="wedge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Speech Bubble: Oval 15">
            <a:extLst>
              <a:ext uri="{FF2B5EF4-FFF2-40B4-BE49-F238E27FC236}">
                <a16:creationId xmlns:a16="http://schemas.microsoft.com/office/drawing/2014/main" id="{F296F916-B478-4CC6-895D-92BA739A187D}"/>
              </a:ext>
            </a:extLst>
          </p:cNvPr>
          <p:cNvSpPr/>
          <p:nvPr/>
        </p:nvSpPr>
        <p:spPr>
          <a:xfrm>
            <a:off x="6329931" y="728666"/>
            <a:ext cx="2424825" cy="1696457"/>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Rectangle 18">
            <a:extLst>
              <a:ext uri="{FF2B5EF4-FFF2-40B4-BE49-F238E27FC236}">
                <a16:creationId xmlns:a16="http://schemas.microsoft.com/office/drawing/2014/main" id="{356AA586-388A-4DE9-A2C9-9F6057D7116A}"/>
              </a:ext>
            </a:extLst>
          </p:cNvPr>
          <p:cNvSpPr/>
          <p:nvPr/>
        </p:nvSpPr>
        <p:spPr>
          <a:xfrm rot="1384697">
            <a:off x="3315277" y="1305078"/>
            <a:ext cx="3280175" cy="1131079"/>
          </a:xfrm>
          <a:prstGeom prst="rect">
            <a:avLst/>
          </a:prstGeom>
        </p:spPr>
        <p:txBody>
          <a:bodyPr wrap="square">
            <a:spAutoFit/>
          </a:bodyPr>
          <a:lstStyle/>
          <a:p>
            <a:r>
              <a:rPr lang="en-US" sz="1350" dirty="0">
                <a:solidFill>
                  <a:srgbClr val="000000"/>
                </a:solidFill>
                <a:latin typeface="Chief Blueprint" panose="020B0500000000000000" pitchFamily="34" charset="0"/>
              </a:rPr>
              <a:t>Students need to read in Social Studies – a lot! Like everyday!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-Kinsella’s </a:t>
            </a:r>
            <a:r>
              <a:rPr lang="en-US" sz="1350" i="1" dirty="0">
                <a:solidFill>
                  <a:srgbClr val="000000"/>
                </a:solidFill>
                <a:latin typeface="Chief Blueprint" panose="020B0500000000000000" pitchFamily="34" charset="0"/>
              </a:rPr>
              <a:t>Considerate Text</a:t>
            </a:r>
          </a:p>
          <a:p>
            <a:endParaRPr lang="en-US" sz="1350" dirty="0">
              <a:latin typeface="Chief Blueprint" panose="020B0500000000000000" pitchFamily="34" charset="0"/>
            </a:endParaRPr>
          </a:p>
        </p:txBody>
      </p:sp>
      <p:sp>
        <p:nvSpPr>
          <p:cNvPr id="21" name="Rectangle 20">
            <a:extLst>
              <a:ext uri="{FF2B5EF4-FFF2-40B4-BE49-F238E27FC236}">
                <a16:creationId xmlns:a16="http://schemas.microsoft.com/office/drawing/2014/main" id="{78475EAC-93B4-4F45-A9CB-7B549DC4F044}"/>
              </a:ext>
            </a:extLst>
          </p:cNvPr>
          <p:cNvSpPr/>
          <p:nvPr/>
        </p:nvSpPr>
        <p:spPr>
          <a:xfrm>
            <a:off x="2218532" y="2055159"/>
            <a:ext cx="1721740" cy="1546577"/>
          </a:xfrm>
          <a:prstGeom prst="rect">
            <a:avLst/>
          </a:prstGeom>
        </p:spPr>
        <p:txBody>
          <a:bodyPr wrap="square">
            <a:spAutoFit/>
          </a:bodyPr>
          <a:lstStyle/>
          <a:p>
            <a:r>
              <a:rPr lang="en-US" sz="1350" dirty="0">
                <a:solidFill>
                  <a:srgbClr val="000000"/>
                </a:solidFill>
                <a:latin typeface="Chief Blueprint" panose="020B0500000000000000" pitchFamily="34" charset="0"/>
              </a:rPr>
              <a:t>All students can learn – we just need to support them in different ways.  </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-Seidlitz’s </a:t>
            </a:r>
            <a:r>
              <a:rPr lang="en-US" sz="1350" i="1" dirty="0">
                <a:solidFill>
                  <a:srgbClr val="000000"/>
                </a:solidFill>
                <a:latin typeface="Chief Blueprint" panose="020B0500000000000000" pitchFamily="34" charset="0"/>
              </a:rPr>
              <a:t>Seven Steps</a:t>
            </a:r>
          </a:p>
        </p:txBody>
      </p:sp>
      <p:sp>
        <p:nvSpPr>
          <p:cNvPr id="24" name="Rectangle 23">
            <a:extLst>
              <a:ext uri="{FF2B5EF4-FFF2-40B4-BE49-F238E27FC236}">
                <a16:creationId xmlns:a16="http://schemas.microsoft.com/office/drawing/2014/main" id="{6FD51082-AB1B-4E99-A870-EBE71359CA74}"/>
              </a:ext>
            </a:extLst>
          </p:cNvPr>
          <p:cNvSpPr/>
          <p:nvPr/>
        </p:nvSpPr>
        <p:spPr>
          <a:xfrm>
            <a:off x="6584499" y="768112"/>
            <a:ext cx="1963176" cy="1754326"/>
          </a:xfrm>
          <a:prstGeom prst="rect">
            <a:avLst/>
          </a:prstGeom>
        </p:spPr>
        <p:txBody>
          <a:bodyPr wrap="square">
            <a:spAutoFit/>
          </a:bodyPr>
          <a:lstStyle/>
          <a:p>
            <a:pPr algn="ctr"/>
            <a:r>
              <a:rPr lang="en-US" sz="1350" dirty="0">
                <a:solidFill>
                  <a:srgbClr val="000000"/>
                </a:solidFill>
                <a:latin typeface="Chief Blueprint" panose="020B0500000000000000" pitchFamily="34" charset="0"/>
              </a:rPr>
              <a:t>Students</a:t>
            </a:r>
          </a:p>
          <a:p>
            <a:pPr algn="ctr"/>
            <a:r>
              <a:rPr lang="en-US" sz="1350" dirty="0">
                <a:solidFill>
                  <a:srgbClr val="000000"/>
                </a:solidFill>
                <a:latin typeface="Chief Blueprint" panose="020B0500000000000000" pitchFamily="34" charset="0"/>
              </a:rPr>
              <a:t> are social – purposeful talk is crucial to learning. </a:t>
            </a:r>
          </a:p>
          <a:p>
            <a:pPr algn="ctr"/>
            <a:endParaRPr lang="en-US" sz="1350" dirty="0">
              <a:solidFill>
                <a:srgbClr val="000000"/>
              </a:solidFill>
              <a:latin typeface="Chief Blueprint" panose="020B0500000000000000" pitchFamily="34" charset="0"/>
            </a:endParaRPr>
          </a:p>
          <a:p>
            <a:pPr algn="ctr"/>
            <a:r>
              <a:rPr lang="en-US" sz="1350" dirty="0">
                <a:solidFill>
                  <a:srgbClr val="000000"/>
                </a:solidFill>
                <a:latin typeface="Chief Blueprint" panose="020B0500000000000000" pitchFamily="34" charset="0"/>
              </a:rPr>
              <a:t>-Walsh </a:t>
            </a:r>
            <a:r>
              <a:rPr lang="en-US" sz="1350" i="1" dirty="0">
                <a:solidFill>
                  <a:srgbClr val="000000"/>
                </a:solidFill>
                <a:latin typeface="Chief Blueprint" panose="020B0500000000000000" pitchFamily="34" charset="0"/>
              </a:rPr>
              <a:t>Quality Questioning</a:t>
            </a:r>
          </a:p>
          <a:p>
            <a:pPr algn="ctr"/>
            <a:endParaRPr lang="en-US" sz="1350" dirty="0">
              <a:latin typeface="Chief Blueprint" panose="020B0500000000000000" pitchFamily="34" charset="0"/>
            </a:endParaRPr>
          </a:p>
        </p:txBody>
      </p:sp>
      <p:sp>
        <p:nvSpPr>
          <p:cNvPr id="26" name="Speech Bubble: Oval 25">
            <a:extLst>
              <a:ext uri="{FF2B5EF4-FFF2-40B4-BE49-F238E27FC236}">
                <a16:creationId xmlns:a16="http://schemas.microsoft.com/office/drawing/2014/main" id="{F33C3EA3-8D6D-4C4D-BAF6-2F346B081231}"/>
              </a:ext>
            </a:extLst>
          </p:cNvPr>
          <p:cNvSpPr/>
          <p:nvPr/>
        </p:nvSpPr>
        <p:spPr>
          <a:xfrm>
            <a:off x="3596075" y="2494036"/>
            <a:ext cx="2668329" cy="2244183"/>
          </a:xfrm>
          <a:prstGeom prst="wedgeEllipseCallout">
            <a:avLst>
              <a:gd name="adj1" fmla="val 4750"/>
              <a:gd name="adj2" fmla="val 669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7" name="Rectangle 26">
            <a:extLst>
              <a:ext uri="{FF2B5EF4-FFF2-40B4-BE49-F238E27FC236}">
                <a16:creationId xmlns:a16="http://schemas.microsoft.com/office/drawing/2014/main" id="{6A5ADB07-6404-4D7E-AFF1-EBC193D9E7AE}"/>
              </a:ext>
            </a:extLst>
          </p:cNvPr>
          <p:cNvSpPr/>
          <p:nvPr/>
        </p:nvSpPr>
        <p:spPr>
          <a:xfrm>
            <a:off x="3576586" y="2602873"/>
            <a:ext cx="2707256" cy="2169825"/>
          </a:xfrm>
          <a:prstGeom prst="rect">
            <a:avLst/>
          </a:prstGeom>
        </p:spPr>
        <p:txBody>
          <a:bodyPr wrap="square">
            <a:spAutoFit/>
          </a:bodyPr>
          <a:lstStyle/>
          <a:p>
            <a:pPr algn="ctr"/>
            <a:r>
              <a:rPr lang="en-US" sz="1350" dirty="0">
                <a:solidFill>
                  <a:srgbClr val="000000"/>
                </a:solidFill>
                <a:latin typeface="Chief Blueprint" panose="020B0500000000000000" pitchFamily="34" charset="0"/>
              </a:rPr>
              <a:t>The </a:t>
            </a:r>
          </a:p>
          <a:p>
            <a:pPr algn="ctr"/>
            <a:r>
              <a:rPr lang="en-US" sz="1350" dirty="0">
                <a:solidFill>
                  <a:srgbClr val="000000"/>
                </a:solidFill>
                <a:latin typeface="Chief Blueprint" panose="020B0500000000000000" pitchFamily="34" charset="0"/>
              </a:rPr>
              <a:t>Interactive Student </a:t>
            </a:r>
          </a:p>
          <a:p>
            <a:pPr algn="ctr"/>
            <a:r>
              <a:rPr lang="en-US" sz="1350" dirty="0">
                <a:solidFill>
                  <a:srgbClr val="000000"/>
                </a:solidFill>
                <a:latin typeface="Chief Blueprint" panose="020B0500000000000000" pitchFamily="34" charset="0"/>
              </a:rPr>
              <a:t>Notebook is a powerful </a:t>
            </a:r>
          </a:p>
          <a:p>
            <a:pPr algn="ctr"/>
            <a:r>
              <a:rPr lang="en-US" sz="1350" dirty="0">
                <a:solidFill>
                  <a:srgbClr val="000000"/>
                </a:solidFill>
                <a:latin typeface="Chief Blueprint" panose="020B0500000000000000" pitchFamily="34" charset="0"/>
              </a:rPr>
              <a:t>teaching tool that allows you to differentiate instruction for students in a variety of ways. </a:t>
            </a:r>
          </a:p>
          <a:p>
            <a:pPr algn="ctr"/>
            <a:endParaRPr lang="en-US" sz="1350" dirty="0">
              <a:solidFill>
                <a:srgbClr val="000000"/>
              </a:solidFill>
              <a:latin typeface="Chief Blueprint" panose="020B0500000000000000" pitchFamily="34" charset="0"/>
            </a:endParaRPr>
          </a:p>
          <a:p>
            <a:pPr algn="ctr"/>
            <a:r>
              <a:rPr lang="en-US" sz="1350" dirty="0">
                <a:solidFill>
                  <a:srgbClr val="000000"/>
                </a:solidFill>
                <a:latin typeface="Chief Blueprint" panose="020B0500000000000000" pitchFamily="34" charset="0"/>
              </a:rPr>
              <a:t>-</a:t>
            </a:r>
            <a:r>
              <a:rPr lang="en-US" sz="1350" dirty="0" err="1">
                <a:solidFill>
                  <a:srgbClr val="000000"/>
                </a:solidFill>
                <a:latin typeface="Chief Blueprint" panose="020B0500000000000000" pitchFamily="34" charset="0"/>
              </a:rPr>
              <a:t>Wist’s</a:t>
            </a:r>
            <a:r>
              <a:rPr lang="en-US" sz="1350" dirty="0">
                <a:solidFill>
                  <a:srgbClr val="000000"/>
                </a:solidFill>
                <a:latin typeface="Chief Blueprint" panose="020B0500000000000000" pitchFamily="34" charset="0"/>
              </a:rPr>
              <a:t> </a:t>
            </a:r>
            <a:r>
              <a:rPr lang="en-US" sz="1350" i="1" dirty="0">
                <a:solidFill>
                  <a:srgbClr val="000000"/>
                </a:solidFill>
                <a:latin typeface="Chief Blueprint" panose="020B0500000000000000" pitchFamily="34" charset="0"/>
              </a:rPr>
              <a:t>Research on the Interactive Student </a:t>
            </a:r>
          </a:p>
          <a:p>
            <a:pPr algn="ctr"/>
            <a:r>
              <a:rPr lang="en-US" sz="1350" i="1" dirty="0">
                <a:solidFill>
                  <a:srgbClr val="000000"/>
                </a:solidFill>
                <a:latin typeface="Chief Blueprint" panose="020B0500000000000000" pitchFamily="34" charset="0"/>
              </a:rPr>
              <a:t>Notebook</a:t>
            </a:r>
          </a:p>
        </p:txBody>
      </p:sp>
      <p:sp>
        <p:nvSpPr>
          <p:cNvPr id="31" name="Speech Bubble: Rectangle with Corners Rounded 30">
            <a:extLst>
              <a:ext uri="{FF2B5EF4-FFF2-40B4-BE49-F238E27FC236}">
                <a16:creationId xmlns:a16="http://schemas.microsoft.com/office/drawing/2014/main" id="{00182E71-F6DC-493E-9898-81D0BB195CE3}"/>
              </a:ext>
            </a:extLst>
          </p:cNvPr>
          <p:cNvSpPr/>
          <p:nvPr/>
        </p:nvSpPr>
        <p:spPr>
          <a:xfrm rot="616323">
            <a:off x="417961" y="2456308"/>
            <a:ext cx="1783800" cy="1470215"/>
          </a:xfrm>
          <a:prstGeom prst="wedgeRoundRect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Rectangle 28">
            <a:extLst>
              <a:ext uri="{FF2B5EF4-FFF2-40B4-BE49-F238E27FC236}">
                <a16:creationId xmlns:a16="http://schemas.microsoft.com/office/drawing/2014/main" id="{9ED5BA16-62D2-47AE-A2E6-50C1DE4A8898}"/>
              </a:ext>
            </a:extLst>
          </p:cNvPr>
          <p:cNvSpPr/>
          <p:nvPr/>
        </p:nvSpPr>
        <p:spPr>
          <a:xfrm rot="609555">
            <a:off x="417486" y="2504295"/>
            <a:ext cx="1725320" cy="1546577"/>
          </a:xfrm>
          <a:prstGeom prst="rect">
            <a:avLst/>
          </a:prstGeom>
        </p:spPr>
        <p:txBody>
          <a:bodyPr wrap="square">
            <a:spAutoFit/>
          </a:bodyPr>
          <a:lstStyle/>
          <a:p>
            <a:r>
              <a:rPr lang="en-US" sz="1350" dirty="0">
                <a:solidFill>
                  <a:srgbClr val="000000"/>
                </a:solidFill>
                <a:latin typeface="Chief Blueprint" panose="020B0500000000000000" pitchFamily="34" charset="0"/>
              </a:rPr>
              <a:t>History can be fun and rigorous at the same time.</a:t>
            </a:r>
          </a:p>
          <a:p>
            <a:endParaRPr lang="en-US" sz="1350" dirty="0">
              <a:solidFill>
                <a:srgbClr val="000000"/>
              </a:solidFill>
              <a:latin typeface="Chief Blueprint" panose="020B0500000000000000" pitchFamily="34" charset="0"/>
            </a:endParaRPr>
          </a:p>
          <a:p>
            <a:r>
              <a:rPr lang="en-US" sz="1350" dirty="0">
                <a:solidFill>
                  <a:srgbClr val="000000"/>
                </a:solidFill>
                <a:latin typeface="Chief Blueprint" panose="020B0500000000000000" pitchFamily="34" charset="0"/>
              </a:rPr>
              <a:t>-Bower’s </a:t>
            </a:r>
            <a:r>
              <a:rPr lang="en-US" sz="1350" i="1" dirty="0">
                <a:solidFill>
                  <a:srgbClr val="000000"/>
                </a:solidFill>
                <a:latin typeface="Chief Blueprint" panose="020B0500000000000000" pitchFamily="34" charset="0"/>
              </a:rPr>
              <a:t>Bring Learning Alive!</a:t>
            </a:r>
          </a:p>
          <a:p>
            <a:endParaRPr lang="en-US" sz="1350" dirty="0">
              <a:solidFill>
                <a:srgbClr val="000000"/>
              </a:solidFill>
              <a:latin typeface="Chief Blueprint" panose="020B0500000000000000" pitchFamily="34" charset="0"/>
            </a:endParaRPr>
          </a:p>
        </p:txBody>
      </p:sp>
    </p:spTree>
    <p:extLst>
      <p:ext uri="{BB962C8B-B14F-4D97-AF65-F5344CB8AC3E}">
        <p14:creationId xmlns:p14="http://schemas.microsoft.com/office/powerpoint/2010/main" val="196626733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0.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2.xml><?xml version="1.0" encoding="utf-8"?>
<p:tagLst xmlns:a="http://schemas.openxmlformats.org/drawingml/2006/main" xmlns:r="http://schemas.openxmlformats.org/officeDocument/2006/relationships" xmlns:p="http://schemas.openxmlformats.org/presentationml/2006/main">
  <p:tag name="FLATTEN" val="true"/>
</p:tagLst>
</file>

<file path=ppt/tags/tag1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xml><?xml version="1.0" encoding="utf-8"?>
<p:tagLst xmlns:a="http://schemas.openxmlformats.org/drawingml/2006/main" xmlns:r="http://schemas.openxmlformats.org/officeDocument/2006/relationships" xmlns:p="http://schemas.openxmlformats.org/presentationml/2006/main">
  <p:tag name="FLATTEN" val="true"/>
</p:tagLst>
</file>

<file path=ppt/tags/tag5.xml><?xml version="1.0" encoding="utf-8"?>
<p:tagLst xmlns:a="http://schemas.openxmlformats.org/drawingml/2006/main" xmlns:r="http://schemas.openxmlformats.org/officeDocument/2006/relationships" xmlns:p="http://schemas.openxmlformats.org/presentationml/2006/main">
  <p:tag name="FLATTEN" val="true"/>
</p:tagLst>
</file>

<file path=ppt/tags/tag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9.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34197</TotalTime>
  <Words>4149</Words>
  <Application>Microsoft Office PowerPoint</Application>
  <PresentationFormat>On-screen Show (4:3)</PresentationFormat>
  <Paragraphs>583</Paragraphs>
  <Slides>65</Slides>
  <Notes>58</Notes>
  <HiddenSlides>0</HiddenSlides>
  <MMClips>0</MMClips>
  <ScaleCrop>false</ScaleCrop>
  <HeadingPairs>
    <vt:vector size="6" baseType="variant">
      <vt:variant>
        <vt:lpstr>Fonts Used</vt:lpstr>
      </vt:variant>
      <vt:variant>
        <vt:i4>25</vt:i4>
      </vt:variant>
      <vt:variant>
        <vt:lpstr>Theme</vt:lpstr>
      </vt:variant>
      <vt:variant>
        <vt:i4>1</vt:i4>
      </vt:variant>
      <vt:variant>
        <vt:lpstr>Slide Titles</vt:lpstr>
      </vt:variant>
      <vt:variant>
        <vt:i4>65</vt:i4>
      </vt:variant>
    </vt:vector>
  </HeadingPairs>
  <TitlesOfParts>
    <vt:vector size="91" baseType="lpstr">
      <vt:lpstr>ＭＳ Ｐゴシック</vt:lpstr>
      <vt:lpstr>A Hundred Miles</vt:lpstr>
      <vt:lpstr>Abadi</vt:lpstr>
      <vt:lpstr>Abscissa</vt:lpstr>
      <vt:lpstr>always  forever</vt:lpstr>
      <vt:lpstr>Architects Daughter</vt:lpstr>
      <vt:lpstr>Arial</vt:lpstr>
      <vt:lpstr>Be Bright</vt:lpstr>
      <vt:lpstr>Bloomishly</vt:lpstr>
      <vt:lpstr>Bradley Hand ITC</vt:lpstr>
      <vt:lpstr>Calibri</vt:lpstr>
      <vt:lpstr>Calibri Light</vt:lpstr>
      <vt:lpstr>Century Gothic</vt:lpstr>
      <vt:lpstr>Chief Blueprint</vt:lpstr>
      <vt:lpstr>Goudy Stout</vt:lpstr>
      <vt:lpstr>Janda Everyday Casual</vt:lpstr>
      <vt:lpstr>KG Be Still &amp; Know</vt:lpstr>
      <vt:lpstr>KG Call Me Maybe</vt:lpstr>
      <vt:lpstr>KG This Is Not Goodbye</vt:lpstr>
      <vt:lpstr>One Starry Night</vt:lpstr>
      <vt:lpstr>Simply*Glamorous</vt:lpstr>
      <vt:lpstr>Source Sans Pro</vt:lpstr>
      <vt:lpstr>The Hand Extrablack</vt:lpstr>
      <vt:lpstr>The Serif Hand Black</vt:lpstr>
      <vt:lpstr>The Serif Hand Extrablack</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Access Your Resources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Dawn</dc:creator>
  <cp:lastModifiedBy>Dawn Vinas</cp:lastModifiedBy>
  <cp:revision>136</cp:revision>
  <cp:lastPrinted>2022-07-29T13:52:03Z</cp:lastPrinted>
  <dcterms:created xsi:type="dcterms:W3CDTF">2020-07-10T18:28:46Z</dcterms:created>
  <dcterms:modified xsi:type="dcterms:W3CDTF">2026-07-13T22:22:43Z</dcterms:modified>
</cp:coreProperties>
</file>